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1"/>
  </p:sldMasterIdLst>
  <p:notesMasterIdLst>
    <p:notesMasterId r:id="rId49"/>
  </p:notesMasterIdLst>
  <p:sldIdLst>
    <p:sldId id="257" r:id="rId2"/>
    <p:sldId id="258" r:id="rId3"/>
    <p:sldId id="259" r:id="rId4"/>
    <p:sldId id="260" r:id="rId5"/>
    <p:sldId id="353" r:id="rId6"/>
    <p:sldId id="261" r:id="rId7"/>
    <p:sldId id="262" r:id="rId8"/>
    <p:sldId id="267" r:id="rId9"/>
    <p:sldId id="266" r:id="rId10"/>
    <p:sldId id="269" r:id="rId11"/>
    <p:sldId id="271" r:id="rId12"/>
    <p:sldId id="263" r:id="rId13"/>
    <p:sldId id="308" r:id="rId14"/>
    <p:sldId id="268" r:id="rId15"/>
    <p:sldId id="270" r:id="rId16"/>
    <p:sldId id="272" r:id="rId17"/>
    <p:sldId id="273" r:id="rId18"/>
    <p:sldId id="264" r:id="rId19"/>
    <p:sldId id="274" r:id="rId20"/>
    <p:sldId id="275" r:id="rId21"/>
    <p:sldId id="276" r:id="rId22"/>
    <p:sldId id="277" r:id="rId23"/>
    <p:sldId id="309" r:id="rId24"/>
    <p:sldId id="293" r:id="rId25"/>
    <p:sldId id="282" r:id="rId26"/>
    <p:sldId id="285" r:id="rId27"/>
    <p:sldId id="294" r:id="rId28"/>
    <p:sldId id="296" r:id="rId29"/>
    <p:sldId id="287" r:id="rId30"/>
    <p:sldId id="298" r:id="rId31"/>
    <p:sldId id="292" r:id="rId32"/>
    <p:sldId id="289" r:id="rId33"/>
    <p:sldId id="291" r:id="rId34"/>
    <p:sldId id="303" r:id="rId35"/>
    <p:sldId id="304" r:id="rId36"/>
    <p:sldId id="305" r:id="rId37"/>
    <p:sldId id="306" r:id="rId38"/>
    <p:sldId id="338" r:id="rId39"/>
    <p:sldId id="307" r:id="rId40"/>
    <p:sldId id="311" r:id="rId41"/>
    <p:sldId id="340" r:id="rId42"/>
    <p:sldId id="310" r:id="rId43"/>
    <p:sldId id="312" r:id="rId44"/>
    <p:sldId id="318" r:id="rId45"/>
    <p:sldId id="319" r:id="rId46"/>
    <p:sldId id="352" r:id="rId47"/>
    <p:sldId id="372" r:id="rId48"/>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EAEAEA"/>
    <a:srgbClr val="DDDDD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848" y="7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3" y="0"/>
            <a:ext cx="2914015" cy="488712"/>
          </a:xfrm>
          <a:prstGeom prst="rect">
            <a:avLst/>
          </a:prstGeom>
        </p:spPr>
        <p:txBody>
          <a:bodyPr vert="horz" lIns="90188" tIns="45094" rIns="90188" bIns="45094" rtlCol="0"/>
          <a:lstStyle>
            <a:lvl1pPr algn="l">
              <a:defRPr sz="1200"/>
            </a:lvl1pPr>
          </a:lstStyle>
          <a:p>
            <a:endParaRPr lang="en-GB"/>
          </a:p>
        </p:txBody>
      </p:sp>
      <p:sp>
        <p:nvSpPr>
          <p:cNvPr id="3" name="Date Placeholder 2"/>
          <p:cNvSpPr>
            <a:spLocks noGrp="1"/>
          </p:cNvSpPr>
          <p:nvPr>
            <p:ph type="dt" idx="1"/>
          </p:nvPr>
        </p:nvSpPr>
        <p:spPr>
          <a:xfrm>
            <a:off x="3809082" y="0"/>
            <a:ext cx="2914015" cy="488712"/>
          </a:xfrm>
          <a:prstGeom prst="rect">
            <a:avLst/>
          </a:prstGeom>
        </p:spPr>
        <p:txBody>
          <a:bodyPr vert="horz" lIns="90188" tIns="45094" rIns="90188" bIns="45094" rtlCol="0"/>
          <a:lstStyle>
            <a:lvl1pPr algn="r">
              <a:defRPr sz="1200"/>
            </a:lvl1pPr>
          </a:lstStyle>
          <a:p>
            <a:fld id="{83AA7DD4-4EDA-4699-8E3E-B57D38534342}" type="datetimeFigureOut">
              <a:rPr lang="en-GB" smtClean="0"/>
              <a:pPr/>
              <a:t>06/05/2020</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0188" tIns="45094" rIns="90188" bIns="45094" rtlCol="0" anchor="ctr"/>
          <a:lstStyle/>
          <a:p>
            <a:endParaRPr lang="en-GB"/>
          </a:p>
        </p:txBody>
      </p:sp>
      <p:sp>
        <p:nvSpPr>
          <p:cNvPr id="5" name="Notes Placeholder 4"/>
          <p:cNvSpPr>
            <a:spLocks noGrp="1"/>
          </p:cNvSpPr>
          <p:nvPr>
            <p:ph type="body" sz="quarter" idx="3"/>
          </p:nvPr>
        </p:nvSpPr>
        <p:spPr>
          <a:xfrm>
            <a:off x="672465" y="4642766"/>
            <a:ext cx="5379720" cy="4398407"/>
          </a:xfrm>
          <a:prstGeom prst="rect">
            <a:avLst/>
          </a:prstGeom>
        </p:spPr>
        <p:txBody>
          <a:bodyPr vert="horz" lIns="90188" tIns="45094" rIns="90188" bIns="45094"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3" y="9283829"/>
            <a:ext cx="2914015" cy="488712"/>
          </a:xfrm>
          <a:prstGeom prst="rect">
            <a:avLst/>
          </a:prstGeom>
        </p:spPr>
        <p:txBody>
          <a:bodyPr vert="horz" lIns="90188" tIns="45094" rIns="90188" bIns="45094" rtlCol="0" anchor="b"/>
          <a:lstStyle>
            <a:lvl1pPr algn="l">
              <a:defRPr sz="1200"/>
            </a:lvl1pPr>
          </a:lstStyle>
          <a:p>
            <a:endParaRPr lang="en-GB"/>
          </a:p>
        </p:txBody>
      </p:sp>
      <p:sp>
        <p:nvSpPr>
          <p:cNvPr id="7" name="Slide Number Placeholder 6"/>
          <p:cNvSpPr>
            <a:spLocks noGrp="1"/>
          </p:cNvSpPr>
          <p:nvPr>
            <p:ph type="sldNum" sz="quarter" idx="5"/>
          </p:nvPr>
        </p:nvSpPr>
        <p:spPr>
          <a:xfrm>
            <a:off x="3809082" y="9283829"/>
            <a:ext cx="2914015" cy="488712"/>
          </a:xfrm>
          <a:prstGeom prst="rect">
            <a:avLst/>
          </a:prstGeom>
        </p:spPr>
        <p:txBody>
          <a:bodyPr vert="horz" lIns="90188" tIns="45094" rIns="90188" bIns="45094" rtlCol="0" anchor="b"/>
          <a:lstStyle>
            <a:lvl1pPr algn="r">
              <a:defRPr sz="1200"/>
            </a:lvl1pPr>
          </a:lstStyle>
          <a:p>
            <a:fld id="{1ADCD8DA-D585-409C-BAA6-24C8E8E74EA1}" type="slidenum">
              <a:rPr lang="en-GB" smtClean="0"/>
              <a:pPr/>
              <a:t>‹#›</a:t>
            </a:fld>
            <a:endParaRPr lang="en-GB"/>
          </a:p>
        </p:txBody>
      </p:sp>
    </p:spTree>
    <p:extLst>
      <p:ext uri="{BB962C8B-B14F-4D97-AF65-F5344CB8AC3E}">
        <p14:creationId xmlns:p14="http://schemas.microsoft.com/office/powerpoint/2010/main" val="19913672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xfrm>
            <a:off x="927100" y="739775"/>
            <a:ext cx="4870450" cy="3652838"/>
          </a:xfrm>
          <a:ln cap="flat"/>
        </p:spPr>
      </p:sp>
      <p:sp>
        <p:nvSpPr>
          <p:cNvPr id="4608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9000"/>
              </a:lnSpc>
            </a:pPr>
            <a:endParaRPr lang="en-US" altLang="en-US" smtClean="0"/>
          </a:p>
        </p:txBody>
      </p:sp>
    </p:spTree>
    <p:extLst>
      <p:ext uri="{BB962C8B-B14F-4D97-AF65-F5344CB8AC3E}">
        <p14:creationId xmlns:p14="http://schemas.microsoft.com/office/powerpoint/2010/main" val="633463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927100" y="739775"/>
            <a:ext cx="4870450" cy="3652838"/>
          </a:xfrm>
          <a:ln/>
        </p:spPr>
      </p:sp>
      <p:sp>
        <p:nvSpPr>
          <p:cNvPr id="4813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smtClean="0"/>
          </a:p>
        </p:txBody>
      </p:sp>
      <p:sp>
        <p:nvSpPr>
          <p:cNvPr id="48132" name="Slide Number Placeholder 3"/>
          <p:cNvSpPr>
            <a:spLocks noGrp="1"/>
          </p:cNvSpPr>
          <p:nvPr>
            <p:ph type="sldNum" sz="quarter" idx="4294967295"/>
          </p:nvPr>
        </p:nvSpPr>
        <p:spPr bwMode="auto">
          <a:xfrm>
            <a:off x="3809082" y="9283829"/>
            <a:ext cx="2914015" cy="4887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2772" indent="-281836">
              <a:defRPr>
                <a:solidFill>
                  <a:schemeClr val="tx1"/>
                </a:solidFill>
                <a:latin typeface="Arial" charset="0"/>
              </a:defRPr>
            </a:lvl2pPr>
            <a:lvl3pPr marL="1127343" indent="-225468">
              <a:defRPr>
                <a:solidFill>
                  <a:schemeClr val="tx1"/>
                </a:solidFill>
                <a:latin typeface="Arial" charset="0"/>
              </a:defRPr>
            </a:lvl3pPr>
            <a:lvl4pPr marL="1578281" indent="-225468">
              <a:defRPr>
                <a:solidFill>
                  <a:schemeClr val="tx1"/>
                </a:solidFill>
                <a:latin typeface="Arial" charset="0"/>
              </a:defRPr>
            </a:lvl4pPr>
            <a:lvl5pPr marL="2029216" indent="-225468">
              <a:defRPr>
                <a:solidFill>
                  <a:schemeClr val="tx1"/>
                </a:solidFill>
                <a:latin typeface="Arial" charset="0"/>
              </a:defRPr>
            </a:lvl5pPr>
            <a:lvl6pPr marL="2480153" indent="-225468" eaLnBrk="0" fontAlgn="base" hangingPunct="0">
              <a:spcBef>
                <a:spcPct val="0"/>
              </a:spcBef>
              <a:spcAft>
                <a:spcPct val="0"/>
              </a:spcAft>
              <a:defRPr>
                <a:solidFill>
                  <a:schemeClr val="tx1"/>
                </a:solidFill>
                <a:latin typeface="Arial" charset="0"/>
              </a:defRPr>
            </a:lvl6pPr>
            <a:lvl7pPr marL="2931089" indent="-225468" eaLnBrk="0" fontAlgn="base" hangingPunct="0">
              <a:spcBef>
                <a:spcPct val="0"/>
              </a:spcBef>
              <a:spcAft>
                <a:spcPct val="0"/>
              </a:spcAft>
              <a:defRPr>
                <a:solidFill>
                  <a:schemeClr val="tx1"/>
                </a:solidFill>
                <a:latin typeface="Arial" charset="0"/>
              </a:defRPr>
            </a:lvl7pPr>
            <a:lvl8pPr marL="3382027" indent="-225468" eaLnBrk="0" fontAlgn="base" hangingPunct="0">
              <a:spcBef>
                <a:spcPct val="0"/>
              </a:spcBef>
              <a:spcAft>
                <a:spcPct val="0"/>
              </a:spcAft>
              <a:defRPr>
                <a:solidFill>
                  <a:schemeClr val="tx1"/>
                </a:solidFill>
                <a:latin typeface="Arial" charset="0"/>
              </a:defRPr>
            </a:lvl8pPr>
            <a:lvl9pPr marL="3832964" indent="-225468" eaLnBrk="0" fontAlgn="base" hangingPunct="0">
              <a:spcBef>
                <a:spcPct val="0"/>
              </a:spcBef>
              <a:spcAft>
                <a:spcPct val="0"/>
              </a:spcAft>
              <a:defRPr>
                <a:solidFill>
                  <a:schemeClr val="tx1"/>
                </a:solidFill>
                <a:latin typeface="Arial" charset="0"/>
              </a:defRPr>
            </a:lvl9pPr>
          </a:lstStyle>
          <a:p>
            <a:fld id="{A4884913-688D-4345-8F99-38C14337FA4A}" type="slidenum">
              <a:rPr lang="en-US" altLang="en-US"/>
              <a:pPr/>
              <a:t>11</a:t>
            </a:fld>
            <a:endParaRPr lang="en-US" altLang="en-US"/>
          </a:p>
        </p:txBody>
      </p:sp>
    </p:spTree>
    <p:extLst>
      <p:ext uri="{BB962C8B-B14F-4D97-AF65-F5344CB8AC3E}">
        <p14:creationId xmlns:p14="http://schemas.microsoft.com/office/powerpoint/2010/main" val="2866679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spect="1" noChangeArrowheads="1" noTextEdit="1"/>
          </p:cNvSpPr>
          <p:nvPr>
            <p:ph type="sldImg"/>
          </p:nvPr>
        </p:nvSpPr>
        <p:spPr>
          <a:xfrm>
            <a:off x="927100" y="739775"/>
            <a:ext cx="4870450" cy="3652838"/>
          </a:xfrm>
          <a:ln cap="flat"/>
        </p:spPr>
      </p:sp>
      <p:sp>
        <p:nvSpPr>
          <p:cNvPr id="4710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9000"/>
              </a:lnSpc>
            </a:pPr>
            <a:endParaRPr lang="en-US" altLang="en-US" smtClean="0"/>
          </a:p>
        </p:txBody>
      </p:sp>
    </p:spTree>
    <p:extLst>
      <p:ext uri="{BB962C8B-B14F-4D97-AF65-F5344CB8AC3E}">
        <p14:creationId xmlns:p14="http://schemas.microsoft.com/office/powerpoint/2010/main" val="3322721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xfrm>
            <a:off x="927100" y="739775"/>
            <a:ext cx="4870450" cy="3652838"/>
          </a:xfrm>
          <a:ln cap="flat"/>
        </p:spPr>
      </p:sp>
      <p:sp>
        <p:nvSpPr>
          <p:cNvPr id="4915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9000"/>
              </a:lnSpc>
            </a:pPr>
            <a:endParaRPr lang="en-US" altLang="en-US" smtClean="0"/>
          </a:p>
        </p:txBody>
      </p:sp>
    </p:spTree>
    <p:extLst>
      <p:ext uri="{BB962C8B-B14F-4D97-AF65-F5344CB8AC3E}">
        <p14:creationId xmlns:p14="http://schemas.microsoft.com/office/powerpoint/2010/main" val="36319368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Rot="1" noChangeAspect="1" noChangeArrowheads="1" noTextEdit="1"/>
          </p:cNvSpPr>
          <p:nvPr>
            <p:ph type="sldImg"/>
          </p:nvPr>
        </p:nvSpPr>
        <p:spPr>
          <a:xfrm>
            <a:off x="927100" y="739775"/>
            <a:ext cx="4870450" cy="3652838"/>
          </a:xfrm>
          <a:ln cap="flat"/>
        </p:spPr>
      </p:sp>
      <p:sp>
        <p:nvSpPr>
          <p:cNvPr id="5017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9000"/>
              </a:lnSpc>
            </a:pPr>
            <a:endParaRPr lang="en-US" altLang="en-US" smtClean="0"/>
          </a:p>
        </p:txBody>
      </p:sp>
    </p:spTree>
    <p:extLst>
      <p:ext uri="{BB962C8B-B14F-4D97-AF65-F5344CB8AC3E}">
        <p14:creationId xmlns:p14="http://schemas.microsoft.com/office/powerpoint/2010/main" val="39832740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spect="1" noChangeArrowheads="1" noTextEdit="1"/>
          </p:cNvSpPr>
          <p:nvPr>
            <p:ph type="sldImg"/>
          </p:nvPr>
        </p:nvSpPr>
        <p:spPr>
          <a:xfrm>
            <a:off x="927100" y="739775"/>
            <a:ext cx="4870450" cy="3652838"/>
          </a:xfrm>
          <a:ln cap="flat"/>
        </p:spPr>
      </p:sp>
      <p:sp>
        <p:nvSpPr>
          <p:cNvPr id="5120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9000"/>
              </a:lnSpc>
            </a:pPr>
            <a:endParaRPr lang="en-US" altLang="en-US" smtClean="0"/>
          </a:p>
        </p:txBody>
      </p:sp>
    </p:spTree>
    <p:extLst>
      <p:ext uri="{BB962C8B-B14F-4D97-AF65-F5344CB8AC3E}">
        <p14:creationId xmlns:p14="http://schemas.microsoft.com/office/powerpoint/2010/main" val="30136828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Rot="1" noChangeAspect="1" noChangeArrowheads="1" noTextEdit="1"/>
          </p:cNvSpPr>
          <p:nvPr>
            <p:ph type="sldImg"/>
          </p:nvPr>
        </p:nvSpPr>
        <p:spPr>
          <a:xfrm>
            <a:off x="927100" y="739775"/>
            <a:ext cx="4870450" cy="3652838"/>
          </a:xfrm>
          <a:ln cap="flat"/>
        </p:spPr>
      </p:sp>
      <p:sp>
        <p:nvSpPr>
          <p:cNvPr id="5222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9000"/>
              </a:lnSpc>
            </a:pPr>
            <a:endParaRPr lang="en-US" altLang="en-US" smtClean="0"/>
          </a:p>
        </p:txBody>
      </p:sp>
    </p:spTree>
    <p:extLst>
      <p:ext uri="{BB962C8B-B14F-4D97-AF65-F5344CB8AC3E}">
        <p14:creationId xmlns:p14="http://schemas.microsoft.com/office/powerpoint/2010/main" val="17391477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6A6A546-9848-4468-9502-C25AAABF5F5F}" type="datetimeFigureOut">
              <a:rPr lang="en-GB" smtClean="0"/>
              <a:pPr/>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6EE4B9-3BF8-4517-BEB0-556F106F4A24}" type="slidenum">
              <a:rPr lang="en-GB" smtClean="0"/>
              <a:pPr/>
              <a:t>‹#›</a:t>
            </a:fld>
            <a:endParaRPr lang="en-GB"/>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6A6A546-9848-4468-9502-C25AAABF5F5F}" type="datetimeFigureOut">
              <a:rPr lang="en-GB" smtClean="0"/>
              <a:pPr/>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6EE4B9-3BF8-4517-BEB0-556F106F4A24}" type="slidenum">
              <a:rPr lang="en-GB" smtClean="0"/>
              <a:pPr/>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6A6A546-9848-4468-9502-C25AAABF5F5F}" type="datetimeFigureOut">
              <a:rPr lang="en-GB" smtClean="0"/>
              <a:pPr/>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6EE4B9-3BF8-4517-BEB0-556F106F4A24}"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6A6A546-9848-4468-9502-C25AAABF5F5F}" type="datetimeFigureOut">
              <a:rPr lang="en-GB" smtClean="0"/>
              <a:pPr/>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6EE4B9-3BF8-4517-BEB0-556F106F4A24}" type="slidenum">
              <a:rPr lang="en-GB" smtClean="0"/>
              <a:pPr/>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en-US" smtClean="0"/>
              <a:t>Click to edit Master text styles</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6A6A546-9848-4468-9502-C25AAABF5F5F}" type="datetimeFigureOut">
              <a:rPr lang="en-GB" smtClean="0"/>
              <a:pPr/>
              <a:t>06/05/2020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6EE4B9-3BF8-4517-BEB0-556F106F4A24}" type="slidenum">
              <a:rPr lang="en-GB" smtClean="0"/>
              <a:pPr/>
              <a:t>‹#›</a:t>
            </a:fld>
            <a:endParaRPr lang="en-GB"/>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6A6A546-9848-4468-9502-C25AAABF5F5F}" type="datetimeFigureOut">
              <a:rPr lang="en-GB" smtClean="0"/>
              <a:pPr/>
              <a:t>06/05/2020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6EE4B9-3BF8-4517-BEB0-556F106F4A24}"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A6A546-9848-4468-9502-C25AAABF5F5F}" type="datetimeFigureOut">
              <a:rPr lang="en-GB" smtClean="0"/>
              <a:pPr/>
              <a:t>06/05/2020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6EE4B9-3BF8-4517-BEB0-556F106F4A24}"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A6A546-9848-4468-9502-C25AAABF5F5F}" type="datetimeFigureOut">
              <a:rPr lang="en-GB" smtClean="0"/>
              <a:pPr/>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6EE4B9-3BF8-4517-BEB0-556F106F4A24}"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A6A546-9848-4468-9502-C25AAABF5F5F}" type="datetimeFigureOut">
              <a:rPr lang="en-GB" smtClean="0"/>
              <a:pPr/>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6EE4B9-3BF8-4517-BEB0-556F106F4A24}" type="slidenum">
              <a:rPr lang="en-GB" smtClean="0"/>
              <a:pPr/>
              <a:t>‹#›</a:t>
            </a:fld>
            <a:endParaRPr lang="en-GB"/>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A6A546-9848-4468-9502-C25AAABF5F5F}" type="datetimeFigureOut">
              <a:rPr lang="en-GB" smtClean="0"/>
              <a:pPr/>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6EE4B9-3BF8-4517-BEB0-556F106F4A24}"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en-US" smtClean="0"/>
              <a:t>Click to edit Master title style</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6A6A546-9848-4468-9502-C25AAABF5F5F}" type="datetimeFigureOut">
              <a:rPr lang="en-GB" smtClean="0"/>
              <a:pPr/>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6EE4B9-3BF8-4517-BEB0-556F106F4A24}"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9B15789-88D4-4461-BF08-F0FCD0324DC5}" type="slidenum">
              <a:rPr lang="en-US"/>
              <a:pPr>
                <a:defRPr/>
              </a:pPr>
              <a:t>‹#›</a:t>
            </a:fld>
            <a:endParaRPr lang="en-US"/>
          </a:p>
        </p:txBody>
      </p:sp>
    </p:spTree>
    <p:extLst>
      <p:ext uri="{BB962C8B-B14F-4D97-AF65-F5344CB8AC3E}">
        <p14:creationId xmlns:p14="http://schemas.microsoft.com/office/powerpoint/2010/main" val="30123401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381000"/>
            <a:ext cx="8229600" cy="5715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D7339B16-2AD5-4731-A25D-CA1D3C4FC9CA}" type="slidenum">
              <a:rPr lang="en-US"/>
              <a:pPr>
                <a:defRPr/>
              </a:pPr>
              <a:t>‹#›</a:t>
            </a:fld>
            <a:endParaRPr lang="en-US"/>
          </a:p>
        </p:txBody>
      </p:sp>
    </p:spTree>
    <p:extLst>
      <p:ext uri="{BB962C8B-B14F-4D97-AF65-F5344CB8AC3E}">
        <p14:creationId xmlns:p14="http://schemas.microsoft.com/office/powerpoint/2010/main" val="387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36A6A546-9848-4468-9502-C25AAABF5F5F}" type="datetimeFigureOut">
              <a:rPr lang="en-GB" smtClean="0"/>
              <a:pPr/>
              <a:t>06/05/2020</a:t>
            </a:fld>
            <a:endParaRPr lang="en-GB"/>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A36EE4B9-3BF8-4517-BEB0-556F106F4A2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 id="2147483689" r:id="rId13"/>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5YTSd_26ewI" TargetMode="External"/><Relationship Id="rId2" Type="http://schemas.openxmlformats.org/officeDocument/2006/relationships/hyperlink" Target="https://www.youtube.com/watch?v=GrwbVBKEqZg"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hyperlink" Target="http://www.google.co.uk/url?sa=i&amp;rct=j&amp;q=&amp;esrc=s&amp;source=images&amp;cd=&amp;cad=rja&amp;uact=8&amp;ved=0ahUKEwjt__2u4PPPAhWLVxoKHRYKBMkQjRwIBw&amp;url=http://www.telegraph.co.uk/news/science/picture-galleries/7924099/Creepy-crawlies-Amazing-Scanning-Electron-Microscope-pictures-of-insects-and-spiders.html?image=3&amp;bvm=bv.136593572,d.d2s&amp;psig=AFQjCNHpMYa3MLx1JCj-FQUZxcf0lkWxAA&amp;ust=1477409205249211"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d9btBXMocsc&amp;list=PL0yoGf_CWT0LJHo0nEY748-oDtkv2Bops&amp;index=3"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10" descr="http://www.mecaenviro.com/_images/subphoto_service_indoor.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4801" y="304800"/>
            <a:ext cx="3475112" cy="44028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2"/>
          <p:cNvSpPr txBox="1">
            <a:spLocks noChangeArrowheads="1"/>
          </p:cNvSpPr>
          <p:nvPr/>
        </p:nvSpPr>
        <p:spPr>
          <a:xfrm>
            <a:off x="700513" y="1772816"/>
            <a:ext cx="8229600" cy="1066800"/>
          </a:xfrm>
          <a:prstGeom prst="rect">
            <a:avLst/>
          </a:prstGeom>
          <a:noFill/>
        </p:spPr>
        <p:txBody>
          <a:bodyPr lIns="90488" tIns="44450" rIns="90488" bIns="44450"/>
          <a:lstStyle/>
          <a:p>
            <a:pPr algn="ctr" eaLnBrk="1" hangingPunct="1">
              <a:lnSpc>
                <a:spcPct val="90000"/>
              </a:lnSpc>
              <a:defRPr/>
            </a:pPr>
            <a:r>
              <a:rPr lang="en-US" sz="4400" b="1" kern="0" dirty="0">
                <a:solidFill>
                  <a:srgbClr val="000000"/>
                </a:solidFill>
                <a:ea typeface="+mj-ea"/>
                <a:cs typeface="+mj-cs"/>
              </a:rPr>
              <a:t>INDOOR AIR QUALITY</a:t>
            </a:r>
          </a:p>
        </p:txBody>
      </p:sp>
      <p:pic>
        <p:nvPicPr>
          <p:cNvPr id="2052" name="Picture 2" descr="http://t0.gstatic.com/images?q=tbn:ANd9GcQkst1L4Tiq8ngvk0RU96gorrpADIOv0ne_nHvQTveXwUL7owKGZw"/>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00562" y="3037481"/>
            <a:ext cx="2733675" cy="166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3" name="Rectangle 4"/>
          <p:cNvSpPr>
            <a:spLocks noChangeArrowheads="1"/>
          </p:cNvSpPr>
          <p:nvPr/>
        </p:nvSpPr>
        <p:spPr bwMode="auto">
          <a:xfrm>
            <a:off x="629485" y="5589240"/>
            <a:ext cx="837165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a:r>
              <a:rPr lang="en-GB" altLang="en-US" sz="1200" b="1" dirty="0" smtClean="0"/>
              <a:t>WISA BUILT PORTFOLIO</a:t>
            </a:r>
            <a:endParaRPr lang="en-GB" altLang="en-US" sz="1200" b="1" dirty="0"/>
          </a:p>
          <a:p>
            <a:pPr algn="r"/>
            <a:r>
              <a:rPr lang="en-US" altLang="en-US" sz="1400" b="1" dirty="0">
                <a:latin typeface="Lucida Sans Unicode" pitchFamily="34" charset="0"/>
                <a:ea typeface="Lucida Sans Unicode" pitchFamily="34" charset="0"/>
                <a:cs typeface="Lucida Sans Unicode" pitchFamily="34" charset="0"/>
              </a:rPr>
              <a:t>Allan Nantel</a:t>
            </a:r>
          </a:p>
          <a:p>
            <a:pPr algn="r"/>
            <a:r>
              <a:rPr lang="en-US" altLang="en-US" sz="1400" b="1" dirty="0" smtClean="0">
                <a:latin typeface="Lucida Sans Unicode" pitchFamily="34" charset="0"/>
                <a:ea typeface="Lucida Sans Unicode" pitchFamily="34" charset="0"/>
                <a:cs typeface="Lucida Sans Unicode" pitchFamily="34" charset="0"/>
              </a:rPr>
              <a:t>January 2020</a:t>
            </a:r>
            <a:endParaRPr lang="en-US" altLang="en-US" sz="1400" dirty="0">
              <a:latin typeface="Lucida Sans Unicode" pitchFamily="34" charset="0"/>
              <a:ea typeface="Lucida Sans Unicode" pitchFamily="34" charset="0"/>
              <a:cs typeface="Lucida Sans Unicode" pitchFamily="34" charset="0"/>
            </a:endParaRPr>
          </a:p>
        </p:txBody>
      </p:sp>
    </p:spTree>
    <p:extLst>
      <p:ext uri="{BB962C8B-B14F-4D97-AF65-F5344CB8AC3E}">
        <p14:creationId xmlns:p14="http://schemas.microsoft.com/office/powerpoint/2010/main" val="398797528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074" name="TextBox 1"/>
          <p:cNvSpPr txBox="1">
            <a:spLocks noChangeArrowheads="1"/>
          </p:cNvSpPr>
          <p:nvPr/>
        </p:nvSpPr>
        <p:spPr bwMode="auto">
          <a:xfrm>
            <a:off x="143467" y="35696"/>
            <a:ext cx="8077200" cy="8433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3200" b="1" dirty="0"/>
              <a:t>FACTS about Indoor Air Quality (IAQ)</a:t>
            </a:r>
          </a:p>
          <a:p>
            <a:endParaRPr lang="en-GB" altLang="en-US" dirty="0"/>
          </a:p>
          <a:p>
            <a:endParaRPr lang="en-GB" altLang="en-US" sz="2000" dirty="0" smtClean="0"/>
          </a:p>
          <a:p>
            <a:endParaRPr lang="en-GB" altLang="en-US" sz="2000" dirty="0"/>
          </a:p>
          <a:p>
            <a:endParaRPr lang="en-GB" altLang="en-US" sz="2000" dirty="0" smtClean="0"/>
          </a:p>
          <a:p>
            <a:endParaRPr lang="en-GB" altLang="en-US" sz="2000" dirty="0"/>
          </a:p>
          <a:p>
            <a:endParaRPr lang="en-GB" altLang="en-US" sz="2000" dirty="0" smtClean="0"/>
          </a:p>
          <a:p>
            <a:endParaRPr lang="en-GB" altLang="en-US" sz="2000" dirty="0"/>
          </a:p>
          <a:p>
            <a:endParaRPr lang="en-GB" altLang="en-US" sz="2000" dirty="0" smtClean="0"/>
          </a:p>
          <a:p>
            <a:endParaRPr lang="en-GB" altLang="en-US" sz="2000" dirty="0"/>
          </a:p>
          <a:p>
            <a:endParaRPr lang="en-GB" altLang="en-US" sz="2000" dirty="0"/>
          </a:p>
          <a:p>
            <a:r>
              <a:rPr lang="en-GB" altLang="en-US" sz="2000" dirty="0"/>
              <a:t>30% of </a:t>
            </a:r>
            <a:r>
              <a:rPr lang="en-GB" altLang="en-US" sz="2000" dirty="0" smtClean="0"/>
              <a:t>newer </a:t>
            </a:r>
            <a:r>
              <a:rPr lang="en-GB" altLang="en-US" sz="2000" dirty="0"/>
              <a:t>buildings are subject to excessive</a:t>
            </a:r>
          </a:p>
          <a:p>
            <a:r>
              <a:rPr lang="en-GB" altLang="en-US" sz="2000" dirty="0"/>
              <a:t>complaint regarding air quality and air </a:t>
            </a:r>
          </a:p>
          <a:p>
            <a:r>
              <a:rPr lang="en-GB" altLang="en-US" sz="2000" dirty="0"/>
              <a:t>m</a:t>
            </a:r>
            <a:r>
              <a:rPr lang="en-GB" altLang="en-US" sz="2000" dirty="0" smtClean="0"/>
              <a:t>ovement (</a:t>
            </a:r>
            <a:r>
              <a:rPr lang="en-GB" altLang="en-US" sz="2000" b="1" dirty="0" smtClean="0">
                <a:solidFill>
                  <a:schemeClr val="bg2">
                    <a:lumMod val="50000"/>
                  </a:schemeClr>
                </a:solidFill>
              </a:rPr>
              <a:t>FACE building ) </a:t>
            </a:r>
            <a:r>
              <a:rPr lang="en-GB" altLang="en-US" sz="2000" dirty="0" smtClean="0"/>
              <a:t>with </a:t>
            </a:r>
            <a:r>
              <a:rPr lang="en-GB" altLang="en-US" sz="2000" dirty="0"/>
              <a:t>age and </a:t>
            </a:r>
            <a:endParaRPr lang="en-GB" altLang="en-US" sz="2000" dirty="0" smtClean="0"/>
          </a:p>
          <a:p>
            <a:r>
              <a:rPr lang="en-GB" altLang="en-US" sz="2000" dirty="0" smtClean="0"/>
              <a:t>pre-existing medical </a:t>
            </a:r>
            <a:r>
              <a:rPr lang="en-GB" altLang="en-US" sz="2000" dirty="0"/>
              <a:t>problems being a </a:t>
            </a:r>
            <a:endParaRPr lang="en-GB" altLang="en-US" sz="2000" dirty="0" smtClean="0"/>
          </a:p>
          <a:p>
            <a:r>
              <a:rPr lang="en-GB" altLang="en-US" sz="2000" dirty="0" smtClean="0"/>
              <a:t>contributory </a:t>
            </a:r>
            <a:r>
              <a:rPr lang="en-GB" altLang="en-US" sz="2000" dirty="0"/>
              <a:t>factor.</a:t>
            </a:r>
          </a:p>
          <a:p>
            <a:endParaRPr lang="en-GB" altLang="en-US" sz="2000" dirty="0"/>
          </a:p>
          <a:p>
            <a:r>
              <a:rPr lang="en-GB" altLang="en-US" sz="2000" dirty="0"/>
              <a:t>Curtains, carpets and other fabrics absorb</a:t>
            </a:r>
          </a:p>
          <a:p>
            <a:r>
              <a:rPr lang="en-GB" altLang="en-US" sz="2000" dirty="0"/>
              <a:t>chemicals, mites and allergens leading to a </a:t>
            </a:r>
          </a:p>
          <a:p>
            <a:r>
              <a:rPr lang="en-GB" altLang="en-US" sz="2000" dirty="0"/>
              <a:t>r</a:t>
            </a:r>
            <a:r>
              <a:rPr lang="en-GB" altLang="en-US" sz="2000" dirty="0" smtClean="0"/>
              <a:t>educed </a:t>
            </a:r>
            <a:r>
              <a:rPr lang="en-GB" altLang="en-US" sz="2000" dirty="0"/>
              <a:t>air </a:t>
            </a:r>
            <a:r>
              <a:rPr lang="en-GB" altLang="en-US" sz="2000" dirty="0" smtClean="0"/>
              <a:t>quality.</a:t>
            </a:r>
            <a:endParaRPr lang="en-GB" altLang="en-US" sz="2000" dirty="0"/>
          </a:p>
          <a:p>
            <a:endParaRPr lang="en-GB" altLang="en-US" sz="2000" dirty="0"/>
          </a:p>
          <a:p>
            <a:endParaRPr lang="en-GB" altLang="en-US" sz="2000" dirty="0"/>
          </a:p>
          <a:p>
            <a:endParaRPr lang="en-GB" altLang="en-US" dirty="0"/>
          </a:p>
          <a:p>
            <a:r>
              <a:rPr lang="en-GB" altLang="en-US" dirty="0"/>
              <a:t> </a:t>
            </a:r>
          </a:p>
          <a:p>
            <a:endParaRPr lang="en-GB" altLang="en-US" dirty="0"/>
          </a:p>
          <a:p>
            <a:endParaRPr lang="en-GB" altLang="en-US" dirty="0"/>
          </a:p>
        </p:txBody>
      </p:sp>
      <p:sp>
        <p:nvSpPr>
          <p:cNvPr id="3075" name="AutoShape 4" descr="http://t3.gstatic.com/images?q=tbn:ANd9GcSkVfQMPPjYWqnKnMdaCYX1PMmAn88epQOAvabVmC8xosUwyJM8"/>
          <p:cNvSpPr>
            <a:spLocks noChangeAspect="1" noChangeArrowheads="1"/>
          </p:cNvSpPr>
          <p:nvPr/>
        </p:nvSpPr>
        <p:spPr bwMode="auto">
          <a:xfrm>
            <a:off x="63500" y="-909638"/>
            <a:ext cx="2438400" cy="1876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en-GB" altLang="en-US"/>
          </a:p>
        </p:txBody>
      </p:sp>
      <p:pic>
        <p:nvPicPr>
          <p:cNvPr id="3076" name="Picture 6" descr="http://t3.gstatic.com/images?q=tbn:ANd9GcSkVfQMPPjYWqnKnMdaCYX1PMmAn88epQOAvabVmC8xosUwyJM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78488" y="4191000"/>
            <a:ext cx="3465512"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7" name="TextBox 4"/>
          <p:cNvSpPr txBox="1">
            <a:spLocks noChangeArrowheads="1"/>
          </p:cNvSpPr>
          <p:nvPr/>
        </p:nvSpPr>
        <p:spPr bwMode="auto">
          <a:xfrm>
            <a:off x="5715000" y="6488113"/>
            <a:ext cx="3429000" cy="36988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a:t>Mould on Carpet Fibres</a:t>
            </a:r>
          </a:p>
        </p:txBody>
      </p:sp>
      <p:sp>
        <p:nvSpPr>
          <p:cNvPr id="2" name="Rectangle 1"/>
          <p:cNvSpPr/>
          <p:nvPr/>
        </p:nvSpPr>
        <p:spPr>
          <a:xfrm>
            <a:off x="143467" y="896459"/>
            <a:ext cx="8821021" cy="2246769"/>
          </a:xfrm>
          <a:prstGeom prst="rect">
            <a:avLst/>
          </a:prstGeom>
        </p:spPr>
        <p:txBody>
          <a:bodyPr wrap="square">
            <a:spAutoFit/>
          </a:bodyPr>
          <a:lstStyle/>
          <a:p>
            <a:r>
              <a:rPr lang="en-GB" altLang="en-US" sz="2000" dirty="0"/>
              <a:t>People spend about </a:t>
            </a:r>
            <a:r>
              <a:rPr lang="en-GB" altLang="en-US" sz="2000" b="1" dirty="0">
                <a:solidFill>
                  <a:schemeClr val="accent1"/>
                </a:solidFill>
              </a:rPr>
              <a:t>80% - 90% of their time indoors</a:t>
            </a:r>
          </a:p>
          <a:p>
            <a:endParaRPr lang="en-GB" altLang="en-US" sz="2000" dirty="0"/>
          </a:p>
          <a:p>
            <a:r>
              <a:rPr lang="en-GB" altLang="en-US" sz="2000" b="1" dirty="0">
                <a:solidFill>
                  <a:schemeClr val="accent1"/>
                </a:solidFill>
              </a:rPr>
              <a:t>Indoor Air can be 10 times more toxic than the air we breathe outdoors</a:t>
            </a:r>
          </a:p>
          <a:p>
            <a:endParaRPr lang="en-GB" altLang="en-US" sz="2000" dirty="0"/>
          </a:p>
          <a:p>
            <a:r>
              <a:rPr lang="en-GB" altLang="en-US" sz="2000" dirty="0"/>
              <a:t>Buildings Pre 1980  are less likely to have considered air quality issues in their design and are therefore more likely to contain problems … </a:t>
            </a:r>
            <a:endParaRPr lang="en-GB" altLang="en-US" sz="2000" dirty="0" smtClean="0"/>
          </a:p>
          <a:p>
            <a:r>
              <a:rPr lang="en-GB" altLang="en-US" sz="2000" dirty="0" smtClean="0"/>
              <a:t>with </a:t>
            </a:r>
            <a:r>
              <a:rPr lang="en-GB" altLang="en-US" sz="2000" b="1" dirty="0">
                <a:solidFill>
                  <a:schemeClr val="bg2">
                    <a:lumMod val="50000"/>
                  </a:schemeClr>
                </a:solidFill>
              </a:rPr>
              <a:t>Poor ventilation </a:t>
            </a:r>
            <a:r>
              <a:rPr lang="en-GB" altLang="en-US" sz="2000" dirty="0"/>
              <a:t>the main cause of poor air quality.</a:t>
            </a:r>
          </a:p>
        </p:txBody>
      </p:sp>
    </p:spTree>
    <p:extLst>
      <p:ext uri="{BB962C8B-B14F-4D97-AF65-F5344CB8AC3E}">
        <p14:creationId xmlns:p14="http://schemas.microsoft.com/office/powerpoint/2010/main" val="18732049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Box 1"/>
          <p:cNvSpPr txBox="1">
            <a:spLocks noChangeArrowheads="1"/>
          </p:cNvSpPr>
          <p:nvPr/>
        </p:nvSpPr>
        <p:spPr bwMode="auto">
          <a:xfrm>
            <a:off x="152400" y="685800"/>
            <a:ext cx="8077200" cy="424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3200" b="1" dirty="0"/>
              <a:t>Primary Sources for problems are :</a:t>
            </a:r>
          </a:p>
          <a:p>
            <a:endParaRPr lang="en-GB" altLang="en-US" dirty="0"/>
          </a:p>
          <a:p>
            <a:r>
              <a:rPr lang="en-GB" altLang="en-US" sz="2000" dirty="0"/>
              <a:t>Inadequate ventilation </a:t>
            </a:r>
            <a:r>
              <a:rPr lang="en-GB" altLang="en-US" sz="2000" b="1" dirty="0">
                <a:solidFill>
                  <a:srgbClr val="0070C0"/>
                </a:solidFill>
              </a:rPr>
              <a:t>52%</a:t>
            </a:r>
          </a:p>
          <a:p>
            <a:endParaRPr lang="en-GB" altLang="en-US" sz="2000" dirty="0"/>
          </a:p>
          <a:p>
            <a:r>
              <a:rPr lang="en-GB" altLang="en-US" sz="2000" dirty="0"/>
              <a:t>Contamination from inside the building </a:t>
            </a:r>
            <a:r>
              <a:rPr lang="en-GB" altLang="en-US" sz="2000" b="1" dirty="0">
                <a:solidFill>
                  <a:srgbClr val="0070C0"/>
                </a:solidFill>
              </a:rPr>
              <a:t>16%</a:t>
            </a:r>
          </a:p>
          <a:p>
            <a:endParaRPr lang="en-GB" altLang="en-US" sz="2000" dirty="0"/>
          </a:p>
          <a:p>
            <a:r>
              <a:rPr lang="en-GB" altLang="en-US" sz="2000" dirty="0"/>
              <a:t>Contamination from outside the building </a:t>
            </a:r>
            <a:r>
              <a:rPr lang="en-GB" altLang="en-US" sz="2000" b="1" dirty="0">
                <a:solidFill>
                  <a:srgbClr val="0070C0"/>
                </a:solidFill>
              </a:rPr>
              <a:t>10%</a:t>
            </a:r>
          </a:p>
          <a:p>
            <a:endParaRPr lang="en-GB" altLang="en-US" sz="2000" dirty="0"/>
          </a:p>
          <a:p>
            <a:r>
              <a:rPr lang="en-GB" altLang="en-US" sz="2000" dirty="0"/>
              <a:t>Microbial Contamination </a:t>
            </a:r>
            <a:r>
              <a:rPr lang="en-GB" altLang="en-US" sz="2000" b="1" dirty="0">
                <a:solidFill>
                  <a:srgbClr val="0070C0"/>
                </a:solidFill>
              </a:rPr>
              <a:t>5%</a:t>
            </a:r>
          </a:p>
          <a:p>
            <a:endParaRPr lang="en-GB" altLang="en-US" sz="2000" dirty="0"/>
          </a:p>
          <a:p>
            <a:r>
              <a:rPr lang="en-GB" altLang="en-US" sz="2000" dirty="0"/>
              <a:t>Contamination from the building fabric  </a:t>
            </a:r>
            <a:r>
              <a:rPr lang="en-GB" altLang="en-US" sz="2000" b="1" dirty="0">
                <a:solidFill>
                  <a:srgbClr val="0070C0"/>
                </a:solidFill>
              </a:rPr>
              <a:t>4%</a:t>
            </a:r>
          </a:p>
          <a:p>
            <a:endParaRPr lang="en-GB" altLang="en-US" sz="2000" dirty="0"/>
          </a:p>
          <a:p>
            <a:r>
              <a:rPr lang="en-GB" altLang="en-US" sz="2000" dirty="0" smtClean="0"/>
              <a:t>‘Unknown sources’  </a:t>
            </a:r>
            <a:r>
              <a:rPr lang="en-GB" altLang="en-US" sz="2000" b="1" dirty="0">
                <a:solidFill>
                  <a:srgbClr val="0070C0"/>
                </a:solidFill>
              </a:rPr>
              <a:t>13%</a:t>
            </a:r>
          </a:p>
        </p:txBody>
      </p:sp>
      <p:pic>
        <p:nvPicPr>
          <p:cNvPr id="4099" name="Picture 2" descr="http://www.pollutionissues.com/images/paz_01_img012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24128" y="3356992"/>
            <a:ext cx="2987824" cy="25724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323528" y="5589240"/>
            <a:ext cx="4248472" cy="646331"/>
          </a:xfrm>
          <a:prstGeom prst="rect">
            <a:avLst/>
          </a:prstGeom>
          <a:noFill/>
        </p:spPr>
        <p:txBody>
          <a:bodyPr wrap="square" rtlCol="0">
            <a:spAutoFit/>
          </a:bodyPr>
          <a:lstStyle/>
          <a:p>
            <a:r>
              <a:rPr lang="en-GB" dirty="0" smtClean="0"/>
              <a:t>National Institute of Occupational Safety and Health</a:t>
            </a:r>
            <a:endParaRPr lang="en-GB" dirty="0"/>
          </a:p>
        </p:txBody>
      </p:sp>
    </p:spTree>
    <p:extLst>
      <p:ext uri="{BB962C8B-B14F-4D97-AF65-F5344CB8AC3E}">
        <p14:creationId xmlns:p14="http://schemas.microsoft.com/office/powerpoint/2010/main" val="10490684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 y="304800"/>
            <a:ext cx="8686800" cy="6093976"/>
          </a:xfrm>
          <a:prstGeom prst="rect">
            <a:avLst/>
          </a:prstGeom>
        </p:spPr>
        <p:txBody>
          <a:bodyPr>
            <a:spAutoFit/>
          </a:bodyPr>
          <a:lstStyle/>
          <a:p>
            <a:pPr>
              <a:defRPr/>
            </a:pPr>
            <a:r>
              <a:rPr lang="en-US" sz="3200" b="1" dirty="0">
                <a:latin typeface="Arial" pitchFamily="34" charset="0"/>
                <a:cs typeface="Arial" pitchFamily="34" charset="0"/>
              </a:rPr>
              <a:t>PURPOSES OF VENTILATION</a:t>
            </a:r>
            <a:endParaRPr lang="en-US" sz="3200" dirty="0">
              <a:latin typeface="Arial" pitchFamily="34" charset="0"/>
              <a:cs typeface="Arial" pitchFamily="34" charset="0"/>
            </a:endParaRPr>
          </a:p>
          <a:p>
            <a:pPr>
              <a:defRPr/>
            </a:pPr>
            <a:endParaRPr lang="en-US" dirty="0"/>
          </a:p>
          <a:p>
            <a:pPr>
              <a:defRPr/>
            </a:pPr>
            <a:r>
              <a:rPr lang="en-US" sz="2000" dirty="0">
                <a:latin typeface="Arial" pitchFamily="34" charset="0"/>
                <a:cs typeface="Arial" pitchFamily="34" charset="0"/>
              </a:rPr>
              <a:t>The purposes of ventilation </a:t>
            </a:r>
            <a:r>
              <a:rPr lang="en-US" sz="2000" dirty="0" smtClean="0">
                <a:latin typeface="Arial" pitchFamily="34" charset="0"/>
                <a:cs typeface="Arial" pitchFamily="34" charset="0"/>
              </a:rPr>
              <a:t>are</a:t>
            </a:r>
            <a:r>
              <a:rPr lang="en-US" sz="2000" dirty="0">
                <a:latin typeface="Arial" pitchFamily="34" charset="0"/>
                <a:cs typeface="Arial" pitchFamily="34" charset="0"/>
              </a:rPr>
              <a:t> </a:t>
            </a:r>
            <a:r>
              <a:rPr lang="en-US" sz="2000" dirty="0" smtClean="0">
                <a:latin typeface="Arial" pitchFamily="34" charset="0"/>
                <a:cs typeface="Arial" pitchFamily="34" charset="0"/>
              </a:rPr>
              <a:t>?</a:t>
            </a:r>
            <a:endParaRPr lang="en-US" sz="2000" dirty="0">
              <a:latin typeface="Arial" pitchFamily="34" charset="0"/>
              <a:cs typeface="Arial" pitchFamily="34" charset="0"/>
            </a:endParaRPr>
          </a:p>
          <a:p>
            <a:pPr>
              <a:defRPr/>
            </a:pPr>
            <a:r>
              <a:rPr lang="en-US" sz="2000" dirty="0">
                <a:latin typeface="Arial" pitchFamily="34" charset="0"/>
                <a:cs typeface="Arial" pitchFamily="34" charset="0"/>
              </a:rPr>
              <a:t>         </a:t>
            </a:r>
          </a:p>
          <a:p>
            <a:pPr marL="342900" indent="-342900">
              <a:buFont typeface="+mj-lt"/>
              <a:buAutoNum type="arabicPeriod"/>
              <a:defRPr/>
            </a:pPr>
            <a:r>
              <a:rPr lang="en-US" sz="2000" dirty="0">
                <a:latin typeface="Arial" pitchFamily="34" charset="0"/>
                <a:cs typeface="Arial" pitchFamily="34" charset="0"/>
              </a:rPr>
              <a:t>To provide a continuous supply of </a:t>
            </a:r>
            <a:r>
              <a:rPr lang="en-US" sz="2000" b="1" dirty="0">
                <a:latin typeface="Arial" pitchFamily="34" charset="0"/>
                <a:cs typeface="Arial" pitchFamily="34" charset="0"/>
              </a:rPr>
              <a:t>oxygen</a:t>
            </a:r>
            <a:r>
              <a:rPr lang="en-US" sz="2000" dirty="0">
                <a:latin typeface="Arial" pitchFamily="34" charset="0"/>
                <a:cs typeface="Arial" pitchFamily="34" charset="0"/>
              </a:rPr>
              <a:t> necessary for human </a:t>
            </a:r>
            <a:r>
              <a:rPr lang="en-US" sz="2000" dirty="0" smtClean="0">
                <a:latin typeface="Arial" pitchFamily="34" charset="0"/>
                <a:cs typeface="Arial" pitchFamily="34" charset="0"/>
              </a:rPr>
              <a:t> existence</a:t>
            </a:r>
            <a:r>
              <a:rPr lang="en-US" sz="2000" dirty="0">
                <a:latin typeface="Arial" pitchFamily="34" charset="0"/>
                <a:cs typeface="Arial" pitchFamily="34" charset="0"/>
              </a:rPr>
              <a:t>.</a:t>
            </a:r>
          </a:p>
          <a:p>
            <a:pPr>
              <a:defRPr/>
            </a:pPr>
            <a:r>
              <a:rPr lang="en-US" sz="2000" dirty="0">
                <a:latin typeface="Arial" pitchFamily="34" charset="0"/>
                <a:cs typeface="Arial" pitchFamily="34" charset="0"/>
              </a:rPr>
              <a:t>      </a:t>
            </a:r>
          </a:p>
          <a:p>
            <a:pPr marL="457200" indent="-457200">
              <a:buFont typeface="+mj-lt"/>
              <a:buAutoNum type="arabicPeriod" startAt="2"/>
              <a:defRPr/>
            </a:pPr>
            <a:r>
              <a:rPr lang="en-US" sz="2000" dirty="0">
                <a:latin typeface="Arial" pitchFamily="34" charset="0"/>
                <a:cs typeface="Arial" pitchFamily="34" charset="0"/>
              </a:rPr>
              <a:t>To remove the products of </a:t>
            </a:r>
            <a:r>
              <a:rPr lang="en-US" sz="2000" b="1" dirty="0">
                <a:latin typeface="Arial" pitchFamily="34" charset="0"/>
                <a:cs typeface="Arial" pitchFamily="34" charset="0"/>
              </a:rPr>
              <a:t>respiration</a:t>
            </a:r>
            <a:r>
              <a:rPr lang="en-US" sz="2000" dirty="0">
                <a:latin typeface="Arial" pitchFamily="34" charset="0"/>
                <a:cs typeface="Arial" pitchFamily="34" charset="0"/>
              </a:rPr>
              <a:t> and </a:t>
            </a:r>
            <a:r>
              <a:rPr lang="en-US" sz="2000" b="1" dirty="0">
                <a:latin typeface="Arial" pitchFamily="34" charset="0"/>
                <a:cs typeface="Arial" pitchFamily="34" charset="0"/>
              </a:rPr>
              <a:t>occupation</a:t>
            </a:r>
            <a:r>
              <a:rPr lang="en-US" sz="2000" dirty="0">
                <a:latin typeface="Arial" pitchFamily="34" charset="0"/>
                <a:cs typeface="Arial" pitchFamily="34" charset="0"/>
              </a:rPr>
              <a:t>, that is; </a:t>
            </a:r>
          </a:p>
          <a:p>
            <a:pPr marL="457200" indent="-457200">
              <a:defRPr/>
            </a:pPr>
            <a:r>
              <a:rPr lang="en-US" sz="2000" dirty="0">
                <a:latin typeface="Arial" pitchFamily="34" charset="0"/>
                <a:cs typeface="Arial" pitchFamily="34" charset="0"/>
              </a:rPr>
              <a:t>       heat, moisture and carbon dioxide from people</a:t>
            </a:r>
            <a:r>
              <a:rPr lang="en-US" sz="2000" dirty="0" smtClean="0">
                <a:latin typeface="Arial" pitchFamily="34" charset="0"/>
                <a:cs typeface="Arial" pitchFamily="34" charset="0"/>
              </a:rPr>
              <a:t>.</a:t>
            </a:r>
          </a:p>
          <a:p>
            <a:pPr marL="457200" indent="-457200">
              <a:defRPr/>
            </a:pPr>
            <a:endParaRPr lang="en-US" sz="2000" dirty="0">
              <a:latin typeface="Arial" pitchFamily="34" charset="0"/>
              <a:cs typeface="Arial" pitchFamily="34" charset="0"/>
            </a:endParaRPr>
          </a:p>
          <a:p>
            <a:pPr marL="457200" indent="-457200">
              <a:defRPr/>
            </a:pPr>
            <a:r>
              <a:rPr lang="en-US" sz="2000" dirty="0" smtClean="0">
                <a:latin typeface="Arial" pitchFamily="34" charset="0"/>
                <a:cs typeface="Arial" pitchFamily="34" charset="0"/>
              </a:rPr>
              <a:t>       </a:t>
            </a:r>
            <a:r>
              <a:rPr lang="en-US" sz="2000" b="1" dirty="0" smtClean="0">
                <a:solidFill>
                  <a:srgbClr val="0070C0"/>
                </a:solidFill>
                <a:latin typeface="Arial" pitchFamily="34" charset="0"/>
                <a:cs typeface="Arial" pitchFamily="34" charset="0"/>
              </a:rPr>
              <a:t>FACTS:</a:t>
            </a:r>
            <a:endParaRPr lang="en-US" sz="2000" b="1" dirty="0">
              <a:solidFill>
                <a:srgbClr val="0070C0"/>
              </a:solidFill>
              <a:latin typeface="Arial" pitchFamily="34" charset="0"/>
              <a:cs typeface="Arial" pitchFamily="34" charset="0"/>
            </a:endParaRPr>
          </a:p>
          <a:p>
            <a:pPr>
              <a:defRPr/>
            </a:pPr>
            <a:endParaRPr lang="en-US" sz="2000" dirty="0">
              <a:latin typeface="Arial" pitchFamily="34" charset="0"/>
              <a:cs typeface="Arial" pitchFamily="34" charset="0"/>
            </a:endParaRPr>
          </a:p>
          <a:p>
            <a:pPr marL="742950" lvl="1" indent="-285750">
              <a:buFont typeface="Arial"/>
              <a:buChar char="•"/>
              <a:defRPr/>
            </a:pPr>
            <a:r>
              <a:rPr lang="en-US" sz="2000" dirty="0">
                <a:latin typeface="Arial" pitchFamily="34" charset="0"/>
                <a:cs typeface="Arial" pitchFamily="34" charset="0"/>
              </a:rPr>
              <a:t>At rest a </a:t>
            </a:r>
            <a:r>
              <a:rPr lang="en-US" sz="2000" b="1" dirty="0">
                <a:solidFill>
                  <a:schemeClr val="accent1"/>
                </a:solidFill>
                <a:latin typeface="Arial" pitchFamily="34" charset="0"/>
                <a:cs typeface="Arial" pitchFamily="34" charset="0"/>
              </a:rPr>
              <a:t>normal adult inhales </a:t>
            </a:r>
            <a:r>
              <a:rPr lang="en-US" sz="2000" dirty="0">
                <a:latin typeface="Arial" pitchFamily="34" charset="0"/>
                <a:cs typeface="Arial" pitchFamily="34" charset="0"/>
              </a:rPr>
              <a:t>between </a:t>
            </a:r>
            <a:r>
              <a:rPr lang="en-US" sz="2000" b="1" dirty="0">
                <a:solidFill>
                  <a:srgbClr val="0070C0"/>
                </a:solidFill>
                <a:latin typeface="Arial" pitchFamily="34" charset="0"/>
                <a:cs typeface="Arial" pitchFamily="34" charset="0"/>
              </a:rPr>
              <a:t>0.10 and 0.12 litres /s of air</a:t>
            </a:r>
            <a:r>
              <a:rPr lang="en-US" sz="2000" b="1" dirty="0" smtClean="0">
                <a:solidFill>
                  <a:srgbClr val="0070C0"/>
                </a:solidFill>
                <a:latin typeface="Arial" pitchFamily="34" charset="0"/>
                <a:cs typeface="Arial" pitchFamily="34" charset="0"/>
              </a:rPr>
              <a:t>.</a:t>
            </a:r>
          </a:p>
          <a:p>
            <a:pPr marL="742950" lvl="1" indent="-285750">
              <a:buFont typeface="Arial"/>
              <a:buChar char="•"/>
              <a:defRPr/>
            </a:pPr>
            <a:endParaRPr lang="en-US" sz="2000" dirty="0">
              <a:latin typeface="Arial" pitchFamily="34" charset="0"/>
              <a:cs typeface="Arial" pitchFamily="34" charset="0"/>
            </a:endParaRPr>
          </a:p>
          <a:p>
            <a:pPr marL="742950" lvl="1" indent="-285750">
              <a:buFont typeface="Arial"/>
              <a:buChar char="•"/>
              <a:defRPr/>
            </a:pPr>
            <a:r>
              <a:rPr lang="en-US" sz="2000" dirty="0">
                <a:latin typeface="Arial" pitchFamily="34" charset="0"/>
                <a:cs typeface="Arial" pitchFamily="34" charset="0"/>
              </a:rPr>
              <a:t>The exhaled breath contains between </a:t>
            </a:r>
            <a:r>
              <a:rPr lang="en-US" sz="2000" b="1" dirty="0">
                <a:solidFill>
                  <a:srgbClr val="0070C0"/>
                </a:solidFill>
                <a:latin typeface="Arial" pitchFamily="34" charset="0"/>
                <a:cs typeface="Arial" pitchFamily="34" charset="0"/>
              </a:rPr>
              <a:t>3%</a:t>
            </a:r>
            <a:r>
              <a:rPr lang="en-US" sz="2000" dirty="0">
                <a:latin typeface="Arial" pitchFamily="34" charset="0"/>
                <a:cs typeface="Arial" pitchFamily="34" charset="0"/>
              </a:rPr>
              <a:t> and </a:t>
            </a:r>
            <a:r>
              <a:rPr lang="en-US" sz="2000" b="1" dirty="0">
                <a:solidFill>
                  <a:srgbClr val="0070C0"/>
                </a:solidFill>
                <a:latin typeface="Arial" pitchFamily="34" charset="0"/>
                <a:cs typeface="Arial" pitchFamily="34" charset="0"/>
              </a:rPr>
              <a:t>4%</a:t>
            </a:r>
            <a:r>
              <a:rPr lang="en-US" sz="2000" dirty="0">
                <a:latin typeface="Arial" pitchFamily="34" charset="0"/>
                <a:cs typeface="Arial" pitchFamily="34" charset="0"/>
              </a:rPr>
              <a:t> of carbon </a:t>
            </a:r>
            <a:r>
              <a:rPr lang="en-US" sz="2000" dirty="0" smtClean="0">
                <a:latin typeface="Arial" pitchFamily="34" charset="0"/>
                <a:cs typeface="Arial" pitchFamily="34" charset="0"/>
              </a:rPr>
              <a:t>dioxide</a:t>
            </a:r>
            <a:r>
              <a:rPr lang="en-US" sz="2000" dirty="0">
                <a:latin typeface="Arial" pitchFamily="34" charset="0"/>
                <a:cs typeface="Arial" pitchFamily="34" charset="0"/>
              </a:rPr>
              <a:t>.</a:t>
            </a:r>
            <a:r>
              <a:rPr lang="en-US" sz="2000" dirty="0" smtClean="0">
                <a:latin typeface="Arial" pitchFamily="34" charset="0"/>
                <a:cs typeface="Arial" pitchFamily="34" charset="0"/>
              </a:rPr>
              <a:t> </a:t>
            </a:r>
          </a:p>
          <a:p>
            <a:pPr marL="742950" lvl="1" indent="-285750">
              <a:buFont typeface="Arial"/>
              <a:buChar char="•"/>
              <a:defRPr/>
            </a:pPr>
            <a:endParaRPr lang="en-US" sz="2000" dirty="0">
              <a:latin typeface="Arial" pitchFamily="34" charset="0"/>
              <a:cs typeface="Arial" pitchFamily="34" charset="0"/>
            </a:endParaRPr>
          </a:p>
          <a:p>
            <a:pPr marL="742950" lvl="1" indent="-285750">
              <a:buFont typeface="Arial"/>
              <a:buChar char="•"/>
              <a:defRPr/>
            </a:pPr>
            <a:r>
              <a:rPr lang="en-US" sz="2000" dirty="0">
                <a:latin typeface="Arial" pitchFamily="34" charset="0"/>
                <a:cs typeface="Arial" pitchFamily="34" charset="0"/>
              </a:rPr>
              <a:t>The </a:t>
            </a:r>
            <a:r>
              <a:rPr lang="en-US" sz="2000" b="1" dirty="0">
                <a:solidFill>
                  <a:schemeClr val="accent1"/>
                </a:solidFill>
                <a:latin typeface="Arial" pitchFamily="34" charset="0"/>
                <a:cs typeface="Arial" pitchFamily="34" charset="0"/>
              </a:rPr>
              <a:t>amount of moisture produced </a:t>
            </a:r>
            <a:r>
              <a:rPr lang="en-US" sz="2000" dirty="0">
                <a:latin typeface="Arial" pitchFamily="34" charset="0"/>
                <a:cs typeface="Arial" pitchFamily="34" charset="0"/>
              </a:rPr>
              <a:t>by a sedentary person is about </a:t>
            </a:r>
            <a:r>
              <a:rPr lang="en-US" sz="2000" b="1" dirty="0">
                <a:solidFill>
                  <a:schemeClr val="accent1"/>
                </a:solidFill>
                <a:latin typeface="Arial" pitchFamily="34" charset="0"/>
                <a:cs typeface="Arial" pitchFamily="34" charset="0"/>
              </a:rPr>
              <a:t>59g of water-</a:t>
            </a:r>
            <a:r>
              <a:rPr lang="en-US" sz="2000" b="1" dirty="0" err="1">
                <a:solidFill>
                  <a:schemeClr val="accent1"/>
                </a:solidFill>
                <a:latin typeface="Arial" pitchFamily="34" charset="0"/>
                <a:cs typeface="Arial" pitchFamily="34" charset="0"/>
              </a:rPr>
              <a:t>vapour</a:t>
            </a:r>
            <a:r>
              <a:rPr lang="en-US" sz="2000" b="1" dirty="0">
                <a:solidFill>
                  <a:schemeClr val="accent1"/>
                </a:solidFill>
                <a:latin typeface="Arial" pitchFamily="34" charset="0"/>
                <a:cs typeface="Arial" pitchFamily="34" charset="0"/>
              </a:rPr>
              <a:t> per hour.</a:t>
            </a:r>
          </a:p>
        </p:txBody>
      </p:sp>
    </p:spTree>
    <p:extLst>
      <p:ext uri="{BB962C8B-B14F-4D97-AF65-F5344CB8AC3E}">
        <p14:creationId xmlns:p14="http://schemas.microsoft.com/office/powerpoint/2010/main" val="2670325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anim calcmode="lin" valueType="num">
                                      <p:cBhvr additive="base">
                                        <p:cTn id="1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anim calcmode="lin" valueType="num">
                                      <p:cBhvr additive="base">
                                        <p:cTn id="1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anim calcmode="lin" valueType="num">
                                      <p:cBhvr additive="base">
                                        <p:cTn id="2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7" end="7"/>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9" end="9"/>
                                            </p:txEl>
                                          </p:spTgt>
                                        </p:tgtEl>
                                        <p:attrNameLst>
                                          <p:attrName>style.visibility</p:attrName>
                                        </p:attrNameLst>
                                      </p:cBhvr>
                                      <p:to>
                                        <p:strVal val="visible"/>
                                      </p:to>
                                    </p:set>
                                    <p:anim calcmode="lin" valueType="num">
                                      <p:cBhvr additive="base">
                                        <p:cTn id="25"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9" end="9"/>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11" end="11"/>
                                            </p:txEl>
                                          </p:spTgt>
                                        </p:tgtEl>
                                        <p:attrNameLst>
                                          <p:attrName>style.visibility</p:attrName>
                                        </p:attrNameLst>
                                      </p:cBhvr>
                                      <p:to>
                                        <p:strVal val="visible"/>
                                      </p:to>
                                    </p:set>
                                    <p:anim calcmode="lin" valueType="num">
                                      <p:cBhvr additive="base">
                                        <p:cTn id="29"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11" end="11"/>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13" end="13"/>
                                            </p:txEl>
                                          </p:spTgt>
                                        </p:tgtEl>
                                        <p:attrNameLst>
                                          <p:attrName>style.visibility</p:attrName>
                                        </p:attrNameLst>
                                      </p:cBhvr>
                                      <p:to>
                                        <p:strVal val="visible"/>
                                      </p:to>
                                    </p:set>
                                    <p:anim calcmode="lin" valueType="num">
                                      <p:cBhvr additive="base">
                                        <p:cTn id="33"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13" end="13"/>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
                                            <p:txEl>
                                              <p:pRg st="15" end="15"/>
                                            </p:txEl>
                                          </p:spTgt>
                                        </p:tgtEl>
                                        <p:attrNameLst>
                                          <p:attrName>style.visibility</p:attrName>
                                        </p:attrNameLst>
                                      </p:cBhvr>
                                      <p:to>
                                        <p:strVal val="visible"/>
                                      </p:to>
                                    </p:set>
                                    <p:anim calcmode="lin" valueType="num">
                                      <p:cBhvr additive="base">
                                        <p:cTn id="37" dur="500" fill="hold"/>
                                        <p:tgtEl>
                                          <p:spTgt spid="2">
                                            <p:txEl>
                                              <p:pRg st="15" end="1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5" end="1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 y="620688"/>
            <a:ext cx="8077200" cy="5016500"/>
          </a:xfrm>
          <a:prstGeom prst="rect">
            <a:avLst/>
          </a:prstGeom>
        </p:spPr>
        <p:txBody>
          <a:bodyPr>
            <a:spAutoFit/>
          </a:bodyPr>
          <a:lstStyle/>
          <a:p>
            <a:pPr marL="457200" indent="-457200">
              <a:buFont typeface="+mj-lt"/>
              <a:buAutoNum type="arabicPeriod" startAt="3"/>
              <a:defRPr/>
            </a:pPr>
            <a:r>
              <a:rPr lang="en-US" sz="2000" dirty="0">
                <a:latin typeface="Arial" pitchFamily="34" charset="0"/>
                <a:cs typeface="Arial" pitchFamily="34" charset="0"/>
              </a:rPr>
              <a:t>To remove contaminants such </a:t>
            </a:r>
            <a:r>
              <a:rPr lang="en-US" sz="2000" dirty="0" smtClean="0">
                <a:latin typeface="Arial" pitchFamily="34" charset="0"/>
                <a:cs typeface="Arial" pitchFamily="34" charset="0"/>
              </a:rPr>
              <a:t>as ??</a:t>
            </a:r>
            <a:endParaRPr lang="en-US" sz="2000" dirty="0">
              <a:latin typeface="Arial" pitchFamily="34" charset="0"/>
              <a:cs typeface="Arial" pitchFamily="34" charset="0"/>
            </a:endParaRPr>
          </a:p>
          <a:p>
            <a:pP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Water vapour</a:t>
            </a:r>
          </a:p>
          <a:p>
            <a:pPr marL="800100" lvl="1" indent="-342900">
              <a:buFont typeface="Arial"/>
              <a:buChar cha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Heat and smells from cooking</a:t>
            </a:r>
          </a:p>
          <a:p>
            <a:pPr marL="800100" lvl="1" indent="-342900">
              <a:buFont typeface="Arial"/>
              <a:buChar cha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Gases and vapours </a:t>
            </a:r>
            <a:r>
              <a:rPr lang="en-US" sz="2000" dirty="0">
                <a:latin typeface="Arial" pitchFamily="34" charset="0"/>
                <a:cs typeface="Arial" pitchFamily="34" charset="0"/>
              </a:rPr>
              <a:t>from </a:t>
            </a:r>
            <a:r>
              <a:rPr lang="en-US" sz="2000" dirty="0" smtClean="0">
                <a:latin typeface="Arial" pitchFamily="34" charset="0"/>
                <a:cs typeface="Arial" pitchFamily="34" charset="0"/>
              </a:rPr>
              <a:t>occupants and industrial </a:t>
            </a:r>
            <a:r>
              <a:rPr lang="en-US" sz="2000" dirty="0">
                <a:latin typeface="Arial" pitchFamily="34" charset="0"/>
                <a:cs typeface="Arial" pitchFamily="34" charset="0"/>
              </a:rPr>
              <a:t>processes.</a:t>
            </a:r>
          </a:p>
          <a:p>
            <a:pPr marL="800100" lvl="1" indent="-342900">
              <a:buFont typeface="Arial"/>
              <a:buChar cha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Formaldehyde</a:t>
            </a:r>
            <a:r>
              <a:rPr lang="en-US" sz="2000" dirty="0">
                <a:latin typeface="Arial" pitchFamily="34" charset="0"/>
                <a:cs typeface="Arial" pitchFamily="34" charset="0"/>
              </a:rPr>
              <a:t> from; insulation foam, furnishings, wallpaper, carpets, resin in wood products and plasterboard.</a:t>
            </a:r>
          </a:p>
          <a:p>
            <a:pPr marL="800100" lvl="1" indent="-342900">
              <a:buFont typeface="Arial"/>
              <a:buChar cha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Outdoor </a:t>
            </a:r>
            <a:r>
              <a:rPr lang="en-US" sz="2000" b="1" dirty="0" smtClean="0">
                <a:solidFill>
                  <a:srgbClr val="0070C0"/>
                </a:solidFill>
                <a:latin typeface="Arial" pitchFamily="34" charset="0"/>
                <a:cs typeface="Arial" pitchFamily="34" charset="0"/>
              </a:rPr>
              <a:t>air </a:t>
            </a:r>
            <a:r>
              <a:rPr lang="en-US" sz="2000" b="1" dirty="0">
                <a:solidFill>
                  <a:srgbClr val="0070C0"/>
                </a:solidFill>
                <a:latin typeface="Arial" pitchFamily="34" charset="0"/>
                <a:cs typeface="Arial" pitchFamily="34" charset="0"/>
              </a:rPr>
              <a:t>pollutants</a:t>
            </a:r>
            <a:r>
              <a:rPr lang="en-US" sz="2000" dirty="0">
                <a:solidFill>
                  <a:srgbClr val="0070C0"/>
                </a:solidFill>
                <a:latin typeface="Arial" pitchFamily="34" charset="0"/>
                <a:cs typeface="Arial" pitchFamily="34" charset="0"/>
              </a:rPr>
              <a:t> </a:t>
            </a:r>
            <a:r>
              <a:rPr lang="en-US" sz="2000" dirty="0">
                <a:latin typeface="Arial" pitchFamily="34" charset="0"/>
                <a:cs typeface="Arial" pitchFamily="34" charset="0"/>
              </a:rPr>
              <a:t>such as;  smoke, </a:t>
            </a:r>
            <a:r>
              <a:rPr lang="en-US" sz="2000" dirty="0" smtClean="0">
                <a:latin typeface="Arial" pitchFamily="34" charset="0"/>
                <a:cs typeface="Arial" pitchFamily="34" charset="0"/>
              </a:rPr>
              <a:t>soot,  </a:t>
            </a:r>
            <a:r>
              <a:rPr lang="en-US" sz="2000" dirty="0">
                <a:latin typeface="Arial" pitchFamily="34" charset="0"/>
                <a:cs typeface="Arial" pitchFamily="34" charset="0"/>
              </a:rPr>
              <a:t>fumes, pollen, plant fibres, mould spores, viruses and </a:t>
            </a:r>
            <a:r>
              <a:rPr lang="en-US" sz="2000" dirty="0" smtClean="0">
                <a:latin typeface="Arial" pitchFamily="34" charset="0"/>
                <a:cs typeface="Arial" pitchFamily="34" charset="0"/>
              </a:rPr>
              <a:t>bacteria.</a:t>
            </a:r>
            <a:endParaRPr lang="en-US" sz="2000" dirty="0">
              <a:latin typeface="Arial" pitchFamily="34" charset="0"/>
              <a:cs typeface="Arial" pitchFamily="34" charset="0"/>
            </a:endParaRPr>
          </a:p>
          <a:p>
            <a:pPr marL="800100" lvl="1" indent="-342900">
              <a:buFont typeface="Arial"/>
              <a:buChar cha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Indoor </a:t>
            </a:r>
            <a:r>
              <a:rPr lang="en-US" sz="2000" b="1" dirty="0" smtClean="0">
                <a:solidFill>
                  <a:srgbClr val="0070C0"/>
                </a:solidFill>
                <a:latin typeface="Arial" pitchFamily="34" charset="0"/>
                <a:cs typeface="Arial" pitchFamily="34" charset="0"/>
              </a:rPr>
              <a:t>air </a:t>
            </a:r>
            <a:r>
              <a:rPr lang="en-US" sz="2000" b="1" dirty="0">
                <a:solidFill>
                  <a:srgbClr val="0070C0"/>
                </a:solidFill>
                <a:latin typeface="Arial" pitchFamily="34" charset="0"/>
                <a:cs typeface="Arial" pitchFamily="34" charset="0"/>
              </a:rPr>
              <a:t>pollutants</a:t>
            </a:r>
            <a:r>
              <a:rPr lang="en-US" sz="2000" dirty="0">
                <a:solidFill>
                  <a:srgbClr val="0070C0"/>
                </a:solidFill>
                <a:latin typeface="Arial" pitchFamily="34" charset="0"/>
                <a:cs typeface="Arial" pitchFamily="34" charset="0"/>
              </a:rPr>
              <a:t> </a:t>
            </a:r>
            <a:r>
              <a:rPr lang="en-US" sz="2000" dirty="0">
                <a:latin typeface="Arial" pitchFamily="34" charset="0"/>
                <a:cs typeface="Arial" pitchFamily="34" charset="0"/>
              </a:rPr>
              <a:t>such as; carpet fibres, furniture fibres, clothing fibres, skin </a:t>
            </a:r>
            <a:r>
              <a:rPr lang="en-US" sz="2000" dirty="0" smtClean="0">
                <a:latin typeface="Arial" pitchFamily="34" charset="0"/>
                <a:cs typeface="Arial" pitchFamily="34" charset="0"/>
              </a:rPr>
              <a:t>flakes</a:t>
            </a:r>
            <a:r>
              <a:rPr lang="en-US" sz="2000" dirty="0">
                <a:latin typeface="Arial" pitchFamily="34" charset="0"/>
                <a:cs typeface="Arial" pitchFamily="34" charset="0"/>
              </a:rPr>
              <a:t>.</a:t>
            </a:r>
          </a:p>
        </p:txBody>
      </p:sp>
      <p:sp>
        <p:nvSpPr>
          <p:cNvPr id="4" name="TextBox 3"/>
          <p:cNvSpPr txBox="1"/>
          <p:nvPr/>
        </p:nvSpPr>
        <p:spPr>
          <a:xfrm>
            <a:off x="3563888" y="2276872"/>
            <a:ext cx="4824536" cy="504056"/>
          </a:xfrm>
          <a:prstGeom prst="rect">
            <a:avLst/>
          </a:prstGeom>
          <a:noFill/>
        </p:spPr>
        <p:txBody>
          <a:bodyPr wrap="square" rtlCol="0">
            <a:spAutoFit/>
          </a:bodyPr>
          <a:lstStyle/>
          <a:p>
            <a:endParaRPr lang="en-US" dirty="0"/>
          </a:p>
        </p:txBody>
      </p:sp>
      <p:sp>
        <p:nvSpPr>
          <p:cNvPr id="5" name="Rectangle 4"/>
          <p:cNvSpPr/>
          <p:nvPr/>
        </p:nvSpPr>
        <p:spPr>
          <a:xfrm>
            <a:off x="228600" y="97046"/>
            <a:ext cx="3437672" cy="369332"/>
          </a:xfrm>
          <a:prstGeom prst="rect">
            <a:avLst/>
          </a:prstGeom>
        </p:spPr>
        <p:txBody>
          <a:bodyPr wrap="none">
            <a:spAutoFit/>
          </a:bodyPr>
          <a:lstStyle/>
          <a:p>
            <a:pPr>
              <a:defRPr/>
            </a:pPr>
            <a:r>
              <a:rPr lang="en-US" b="1" dirty="0">
                <a:latin typeface="Arial" pitchFamily="34" charset="0"/>
                <a:cs typeface="Arial" pitchFamily="34" charset="0"/>
              </a:rPr>
              <a:t>PURPOSES OF VENTILATION</a:t>
            </a:r>
            <a:endParaRPr lang="en-US" dirty="0">
              <a:latin typeface="Arial" pitchFamily="34" charset="0"/>
              <a:cs typeface="Arial" pitchFamily="34" charset="0"/>
            </a:endParaRPr>
          </a:p>
        </p:txBody>
      </p:sp>
    </p:spTree>
    <p:extLst>
      <p:ext uri="{BB962C8B-B14F-4D97-AF65-F5344CB8AC3E}">
        <p14:creationId xmlns:p14="http://schemas.microsoft.com/office/powerpoint/2010/main" val="36002304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anim calcmode="lin" valueType="num">
                                      <p:cBhvr additive="base">
                                        <p:cTn id="2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anim calcmode="lin" valueType="num">
                                      <p:cBhvr additive="base">
                                        <p:cTn id="3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12" end="12"/>
                                            </p:txEl>
                                          </p:spTgt>
                                        </p:tgtEl>
                                        <p:attrNameLst>
                                          <p:attrName>style.visibility</p:attrName>
                                        </p:attrNameLst>
                                      </p:cBhvr>
                                      <p:to>
                                        <p:strVal val="visible"/>
                                      </p:to>
                                    </p:set>
                                    <p:anim calcmode="lin" valueType="num">
                                      <p:cBhvr additive="base">
                                        <p:cTn id="37"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218842" y="1052736"/>
            <a:ext cx="8077200" cy="4093428"/>
          </a:xfrm>
          <a:prstGeom prst="rect">
            <a:avLst/>
          </a:prstGeom>
        </p:spPr>
        <p:txBody>
          <a:bodyPr>
            <a:spAutoFit/>
          </a:bodyPr>
          <a:lstStyle/>
          <a:p>
            <a:pPr marL="457200" indent="-457200">
              <a:buFont typeface="+mj-lt"/>
              <a:buAutoNum type="arabicPeriod" startAt="3"/>
              <a:defRPr/>
            </a:pPr>
            <a:r>
              <a:rPr lang="en-US" sz="2000" dirty="0">
                <a:latin typeface="Arial" pitchFamily="34" charset="0"/>
                <a:cs typeface="Arial" pitchFamily="34" charset="0"/>
              </a:rPr>
              <a:t>To remove contaminants such </a:t>
            </a:r>
            <a:r>
              <a:rPr lang="en-US" sz="2000" dirty="0" smtClean="0">
                <a:latin typeface="Arial" pitchFamily="34" charset="0"/>
                <a:cs typeface="Arial" pitchFamily="34" charset="0"/>
              </a:rPr>
              <a:t>as ??</a:t>
            </a:r>
            <a:endParaRPr lang="en-US" sz="2000" dirty="0">
              <a:latin typeface="Arial" pitchFamily="34" charset="0"/>
              <a:cs typeface="Arial" pitchFamily="34" charset="0"/>
            </a:endParaRPr>
          </a:p>
          <a:p>
            <a:pP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Water vapour</a:t>
            </a:r>
          </a:p>
          <a:p>
            <a:pPr marL="800100" lvl="1" indent="-342900">
              <a:buFont typeface="Arial"/>
              <a:buChar cha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Heat and smells from cooking</a:t>
            </a:r>
          </a:p>
          <a:p>
            <a:pPr marL="800100" lvl="1" indent="-342900">
              <a:buFont typeface="Arial"/>
              <a:buChar cha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Gases and vapours </a:t>
            </a:r>
            <a:endParaRPr lang="en-US" sz="2000" dirty="0">
              <a:latin typeface="Arial" pitchFamily="34" charset="0"/>
              <a:cs typeface="Arial" pitchFamily="34" charset="0"/>
            </a:endParaRPr>
          </a:p>
          <a:p>
            <a:pPr marL="800100" lvl="1" indent="-342900">
              <a:buFont typeface="Arial"/>
              <a:buChar cha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Formaldehyde</a:t>
            </a:r>
            <a:r>
              <a:rPr lang="en-US" sz="2000" dirty="0">
                <a:latin typeface="Arial" pitchFamily="34" charset="0"/>
                <a:cs typeface="Arial" pitchFamily="34" charset="0"/>
              </a:rPr>
              <a:t> </a:t>
            </a:r>
          </a:p>
          <a:p>
            <a:pPr marL="800100" lvl="1" indent="-342900">
              <a:buFont typeface="Arial"/>
              <a:buChar cha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Outdoor </a:t>
            </a:r>
            <a:r>
              <a:rPr lang="en-US" sz="2000" b="1" dirty="0" smtClean="0">
                <a:solidFill>
                  <a:srgbClr val="0070C0"/>
                </a:solidFill>
                <a:latin typeface="Arial" pitchFamily="34" charset="0"/>
                <a:cs typeface="Arial" pitchFamily="34" charset="0"/>
              </a:rPr>
              <a:t>air pollutants</a:t>
            </a:r>
            <a:endParaRPr lang="en-US" sz="2000" dirty="0">
              <a:latin typeface="Arial" pitchFamily="34" charset="0"/>
              <a:cs typeface="Arial" pitchFamily="34" charset="0"/>
            </a:endParaRPr>
          </a:p>
          <a:p>
            <a:pPr marL="800100" lvl="1" indent="-342900">
              <a:buFont typeface="Arial"/>
              <a:buChar char="•"/>
              <a:defRPr/>
            </a:pPr>
            <a:endParaRPr lang="en-US" sz="2000" dirty="0">
              <a:latin typeface="Arial" pitchFamily="34" charset="0"/>
              <a:cs typeface="Arial" pitchFamily="34" charset="0"/>
            </a:endParaRPr>
          </a:p>
          <a:p>
            <a:pPr marL="800100" lvl="1" indent="-342900">
              <a:buFont typeface="Arial"/>
              <a:buChar char="•"/>
              <a:defRPr/>
            </a:pPr>
            <a:r>
              <a:rPr lang="en-US" sz="2000" b="1" dirty="0">
                <a:solidFill>
                  <a:srgbClr val="0070C0"/>
                </a:solidFill>
                <a:latin typeface="Arial" pitchFamily="34" charset="0"/>
                <a:cs typeface="Arial" pitchFamily="34" charset="0"/>
              </a:rPr>
              <a:t>Indoor </a:t>
            </a:r>
            <a:r>
              <a:rPr lang="en-US" sz="2000" b="1" dirty="0" smtClean="0">
                <a:solidFill>
                  <a:srgbClr val="0070C0"/>
                </a:solidFill>
                <a:latin typeface="Arial" pitchFamily="34" charset="0"/>
                <a:cs typeface="Arial" pitchFamily="34" charset="0"/>
              </a:rPr>
              <a:t>air </a:t>
            </a:r>
            <a:r>
              <a:rPr lang="en-US" sz="2000" b="1" dirty="0">
                <a:solidFill>
                  <a:srgbClr val="0070C0"/>
                </a:solidFill>
                <a:latin typeface="Arial" pitchFamily="34" charset="0"/>
                <a:cs typeface="Arial" pitchFamily="34" charset="0"/>
              </a:rPr>
              <a:t>pollutants</a:t>
            </a:r>
            <a:r>
              <a:rPr lang="en-US" sz="2000" dirty="0">
                <a:solidFill>
                  <a:srgbClr val="0070C0"/>
                </a:solidFill>
                <a:latin typeface="Arial" pitchFamily="34" charset="0"/>
                <a:cs typeface="Arial" pitchFamily="34" charset="0"/>
              </a:rPr>
              <a:t> </a:t>
            </a:r>
            <a:endParaRPr lang="en-US" sz="2000" dirty="0">
              <a:latin typeface="Arial" pitchFamily="34" charset="0"/>
              <a:cs typeface="Arial" pitchFamily="34" charset="0"/>
            </a:endParaRPr>
          </a:p>
        </p:txBody>
      </p:sp>
      <p:sp>
        <p:nvSpPr>
          <p:cNvPr id="3" name="TextBox 2"/>
          <p:cNvSpPr txBox="1"/>
          <p:nvPr/>
        </p:nvSpPr>
        <p:spPr>
          <a:xfrm>
            <a:off x="1115616" y="5733256"/>
            <a:ext cx="7056784" cy="646331"/>
          </a:xfrm>
          <a:prstGeom prst="rect">
            <a:avLst/>
          </a:prstGeom>
          <a:noFill/>
        </p:spPr>
        <p:txBody>
          <a:bodyPr wrap="square" rtlCol="0">
            <a:spAutoFit/>
          </a:bodyPr>
          <a:lstStyle/>
          <a:p>
            <a:pPr algn="ctr"/>
            <a:r>
              <a:rPr lang="en-GB" b="1" dirty="0" smtClean="0">
                <a:solidFill>
                  <a:srgbClr val="0070C0"/>
                </a:solidFill>
              </a:rPr>
              <a:t>You are more likely to catch a cold or flu from viruses indoors than from viruses outdoors.</a:t>
            </a:r>
            <a:endParaRPr lang="en-GB" b="1" dirty="0">
              <a:solidFill>
                <a:srgbClr val="0070C0"/>
              </a:solidFill>
            </a:endParaRPr>
          </a:p>
        </p:txBody>
      </p:sp>
      <p:sp>
        <p:nvSpPr>
          <p:cNvPr id="4" name="Rectangle 3"/>
          <p:cNvSpPr/>
          <p:nvPr/>
        </p:nvSpPr>
        <p:spPr>
          <a:xfrm>
            <a:off x="323528" y="188640"/>
            <a:ext cx="3437672" cy="369332"/>
          </a:xfrm>
          <a:prstGeom prst="rect">
            <a:avLst/>
          </a:prstGeom>
        </p:spPr>
        <p:txBody>
          <a:bodyPr wrap="none">
            <a:spAutoFit/>
          </a:bodyPr>
          <a:lstStyle/>
          <a:p>
            <a:pPr>
              <a:defRPr/>
            </a:pPr>
            <a:r>
              <a:rPr lang="en-US" b="1" dirty="0">
                <a:latin typeface="Arial" pitchFamily="34" charset="0"/>
                <a:cs typeface="Arial" pitchFamily="34" charset="0"/>
              </a:rPr>
              <a:t>PURPOSES OF VENTILATION</a:t>
            </a:r>
            <a:endParaRPr lang="en-US" dirty="0">
              <a:latin typeface="Arial" pitchFamily="34" charset="0"/>
              <a:cs typeface="Arial" pitchFamily="34" charset="0"/>
            </a:endParaRPr>
          </a:p>
        </p:txBody>
      </p:sp>
    </p:spTree>
    <p:extLst>
      <p:ext uri="{BB962C8B-B14F-4D97-AF65-F5344CB8AC3E}">
        <p14:creationId xmlns:p14="http://schemas.microsoft.com/office/powerpoint/2010/main" val="15693869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anim calcmode="lin" valueType="num">
                                      <p:cBhvr additive="base">
                                        <p:cTn id="2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anim calcmode="lin" valueType="num">
                                      <p:cBhvr additive="base">
                                        <p:cTn id="3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12" end="12"/>
                                            </p:txEl>
                                          </p:spTgt>
                                        </p:tgtEl>
                                        <p:attrNameLst>
                                          <p:attrName>style.visibility</p:attrName>
                                        </p:attrNameLst>
                                      </p:cBhvr>
                                      <p:to>
                                        <p:strVal val="visible"/>
                                      </p:to>
                                    </p:set>
                                    <p:anim calcmode="lin" valueType="num">
                                      <p:cBhvr additive="base">
                                        <p:cTn id="37"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0" end="0"/>
                                            </p:txEl>
                                          </p:spTgt>
                                        </p:tgtEl>
                                        <p:attrNameLst>
                                          <p:attrName>style.visibility</p:attrName>
                                        </p:attrNameLst>
                                      </p:cBhvr>
                                      <p:to>
                                        <p:strVal val="visible"/>
                                      </p:to>
                                    </p:set>
                                    <p:anim calcmode="lin" valueType="num">
                                      <p:cBhvr additive="base">
                                        <p:cTn id="4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Box 1"/>
          <p:cNvSpPr txBox="1">
            <a:spLocks noChangeArrowheads="1"/>
          </p:cNvSpPr>
          <p:nvPr/>
        </p:nvSpPr>
        <p:spPr bwMode="auto">
          <a:xfrm>
            <a:off x="533400" y="990600"/>
            <a:ext cx="7696200" cy="4678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3200" b="1" dirty="0"/>
              <a:t>Causes of poor indoor air quality</a:t>
            </a:r>
          </a:p>
          <a:p>
            <a:endParaRPr lang="en-GB" altLang="en-US" sz="3200" b="1" dirty="0"/>
          </a:p>
          <a:p>
            <a:endParaRPr lang="en-GB" altLang="en-US" dirty="0"/>
          </a:p>
          <a:p>
            <a:r>
              <a:rPr lang="en-GB" altLang="en-US" sz="2000" dirty="0"/>
              <a:t>Presence of </a:t>
            </a:r>
            <a:r>
              <a:rPr lang="en-GB" altLang="en-US" sz="2000" b="1" dirty="0">
                <a:solidFill>
                  <a:schemeClr val="accent1"/>
                </a:solidFill>
              </a:rPr>
              <a:t>indoor air pollution</a:t>
            </a:r>
          </a:p>
          <a:p>
            <a:endParaRPr lang="en-GB" altLang="en-US" sz="2000" dirty="0"/>
          </a:p>
          <a:p>
            <a:r>
              <a:rPr lang="en-GB" altLang="en-US" sz="2000" b="1" dirty="0">
                <a:solidFill>
                  <a:schemeClr val="accent1"/>
                </a:solidFill>
              </a:rPr>
              <a:t>Poorly designed , maintained or operated ventilation systems</a:t>
            </a:r>
          </a:p>
          <a:p>
            <a:endParaRPr lang="en-GB" altLang="en-US" sz="2000" dirty="0"/>
          </a:p>
          <a:p>
            <a:r>
              <a:rPr lang="en-GB" altLang="en-US" sz="2000" b="1" dirty="0">
                <a:solidFill>
                  <a:schemeClr val="accent1"/>
                </a:solidFill>
              </a:rPr>
              <a:t>Building being used </a:t>
            </a:r>
            <a:r>
              <a:rPr lang="en-GB" altLang="en-US" sz="2000" b="1" dirty="0" smtClean="0">
                <a:solidFill>
                  <a:schemeClr val="accent1"/>
                </a:solidFill>
              </a:rPr>
              <a:t>as </a:t>
            </a:r>
            <a:r>
              <a:rPr lang="en-GB" altLang="en-US" sz="2000" b="1" dirty="0">
                <a:solidFill>
                  <a:schemeClr val="accent1"/>
                </a:solidFill>
              </a:rPr>
              <a:t>not anticipated </a:t>
            </a:r>
            <a:r>
              <a:rPr lang="en-GB" altLang="en-US" sz="2000" dirty="0"/>
              <a:t>in its original </a:t>
            </a:r>
            <a:r>
              <a:rPr lang="en-GB" altLang="en-US" sz="2000" dirty="0" smtClean="0"/>
              <a:t>design, construction or layout.</a:t>
            </a:r>
          </a:p>
          <a:p>
            <a:endParaRPr lang="en-GB" altLang="en-US" sz="2000" dirty="0"/>
          </a:p>
          <a:p>
            <a:r>
              <a:rPr lang="en-GB" altLang="en-US" sz="2000" b="1" dirty="0" smtClean="0">
                <a:solidFill>
                  <a:schemeClr val="accent1"/>
                </a:solidFill>
              </a:rPr>
              <a:t>Parts of the building being left unoccupied, un-heated  or not maintained.</a:t>
            </a:r>
            <a:endParaRPr lang="en-GB" altLang="en-US" sz="2000" b="1" dirty="0">
              <a:solidFill>
                <a:schemeClr val="accent1"/>
              </a:solidFill>
            </a:endParaRPr>
          </a:p>
          <a:p>
            <a:endParaRPr lang="en-GB" altLang="en-US" dirty="0"/>
          </a:p>
          <a:p>
            <a:endParaRPr lang="en-GB" altLang="en-US" dirty="0"/>
          </a:p>
        </p:txBody>
      </p:sp>
    </p:spTree>
    <p:extLst>
      <p:ext uri="{BB962C8B-B14F-4D97-AF65-F5344CB8AC3E}">
        <p14:creationId xmlns:p14="http://schemas.microsoft.com/office/powerpoint/2010/main" val="40334743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1" name="Rectangle 11"/>
          <p:cNvSpPr>
            <a:spLocks noGrp="1" noChangeArrowheads="1"/>
          </p:cNvSpPr>
          <p:nvPr>
            <p:ph type="title"/>
          </p:nvPr>
        </p:nvSpPr>
        <p:spPr>
          <a:xfrm>
            <a:off x="457200" y="381000"/>
            <a:ext cx="8229600" cy="762000"/>
          </a:xfrm>
        </p:spPr>
        <p:txBody>
          <a:bodyPr/>
          <a:lstStyle/>
          <a:p>
            <a:pPr algn="l" eaLnBrk="1" hangingPunct="1"/>
            <a:r>
              <a:rPr lang="en-US" altLang="en-US" sz="3200" smtClean="0">
                <a:solidFill>
                  <a:schemeClr val="tx1"/>
                </a:solidFill>
                <a:effectLst/>
                <a:latin typeface="Arial" charset="0"/>
                <a:cs typeface="Arial" charset="0"/>
              </a:rPr>
              <a:t>Sick Building Syndrome</a:t>
            </a:r>
          </a:p>
        </p:txBody>
      </p:sp>
      <p:pic>
        <p:nvPicPr>
          <p:cNvPr id="12290" name="Picture 10" descr="sickbldg_icon2"/>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a:xfrm>
            <a:off x="5940152" y="2708920"/>
            <a:ext cx="2915419" cy="2598702"/>
          </a:xfrm>
          <a:noFill/>
          <a:extLst>
            <a:ext uri="{909E8E84-426E-40DD-AFC4-6F175D3DCCD1}">
              <a14:hiddenFill xmlns:a14="http://schemas.microsoft.com/office/drawing/2010/main">
                <a:solidFill>
                  <a:srgbClr val="FFFFFF"/>
                </a:solidFill>
              </a14:hiddenFill>
            </a:ext>
          </a:extLst>
        </p:spPr>
      </p:pic>
      <p:sp>
        <p:nvSpPr>
          <p:cNvPr id="12292" name="Text Box 6"/>
          <p:cNvSpPr txBox="1">
            <a:spLocks noChangeArrowheads="1"/>
          </p:cNvSpPr>
          <p:nvPr/>
        </p:nvSpPr>
        <p:spPr bwMode="auto">
          <a:xfrm>
            <a:off x="220638" y="1052736"/>
            <a:ext cx="5486400" cy="4616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just"/>
            <a:r>
              <a:rPr lang="en-US" altLang="en-US" sz="1400" dirty="0">
                <a:solidFill>
                  <a:srgbClr val="000000"/>
                </a:solidFill>
              </a:rPr>
              <a:t/>
            </a:r>
            <a:br>
              <a:rPr lang="en-US" altLang="en-US" sz="1400" dirty="0">
                <a:solidFill>
                  <a:srgbClr val="000000"/>
                </a:solidFill>
              </a:rPr>
            </a:br>
            <a:r>
              <a:rPr lang="en-US" altLang="en-US" sz="2000" dirty="0"/>
              <a:t>Sick building syndrome (SBS) is a situation in which occupants of a building experience acute health effects that seem to be linked to time spent in a building, but no specific illness or cause can be identified. </a:t>
            </a:r>
            <a:endParaRPr lang="en-US" altLang="en-US" sz="2000" dirty="0" smtClean="0"/>
          </a:p>
          <a:p>
            <a:pPr algn="just"/>
            <a:endParaRPr lang="en-US" altLang="en-US" sz="2000" dirty="0"/>
          </a:p>
          <a:p>
            <a:pPr algn="just"/>
            <a:r>
              <a:rPr lang="en-US" altLang="en-US" sz="2000" dirty="0"/>
              <a:t>The </a:t>
            </a:r>
            <a:r>
              <a:rPr lang="en-US" altLang="en-US" sz="2000" b="1" dirty="0">
                <a:solidFill>
                  <a:srgbClr val="0070C0"/>
                </a:solidFill>
              </a:rPr>
              <a:t>complaints may be </a:t>
            </a:r>
            <a:r>
              <a:rPr lang="en-US" altLang="en-US" sz="2000" b="1" dirty="0" err="1" smtClean="0">
                <a:solidFill>
                  <a:srgbClr val="0070C0"/>
                </a:solidFill>
              </a:rPr>
              <a:t>localised</a:t>
            </a:r>
            <a:r>
              <a:rPr lang="en-US" altLang="en-US" sz="2000" b="1" dirty="0" smtClean="0">
                <a:solidFill>
                  <a:srgbClr val="0070C0"/>
                </a:solidFill>
              </a:rPr>
              <a:t> </a:t>
            </a:r>
            <a:r>
              <a:rPr lang="en-US" altLang="en-US" sz="2000" dirty="0"/>
              <a:t>in a particular room or zone, </a:t>
            </a:r>
            <a:r>
              <a:rPr lang="en-US" altLang="en-US" sz="2000" b="1" dirty="0">
                <a:solidFill>
                  <a:srgbClr val="0070C0"/>
                </a:solidFill>
              </a:rPr>
              <a:t>or may be widespread </a:t>
            </a:r>
            <a:r>
              <a:rPr lang="en-US" altLang="en-US" sz="2000" dirty="0"/>
              <a:t>throughout the building. </a:t>
            </a:r>
          </a:p>
          <a:p>
            <a:endParaRPr lang="en-US" altLang="en-US" sz="2000" dirty="0"/>
          </a:p>
          <a:p>
            <a:pPr algn="just"/>
            <a:r>
              <a:rPr lang="en-US" altLang="en-US" sz="2000" dirty="0"/>
              <a:t>Frequently, problems result when a building is operated or maintained in a manner that is inconsistent with its original design or prescribed operating procedures. </a:t>
            </a:r>
          </a:p>
        </p:txBody>
      </p:sp>
      <p:sp>
        <p:nvSpPr>
          <p:cNvPr id="2" name="Rectangle 1"/>
          <p:cNvSpPr/>
          <p:nvPr/>
        </p:nvSpPr>
        <p:spPr>
          <a:xfrm>
            <a:off x="296678" y="5877272"/>
            <a:ext cx="8235762" cy="707886"/>
          </a:xfrm>
          <a:prstGeom prst="rect">
            <a:avLst/>
          </a:prstGeom>
        </p:spPr>
        <p:txBody>
          <a:bodyPr wrap="square">
            <a:spAutoFit/>
          </a:bodyPr>
          <a:lstStyle/>
          <a:p>
            <a:pPr algn="just"/>
            <a:r>
              <a:rPr lang="en-US" altLang="en-US" sz="2000" dirty="0">
                <a:latin typeface="Arial" panose="020B0604020202020204" pitchFamily="34" charset="0"/>
                <a:cs typeface="Arial" panose="020B0604020202020204" pitchFamily="34" charset="0"/>
              </a:rPr>
              <a:t>Sometimes indoor air problems are </a:t>
            </a:r>
            <a:r>
              <a:rPr lang="en-US" altLang="en-US" sz="2000" dirty="0" smtClean="0">
                <a:latin typeface="Arial" panose="020B0604020202020204" pitchFamily="34" charset="0"/>
                <a:cs typeface="Arial" panose="020B0604020202020204" pitchFamily="34" charset="0"/>
              </a:rPr>
              <a:t>simply the  </a:t>
            </a:r>
            <a:r>
              <a:rPr lang="en-US" altLang="en-US" sz="2000" dirty="0">
                <a:latin typeface="Arial" panose="020B0604020202020204" pitchFamily="34" charset="0"/>
                <a:cs typeface="Arial" panose="020B0604020202020204" pitchFamily="34" charset="0"/>
              </a:rPr>
              <a:t>result of </a:t>
            </a:r>
            <a:r>
              <a:rPr lang="en-US" altLang="en-US" sz="2000" b="1" dirty="0">
                <a:solidFill>
                  <a:srgbClr val="0070C0"/>
                </a:solidFill>
                <a:latin typeface="Arial" panose="020B0604020202020204" pitchFamily="34" charset="0"/>
                <a:cs typeface="Arial" panose="020B0604020202020204" pitchFamily="34" charset="0"/>
              </a:rPr>
              <a:t>poor building design or </a:t>
            </a:r>
            <a:r>
              <a:rPr lang="en-US" altLang="en-US" sz="2000" b="1" dirty="0" smtClean="0">
                <a:solidFill>
                  <a:srgbClr val="0070C0"/>
                </a:solidFill>
                <a:latin typeface="Arial" panose="020B0604020202020204" pitchFamily="34" charset="0"/>
                <a:cs typeface="Arial" panose="020B0604020202020204" pitchFamily="34" charset="0"/>
              </a:rPr>
              <a:t>occupant activities not anticipated at design stage. </a:t>
            </a:r>
            <a:endParaRPr lang="en-US" altLang="en-US" sz="2000"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9940089"/>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266" name="TextBox 1"/>
          <p:cNvSpPr txBox="1">
            <a:spLocks noChangeArrowheads="1"/>
          </p:cNvSpPr>
          <p:nvPr/>
        </p:nvSpPr>
        <p:spPr bwMode="auto">
          <a:xfrm>
            <a:off x="511550" y="1052736"/>
            <a:ext cx="8524946" cy="2769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en-GB" altLang="en-US" dirty="0"/>
          </a:p>
          <a:p>
            <a:r>
              <a:rPr lang="en-GB" altLang="en-US" sz="2000" b="1" dirty="0">
                <a:solidFill>
                  <a:srgbClr val="0070C0"/>
                </a:solidFill>
              </a:rPr>
              <a:t>‘SICK BUILDING’ syndrome</a:t>
            </a:r>
            <a:r>
              <a:rPr lang="en-GB" altLang="en-US" sz="2000" b="1" dirty="0" smtClean="0">
                <a:solidFill>
                  <a:srgbClr val="0070C0"/>
                </a:solidFill>
              </a:rPr>
              <a:t>:</a:t>
            </a:r>
          </a:p>
          <a:p>
            <a:endParaRPr lang="en-GB" altLang="en-US" sz="2000" b="1" dirty="0">
              <a:solidFill>
                <a:srgbClr val="0070C0"/>
              </a:solidFill>
            </a:endParaRPr>
          </a:p>
          <a:p>
            <a:r>
              <a:rPr lang="en-GB" altLang="en-US" sz="2000" dirty="0"/>
              <a:t>Headaches, Nausea, Dizziness, Eye Nose and </a:t>
            </a:r>
            <a:r>
              <a:rPr lang="en-GB" altLang="en-US" sz="2000" dirty="0" smtClean="0"/>
              <a:t>Throat irritation </a:t>
            </a:r>
            <a:r>
              <a:rPr lang="en-GB" altLang="en-US" sz="2000" b="1" dirty="0" smtClean="0">
                <a:solidFill>
                  <a:srgbClr val="0070C0"/>
                </a:solidFill>
              </a:rPr>
              <a:t>(FACE)</a:t>
            </a:r>
            <a:endParaRPr lang="en-GB" altLang="en-US" sz="2000" b="1" dirty="0">
              <a:solidFill>
                <a:srgbClr val="0070C0"/>
              </a:solidFill>
            </a:endParaRPr>
          </a:p>
          <a:p>
            <a:r>
              <a:rPr lang="en-GB" altLang="en-US" sz="2000" dirty="0"/>
              <a:t>Difficulty in concentration, muscular pain etc.</a:t>
            </a:r>
          </a:p>
          <a:p>
            <a:endParaRPr lang="en-GB" altLang="en-US" dirty="0"/>
          </a:p>
          <a:p>
            <a:endParaRPr lang="en-GB" altLang="en-US" dirty="0"/>
          </a:p>
          <a:p>
            <a:r>
              <a:rPr lang="en-GB" altLang="en-US" sz="2000" dirty="0"/>
              <a:t>Building Related illnesses:</a:t>
            </a:r>
          </a:p>
          <a:p>
            <a:r>
              <a:rPr lang="en-GB" altLang="en-US" sz="2000" dirty="0"/>
              <a:t>Clinically defined infections such as L</a:t>
            </a:r>
            <a:r>
              <a:rPr lang="en-GB" altLang="en-US" sz="2000" dirty="0" smtClean="0"/>
              <a:t>egionellas </a:t>
            </a:r>
            <a:r>
              <a:rPr lang="en-GB" altLang="en-US" sz="2000" dirty="0"/>
              <a:t>etc.</a:t>
            </a:r>
          </a:p>
        </p:txBody>
      </p:sp>
      <p:sp>
        <p:nvSpPr>
          <p:cNvPr id="11267" name="TextBox 2"/>
          <p:cNvSpPr txBox="1">
            <a:spLocks noChangeArrowheads="1"/>
          </p:cNvSpPr>
          <p:nvPr/>
        </p:nvSpPr>
        <p:spPr bwMode="auto">
          <a:xfrm>
            <a:off x="611560" y="4081150"/>
            <a:ext cx="7924800"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2000" dirty="0"/>
              <a:t>It is linked to a number of </a:t>
            </a:r>
            <a:r>
              <a:rPr lang="en-GB" altLang="en-US" sz="2000" dirty="0" smtClean="0"/>
              <a:t>serious diseases </a:t>
            </a:r>
            <a:r>
              <a:rPr lang="en-GB" altLang="en-US" sz="2000" dirty="0"/>
              <a:t>such as</a:t>
            </a:r>
            <a:r>
              <a:rPr lang="en-GB" altLang="en-US" sz="2000" dirty="0" smtClean="0"/>
              <a:t>:</a:t>
            </a:r>
          </a:p>
          <a:p>
            <a:endParaRPr lang="en-GB" altLang="en-US" sz="2000" dirty="0"/>
          </a:p>
          <a:p>
            <a:r>
              <a:rPr lang="en-GB" altLang="en-US" sz="2000" dirty="0"/>
              <a:t>Legionnaire’s Disease</a:t>
            </a:r>
          </a:p>
          <a:p>
            <a:r>
              <a:rPr lang="en-GB" altLang="en-US" sz="2000" dirty="0"/>
              <a:t>Asthma</a:t>
            </a:r>
          </a:p>
          <a:p>
            <a:r>
              <a:rPr lang="en-GB" altLang="en-US" sz="2000" dirty="0" smtClean="0"/>
              <a:t>Respiratory / Bronchial  </a:t>
            </a:r>
            <a:r>
              <a:rPr lang="en-GB" altLang="en-US" sz="2000" dirty="0"/>
              <a:t>Issues</a:t>
            </a:r>
          </a:p>
          <a:p>
            <a:endParaRPr lang="en-GB" altLang="en-US" sz="2000" dirty="0"/>
          </a:p>
        </p:txBody>
      </p:sp>
      <p:sp>
        <p:nvSpPr>
          <p:cNvPr id="2" name="Rectangle 1"/>
          <p:cNvSpPr/>
          <p:nvPr/>
        </p:nvSpPr>
        <p:spPr>
          <a:xfrm>
            <a:off x="511550" y="404663"/>
            <a:ext cx="6016391" cy="584775"/>
          </a:xfrm>
          <a:prstGeom prst="rect">
            <a:avLst/>
          </a:prstGeom>
        </p:spPr>
        <p:txBody>
          <a:bodyPr wrap="none">
            <a:spAutoFit/>
          </a:bodyPr>
          <a:lstStyle/>
          <a:p>
            <a:r>
              <a:rPr lang="en-GB" altLang="en-US" sz="3200" b="1" dirty="0"/>
              <a:t>What are the Medical Effects ?</a:t>
            </a:r>
          </a:p>
        </p:txBody>
      </p:sp>
    </p:spTree>
    <p:extLst>
      <p:ext uri="{BB962C8B-B14F-4D97-AF65-F5344CB8AC3E}">
        <p14:creationId xmlns:p14="http://schemas.microsoft.com/office/powerpoint/2010/main" val="26963435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6">
                                            <p:txEl>
                                              <p:pRg st="3" end="3"/>
                                            </p:txEl>
                                          </p:spTgt>
                                        </p:tgtEl>
                                        <p:attrNameLst>
                                          <p:attrName>style.visibility</p:attrName>
                                        </p:attrNameLst>
                                      </p:cBhvr>
                                      <p:to>
                                        <p:strVal val="visible"/>
                                      </p:to>
                                    </p:set>
                                    <p:anim calcmode="lin" valueType="num">
                                      <p:cBhvr additive="base">
                                        <p:cTn id="7" dur="500" fill="hold"/>
                                        <p:tgtEl>
                                          <p:spTgt spid="11266">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6">
                                            <p:txEl>
                                              <p:pRg st="4" end="4"/>
                                            </p:txEl>
                                          </p:spTgt>
                                        </p:tgtEl>
                                        <p:attrNameLst>
                                          <p:attrName>style.visibility</p:attrName>
                                        </p:attrNameLst>
                                      </p:cBhvr>
                                      <p:to>
                                        <p:strVal val="visible"/>
                                      </p:to>
                                    </p:set>
                                    <p:anim calcmode="lin" valueType="num">
                                      <p:cBhvr additive="base">
                                        <p:cTn id="13" dur="500" fill="hold"/>
                                        <p:tgtEl>
                                          <p:spTgt spid="11266">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6">
                                            <p:txEl>
                                              <p:pRg st="7" end="7"/>
                                            </p:txEl>
                                          </p:spTgt>
                                        </p:tgtEl>
                                        <p:attrNameLst>
                                          <p:attrName>style.visibility</p:attrName>
                                        </p:attrNameLst>
                                      </p:cBhvr>
                                      <p:to>
                                        <p:strVal val="visible"/>
                                      </p:to>
                                    </p:set>
                                    <p:anim calcmode="lin" valueType="num">
                                      <p:cBhvr additive="base">
                                        <p:cTn id="19" dur="500" fill="hold"/>
                                        <p:tgtEl>
                                          <p:spTgt spid="11266">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6">
                                            <p:txEl>
                                              <p:pRg st="7" end="7"/>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1266">
                                            <p:txEl>
                                              <p:pRg st="8" end="8"/>
                                            </p:txEl>
                                          </p:spTgt>
                                        </p:tgtEl>
                                        <p:attrNameLst>
                                          <p:attrName>style.visibility</p:attrName>
                                        </p:attrNameLst>
                                      </p:cBhvr>
                                      <p:to>
                                        <p:strVal val="visible"/>
                                      </p:to>
                                    </p:set>
                                    <p:anim calcmode="lin" valueType="num">
                                      <p:cBhvr additive="base">
                                        <p:cTn id="23" dur="500" fill="hold"/>
                                        <p:tgtEl>
                                          <p:spTgt spid="11266">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126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1267">
                                            <p:txEl>
                                              <p:pRg st="0" end="0"/>
                                            </p:txEl>
                                          </p:spTgt>
                                        </p:tgtEl>
                                        <p:attrNameLst>
                                          <p:attrName>style.visibility</p:attrName>
                                        </p:attrNameLst>
                                      </p:cBhvr>
                                      <p:to>
                                        <p:strVal val="visible"/>
                                      </p:to>
                                    </p:set>
                                    <p:anim calcmode="lin" valueType="num">
                                      <p:cBhvr additive="base">
                                        <p:cTn id="29"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1267">
                                            <p:txEl>
                                              <p:pRg st="0" end="0"/>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1267">
                                            <p:txEl>
                                              <p:pRg st="2" end="2"/>
                                            </p:txEl>
                                          </p:spTgt>
                                        </p:tgtEl>
                                        <p:attrNameLst>
                                          <p:attrName>style.visibility</p:attrName>
                                        </p:attrNameLst>
                                      </p:cBhvr>
                                      <p:to>
                                        <p:strVal val="visible"/>
                                      </p:to>
                                    </p:set>
                                    <p:anim calcmode="lin" valueType="num">
                                      <p:cBhvr additive="base">
                                        <p:cTn id="33"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1267">
                                            <p:txEl>
                                              <p:pRg st="2" end="2"/>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11267">
                                            <p:txEl>
                                              <p:pRg st="3" end="3"/>
                                            </p:txEl>
                                          </p:spTgt>
                                        </p:tgtEl>
                                        <p:attrNameLst>
                                          <p:attrName>style.visibility</p:attrName>
                                        </p:attrNameLst>
                                      </p:cBhvr>
                                      <p:to>
                                        <p:strVal val="visible"/>
                                      </p:to>
                                    </p:set>
                                    <p:anim calcmode="lin" valueType="num">
                                      <p:cBhvr additive="base">
                                        <p:cTn id="37" dur="500" fill="hold"/>
                                        <p:tgtEl>
                                          <p:spTgt spid="11267">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267">
                                            <p:txEl>
                                              <p:pRg st="3" end="3"/>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11267">
                                            <p:txEl>
                                              <p:pRg st="4" end="4"/>
                                            </p:txEl>
                                          </p:spTgt>
                                        </p:tgtEl>
                                        <p:attrNameLst>
                                          <p:attrName>style.visibility</p:attrName>
                                        </p:attrNameLst>
                                      </p:cBhvr>
                                      <p:to>
                                        <p:strVal val="visible"/>
                                      </p:to>
                                    </p:set>
                                    <p:anim calcmode="lin" valueType="num">
                                      <p:cBhvr additive="base">
                                        <p:cTn id="41"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338" name="Text Box 2"/>
          <p:cNvSpPr txBox="1">
            <a:spLocks noChangeArrowheads="1"/>
          </p:cNvSpPr>
          <p:nvPr/>
        </p:nvSpPr>
        <p:spPr bwMode="auto">
          <a:xfrm>
            <a:off x="609600" y="381000"/>
            <a:ext cx="82296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3200" b="1" dirty="0"/>
              <a:t>Moulds</a:t>
            </a:r>
          </a:p>
        </p:txBody>
      </p:sp>
      <p:sp>
        <p:nvSpPr>
          <p:cNvPr id="14339" name="Text Box 3"/>
          <p:cNvSpPr txBox="1">
            <a:spLocks noChangeArrowheads="1"/>
          </p:cNvSpPr>
          <p:nvPr/>
        </p:nvSpPr>
        <p:spPr bwMode="auto">
          <a:xfrm>
            <a:off x="609600" y="960438"/>
            <a:ext cx="7922840" cy="2554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just">
              <a:spcBef>
                <a:spcPct val="50000"/>
              </a:spcBef>
            </a:pPr>
            <a:r>
              <a:rPr lang="en-US" altLang="en-US" sz="2000" dirty="0"/>
              <a:t>Moulds are part of the natural environment. They reproduce by means of tiny spores; the spores are invisible to the naked eye and float through outdoor and indoor air. </a:t>
            </a:r>
          </a:p>
          <a:p>
            <a:pPr algn="just">
              <a:spcBef>
                <a:spcPct val="50000"/>
              </a:spcBef>
            </a:pPr>
            <a:r>
              <a:rPr lang="en-US" altLang="en-US" sz="2000" dirty="0"/>
              <a:t>Mould may begin growing indoors when </a:t>
            </a:r>
            <a:r>
              <a:rPr lang="en-US" altLang="en-US" sz="2000" dirty="0" smtClean="0"/>
              <a:t>spores </a:t>
            </a:r>
            <a:r>
              <a:rPr lang="en-US" altLang="en-US" sz="2000" dirty="0"/>
              <a:t>land on surfaces that are </a:t>
            </a:r>
            <a:r>
              <a:rPr lang="en-US" altLang="en-US" sz="2000" dirty="0" smtClean="0"/>
              <a:t>damp / wet</a:t>
            </a:r>
            <a:r>
              <a:rPr lang="en-US" altLang="en-US" sz="2000" dirty="0"/>
              <a:t>. </a:t>
            </a:r>
          </a:p>
          <a:p>
            <a:pPr algn="just">
              <a:spcBef>
                <a:spcPct val="50000"/>
              </a:spcBef>
            </a:pPr>
            <a:r>
              <a:rPr lang="en-US" altLang="en-US" sz="2000" dirty="0"/>
              <a:t>There are many types of </a:t>
            </a:r>
            <a:r>
              <a:rPr lang="en-US" altLang="en-US" sz="2000" dirty="0" smtClean="0"/>
              <a:t>mould</a:t>
            </a:r>
            <a:r>
              <a:rPr lang="en-US" altLang="en-US" sz="2000" dirty="0"/>
              <a:t>, and none of them will grow without water or moisture.  </a:t>
            </a:r>
          </a:p>
        </p:txBody>
      </p:sp>
      <p:pic>
        <p:nvPicPr>
          <p:cNvPr id="14341" name="Picture 4" descr="SR_sneezing_new"/>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15616" y="3747257"/>
            <a:ext cx="1676400" cy="2351088"/>
          </a:xfrm>
          <a:prstGeom prst="rect">
            <a:avLst/>
          </a:prstGeom>
          <a:noFill/>
          <a:ln w="3810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026" name="Picture 2" descr="http://www.customasbestos.ca/portals/664/IMAGES/CustomAsbestos00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84168" y="3879674"/>
            <a:ext cx="2781672" cy="2086254"/>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3133806" y="3630139"/>
            <a:ext cx="2620305" cy="2308324"/>
          </a:xfrm>
          <a:prstGeom prst="rect">
            <a:avLst/>
          </a:prstGeom>
        </p:spPr>
        <p:txBody>
          <a:bodyPr wrap="square">
            <a:spAutoFit/>
          </a:bodyPr>
          <a:lstStyle/>
          <a:p>
            <a:pPr algn="just"/>
            <a:r>
              <a:rPr lang="en-GB" dirty="0"/>
              <a:t>Spores contact skin and nasal and bronchial membranes, causing symptoms such as rhinitis, itchy eyes, eczema and </a:t>
            </a:r>
            <a:r>
              <a:rPr lang="en-GB" dirty="0" smtClean="0"/>
              <a:t>most  importantly </a:t>
            </a:r>
            <a:r>
              <a:rPr lang="en-GB" dirty="0"/>
              <a:t>asthma</a:t>
            </a:r>
            <a:r>
              <a:rPr lang="en-GB" dirty="0" smtClean="0"/>
              <a:t>.</a:t>
            </a:r>
            <a:endParaRPr lang="en-GB" dirty="0"/>
          </a:p>
          <a:p>
            <a:pPr algn="ctr"/>
            <a:r>
              <a:rPr lang="en-GB" dirty="0" smtClean="0"/>
              <a:t> </a:t>
            </a:r>
            <a:endParaRPr lang="en-GB" dirty="0"/>
          </a:p>
        </p:txBody>
      </p:sp>
    </p:spTree>
    <p:extLst>
      <p:ext uri="{BB962C8B-B14F-4D97-AF65-F5344CB8AC3E}">
        <p14:creationId xmlns:p14="http://schemas.microsoft.com/office/powerpoint/2010/main" val="3401314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6386"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16632"/>
            <a:ext cx="9151137" cy="67413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3151991550"/>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194" name="TextBox 1"/>
          <p:cNvSpPr txBox="1">
            <a:spLocks noChangeArrowheads="1"/>
          </p:cNvSpPr>
          <p:nvPr/>
        </p:nvSpPr>
        <p:spPr bwMode="auto">
          <a:xfrm>
            <a:off x="228600" y="914400"/>
            <a:ext cx="8229600" cy="4001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3200" b="1" dirty="0"/>
              <a:t>Economic and Legal </a:t>
            </a:r>
            <a:r>
              <a:rPr lang="en-GB" altLang="en-US" sz="3200" b="1" dirty="0" smtClean="0"/>
              <a:t>Implications of poor ventilation ?</a:t>
            </a:r>
            <a:endParaRPr lang="en-GB" altLang="en-US" sz="3200" b="1" dirty="0"/>
          </a:p>
          <a:p>
            <a:endParaRPr lang="en-GB" altLang="en-US" sz="3200" b="1" dirty="0"/>
          </a:p>
          <a:p>
            <a:endParaRPr lang="en-GB" altLang="en-US" dirty="0"/>
          </a:p>
          <a:p>
            <a:r>
              <a:rPr lang="en-GB" altLang="en-US" sz="2000" dirty="0"/>
              <a:t>Reduced attendance by workers</a:t>
            </a:r>
          </a:p>
          <a:p>
            <a:endParaRPr lang="en-GB" altLang="en-US" sz="2000" dirty="0"/>
          </a:p>
          <a:p>
            <a:r>
              <a:rPr lang="en-GB" altLang="en-US" sz="2000" dirty="0"/>
              <a:t>Reduced productivity</a:t>
            </a:r>
          </a:p>
          <a:p>
            <a:endParaRPr lang="en-GB" altLang="en-US" sz="2000" dirty="0"/>
          </a:p>
          <a:p>
            <a:r>
              <a:rPr lang="en-GB" altLang="en-US" sz="2000" dirty="0"/>
              <a:t>Can quicken </a:t>
            </a:r>
            <a:r>
              <a:rPr lang="en-GB" altLang="en-US" sz="2000" dirty="0" smtClean="0"/>
              <a:t>the buildings </a:t>
            </a:r>
            <a:r>
              <a:rPr lang="en-GB" altLang="en-US" sz="2000" dirty="0"/>
              <a:t>deterioration</a:t>
            </a:r>
          </a:p>
          <a:p>
            <a:endParaRPr lang="en-GB" altLang="en-US" sz="2000" dirty="0"/>
          </a:p>
          <a:p>
            <a:r>
              <a:rPr lang="en-GB" altLang="en-US" sz="2000" dirty="0"/>
              <a:t>Can result in complaints and </a:t>
            </a:r>
            <a:r>
              <a:rPr lang="en-GB" altLang="en-US" sz="2000" dirty="0" smtClean="0"/>
              <a:t>lawsuits </a:t>
            </a:r>
            <a:endParaRPr lang="en-GB" altLang="en-US" sz="2000" dirty="0"/>
          </a:p>
        </p:txBody>
      </p:sp>
    </p:spTree>
    <p:extLst>
      <p:ext uri="{BB962C8B-B14F-4D97-AF65-F5344CB8AC3E}">
        <p14:creationId xmlns:p14="http://schemas.microsoft.com/office/powerpoint/2010/main" val="14828865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194">
                                            <p:txEl>
                                              <p:pRg st="3" end="3"/>
                                            </p:txEl>
                                          </p:spTgt>
                                        </p:tgtEl>
                                        <p:attrNameLst>
                                          <p:attrName>style.visibility</p:attrName>
                                        </p:attrNameLst>
                                      </p:cBhvr>
                                      <p:to>
                                        <p:strVal val="visible"/>
                                      </p:to>
                                    </p:set>
                                    <p:anim calcmode="lin" valueType="num">
                                      <p:cBhvr additive="base">
                                        <p:cTn id="7" dur="500" fill="hold"/>
                                        <p:tgtEl>
                                          <p:spTgt spid="8194">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194">
                                            <p:txEl>
                                              <p:pRg st="5" end="5"/>
                                            </p:txEl>
                                          </p:spTgt>
                                        </p:tgtEl>
                                        <p:attrNameLst>
                                          <p:attrName>style.visibility</p:attrName>
                                        </p:attrNameLst>
                                      </p:cBhvr>
                                      <p:to>
                                        <p:strVal val="visible"/>
                                      </p:to>
                                    </p:set>
                                    <p:anim calcmode="lin" valueType="num">
                                      <p:cBhvr additive="base">
                                        <p:cTn id="13" dur="500" fill="hold"/>
                                        <p:tgtEl>
                                          <p:spTgt spid="8194">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194">
                                            <p:txEl>
                                              <p:pRg st="7" end="7"/>
                                            </p:txEl>
                                          </p:spTgt>
                                        </p:tgtEl>
                                        <p:attrNameLst>
                                          <p:attrName>style.visibility</p:attrName>
                                        </p:attrNameLst>
                                      </p:cBhvr>
                                      <p:to>
                                        <p:strVal val="visible"/>
                                      </p:to>
                                    </p:set>
                                    <p:anim calcmode="lin" valueType="num">
                                      <p:cBhvr additive="base">
                                        <p:cTn id="19" dur="500" fill="hold"/>
                                        <p:tgtEl>
                                          <p:spTgt spid="8194">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194">
                                            <p:txEl>
                                              <p:pRg st="9" end="9"/>
                                            </p:txEl>
                                          </p:spTgt>
                                        </p:tgtEl>
                                        <p:attrNameLst>
                                          <p:attrName>style.visibility</p:attrName>
                                        </p:attrNameLst>
                                      </p:cBhvr>
                                      <p:to>
                                        <p:strVal val="visible"/>
                                      </p:to>
                                    </p:set>
                                    <p:anim calcmode="lin" valueType="num">
                                      <p:cBhvr additive="base">
                                        <p:cTn id="25" dur="500" fill="hold"/>
                                        <p:tgtEl>
                                          <p:spTgt spid="8194">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4">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619672" y="1844824"/>
            <a:ext cx="7272808" cy="707886"/>
          </a:xfrm>
          <a:prstGeom prst="rect">
            <a:avLst/>
          </a:prstGeom>
          <a:noFill/>
        </p:spPr>
        <p:txBody>
          <a:bodyPr wrap="square" rtlCol="0">
            <a:spAutoFit/>
          </a:bodyPr>
          <a:lstStyle/>
          <a:p>
            <a:r>
              <a:rPr lang="en-GB" sz="4000" dirty="0" smtClean="0"/>
              <a:t>SICK BUILDING SYNDROME</a:t>
            </a:r>
            <a:endParaRPr lang="en-GB" sz="4000" dirty="0"/>
          </a:p>
        </p:txBody>
      </p:sp>
      <p:sp>
        <p:nvSpPr>
          <p:cNvPr id="3" name="Rectangle 2"/>
          <p:cNvSpPr/>
          <p:nvPr/>
        </p:nvSpPr>
        <p:spPr>
          <a:xfrm>
            <a:off x="2251769" y="4149080"/>
            <a:ext cx="6768752" cy="369332"/>
          </a:xfrm>
          <a:prstGeom prst="rect">
            <a:avLst/>
          </a:prstGeom>
        </p:spPr>
        <p:txBody>
          <a:bodyPr wrap="square">
            <a:spAutoFit/>
          </a:bodyPr>
          <a:lstStyle/>
          <a:p>
            <a:r>
              <a:rPr lang="en-GB" u="sng" dirty="0">
                <a:hlinkClick r:id="rId2"/>
              </a:rPr>
              <a:t>https://www.youtube.com/watch?v=GrwbVBKEqZg</a:t>
            </a:r>
            <a:endParaRPr lang="en-GB" dirty="0"/>
          </a:p>
        </p:txBody>
      </p:sp>
      <p:sp>
        <p:nvSpPr>
          <p:cNvPr id="4" name="Rectangle 3"/>
          <p:cNvSpPr/>
          <p:nvPr/>
        </p:nvSpPr>
        <p:spPr>
          <a:xfrm>
            <a:off x="2267744" y="3116969"/>
            <a:ext cx="5544616" cy="369332"/>
          </a:xfrm>
          <a:prstGeom prst="rect">
            <a:avLst/>
          </a:prstGeom>
        </p:spPr>
        <p:txBody>
          <a:bodyPr wrap="square">
            <a:spAutoFit/>
          </a:bodyPr>
          <a:lstStyle/>
          <a:p>
            <a:r>
              <a:rPr lang="en-GB" u="sng" dirty="0">
                <a:hlinkClick r:id="rId3"/>
              </a:rPr>
              <a:t>https://www.youtube.com/watch?v=5YTSd_26ewI</a:t>
            </a:r>
            <a:endParaRPr lang="en-GB" dirty="0"/>
          </a:p>
        </p:txBody>
      </p:sp>
      <p:sp>
        <p:nvSpPr>
          <p:cNvPr id="5" name="TextBox 4"/>
          <p:cNvSpPr txBox="1"/>
          <p:nvPr/>
        </p:nvSpPr>
        <p:spPr>
          <a:xfrm>
            <a:off x="1619672" y="3116969"/>
            <a:ext cx="504056" cy="646331"/>
          </a:xfrm>
          <a:prstGeom prst="rect">
            <a:avLst/>
          </a:prstGeom>
          <a:noFill/>
        </p:spPr>
        <p:txBody>
          <a:bodyPr wrap="square" rtlCol="0">
            <a:spAutoFit/>
          </a:bodyPr>
          <a:lstStyle/>
          <a:p>
            <a:r>
              <a:rPr lang="en-GB" sz="3600" dirty="0" smtClean="0"/>
              <a:t>*</a:t>
            </a:r>
            <a:endParaRPr lang="en-GB" sz="3600" dirty="0"/>
          </a:p>
        </p:txBody>
      </p:sp>
    </p:spTree>
    <p:extLst>
      <p:ext uri="{BB962C8B-B14F-4D97-AF65-F5344CB8AC3E}">
        <p14:creationId xmlns:p14="http://schemas.microsoft.com/office/powerpoint/2010/main" val="200919824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381000"/>
            <a:ext cx="8229600" cy="533400"/>
          </a:xfrm>
          <a:noFill/>
          <a:extLst>
            <a:ext uri="{909E8E84-426E-40DD-AFC4-6F175D3DCCD1}">
              <a14:hiddenFill xmlns:a14="http://schemas.microsoft.com/office/drawing/2010/main">
                <a:solidFill>
                  <a:srgbClr val="FFFFFF"/>
                </a:solidFill>
              </a14:hiddenFill>
            </a:ext>
          </a:extLst>
        </p:spPr>
        <p:txBody>
          <a:bodyPr lIns="90488" tIns="44450" rIns="90488" bIns="44450"/>
          <a:lstStyle/>
          <a:p>
            <a:pPr algn="l" eaLnBrk="1" hangingPunct="1">
              <a:lnSpc>
                <a:spcPct val="90000"/>
              </a:lnSpc>
            </a:pPr>
            <a:r>
              <a:rPr lang="en-US" altLang="en-US" sz="3200" b="1" smtClean="0">
                <a:solidFill>
                  <a:schemeClr val="tx1"/>
                </a:solidFill>
                <a:effectLst/>
                <a:latin typeface="Arial" charset="0"/>
              </a:rPr>
              <a:t>HEALTH EFFECTS MAY INCLUDE</a:t>
            </a:r>
          </a:p>
        </p:txBody>
      </p:sp>
      <p:sp>
        <p:nvSpPr>
          <p:cNvPr id="13315" name="Rectangle 3"/>
          <p:cNvSpPr>
            <a:spLocks noGrp="1" noChangeArrowheads="1"/>
          </p:cNvSpPr>
          <p:nvPr>
            <p:ph type="body" sz="half" idx="1"/>
          </p:nvPr>
        </p:nvSpPr>
        <p:spPr>
          <a:xfrm>
            <a:off x="381000" y="1295400"/>
            <a:ext cx="5181600" cy="4648200"/>
          </a:xfrm>
          <a:noFill/>
          <a:extLst>
            <a:ext uri="{909E8E84-426E-40DD-AFC4-6F175D3DCCD1}">
              <a14:hiddenFill xmlns:a14="http://schemas.microsoft.com/office/drawing/2010/main">
                <a:solidFill>
                  <a:srgbClr val="FFFFFF"/>
                </a:solidFill>
              </a14:hiddenFill>
            </a:ext>
          </a:extLst>
        </p:spPr>
        <p:txBody>
          <a:bodyPr lIns="90488" tIns="44450" rIns="90488" bIns="44450">
            <a:normAutofit lnSpcReduction="10000"/>
          </a:bodyPr>
          <a:lstStyle/>
          <a:p>
            <a:pPr eaLnBrk="1" hangingPunct="1"/>
            <a:r>
              <a:rPr lang="en-US" altLang="en-US" sz="2000" smtClean="0">
                <a:effectLst/>
                <a:latin typeface="Arial" charset="0"/>
                <a:cs typeface="Arial" charset="0"/>
              </a:rPr>
              <a:t>EYE, NOSE,  OR THROAT IRRITATION </a:t>
            </a:r>
          </a:p>
          <a:p>
            <a:pPr eaLnBrk="1" hangingPunct="1">
              <a:buSzPct val="75000"/>
            </a:pPr>
            <a:r>
              <a:rPr lang="en-US" altLang="en-US" sz="2000" smtClean="0">
                <a:effectLst/>
                <a:latin typeface="Arial" charset="0"/>
                <a:cs typeface="Arial" charset="0"/>
              </a:rPr>
              <a:t>HEADACHES</a:t>
            </a:r>
          </a:p>
          <a:p>
            <a:pPr eaLnBrk="1" hangingPunct="1">
              <a:buSzPct val="75000"/>
            </a:pPr>
            <a:r>
              <a:rPr lang="en-US" altLang="en-US" sz="2000" smtClean="0">
                <a:effectLst/>
                <a:latin typeface="Arial" charset="0"/>
                <a:cs typeface="Arial" charset="0"/>
              </a:rPr>
              <a:t>FATIGUE</a:t>
            </a:r>
          </a:p>
          <a:p>
            <a:pPr eaLnBrk="1" hangingPunct="1">
              <a:buSzPct val="75000"/>
            </a:pPr>
            <a:r>
              <a:rPr lang="en-US" altLang="en-US" sz="2000" smtClean="0">
                <a:effectLst/>
                <a:latin typeface="Arial" charset="0"/>
                <a:cs typeface="Arial" charset="0"/>
              </a:rPr>
              <a:t>IRRITABILITY</a:t>
            </a:r>
          </a:p>
          <a:p>
            <a:pPr eaLnBrk="1" hangingPunct="1"/>
            <a:r>
              <a:rPr lang="en-US" altLang="en-US" sz="2000" smtClean="0">
                <a:effectLst/>
                <a:latin typeface="Arial" charset="0"/>
                <a:cs typeface="Arial" charset="0"/>
              </a:rPr>
              <a:t>DRY SKIN</a:t>
            </a:r>
          </a:p>
          <a:p>
            <a:pPr eaLnBrk="1" hangingPunct="1"/>
            <a:r>
              <a:rPr lang="en-US" altLang="en-US" sz="2000" smtClean="0">
                <a:effectLst/>
                <a:latin typeface="Arial" charset="0"/>
                <a:cs typeface="Arial" charset="0"/>
              </a:rPr>
              <a:t>NASAL CONGESTION</a:t>
            </a:r>
          </a:p>
          <a:p>
            <a:pPr eaLnBrk="1" hangingPunct="1"/>
            <a:r>
              <a:rPr lang="en-US" altLang="en-US" sz="2000" smtClean="0">
                <a:effectLst/>
                <a:latin typeface="Arial" charset="0"/>
                <a:cs typeface="Arial" charset="0"/>
              </a:rPr>
              <a:t>DIFFICULTY BREATHING</a:t>
            </a:r>
          </a:p>
          <a:p>
            <a:pPr eaLnBrk="1" hangingPunct="1"/>
            <a:r>
              <a:rPr lang="en-US" altLang="en-US" sz="2000" smtClean="0">
                <a:effectLst/>
                <a:latin typeface="Arial" charset="0"/>
                <a:cs typeface="Arial" charset="0"/>
              </a:rPr>
              <a:t>NOSE BLEEDS</a:t>
            </a:r>
          </a:p>
          <a:p>
            <a:pPr eaLnBrk="1" hangingPunct="1"/>
            <a:r>
              <a:rPr lang="en-US" altLang="en-US" sz="2000" smtClean="0">
                <a:effectLst/>
                <a:latin typeface="Arial" charset="0"/>
                <a:cs typeface="Arial" charset="0"/>
              </a:rPr>
              <a:t>NAUSEA</a:t>
            </a:r>
          </a:p>
          <a:p>
            <a:pPr eaLnBrk="1" hangingPunct="1"/>
            <a:r>
              <a:rPr lang="en-US" altLang="en-US" sz="2000" smtClean="0">
                <a:effectLst/>
                <a:latin typeface="Arial" charset="0"/>
                <a:cs typeface="Arial" charset="0"/>
              </a:rPr>
              <a:t>ASTHMA</a:t>
            </a:r>
          </a:p>
          <a:p>
            <a:pPr eaLnBrk="1" hangingPunct="1"/>
            <a:r>
              <a:rPr lang="en-US" altLang="en-US" sz="2000" smtClean="0">
                <a:effectLst/>
                <a:latin typeface="Arial" charset="0"/>
                <a:cs typeface="Arial" charset="0"/>
              </a:rPr>
              <a:t>ALLERGY</a:t>
            </a:r>
          </a:p>
          <a:p>
            <a:pPr eaLnBrk="1" hangingPunct="1"/>
            <a:r>
              <a:rPr lang="en-US" altLang="en-US" sz="2000" smtClean="0">
                <a:effectLst/>
                <a:latin typeface="Arial" charset="0"/>
                <a:cs typeface="Arial" charset="0"/>
              </a:rPr>
              <a:t>RESPIRATORY DISEASE</a:t>
            </a:r>
          </a:p>
        </p:txBody>
      </p:sp>
      <p:pic>
        <p:nvPicPr>
          <p:cNvPr id="13316" name="Picture 2" descr="http://health.uml.edu/thc/HealthIssues/jons%20folder/IECHealthFigure%20photo%205.jpg"/>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a:xfrm>
            <a:off x="4860032" y="1844824"/>
            <a:ext cx="3811588" cy="4114800"/>
          </a:xfr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151850" y="3573017"/>
            <a:ext cx="500270" cy="123110"/>
          </a:xfrm>
          <a:prstGeom prst="rect">
            <a:avLst/>
          </a:prstGeom>
          <a:solidFill>
            <a:schemeClr val="bg1">
              <a:lumMod val="65000"/>
            </a:schemeClr>
          </a:solidFill>
        </p:spPr>
        <p:txBody>
          <a:bodyPr wrap="square" rtlCol="0">
            <a:spAutoFit/>
          </a:bodyPr>
          <a:lstStyle/>
          <a:p>
            <a:endParaRPr lang="en-GB" sz="1000" dirty="0"/>
          </a:p>
        </p:txBody>
      </p:sp>
    </p:spTree>
    <p:extLst>
      <p:ext uri="{BB962C8B-B14F-4D97-AF65-F5344CB8AC3E}">
        <p14:creationId xmlns:p14="http://schemas.microsoft.com/office/powerpoint/2010/main" val="156110548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 calcmode="lin" valueType="num">
                                      <p:cBhvr additive="base">
                                        <p:cTn id="7" dur="5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3315">
                                            <p:txEl>
                                              <p:pRg st="1" end="1"/>
                                            </p:txEl>
                                          </p:spTgt>
                                        </p:tgtEl>
                                        <p:attrNameLst>
                                          <p:attrName>style.visibility</p:attrName>
                                        </p:attrNameLst>
                                      </p:cBhvr>
                                      <p:to>
                                        <p:strVal val="visible"/>
                                      </p:to>
                                    </p:set>
                                    <p:anim calcmode="lin" valueType="num">
                                      <p:cBhvr additive="base">
                                        <p:cTn id="13" dur="500" fill="hold"/>
                                        <p:tgtEl>
                                          <p:spTgt spid="1331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31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3315">
                                            <p:txEl>
                                              <p:pRg st="2" end="2"/>
                                            </p:txEl>
                                          </p:spTgt>
                                        </p:tgtEl>
                                        <p:attrNameLst>
                                          <p:attrName>style.visibility</p:attrName>
                                        </p:attrNameLst>
                                      </p:cBhvr>
                                      <p:to>
                                        <p:strVal val="visible"/>
                                      </p:to>
                                    </p:set>
                                    <p:anim calcmode="lin" valueType="num">
                                      <p:cBhvr additive="base">
                                        <p:cTn id="19" dur="5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31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3315">
                                            <p:txEl>
                                              <p:pRg st="3" end="3"/>
                                            </p:txEl>
                                          </p:spTgt>
                                        </p:tgtEl>
                                        <p:attrNameLst>
                                          <p:attrName>style.visibility</p:attrName>
                                        </p:attrNameLst>
                                      </p:cBhvr>
                                      <p:to>
                                        <p:strVal val="visible"/>
                                      </p:to>
                                    </p:set>
                                    <p:anim calcmode="lin" valueType="num">
                                      <p:cBhvr additive="base">
                                        <p:cTn id="25" dur="5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31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13315">
                                            <p:txEl>
                                              <p:pRg st="4" end="4"/>
                                            </p:txEl>
                                          </p:spTgt>
                                        </p:tgtEl>
                                        <p:attrNameLst>
                                          <p:attrName>style.visibility</p:attrName>
                                        </p:attrNameLst>
                                      </p:cBhvr>
                                      <p:to>
                                        <p:strVal val="visible"/>
                                      </p:to>
                                    </p:set>
                                    <p:anim calcmode="lin" valueType="num">
                                      <p:cBhvr additive="base">
                                        <p:cTn id="31" dur="500" fill="hold"/>
                                        <p:tgtEl>
                                          <p:spTgt spid="1331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31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13315">
                                            <p:txEl>
                                              <p:pRg st="5" end="5"/>
                                            </p:txEl>
                                          </p:spTgt>
                                        </p:tgtEl>
                                        <p:attrNameLst>
                                          <p:attrName>style.visibility</p:attrName>
                                        </p:attrNameLst>
                                      </p:cBhvr>
                                      <p:to>
                                        <p:strVal val="visible"/>
                                      </p:to>
                                    </p:set>
                                    <p:anim calcmode="lin" valueType="num">
                                      <p:cBhvr additive="base">
                                        <p:cTn id="37" dur="500" fill="hold"/>
                                        <p:tgtEl>
                                          <p:spTgt spid="1331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331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13315">
                                            <p:txEl>
                                              <p:pRg st="6" end="6"/>
                                            </p:txEl>
                                          </p:spTgt>
                                        </p:tgtEl>
                                        <p:attrNameLst>
                                          <p:attrName>style.visibility</p:attrName>
                                        </p:attrNameLst>
                                      </p:cBhvr>
                                      <p:to>
                                        <p:strVal val="visible"/>
                                      </p:to>
                                    </p:set>
                                    <p:anim calcmode="lin" valueType="num">
                                      <p:cBhvr additive="base">
                                        <p:cTn id="43" dur="500" fill="hold"/>
                                        <p:tgtEl>
                                          <p:spTgt spid="1331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331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13315">
                                            <p:txEl>
                                              <p:pRg st="7" end="7"/>
                                            </p:txEl>
                                          </p:spTgt>
                                        </p:tgtEl>
                                        <p:attrNameLst>
                                          <p:attrName>style.visibility</p:attrName>
                                        </p:attrNameLst>
                                      </p:cBhvr>
                                      <p:to>
                                        <p:strVal val="visible"/>
                                      </p:to>
                                    </p:set>
                                    <p:anim calcmode="lin" valueType="num">
                                      <p:cBhvr additive="base">
                                        <p:cTn id="49" dur="500" fill="hold"/>
                                        <p:tgtEl>
                                          <p:spTgt spid="1331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331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nodeType="clickEffect">
                                  <p:stCondLst>
                                    <p:cond delay="0"/>
                                  </p:stCondLst>
                                  <p:childTnLst>
                                    <p:set>
                                      <p:cBhvr>
                                        <p:cTn id="54" dur="1" fill="hold">
                                          <p:stCondLst>
                                            <p:cond delay="0"/>
                                          </p:stCondLst>
                                        </p:cTn>
                                        <p:tgtEl>
                                          <p:spTgt spid="13315">
                                            <p:txEl>
                                              <p:pRg st="8" end="8"/>
                                            </p:txEl>
                                          </p:spTgt>
                                        </p:tgtEl>
                                        <p:attrNameLst>
                                          <p:attrName>style.visibility</p:attrName>
                                        </p:attrNameLst>
                                      </p:cBhvr>
                                      <p:to>
                                        <p:strVal val="visible"/>
                                      </p:to>
                                    </p:set>
                                    <p:anim calcmode="lin" valueType="num">
                                      <p:cBhvr additive="base">
                                        <p:cTn id="55" dur="500" fill="hold"/>
                                        <p:tgtEl>
                                          <p:spTgt spid="1331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331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fill="hold" nodeType="clickEffect">
                                  <p:stCondLst>
                                    <p:cond delay="0"/>
                                  </p:stCondLst>
                                  <p:childTnLst>
                                    <p:set>
                                      <p:cBhvr>
                                        <p:cTn id="60" dur="1" fill="hold">
                                          <p:stCondLst>
                                            <p:cond delay="0"/>
                                          </p:stCondLst>
                                        </p:cTn>
                                        <p:tgtEl>
                                          <p:spTgt spid="13315">
                                            <p:txEl>
                                              <p:pRg st="9" end="9"/>
                                            </p:txEl>
                                          </p:spTgt>
                                        </p:tgtEl>
                                        <p:attrNameLst>
                                          <p:attrName>style.visibility</p:attrName>
                                        </p:attrNameLst>
                                      </p:cBhvr>
                                      <p:to>
                                        <p:strVal val="visible"/>
                                      </p:to>
                                    </p:set>
                                    <p:anim calcmode="lin" valueType="num">
                                      <p:cBhvr additive="base">
                                        <p:cTn id="61" dur="500" fill="hold"/>
                                        <p:tgtEl>
                                          <p:spTgt spid="13315">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331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4" fill="hold" nodeType="clickEffect">
                                  <p:stCondLst>
                                    <p:cond delay="0"/>
                                  </p:stCondLst>
                                  <p:childTnLst>
                                    <p:set>
                                      <p:cBhvr>
                                        <p:cTn id="66" dur="1" fill="hold">
                                          <p:stCondLst>
                                            <p:cond delay="0"/>
                                          </p:stCondLst>
                                        </p:cTn>
                                        <p:tgtEl>
                                          <p:spTgt spid="13315">
                                            <p:txEl>
                                              <p:pRg st="10" end="10"/>
                                            </p:txEl>
                                          </p:spTgt>
                                        </p:tgtEl>
                                        <p:attrNameLst>
                                          <p:attrName>style.visibility</p:attrName>
                                        </p:attrNameLst>
                                      </p:cBhvr>
                                      <p:to>
                                        <p:strVal val="visible"/>
                                      </p:to>
                                    </p:set>
                                    <p:anim calcmode="lin" valueType="num">
                                      <p:cBhvr additive="base">
                                        <p:cTn id="67" dur="500" fill="hold"/>
                                        <p:tgtEl>
                                          <p:spTgt spid="13315">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331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2" presetClass="entr" presetSubtype="4" fill="hold" nodeType="clickEffect">
                                  <p:stCondLst>
                                    <p:cond delay="0"/>
                                  </p:stCondLst>
                                  <p:childTnLst>
                                    <p:set>
                                      <p:cBhvr>
                                        <p:cTn id="72" dur="1" fill="hold">
                                          <p:stCondLst>
                                            <p:cond delay="0"/>
                                          </p:stCondLst>
                                        </p:cTn>
                                        <p:tgtEl>
                                          <p:spTgt spid="13315">
                                            <p:txEl>
                                              <p:pRg st="11" end="11"/>
                                            </p:txEl>
                                          </p:spTgt>
                                        </p:tgtEl>
                                        <p:attrNameLst>
                                          <p:attrName>style.visibility</p:attrName>
                                        </p:attrNameLst>
                                      </p:cBhvr>
                                      <p:to>
                                        <p:strVal val="visible"/>
                                      </p:to>
                                    </p:set>
                                    <p:anim calcmode="lin" valueType="num">
                                      <p:cBhvr additive="base">
                                        <p:cTn id="73" dur="500" fill="hold"/>
                                        <p:tgtEl>
                                          <p:spTgt spid="13315">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13315">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2" name="TextBox 1"/>
          <p:cNvSpPr txBox="1">
            <a:spLocks noChangeArrowheads="1"/>
          </p:cNvSpPr>
          <p:nvPr/>
        </p:nvSpPr>
        <p:spPr bwMode="auto">
          <a:xfrm>
            <a:off x="455613" y="332656"/>
            <a:ext cx="41767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3600" dirty="0"/>
              <a:t>DEW-POINT</a:t>
            </a:r>
          </a:p>
        </p:txBody>
      </p:sp>
      <p:sp>
        <p:nvSpPr>
          <p:cNvPr id="15363" name="TextBox 2"/>
          <p:cNvSpPr txBox="1">
            <a:spLocks noChangeArrowheads="1"/>
          </p:cNvSpPr>
          <p:nvPr/>
        </p:nvSpPr>
        <p:spPr bwMode="auto">
          <a:xfrm>
            <a:off x="539750" y="1142274"/>
            <a:ext cx="818515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just"/>
            <a:r>
              <a:rPr lang="en-GB" altLang="en-US" dirty="0"/>
              <a:t>If moist air is </a:t>
            </a:r>
            <a:r>
              <a:rPr lang="en-GB" altLang="en-US" dirty="0" smtClean="0"/>
              <a:t>cooled, </a:t>
            </a:r>
            <a:r>
              <a:rPr lang="en-GB" altLang="en-US" dirty="0"/>
              <a:t>the air becomes saturated with water vapour. If this air is in contact with a surface that is at or below this temperature then a film of water will form on it.</a:t>
            </a:r>
          </a:p>
          <a:p>
            <a:pPr algn="just"/>
            <a:endParaRPr lang="en-GB" altLang="en-US" dirty="0"/>
          </a:p>
          <a:p>
            <a:pPr algn="just"/>
            <a:r>
              <a:rPr lang="en-GB" altLang="en-US" dirty="0"/>
              <a:t>This effect is known as </a:t>
            </a:r>
            <a:r>
              <a:rPr lang="en-GB" altLang="en-US" b="1" dirty="0"/>
              <a:t>DEW</a:t>
            </a:r>
            <a:r>
              <a:rPr lang="en-GB" altLang="en-US" dirty="0"/>
              <a:t> or condensation. </a:t>
            </a:r>
          </a:p>
          <a:p>
            <a:pPr algn="just"/>
            <a:endParaRPr lang="en-GB" altLang="en-US" dirty="0"/>
          </a:p>
          <a:p>
            <a:pPr algn="just"/>
            <a:r>
              <a:rPr lang="en-GB" altLang="en-US" dirty="0"/>
              <a:t>The </a:t>
            </a:r>
            <a:r>
              <a:rPr lang="en-GB" altLang="en-US" b="1" dirty="0"/>
              <a:t>DEW-POINT</a:t>
            </a:r>
            <a:r>
              <a:rPr lang="en-GB" altLang="en-US" dirty="0"/>
              <a:t> is the temperature at which a fixed sample of air becomes saturated. </a:t>
            </a:r>
          </a:p>
        </p:txBody>
      </p:sp>
      <p:pic>
        <p:nvPicPr>
          <p:cNvPr id="15364" name="Picture 2" descr="http://www.poultonremedialservices.co.uk/images/condensati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3438" y="3590925"/>
            <a:ext cx="4081462" cy="30607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5365" name="TextBox 4"/>
          <p:cNvSpPr txBox="1">
            <a:spLocks noChangeArrowheads="1"/>
          </p:cNvSpPr>
          <p:nvPr/>
        </p:nvSpPr>
        <p:spPr bwMode="auto">
          <a:xfrm>
            <a:off x="572283" y="3590925"/>
            <a:ext cx="3063613" cy="206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GB" altLang="en-US" sz="3200" dirty="0"/>
              <a:t>What areas of a building is this most likely to occur?</a:t>
            </a:r>
          </a:p>
        </p:txBody>
      </p:sp>
    </p:spTree>
    <p:extLst>
      <p:ext uri="{BB962C8B-B14F-4D97-AF65-F5344CB8AC3E}">
        <p14:creationId xmlns:p14="http://schemas.microsoft.com/office/powerpoint/2010/main" val="12112679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410" name="Text Box 4"/>
          <p:cNvSpPr txBox="1">
            <a:spLocks noChangeArrowheads="1"/>
          </p:cNvSpPr>
          <p:nvPr/>
        </p:nvSpPr>
        <p:spPr bwMode="auto">
          <a:xfrm>
            <a:off x="352514" y="381000"/>
            <a:ext cx="82296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US" altLang="en-US" sz="3200" b="1" dirty="0"/>
              <a:t>Indoor Air Quality </a:t>
            </a:r>
            <a:r>
              <a:rPr lang="en-US" altLang="en-US" sz="3200" b="1" dirty="0" smtClean="0"/>
              <a:t>for Education Centres </a:t>
            </a:r>
            <a:r>
              <a:rPr lang="en-US" altLang="en-US" sz="3200" dirty="0" smtClean="0"/>
              <a:t> </a:t>
            </a:r>
            <a:endParaRPr lang="en-US" altLang="en-US" sz="3200" dirty="0"/>
          </a:p>
        </p:txBody>
      </p:sp>
      <p:sp>
        <p:nvSpPr>
          <p:cNvPr id="17411" name="Text Box 5"/>
          <p:cNvSpPr txBox="1">
            <a:spLocks noChangeArrowheads="1"/>
          </p:cNvSpPr>
          <p:nvPr/>
        </p:nvSpPr>
        <p:spPr bwMode="auto">
          <a:xfrm>
            <a:off x="383785" y="1556792"/>
            <a:ext cx="3974976" cy="45550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just">
              <a:spcBef>
                <a:spcPct val="50000"/>
              </a:spcBef>
            </a:pPr>
            <a:r>
              <a:rPr lang="en-US" altLang="en-US" sz="2000" dirty="0"/>
              <a:t>Studies showed that 1 in 5 of schools / </a:t>
            </a:r>
            <a:r>
              <a:rPr lang="en-US" altLang="en-US" sz="2000" dirty="0" smtClean="0"/>
              <a:t>Universities </a:t>
            </a:r>
            <a:r>
              <a:rPr lang="en-US" altLang="en-US" sz="2000" dirty="0"/>
              <a:t>report unsatisfactory indoor air quality, and 1 in 4 reported ventilation </a:t>
            </a:r>
            <a:r>
              <a:rPr lang="en-US" altLang="en-US" sz="2000" dirty="0" smtClean="0"/>
              <a:t> </a:t>
            </a:r>
            <a:r>
              <a:rPr lang="en-US" altLang="en-US" sz="2000" dirty="0"/>
              <a:t>which impacts indoor air quality </a:t>
            </a:r>
            <a:r>
              <a:rPr lang="en-US" altLang="en-US" sz="2000" dirty="0" smtClean="0"/>
              <a:t> </a:t>
            </a:r>
            <a:r>
              <a:rPr lang="en-US" altLang="en-US" sz="2000" dirty="0"/>
              <a:t>as </a:t>
            </a:r>
            <a:r>
              <a:rPr lang="en-US" altLang="en-US" sz="2000" dirty="0" smtClean="0"/>
              <a:t>unsatisfactory (2014)</a:t>
            </a:r>
          </a:p>
          <a:p>
            <a:pPr algn="just">
              <a:spcBef>
                <a:spcPct val="50000"/>
              </a:spcBef>
            </a:pPr>
            <a:endParaRPr lang="en-US" altLang="en-US" sz="2000" dirty="0"/>
          </a:p>
          <a:p>
            <a:pPr algn="just">
              <a:spcBef>
                <a:spcPct val="50000"/>
              </a:spcBef>
            </a:pPr>
            <a:r>
              <a:rPr lang="en-US" altLang="en-US" sz="2000" dirty="0" smtClean="0"/>
              <a:t>Students </a:t>
            </a:r>
            <a:r>
              <a:rPr lang="en-US" altLang="en-US" sz="2000" dirty="0"/>
              <a:t>are at greater risk because of the hours spent </a:t>
            </a:r>
            <a:r>
              <a:rPr lang="en-US" altLang="en-US" sz="2000" dirty="0" smtClean="0"/>
              <a:t>within University </a:t>
            </a:r>
            <a:r>
              <a:rPr lang="en-US" altLang="en-US" sz="2000" dirty="0"/>
              <a:t>facilities and because </a:t>
            </a:r>
            <a:r>
              <a:rPr lang="en-US" altLang="en-US" sz="2000" dirty="0" smtClean="0"/>
              <a:t>young people </a:t>
            </a:r>
            <a:r>
              <a:rPr lang="en-US" altLang="en-US" sz="2000" dirty="0"/>
              <a:t>are especially </a:t>
            </a:r>
            <a:r>
              <a:rPr lang="en-US" altLang="en-US" sz="2000" dirty="0" smtClean="0"/>
              <a:t>more susceptible </a:t>
            </a:r>
            <a:r>
              <a:rPr lang="en-US" altLang="en-US" sz="2000" dirty="0"/>
              <a:t>to </a:t>
            </a:r>
            <a:r>
              <a:rPr lang="en-US" altLang="en-US" sz="2000" dirty="0" smtClean="0"/>
              <a:t>pollutants.</a:t>
            </a:r>
            <a:endParaRPr lang="en-US" altLang="en-US" sz="2000" dirty="0"/>
          </a:p>
          <a:p>
            <a:pPr algn="just">
              <a:spcBef>
                <a:spcPct val="50000"/>
              </a:spcBef>
            </a:pPr>
            <a:endParaRPr lang="en-US" altLang="en-US" sz="2000" dirty="0"/>
          </a:p>
        </p:txBody>
      </p:sp>
      <p:pic>
        <p:nvPicPr>
          <p:cNvPr id="17412" name="Picture 16" descr="classroom"/>
          <p:cNvPicPr>
            <a:picLocks noGrp="1" noChangeAspect="1" noChangeArrowheads="1"/>
          </p:cNvPicPr>
          <p:nvPr>
            <p:ph sz="quarter" idx="13"/>
          </p:nvPr>
        </p:nvPicPr>
        <p:blipFill>
          <a:blip r:embed="rId2" cstate="print">
            <a:extLst>
              <a:ext uri="{28A0092B-C50C-407E-A947-70E740481C1C}">
                <a14:useLocalDpi xmlns:a14="http://schemas.microsoft.com/office/drawing/2010/main" val="0"/>
              </a:ext>
            </a:extLst>
          </a:blip>
          <a:srcRect/>
          <a:stretch>
            <a:fillRect/>
          </a:stretch>
        </p:blipFill>
        <p:spPr>
          <a:xfrm>
            <a:off x="4932040" y="1916832"/>
            <a:ext cx="3886200" cy="3124200"/>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09231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434" name="TextBox 1"/>
          <p:cNvSpPr txBox="1">
            <a:spLocks noChangeArrowheads="1"/>
          </p:cNvSpPr>
          <p:nvPr/>
        </p:nvSpPr>
        <p:spPr bwMode="auto">
          <a:xfrm>
            <a:off x="914400" y="1676400"/>
            <a:ext cx="69342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just"/>
            <a:r>
              <a:rPr lang="en-GB" altLang="en-US" sz="3600" dirty="0"/>
              <a:t>List 10 </a:t>
            </a:r>
            <a:r>
              <a:rPr lang="en-GB" altLang="en-US" sz="3600" dirty="0" smtClean="0"/>
              <a:t>causative sources </a:t>
            </a:r>
            <a:r>
              <a:rPr lang="en-GB" altLang="en-US" sz="3600" dirty="0"/>
              <a:t>that will contribute to poor air quality within a domestic, industrial or municipal building</a:t>
            </a:r>
          </a:p>
        </p:txBody>
      </p:sp>
    </p:spTree>
    <p:extLst>
      <p:ext uri="{BB962C8B-B14F-4D97-AF65-F5344CB8AC3E}">
        <p14:creationId xmlns:p14="http://schemas.microsoft.com/office/powerpoint/2010/main" val="35334362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9218" name="Picture 8" descr="http://mikerougeecorp.com/Indoor-Air-Pollution.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31640" y="980728"/>
            <a:ext cx="6791672" cy="492847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395536" y="188640"/>
            <a:ext cx="4699492" cy="646331"/>
          </a:xfrm>
          <a:prstGeom prst="rect">
            <a:avLst/>
          </a:prstGeom>
        </p:spPr>
        <p:txBody>
          <a:bodyPr wrap="none">
            <a:spAutoFit/>
          </a:bodyPr>
          <a:lstStyle/>
          <a:p>
            <a:r>
              <a:rPr lang="en-GB" altLang="en-US" sz="3600" b="1" dirty="0"/>
              <a:t>Sources of Pollutants</a:t>
            </a:r>
          </a:p>
        </p:txBody>
      </p:sp>
      <p:sp>
        <p:nvSpPr>
          <p:cNvPr id="3" name="TextBox 2"/>
          <p:cNvSpPr txBox="1"/>
          <p:nvPr/>
        </p:nvSpPr>
        <p:spPr>
          <a:xfrm>
            <a:off x="395536" y="6237312"/>
            <a:ext cx="3456384" cy="369332"/>
          </a:xfrm>
          <a:prstGeom prst="rect">
            <a:avLst/>
          </a:prstGeom>
          <a:noFill/>
        </p:spPr>
        <p:txBody>
          <a:bodyPr wrap="square" rtlCol="0">
            <a:spAutoFit/>
          </a:bodyPr>
          <a:lstStyle/>
          <a:p>
            <a:r>
              <a:rPr lang="en-GB" dirty="0" smtClean="0"/>
              <a:t>HANDOUT</a:t>
            </a:r>
            <a:endParaRPr lang="en-GB" dirty="0"/>
          </a:p>
        </p:txBody>
      </p:sp>
    </p:spTree>
    <p:extLst>
      <p:ext uri="{BB962C8B-B14F-4D97-AF65-F5344CB8AC3E}">
        <p14:creationId xmlns:p14="http://schemas.microsoft.com/office/powerpoint/2010/main" val="4686290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381000"/>
            <a:ext cx="8229600" cy="609600"/>
          </a:xfrm>
          <a:noFill/>
          <a:extLst>
            <a:ext uri="{909E8E84-426E-40DD-AFC4-6F175D3DCCD1}">
              <a14:hiddenFill xmlns:a14="http://schemas.microsoft.com/office/drawing/2010/main">
                <a:solidFill>
                  <a:srgbClr val="FFFFFF"/>
                </a:solidFill>
              </a14:hiddenFill>
            </a:ext>
          </a:extLst>
        </p:spPr>
        <p:txBody>
          <a:bodyPr lIns="90488" tIns="44450" rIns="90488" bIns="44450"/>
          <a:lstStyle/>
          <a:p>
            <a:pPr algn="l" eaLnBrk="1" hangingPunct="1">
              <a:lnSpc>
                <a:spcPct val="90000"/>
              </a:lnSpc>
            </a:pPr>
            <a:r>
              <a:rPr lang="en-US" altLang="en-US" sz="3200" b="1" dirty="0" smtClean="0">
                <a:solidFill>
                  <a:schemeClr val="tx1"/>
                </a:solidFill>
                <a:effectLst/>
                <a:latin typeface="Arial" charset="0"/>
              </a:rPr>
              <a:t>CAUSATIVE  SOURCES</a:t>
            </a:r>
          </a:p>
        </p:txBody>
      </p:sp>
      <p:sp>
        <p:nvSpPr>
          <p:cNvPr id="17411" name="Rectangle 3"/>
          <p:cNvSpPr>
            <a:spLocks noGrp="1" noChangeArrowheads="1"/>
          </p:cNvSpPr>
          <p:nvPr>
            <p:ph sz="quarter" idx="13"/>
          </p:nvPr>
        </p:nvSpPr>
        <p:spPr>
          <a:xfrm>
            <a:off x="381000" y="1066800"/>
            <a:ext cx="8229600" cy="4876800"/>
          </a:xfrm>
          <a:noFill/>
          <a:extLst>
            <a:ext uri="{909E8E84-426E-40DD-AFC4-6F175D3DCCD1}">
              <a14:hiddenFill xmlns:a14="http://schemas.microsoft.com/office/drawing/2010/main">
                <a:solidFill>
                  <a:srgbClr val="FFFFFF"/>
                </a:solidFill>
              </a14:hiddenFill>
            </a:ext>
          </a:extLst>
        </p:spPr>
        <p:txBody>
          <a:bodyPr lIns="90488" tIns="44450" rIns="90488" bIns="44450">
            <a:normAutofit lnSpcReduction="10000"/>
          </a:bodyPr>
          <a:lstStyle/>
          <a:p>
            <a:pPr eaLnBrk="1" hangingPunct="1"/>
            <a:r>
              <a:rPr lang="en-US" altLang="en-US" sz="2000" dirty="0" smtClean="0">
                <a:effectLst/>
                <a:latin typeface="Arial" charset="0"/>
                <a:cs typeface="Arial" charset="0"/>
              </a:rPr>
              <a:t>COMBUSTION PRODUCTS</a:t>
            </a:r>
          </a:p>
          <a:p>
            <a:pPr eaLnBrk="1" hangingPunct="1"/>
            <a:r>
              <a:rPr lang="en-US" altLang="en-US" sz="2000" dirty="0" smtClean="0">
                <a:effectLst/>
                <a:latin typeface="Arial" charset="0"/>
                <a:cs typeface="Arial" charset="0"/>
              </a:rPr>
              <a:t>KEROSENE HEATERS</a:t>
            </a:r>
          </a:p>
          <a:p>
            <a:pPr eaLnBrk="1" hangingPunct="1"/>
            <a:r>
              <a:rPr lang="en-US" altLang="en-US" sz="2000" dirty="0" smtClean="0">
                <a:effectLst/>
                <a:latin typeface="Arial" charset="0"/>
                <a:cs typeface="Arial" charset="0"/>
              </a:rPr>
              <a:t>WOOD STOVES / UNVENTED GAS STOVES</a:t>
            </a:r>
          </a:p>
          <a:p>
            <a:pPr eaLnBrk="1" hangingPunct="1"/>
            <a:r>
              <a:rPr lang="en-US" altLang="en-US" sz="2000" dirty="0" smtClean="0">
                <a:effectLst/>
                <a:latin typeface="Arial" charset="0"/>
                <a:cs typeface="Arial" charset="0"/>
              </a:rPr>
              <a:t>NEARBY HEAVY TRAFFIC</a:t>
            </a:r>
          </a:p>
          <a:p>
            <a:pPr eaLnBrk="1" hangingPunct="1"/>
            <a:r>
              <a:rPr lang="en-US" altLang="en-US" sz="2000" dirty="0" smtClean="0">
                <a:effectLst/>
                <a:latin typeface="Arial" charset="0"/>
                <a:cs typeface="Arial" charset="0"/>
              </a:rPr>
              <a:t>VOLATILE CHEMICALS &amp; MIXTURES</a:t>
            </a:r>
          </a:p>
          <a:p>
            <a:pPr eaLnBrk="1" hangingPunct="1"/>
            <a:r>
              <a:rPr lang="en-US" altLang="en-US" sz="2000" dirty="0" smtClean="0">
                <a:effectLst/>
                <a:latin typeface="Arial" charset="0"/>
                <a:cs typeface="Arial" charset="0"/>
              </a:rPr>
              <a:t>ADHESIVES &amp; CAULKING COMPOUNDS</a:t>
            </a:r>
          </a:p>
          <a:p>
            <a:pPr eaLnBrk="1" hangingPunct="1"/>
            <a:r>
              <a:rPr lang="en-US" altLang="en-US" sz="2000" dirty="0" smtClean="0">
                <a:effectLst/>
                <a:latin typeface="Arial" charset="0"/>
                <a:cs typeface="Arial" charset="0"/>
              </a:rPr>
              <a:t>CARPETING &amp; DRAPERY FIBRES / MITES</a:t>
            </a:r>
          </a:p>
          <a:p>
            <a:pPr eaLnBrk="1" hangingPunct="1"/>
            <a:r>
              <a:rPr lang="en-US" altLang="en-US" sz="2000" dirty="0" smtClean="0">
                <a:effectLst/>
                <a:latin typeface="Arial" charset="0"/>
                <a:cs typeface="Arial" charset="0"/>
              </a:rPr>
              <a:t>PARTICLE BOARD FIBRES</a:t>
            </a:r>
          </a:p>
          <a:p>
            <a:pPr eaLnBrk="1" hangingPunct="1"/>
            <a:r>
              <a:rPr lang="en-US" altLang="en-US" sz="2000" dirty="0" smtClean="0">
                <a:effectLst/>
                <a:latin typeface="Arial" charset="0"/>
                <a:cs typeface="Arial" charset="0"/>
              </a:rPr>
              <a:t>FLOOR &amp; WALL COVERINGS</a:t>
            </a:r>
          </a:p>
          <a:p>
            <a:pPr eaLnBrk="1" hangingPunct="1"/>
            <a:r>
              <a:rPr lang="en-US" altLang="en-US" sz="2000" dirty="0" smtClean="0">
                <a:effectLst/>
                <a:latin typeface="Arial" charset="0"/>
                <a:cs typeface="Arial" charset="0"/>
              </a:rPr>
              <a:t>PAINTS, VARNISHES AND STAINS</a:t>
            </a:r>
          </a:p>
          <a:p>
            <a:pPr eaLnBrk="1" hangingPunct="1"/>
            <a:r>
              <a:rPr lang="en-US" altLang="en-US" sz="2000" dirty="0" smtClean="0">
                <a:effectLst/>
                <a:latin typeface="Arial" charset="0"/>
                <a:cs typeface="Arial" charset="0"/>
              </a:rPr>
              <a:t>UPHOLSTERY MITES</a:t>
            </a:r>
          </a:p>
          <a:p>
            <a:pPr eaLnBrk="1" hangingPunct="1"/>
            <a:r>
              <a:rPr lang="en-GB" altLang="en-US" sz="2000" dirty="0" smtClean="0">
                <a:latin typeface="Arial" charset="0"/>
                <a:cs typeface="Arial" charset="0"/>
              </a:rPr>
              <a:t>VIRUS AND BACTERIA</a:t>
            </a:r>
          </a:p>
          <a:p>
            <a:pPr eaLnBrk="1" hangingPunct="1"/>
            <a:r>
              <a:rPr lang="en-GB" altLang="en-US" sz="2000" dirty="0" smtClean="0">
                <a:effectLst/>
                <a:latin typeface="Arial" charset="0"/>
                <a:cs typeface="Arial" charset="0"/>
              </a:rPr>
              <a:t>INSULATION, PLASTIC, RESINS </a:t>
            </a:r>
            <a:endParaRPr lang="en-US" altLang="en-US" sz="2000" dirty="0" smtClean="0">
              <a:effectLst/>
              <a:latin typeface="Arial" charset="0"/>
              <a:cs typeface="Arial" charset="0"/>
            </a:endParaRPr>
          </a:p>
        </p:txBody>
      </p:sp>
      <p:pic>
        <p:nvPicPr>
          <p:cNvPr id="4" name="Picture 2" descr="http://greenplanetethics.com/wordpress/wp-content/uploads/2012/04/indoor-air-pollution-causes.jpg.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36096" y="3582684"/>
            <a:ext cx="3569866" cy="30905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Image result for upholstery mites">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16216" y="1072745"/>
            <a:ext cx="2454394" cy="22803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985399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 calcmode="lin" valueType="num">
                                      <p:cBhvr additive="base">
                                        <p:cTn id="7" dur="5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74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7411">
                                            <p:txEl>
                                              <p:pRg st="1" end="1"/>
                                            </p:txEl>
                                          </p:spTgt>
                                        </p:tgtEl>
                                        <p:attrNameLst>
                                          <p:attrName>style.visibility</p:attrName>
                                        </p:attrNameLst>
                                      </p:cBhvr>
                                      <p:to>
                                        <p:strVal val="visible"/>
                                      </p:to>
                                    </p:set>
                                    <p:anim calcmode="lin" valueType="num">
                                      <p:cBhvr additive="base">
                                        <p:cTn id="13" dur="500" fill="hold"/>
                                        <p:tgtEl>
                                          <p:spTgt spid="1741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74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7411">
                                            <p:txEl>
                                              <p:pRg st="2" end="2"/>
                                            </p:txEl>
                                          </p:spTgt>
                                        </p:tgtEl>
                                        <p:attrNameLst>
                                          <p:attrName>style.visibility</p:attrName>
                                        </p:attrNameLst>
                                      </p:cBhvr>
                                      <p:to>
                                        <p:strVal val="visible"/>
                                      </p:to>
                                    </p:set>
                                    <p:anim calcmode="lin" valueType="num">
                                      <p:cBhvr additive="base">
                                        <p:cTn id="19" dur="500" fill="hold"/>
                                        <p:tgtEl>
                                          <p:spTgt spid="1741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741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7411">
                                            <p:txEl>
                                              <p:pRg st="3" end="3"/>
                                            </p:txEl>
                                          </p:spTgt>
                                        </p:tgtEl>
                                        <p:attrNameLst>
                                          <p:attrName>style.visibility</p:attrName>
                                        </p:attrNameLst>
                                      </p:cBhvr>
                                      <p:to>
                                        <p:strVal val="visible"/>
                                      </p:to>
                                    </p:set>
                                    <p:anim calcmode="lin" valueType="num">
                                      <p:cBhvr additive="base">
                                        <p:cTn id="25" dur="500" fill="hold"/>
                                        <p:tgtEl>
                                          <p:spTgt spid="1741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74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17411">
                                            <p:txEl>
                                              <p:pRg st="4" end="4"/>
                                            </p:txEl>
                                          </p:spTgt>
                                        </p:tgtEl>
                                        <p:attrNameLst>
                                          <p:attrName>style.visibility</p:attrName>
                                        </p:attrNameLst>
                                      </p:cBhvr>
                                      <p:to>
                                        <p:strVal val="visible"/>
                                      </p:to>
                                    </p:set>
                                    <p:anim calcmode="lin" valueType="num">
                                      <p:cBhvr additive="base">
                                        <p:cTn id="31" dur="500" fill="hold"/>
                                        <p:tgtEl>
                                          <p:spTgt spid="1741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741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17411">
                                            <p:txEl>
                                              <p:pRg st="5" end="5"/>
                                            </p:txEl>
                                          </p:spTgt>
                                        </p:tgtEl>
                                        <p:attrNameLst>
                                          <p:attrName>style.visibility</p:attrName>
                                        </p:attrNameLst>
                                      </p:cBhvr>
                                      <p:to>
                                        <p:strVal val="visible"/>
                                      </p:to>
                                    </p:set>
                                    <p:anim calcmode="lin" valueType="num">
                                      <p:cBhvr additive="base">
                                        <p:cTn id="37" dur="500" fill="hold"/>
                                        <p:tgtEl>
                                          <p:spTgt spid="1741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741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17411">
                                            <p:txEl>
                                              <p:pRg st="6" end="6"/>
                                            </p:txEl>
                                          </p:spTgt>
                                        </p:tgtEl>
                                        <p:attrNameLst>
                                          <p:attrName>style.visibility</p:attrName>
                                        </p:attrNameLst>
                                      </p:cBhvr>
                                      <p:to>
                                        <p:strVal val="visible"/>
                                      </p:to>
                                    </p:set>
                                    <p:anim calcmode="lin" valueType="num">
                                      <p:cBhvr additive="base">
                                        <p:cTn id="43" dur="500" fill="hold"/>
                                        <p:tgtEl>
                                          <p:spTgt spid="17411">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741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17411">
                                            <p:txEl>
                                              <p:pRg st="7" end="7"/>
                                            </p:txEl>
                                          </p:spTgt>
                                        </p:tgtEl>
                                        <p:attrNameLst>
                                          <p:attrName>style.visibility</p:attrName>
                                        </p:attrNameLst>
                                      </p:cBhvr>
                                      <p:to>
                                        <p:strVal val="visible"/>
                                      </p:to>
                                    </p:set>
                                    <p:anim calcmode="lin" valueType="num">
                                      <p:cBhvr additive="base">
                                        <p:cTn id="49" dur="500" fill="hold"/>
                                        <p:tgtEl>
                                          <p:spTgt spid="17411">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741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nodeType="clickEffect">
                                  <p:stCondLst>
                                    <p:cond delay="0"/>
                                  </p:stCondLst>
                                  <p:childTnLst>
                                    <p:set>
                                      <p:cBhvr>
                                        <p:cTn id="54" dur="1" fill="hold">
                                          <p:stCondLst>
                                            <p:cond delay="0"/>
                                          </p:stCondLst>
                                        </p:cTn>
                                        <p:tgtEl>
                                          <p:spTgt spid="17411">
                                            <p:txEl>
                                              <p:pRg st="8" end="8"/>
                                            </p:txEl>
                                          </p:spTgt>
                                        </p:tgtEl>
                                        <p:attrNameLst>
                                          <p:attrName>style.visibility</p:attrName>
                                        </p:attrNameLst>
                                      </p:cBhvr>
                                      <p:to>
                                        <p:strVal val="visible"/>
                                      </p:to>
                                    </p:set>
                                    <p:anim calcmode="lin" valueType="num">
                                      <p:cBhvr additive="base">
                                        <p:cTn id="55" dur="500" fill="hold"/>
                                        <p:tgtEl>
                                          <p:spTgt spid="17411">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7411">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fill="hold" nodeType="clickEffect">
                                  <p:stCondLst>
                                    <p:cond delay="0"/>
                                  </p:stCondLst>
                                  <p:childTnLst>
                                    <p:set>
                                      <p:cBhvr>
                                        <p:cTn id="60" dur="1" fill="hold">
                                          <p:stCondLst>
                                            <p:cond delay="0"/>
                                          </p:stCondLst>
                                        </p:cTn>
                                        <p:tgtEl>
                                          <p:spTgt spid="17411">
                                            <p:txEl>
                                              <p:pRg st="9" end="9"/>
                                            </p:txEl>
                                          </p:spTgt>
                                        </p:tgtEl>
                                        <p:attrNameLst>
                                          <p:attrName>style.visibility</p:attrName>
                                        </p:attrNameLst>
                                      </p:cBhvr>
                                      <p:to>
                                        <p:strVal val="visible"/>
                                      </p:to>
                                    </p:set>
                                    <p:anim calcmode="lin" valueType="num">
                                      <p:cBhvr additive="base">
                                        <p:cTn id="61" dur="500" fill="hold"/>
                                        <p:tgtEl>
                                          <p:spTgt spid="17411">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7411">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4" fill="hold" nodeType="clickEffect">
                                  <p:stCondLst>
                                    <p:cond delay="0"/>
                                  </p:stCondLst>
                                  <p:childTnLst>
                                    <p:set>
                                      <p:cBhvr>
                                        <p:cTn id="66" dur="1" fill="hold">
                                          <p:stCondLst>
                                            <p:cond delay="0"/>
                                          </p:stCondLst>
                                        </p:cTn>
                                        <p:tgtEl>
                                          <p:spTgt spid="17411">
                                            <p:txEl>
                                              <p:pRg st="10" end="10"/>
                                            </p:txEl>
                                          </p:spTgt>
                                        </p:tgtEl>
                                        <p:attrNameLst>
                                          <p:attrName>style.visibility</p:attrName>
                                        </p:attrNameLst>
                                      </p:cBhvr>
                                      <p:to>
                                        <p:strVal val="visible"/>
                                      </p:to>
                                    </p:set>
                                    <p:anim calcmode="lin" valueType="num">
                                      <p:cBhvr additive="base">
                                        <p:cTn id="67" dur="500" fill="hold"/>
                                        <p:tgtEl>
                                          <p:spTgt spid="17411">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7411">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17411">
                                            <p:txEl>
                                              <p:pRg st="11" end="11"/>
                                            </p:txEl>
                                          </p:spTgt>
                                        </p:tgtEl>
                                        <p:attrNameLst>
                                          <p:attrName>style.visibility</p:attrName>
                                        </p:attrNameLst>
                                      </p:cBhvr>
                                      <p:to>
                                        <p:strVal val="visible"/>
                                      </p:to>
                                    </p:set>
                                    <p:anim calcmode="lin" valueType="num">
                                      <p:cBhvr additive="base">
                                        <p:cTn id="73" dur="500" fill="hold"/>
                                        <p:tgtEl>
                                          <p:spTgt spid="17411">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17411">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17411">
                                            <p:txEl>
                                              <p:pRg st="12" end="12"/>
                                            </p:txEl>
                                          </p:spTgt>
                                        </p:tgtEl>
                                        <p:attrNameLst>
                                          <p:attrName>style.visibility</p:attrName>
                                        </p:attrNameLst>
                                      </p:cBhvr>
                                      <p:to>
                                        <p:strVal val="visible"/>
                                      </p:to>
                                    </p:set>
                                    <p:anim calcmode="lin" valueType="num">
                                      <p:cBhvr additive="base">
                                        <p:cTn id="79" dur="500" fill="hold"/>
                                        <p:tgtEl>
                                          <p:spTgt spid="17411">
                                            <p:txEl>
                                              <p:pRg st="12" end="1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17411">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304800"/>
            <a:ext cx="8001000" cy="685800"/>
          </a:xfrm>
          <a:noFill/>
          <a:extLst>
            <a:ext uri="{909E8E84-426E-40DD-AFC4-6F175D3DCCD1}">
              <a14:hiddenFill xmlns:a14="http://schemas.microsoft.com/office/drawing/2010/main">
                <a:solidFill>
                  <a:srgbClr val="FFFFFF"/>
                </a:solidFill>
              </a14:hiddenFill>
            </a:ext>
          </a:extLst>
        </p:spPr>
        <p:txBody>
          <a:bodyPr lIns="90488" tIns="44450" rIns="90488" bIns="44450"/>
          <a:lstStyle/>
          <a:p>
            <a:pPr algn="l" eaLnBrk="1" hangingPunct="1">
              <a:lnSpc>
                <a:spcPct val="90000"/>
              </a:lnSpc>
            </a:pPr>
            <a:r>
              <a:rPr lang="en-US" altLang="en-US" sz="3200" b="1" dirty="0" smtClean="0">
                <a:solidFill>
                  <a:schemeClr val="tx1"/>
                </a:solidFill>
                <a:effectLst/>
                <a:latin typeface="Arial" charset="0"/>
              </a:rPr>
              <a:t>CAUSATIVE</a:t>
            </a:r>
            <a:r>
              <a:rPr lang="en-US" altLang="en-US" sz="3600" b="1" dirty="0" smtClean="0">
                <a:solidFill>
                  <a:schemeClr val="tx1"/>
                </a:solidFill>
                <a:effectLst/>
                <a:latin typeface="Arial" charset="0"/>
              </a:rPr>
              <a:t> SOURCES </a:t>
            </a:r>
            <a:r>
              <a:rPr lang="en-US" altLang="en-US" sz="2000" b="0" dirty="0" smtClean="0">
                <a:solidFill>
                  <a:schemeClr val="tx1"/>
                </a:solidFill>
                <a:effectLst/>
                <a:latin typeface="Arial" charset="0"/>
              </a:rPr>
              <a:t>(</a:t>
            </a:r>
            <a:r>
              <a:rPr lang="en-US" altLang="en-US" sz="2000" b="1" dirty="0" smtClean="0">
                <a:solidFill>
                  <a:schemeClr val="tx1"/>
                </a:solidFill>
                <a:effectLst/>
                <a:latin typeface="Arial" charset="0"/>
              </a:rPr>
              <a:t>CONTINUED)</a:t>
            </a:r>
            <a:r>
              <a:rPr lang="en-US" altLang="en-US" sz="3600" b="1" dirty="0" smtClean="0">
                <a:solidFill>
                  <a:schemeClr val="tx1"/>
                </a:solidFill>
                <a:effectLst/>
                <a:latin typeface="Arial" charset="0"/>
              </a:rPr>
              <a:t> </a:t>
            </a:r>
          </a:p>
        </p:txBody>
      </p:sp>
      <p:sp>
        <p:nvSpPr>
          <p:cNvPr id="18435" name="Rectangle 3"/>
          <p:cNvSpPr>
            <a:spLocks noGrp="1" noChangeArrowheads="1"/>
          </p:cNvSpPr>
          <p:nvPr>
            <p:ph sz="quarter" idx="13"/>
          </p:nvPr>
        </p:nvSpPr>
        <p:spPr>
          <a:xfrm>
            <a:off x="381000" y="990600"/>
            <a:ext cx="4648200" cy="5562600"/>
          </a:xfrm>
          <a:noFill/>
          <a:extLst>
            <a:ext uri="{909E8E84-426E-40DD-AFC4-6F175D3DCCD1}">
              <a14:hiddenFill xmlns:a14="http://schemas.microsoft.com/office/drawing/2010/main">
                <a:solidFill>
                  <a:srgbClr val="FFFFFF"/>
                </a:solidFill>
              </a14:hiddenFill>
            </a:ext>
          </a:extLst>
        </p:spPr>
        <p:txBody>
          <a:bodyPr lIns="90488" tIns="44450" rIns="90488" bIns="44450"/>
          <a:lstStyle/>
          <a:p>
            <a:pPr marL="285750" indent="-285750" eaLnBrk="1" hangingPunct="1"/>
            <a:r>
              <a:rPr lang="en-US" altLang="en-US" sz="2000" dirty="0" smtClean="0">
                <a:effectLst/>
                <a:latin typeface="Arial" charset="0"/>
                <a:cs typeface="Arial" charset="0"/>
              </a:rPr>
              <a:t>TOBACCO SMOKE</a:t>
            </a:r>
          </a:p>
          <a:p>
            <a:pPr marL="285750" indent="-285750" eaLnBrk="1" hangingPunct="1"/>
            <a:r>
              <a:rPr lang="en-US" altLang="en-US" sz="2000" dirty="0" smtClean="0">
                <a:effectLst/>
                <a:latin typeface="Arial" charset="0"/>
                <a:cs typeface="Arial" charset="0"/>
              </a:rPr>
              <a:t>CONSTRUCTION DEBRIS / DUST</a:t>
            </a:r>
          </a:p>
          <a:p>
            <a:pPr marL="285750" indent="-285750" eaLnBrk="1" hangingPunct="1"/>
            <a:r>
              <a:rPr lang="en-US" altLang="en-US" sz="2000" dirty="0" smtClean="0">
                <a:effectLst/>
                <a:latin typeface="Arial" charset="0"/>
                <a:cs typeface="Arial" charset="0"/>
              </a:rPr>
              <a:t>OUTDOOR AIR</a:t>
            </a:r>
          </a:p>
          <a:p>
            <a:pPr marL="285750" indent="-285750" eaLnBrk="1" hangingPunct="1"/>
            <a:r>
              <a:rPr lang="en-US" altLang="en-US" sz="2000" dirty="0" smtClean="0">
                <a:effectLst/>
                <a:latin typeface="Arial" charset="0"/>
                <a:cs typeface="Arial" charset="0"/>
              </a:rPr>
              <a:t>PLANTS &amp; PLANT PARTS</a:t>
            </a:r>
          </a:p>
          <a:p>
            <a:pPr marL="285750" indent="-285750" eaLnBrk="1" hangingPunct="1"/>
            <a:r>
              <a:rPr lang="en-US" altLang="en-US" sz="2000" dirty="0" smtClean="0">
                <a:effectLst/>
                <a:latin typeface="Arial" charset="0"/>
                <a:cs typeface="Arial" charset="0"/>
              </a:rPr>
              <a:t>PRODUCTION PROCESSES</a:t>
            </a:r>
          </a:p>
          <a:p>
            <a:pPr marL="285750" indent="-285750" eaLnBrk="1" hangingPunct="1"/>
            <a:r>
              <a:rPr lang="en-US" altLang="en-US" sz="2000" dirty="0" smtClean="0">
                <a:effectLst/>
                <a:latin typeface="Arial" charset="0"/>
                <a:cs typeface="Arial" charset="0"/>
              </a:rPr>
              <a:t>PEOPLE</a:t>
            </a:r>
          </a:p>
          <a:p>
            <a:pPr marL="285750" indent="-285750" eaLnBrk="1" hangingPunct="1"/>
            <a:r>
              <a:rPr lang="en-US" altLang="en-US" sz="2000" dirty="0" smtClean="0">
                <a:effectLst/>
                <a:latin typeface="Arial" charset="0"/>
                <a:cs typeface="Arial" charset="0"/>
              </a:rPr>
              <a:t>HVAC SYSTEMS</a:t>
            </a:r>
          </a:p>
          <a:p>
            <a:pPr marL="285750" indent="-285750" eaLnBrk="1" hangingPunct="1"/>
            <a:r>
              <a:rPr lang="en-US" altLang="en-US" sz="2000" dirty="0" smtClean="0">
                <a:effectLst/>
                <a:latin typeface="Arial" charset="0"/>
                <a:cs typeface="Arial" charset="0"/>
              </a:rPr>
              <a:t>ANIMALS / PESTS</a:t>
            </a:r>
          </a:p>
          <a:p>
            <a:pPr marL="285750" indent="-285750" eaLnBrk="1" hangingPunct="1"/>
            <a:r>
              <a:rPr lang="en-US" altLang="en-US" sz="2000" dirty="0" smtClean="0">
                <a:effectLst/>
                <a:latin typeface="Arial" charset="0"/>
                <a:cs typeface="Arial" charset="0"/>
              </a:rPr>
              <a:t>STAGNANT WATER </a:t>
            </a:r>
          </a:p>
          <a:p>
            <a:pPr marL="285750" indent="-285750" eaLnBrk="1" hangingPunct="1"/>
            <a:r>
              <a:rPr lang="en-US" altLang="en-US" sz="2000" dirty="0" smtClean="0">
                <a:effectLst/>
                <a:latin typeface="Arial" charset="0"/>
                <a:cs typeface="Arial" charset="0"/>
              </a:rPr>
              <a:t>HUMIDIFIERS</a:t>
            </a:r>
          </a:p>
          <a:p>
            <a:pPr marL="285750" indent="-285750" eaLnBrk="1" hangingPunct="1"/>
            <a:r>
              <a:rPr lang="en-US" altLang="en-US" sz="2000" dirty="0" smtClean="0">
                <a:effectLst/>
                <a:latin typeface="Arial" charset="0"/>
                <a:cs typeface="Arial" charset="0"/>
              </a:rPr>
              <a:t>SOIL (Contamination)</a:t>
            </a:r>
          </a:p>
          <a:p>
            <a:pPr marL="285750" indent="-285750" eaLnBrk="1" hangingPunct="1">
              <a:buFont typeface="Wingdings" pitchFamily="2" charset="2"/>
              <a:buNone/>
            </a:pPr>
            <a:endParaRPr lang="en-US" altLang="en-US" sz="2000" dirty="0" smtClean="0">
              <a:effectLst/>
              <a:latin typeface="Arial" charset="0"/>
              <a:cs typeface="Arial" charset="0"/>
            </a:endParaRPr>
          </a:p>
        </p:txBody>
      </p:sp>
      <p:pic>
        <p:nvPicPr>
          <p:cNvPr id="4" name="Picture 2" descr="http://greenplanetethics.com/wordpress/wp-content/uploads/2012/04/indoor-air-pollution-causes.jpg.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20072" y="3356992"/>
            <a:ext cx="3569866" cy="30905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88711" y="1107368"/>
            <a:ext cx="2801227" cy="2132856"/>
          </a:xfrm>
          <a:prstGeom prst="rect">
            <a:avLst/>
          </a:prstGeom>
        </p:spPr>
      </p:pic>
    </p:spTree>
    <p:extLst>
      <p:ext uri="{BB962C8B-B14F-4D97-AF65-F5344CB8AC3E}">
        <p14:creationId xmlns:p14="http://schemas.microsoft.com/office/powerpoint/2010/main" val="154005995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 calcmode="lin" valueType="num">
                                      <p:cBhvr additive="base">
                                        <p:cTn id="7" dur="500" fill="hold"/>
                                        <p:tgtEl>
                                          <p:spTgt spid="1843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8435">
                                            <p:txEl>
                                              <p:pRg st="1" end="1"/>
                                            </p:txEl>
                                          </p:spTgt>
                                        </p:tgtEl>
                                        <p:attrNameLst>
                                          <p:attrName>style.visibility</p:attrName>
                                        </p:attrNameLst>
                                      </p:cBhvr>
                                      <p:to>
                                        <p:strVal val="visible"/>
                                      </p:to>
                                    </p:set>
                                    <p:anim calcmode="lin" valueType="num">
                                      <p:cBhvr additive="base">
                                        <p:cTn id="13" dur="500" fill="hold"/>
                                        <p:tgtEl>
                                          <p:spTgt spid="1843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3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8435">
                                            <p:txEl>
                                              <p:pRg st="2" end="2"/>
                                            </p:txEl>
                                          </p:spTgt>
                                        </p:tgtEl>
                                        <p:attrNameLst>
                                          <p:attrName>style.visibility</p:attrName>
                                        </p:attrNameLst>
                                      </p:cBhvr>
                                      <p:to>
                                        <p:strVal val="visible"/>
                                      </p:to>
                                    </p:set>
                                    <p:anim calcmode="lin" valueType="num">
                                      <p:cBhvr additive="base">
                                        <p:cTn id="19" dur="500" fill="hold"/>
                                        <p:tgtEl>
                                          <p:spTgt spid="1843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8435">
                                            <p:txEl>
                                              <p:pRg st="3" end="3"/>
                                            </p:txEl>
                                          </p:spTgt>
                                        </p:tgtEl>
                                        <p:attrNameLst>
                                          <p:attrName>style.visibility</p:attrName>
                                        </p:attrNameLst>
                                      </p:cBhvr>
                                      <p:to>
                                        <p:strVal val="visible"/>
                                      </p:to>
                                    </p:set>
                                    <p:anim calcmode="lin" valueType="num">
                                      <p:cBhvr additive="base">
                                        <p:cTn id="25" dur="500" fill="hold"/>
                                        <p:tgtEl>
                                          <p:spTgt spid="1843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43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18435">
                                            <p:txEl>
                                              <p:pRg st="4" end="4"/>
                                            </p:txEl>
                                          </p:spTgt>
                                        </p:tgtEl>
                                        <p:attrNameLst>
                                          <p:attrName>style.visibility</p:attrName>
                                        </p:attrNameLst>
                                      </p:cBhvr>
                                      <p:to>
                                        <p:strVal val="visible"/>
                                      </p:to>
                                    </p:set>
                                    <p:anim calcmode="lin" valueType="num">
                                      <p:cBhvr additive="base">
                                        <p:cTn id="31" dur="500" fill="hold"/>
                                        <p:tgtEl>
                                          <p:spTgt spid="1843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43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18435">
                                            <p:txEl>
                                              <p:pRg st="5" end="5"/>
                                            </p:txEl>
                                          </p:spTgt>
                                        </p:tgtEl>
                                        <p:attrNameLst>
                                          <p:attrName>style.visibility</p:attrName>
                                        </p:attrNameLst>
                                      </p:cBhvr>
                                      <p:to>
                                        <p:strVal val="visible"/>
                                      </p:to>
                                    </p:set>
                                    <p:anim calcmode="lin" valueType="num">
                                      <p:cBhvr additive="base">
                                        <p:cTn id="37" dur="500" fill="hold"/>
                                        <p:tgtEl>
                                          <p:spTgt spid="1843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843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18435">
                                            <p:txEl>
                                              <p:pRg st="6" end="6"/>
                                            </p:txEl>
                                          </p:spTgt>
                                        </p:tgtEl>
                                        <p:attrNameLst>
                                          <p:attrName>style.visibility</p:attrName>
                                        </p:attrNameLst>
                                      </p:cBhvr>
                                      <p:to>
                                        <p:strVal val="visible"/>
                                      </p:to>
                                    </p:set>
                                    <p:anim calcmode="lin" valueType="num">
                                      <p:cBhvr additive="base">
                                        <p:cTn id="43" dur="500" fill="hold"/>
                                        <p:tgtEl>
                                          <p:spTgt spid="1843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843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18435">
                                            <p:txEl>
                                              <p:pRg st="7" end="7"/>
                                            </p:txEl>
                                          </p:spTgt>
                                        </p:tgtEl>
                                        <p:attrNameLst>
                                          <p:attrName>style.visibility</p:attrName>
                                        </p:attrNameLst>
                                      </p:cBhvr>
                                      <p:to>
                                        <p:strVal val="visible"/>
                                      </p:to>
                                    </p:set>
                                    <p:anim calcmode="lin" valueType="num">
                                      <p:cBhvr additive="base">
                                        <p:cTn id="49" dur="500" fill="hold"/>
                                        <p:tgtEl>
                                          <p:spTgt spid="1843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843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nodeType="clickEffect">
                                  <p:stCondLst>
                                    <p:cond delay="0"/>
                                  </p:stCondLst>
                                  <p:childTnLst>
                                    <p:set>
                                      <p:cBhvr>
                                        <p:cTn id="54" dur="1" fill="hold">
                                          <p:stCondLst>
                                            <p:cond delay="0"/>
                                          </p:stCondLst>
                                        </p:cTn>
                                        <p:tgtEl>
                                          <p:spTgt spid="18435">
                                            <p:txEl>
                                              <p:pRg st="8" end="8"/>
                                            </p:txEl>
                                          </p:spTgt>
                                        </p:tgtEl>
                                        <p:attrNameLst>
                                          <p:attrName>style.visibility</p:attrName>
                                        </p:attrNameLst>
                                      </p:cBhvr>
                                      <p:to>
                                        <p:strVal val="visible"/>
                                      </p:to>
                                    </p:set>
                                    <p:anim calcmode="lin" valueType="num">
                                      <p:cBhvr additive="base">
                                        <p:cTn id="55" dur="500" fill="hold"/>
                                        <p:tgtEl>
                                          <p:spTgt spid="1843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843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fill="hold" nodeType="clickEffect">
                                  <p:stCondLst>
                                    <p:cond delay="0"/>
                                  </p:stCondLst>
                                  <p:childTnLst>
                                    <p:set>
                                      <p:cBhvr>
                                        <p:cTn id="60" dur="1" fill="hold">
                                          <p:stCondLst>
                                            <p:cond delay="0"/>
                                          </p:stCondLst>
                                        </p:cTn>
                                        <p:tgtEl>
                                          <p:spTgt spid="18435">
                                            <p:txEl>
                                              <p:pRg st="9" end="9"/>
                                            </p:txEl>
                                          </p:spTgt>
                                        </p:tgtEl>
                                        <p:attrNameLst>
                                          <p:attrName>style.visibility</p:attrName>
                                        </p:attrNameLst>
                                      </p:cBhvr>
                                      <p:to>
                                        <p:strVal val="visible"/>
                                      </p:to>
                                    </p:set>
                                    <p:anim calcmode="lin" valueType="num">
                                      <p:cBhvr additive="base">
                                        <p:cTn id="61" dur="500" fill="hold"/>
                                        <p:tgtEl>
                                          <p:spTgt spid="18435">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843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4" fill="hold" nodeType="clickEffect">
                                  <p:stCondLst>
                                    <p:cond delay="0"/>
                                  </p:stCondLst>
                                  <p:childTnLst>
                                    <p:set>
                                      <p:cBhvr>
                                        <p:cTn id="66" dur="1" fill="hold">
                                          <p:stCondLst>
                                            <p:cond delay="0"/>
                                          </p:stCondLst>
                                        </p:cTn>
                                        <p:tgtEl>
                                          <p:spTgt spid="18435">
                                            <p:txEl>
                                              <p:pRg st="10" end="10"/>
                                            </p:txEl>
                                          </p:spTgt>
                                        </p:tgtEl>
                                        <p:attrNameLst>
                                          <p:attrName>style.visibility</p:attrName>
                                        </p:attrNameLst>
                                      </p:cBhvr>
                                      <p:to>
                                        <p:strVal val="visible"/>
                                      </p:to>
                                    </p:set>
                                    <p:anim calcmode="lin" valueType="num">
                                      <p:cBhvr additive="base">
                                        <p:cTn id="67" dur="500" fill="hold"/>
                                        <p:tgtEl>
                                          <p:spTgt spid="18435">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8435">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381000"/>
            <a:ext cx="8686800" cy="457200"/>
          </a:xfrm>
          <a:noFill/>
          <a:extLst>
            <a:ext uri="{909E8E84-426E-40DD-AFC4-6F175D3DCCD1}">
              <a14:hiddenFill xmlns:a14="http://schemas.microsoft.com/office/drawing/2010/main">
                <a:solidFill>
                  <a:srgbClr val="FFFFFF"/>
                </a:solidFill>
              </a14:hiddenFill>
            </a:ext>
          </a:extLst>
        </p:spPr>
        <p:txBody>
          <a:bodyPr lIns="90488" tIns="44450" rIns="90488" bIns="44450"/>
          <a:lstStyle/>
          <a:p>
            <a:pPr algn="l" eaLnBrk="1" hangingPunct="1">
              <a:lnSpc>
                <a:spcPct val="90000"/>
              </a:lnSpc>
            </a:pPr>
            <a:r>
              <a:rPr lang="en-US" altLang="en-US" sz="2800" b="1" dirty="0" smtClean="0">
                <a:solidFill>
                  <a:schemeClr val="tx1"/>
                </a:solidFill>
                <a:effectLst/>
                <a:latin typeface="Arial" charset="0"/>
              </a:rPr>
              <a:t>AGENTS of pollutio</a:t>
            </a:r>
            <a:r>
              <a:rPr lang="en-US" altLang="en-US" sz="2800" dirty="0">
                <a:solidFill>
                  <a:schemeClr val="tx1"/>
                </a:solidFill>
                <a:effectLst/>
                <a:latin typeface="Arial" charset="0"/>
              </a:rPr>
              <a:t>n</a:t>
            </a:r>
            <a:r>
              <a:rPr lang="en-US" altLang="en-US" sz="2800" b="1" dirty="0" smtClean="0">
                <a:solidFill>
                  <a:schemeClr val="tx1"/>
                </a:solidFill>
                <a:effectLst/>
                <a:latin typeface="Arial" charset="0"/>
              </a:rPr>
              <a:t> contained in the sources</a:t>
            </a:r>
            <a:br>
              <a:rPr lang="en-US" altLang="en-US" sz="2800" b="1" dirty="0" smtClean="0">
                <a:solidFill>
                  <a:schemeClr val="tx1"/>
                </a:solidFill>
                <a:effectLst/>
                <a:latin typeface="Arial" charset="0"/>
              </a:rPr>
            </a:br>
            <a:endParaRPr lang="en-US" altLang="en-US" sz="2800" b="1" dirty="0" smtClean="0">
              <a:solidFill>
                <a:schemeClr val="tx1"/>
              </a:solidFill>
              <a:effectLst/>
              <a:latin typeface="Arial" charset="0"/>
            </a:endParaRPr>
          </a:p>
        </p:txBody>
      </p:sp>
      <p:sp>
        <p:nvSpPr>
          <p:cNvPr id="21507" name="Rectangle 3"/>
          <p:cNvSpPr>
            <a:spLocks noGrp="1" noChangeArrowheads="1"/>
          </p:cNvSpPr>
          <p:nvPr>
            <p:ph type="body" sz="half" idx="1"/>
          </p:nvPr>
        </p:nvSpPr>
        <p:spPr>
          <a:xfrm>
            <a:off x="533400" y="1295400"/>
            <a:ext cx="6019800" cy="4953000"/>
          </a:xfrm>
          <a:noFill/>
          <a:extLst>
            <a:ext uri="{909E8E84-426E-40DD-AFC4-6F175D3DCCD1}">
              <a14:hiddenFill xmlns:a14="http://schemas.microsoft.com/office/drawing/2010/main">
                <a:solidFill>
                  <a:srgbClr val="FFFFFF"/>
                </a:solidFill>
              </a14:hiddenFill>
            </a:ext>
          </a:extLst>
        </p:spPr>
        <p:txBody>
          <a:bodyPr lIns="90488" tIns="44450" rIns="90488" bIns="44450"/>
          <a:lstStyle/>
          <a:p>
            <a:pPr eaLnBrk="1" hangingPunct="1">
              <a:lnSpc>
                <a:spcPct val="90000"/>
              </a:lnSpc>
            </a:pPr>
            <a:r>
              <a:rPr lang="en-US" altLang="en-US" sz="2000" dirty="0" smtClean="0">
                <a:effectLst/>
                <a:latin typeface="Arial" charset="0"/>
                <a:cs typeface="Arial" charset="0"/>
              </a:rPr>
              <a:t>INDOOR AIR CONTAMINANT TYPES</a:t>
            </a:r>
          </a:p>
          <a:p>
            <a:pPr eaLnBrk="1" hangingPunct="1">
              <a:lnSpc>
                <a:spcPct val="90000"/>
              </a:lnSpc>
            </a:pPr>
            <a:r>
              <a:rPr lang="en-US" altLang="en-US" sz="2000" dirty="0" smtClean="0">
                <a:effectLst/>
                <a:latin typeface="Arial" charset="0"/>
                <a:cs typeface="Arial" charset="0"/>
              </a:rPr>
              <a:t>COMBUSTION PRODUCTS</a:t>
            </a:r>
          </a:p>
          <a:p>
            <a:pPr eaLnBrk="1" hangingPunct="1">
              <a:lnSpc>
                <a:spcPct val="110000"/>
              </a:lnSpc>
              <a:buSzPct val="75000"/>
            </a:pPr>
            <a:r>
              <a:rPr lang="en-US" altLang="en-US" sz="2000" dirty="0" smtClean="0">
                <a:effectLst/>
                <a:latin typeface="Arial" charset="0"/>
                <a:cs typeface="Arial" charset="0"/>
              </a:rPr>
              <a:t>VOLATILE CHEMICALS &amp; MIXTURES</a:t>
            </a:r>
          </a:p>
          <a:p>
            <a:pPr eaLnBrk="1" hangingPunct="1">
              <a:lnSpc>
                <a:spcPct val="110000"/>
              </a:lnSpc>
              <a:buSzPct val="75000"/>
            </a:pPr>
            <a:r>
              <a:rPr lang="en-US" altLang="en-US" sz="2000" dirty="0" smtClean="0">
                <a:effectLst/>
                <a:latin typeface="Arial" charset="0"/>
                <a:cs typeface="Arial" charset="0"/>
              </a:rPr>
              <a:t>RESPIRABLE PARTICULATES</a:t>
            </a:r>
          </a:p>
          <a:p>
            <a:pPr eaLnBrk="1" hangingPunct="1">
              <a:lnSpc>
                <a:spcPct val="110000"/>
              </a:lnSpc>
              <a:buSzPct val="75000"/>
            </a:pPr>
            <a:r>
              <a:rPr lang="en-US" altLang="en-US" sz="2000" dirty="0" smtClean="0">
                <a:effectLst/>
                <a:latin typeface="Arial" charset="0"/>
                <a:cs typeface="Arial" charset="0"/>
              </a:rPr>
              <a:t>RESPIRABLE PRODUCTS</a:t>
            </a:r>
          </a:p>
          <a:p>
            <a:pPr eaLnBrk="1" hangingPunct="1">
              <a:lnSpc>
                <a:spcPct val="110000"/>
              </a:lnSpc>
              <a:buSzPct val="75000"/>
            </a:pPr>
            <a:r>
              <a:rPr lang="en-US" altLang="en-US" sz="2000" dirty="0" smtClean="0">
                <a:effectLst/>
                <a:latin typeface="Arial" charset="0"/>
                <a:cs typeface="Arial" charset="0"/>
              </a:rPr>
              <a:t>BIOAEROSOLS</a:t>
            </a:r>
          </a:p>
          <a:p>
            <a:pPr eaLnBrk="1" hangingPunct="1"/>
            <a:r>
              <a:rPr lang="en-US" altLang="en-US" sz="2000" dirty="0" smtClean="0">
                <a:effectLst/>
                <a:latin typeface="Arial" charset="0"/>
                <a:cs typeface="Arial" charset="0"/>
              </a:rPr>
              <a:t>CARBON MONOXIDE (CO)</a:t>
            </a:r>
          </a:p>
          <a:p>
            <a:pPr eaLnBrk="1" hangingPunct="1"/>
            <a:r>
              <a:rPr lang="en-US" altLang="en-US" sz="2000" dirty="0" smtClean="0">
                <a:effectLst/>
                <a:latin typeface="Arial" charset="0"/>
                <a:cs typeface="Arial" charset="0"/>
              </a:rPr>
              <a:t>OXIDES OF NITROGEN (NOX)</a:t>
            </a:r>
          </a:p>
          <a:p>
            <a:pPr eaLnBrk="1" hangingPunct="1"/>
            <a:r>
              <a:rPr lang="en-US" altLang="en-US" sz="2000" dirty="0" smtClean="0">
                <a:effectLst/>
                <a:latin typeface="Arial" charset="0"/>
                <a:cs typeface="Arial" charset="0"/>
              </a:rPr>
              <a:t>OXIDES OF SULPHUR (SOX)</a:t>
            </a:r>
          </a:p>
          <a:p>
            <a:pPr eaLnBrk="1" hangingPunct="1"/>
            <a:r>
              <a:rPr lang="en-US" altLang="en-US" sz="2000" dirty="0" smtClean="0">
                <a:effectLst/>
                <a:latin typeface="Arial" charset="0"/>
                <a:cs typeface="Arial" charset="0"/>
              </a:rPr>
              <a:t>CARBON DIOXIDE (CO2)</a:t>
            </a:r>
          </a:p>
          <a:p>
            <a:pPr eaLnBrk="1" hangingPunct="1"/>
            <a:r>
              <a:rPr lang="en-US" altLang="en-US" sz="2000" dirty="0" smtClean="0">
                <a:effectLst/>
                <a:latin typeface="Arial" charset="0"/>
                <a:cs typeface="Arial" charset="0"/>
              </a:rPr>
              <a:t>POLYAROMATIC HYDROCARBON’S (PAH)</a:t>
            </a:r>
          </a:p>
        </p:txBody>
      </p:sp>
      <p:pic>
        <p:nvPicPr>
          <p:cNvPr id="21508" name="Picture 4" descr="piechart"/>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a:xfrm>
            <a:off x="5791200" y="1981200"/>
            <a:ext cx="2914650" cy="2746375"/>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3152552"/>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381000"/>
            <a:ext cx="8229600" cy="457200"/>
          </a:xfrm>
          <a:noFill/>
          <a:extLst>
            <a:ext uri="{909E8E84-426E-40DD-AFC4-6F175D3DCCD1}">
              <a14:hiddenFill xmlns:a14="http://schemas.microsoft.com/office/drawing/2010/main">
                <a:solidFill>
                  <a:srgbClr val="FFFFFF"/>
                </a:solidFill>
              </a14:hiddenFill>
            </a:ext>
          </a:extLst>
        </p:spPr>
        <p:txBody>
          <a:bodyPr lIns="90488" tIns="44450" rIns="90488" bIns="44450"/>
          <a:lstStyle/>
          <a:p>
            <a:pPr algn="l" eaLnBrk="1" hangingPunct="1">
              <a:lnSpc>
                <a:spcPct val="90000"/>
              </a:lnSpc>
            </a:pPr>
            <a:r>
              <a:rPr lang="en-US" altLang="en-US" sz="2400" b="1" dirty="0" smtClean="0">
                <a:solidFill>
                  <a:schemeClr val="tx1"/>
                </a:solidFill>
                <a:effectLst/>
                <a:latin typeface="Arial" charset="0"/>
              </a:rPr>
              <a:t>AGENTS of pollution contained in the sources </a:t>
            </a:r>
          </a:p>
        </p:txBody>
      </p:sp>
      <p:sp>
        <p:nvSpPr>
          <p:cNvPr id="22531" name="Rectangle 3"/>
          <p:cNvSpPr>
            <a:spLocks noGrp="1" noChangeArrowheads="1"/>
          </p:cNvSpPr>
          <p:nvPr>
            <p:ph type="body" sz="half" idx="1"/>
          </p:nvPr>
        </p:nvSpPr>
        <p:spPr>
          <a:xfrm>
            <a:off x="533400" y="1295400"/>
            <a:ext cx="6019800" cy="4953000"/>
          </a:xfrm>
          <a:noFill/>
          <a:extLst>
            <a:ext uri="{909E8E84-426E-40DD-AFC4-6F175D3DCCD1}">
              <a14:hiddenFill xmlns:a14="http://schemas.microsoft.com/office/drawing/2010/main">
                <a:solidFill>
                  <a:srgbClr val="FFFFFF"/>
                </a:solidFill>
              </a14:hiddenFill>
            </a:ext>
          </a:extLst>
        </p:spPr>
        <p:txBody>
          <a:bodyPr lIns="90488" tIns="44450" rIns="90488" bIns="44450"/>
          <a:lstStyle/>
          <a:p>
            <a:pPr marL="285750" indent="-285750" eaLnBrk="1" hangingPunct="1"/>
            <a:r>
              <a:rPr lang="en-US" altLang="en-US" sz="2000" dirty="0" smtClean="0">
                <a:effectLst/>
                <a:latin typeface="Arial" charset="0"/>
              </a:rPr>
              <a:t>ASBESTOS</a:t>
            </a:r>
          </a:p>
          <a:p>
            <a:pPr marL="285750" indent="-285750" eaLnBrk="1" hangingPunct="1"/>
            <a:r>
              <a:rPr lang="en-US" altLang="en-US" sz="2000" dirty="0" smtClean="0">
                <a:effectLst/>
                <a:latin typeface="Arial" charset="0"/>
              </a:rPr>
              <a:t>FIBREGLASS</a:t>
            </a:r>
          </a:p>
          <a:p>
            <a:pPr marL="285750" indent="-285750" eaLnBrk="1" hangingPunct="1"/>
            <a:r>
              <a:rPr lang="en-US" altLang="en-US" sz="2000" dirty="0" smtClean="0">
                <a:effectLst/>
                <a:latin typeface="Arial" charset="0"/>
              </a:rPr>
              <a:t>INORGANIC DUSTS</a:t>
            </a:r>
          </a:p>
          <a:p>
            <a:pPr marL="285750" indent="-285750" eaLnBrk="1" hangingPunct="1"/>
            <a:r>
              <a:rPr lang="en-US" altLang="en-US" sz="2000" dirty="0" smtClean="0">
                <a:effectLst/>
                <a:latin typeface="Arial" charset="0"/>
              </a:rPr>
              <a:t>METALLIC DUSTS</a:t>
            </a:r>
          </a:p>
          <a:p>
            <a:pPr marL="285750" indent="-285750" eaLnBrk="1" hangingPunct="1"/>
            <a:r>
              <a:rPr lang="en-US" altLang="en-US" sz="2000" dirty="0" smtClean="0">
                <a:effectLst/>
                <a:latin typeface="Arial" charset="0"/>
              </a:rPr>
              <a:t>LEAD</a:t>
            </a:r>
          </a:p>
          <a:p>
            <a:pPr marL="285750" indent="-285750" eaLnBrk="1" hangingPunct="1"/>
            <a:r>
              <a:rPr lang="en-US" altLang="en-US" sz="2000" dirty="0" smtClean="0">
                <a:effectLst/>
                <a:latin typeface="Arial" charset="0"/>
              </a:rPr>
              <a:t>ORGANIC DUSTS</a:t>
            </a:r>
          </a:p>
          <a:p>
            <a:pPr marL="285750" indent="-285750" eaLnBrk="1" hangingPunct="1"/>
            <a:r>
              <a:rPr lang="en-US" altLang="en-US" sz="2000" dirty="0" smtClean="0">
                <a:effectLst/>
                <a:latin typeface="Arial" charset="0"/>
              </a:rPr>
              <a:t>PAPER DUSTS</a:t>
            </a:r>
          </a:p>
          <a:p>
            <a:pPr marL="285750" indent="-285750" eaLnBrk="1" hangingPunct="1"/>
            <a:r>
              <a:rPr lang="en-US" altLang="en-US" sz="2000" dirty="0" smtClean="0">
                <a:effectLst/>
                <a:latin typeface="Arial" charset="0"/>
              </a:rPr>
              <a:t>POLLEN</a:t>
            </a:r>
          </a:p>
          <a:p>
            <a:pPr marL="285750" indent="-285750" eaLnBrk="1" hangingPunct="1"/>
            <a:r>
              <a:rPr lang="en-US" altLang="en-US" sz="2000" dirty="0" smtClean="0">
                <a:effectLst/>
                <a:latin typeface="Arial" charset="0"/>
              </a:rPr>
              <a:t>WATER VAPOUR</a:t>
            </a:r>
          </a:p>
          <a:p>
            <a:pPr marL="285750" indent="-285750" eaLnBrk="1" hangingPunct="1"/>
            <a:r>
              <a:rPr lang="en-US" altLang="en-US" sz="2000" dirty="0" smtClean="0">
                <a:effectLst/>
                <a:latin typeface="Arial" charset="0"/>
              </a:rPr>
              <a:t>TOBACCO SMOKE COMPONENTS</a:t>
            </a:r>
          </a:p>
        </p:txBody>
      </p:sp>
      <p:pic>
        <p:nvPicPr>
          <p:cNvPr id="22532" name="Picture 4" descr="piechart"/>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a:xfrm>
            <a:off x="5334000" y="2209800"/>
            <a:ext cx="2914650" cy="2746375"/>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5839210"/>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47664" y="1844823"/>
            <a:ext cx="6336704" cy="646331"/>
          </a:xfrm>
          <a:prstGeom prst="rect">
            <a:avLst/>
          </a:prstGeom>
          <a:noFill/>
        </p:spPr>
        <p:txBody>
          <a:bodyPr wrap="square" rtlCol="0">
            <a:spAutoFit/>
          </a:bodyPr>
          <a:lstStyle/>
          <a:p>
            <a:pPr algn="ctr"/>
            <a:r>
              <a:rPr lang="en-GB" sz="3600" dirty="0" smtClean="0"/>
              <a:t>VENTILATION IN BUILDINGS</a:t>
            </a:r>
            <a:endParaRPr lang="en-GB" sz="3600" dirty="0"/>
          </a:p>
        </p:txBody>
      </p:sp>
      <p:sp>
        <p:nvSpPr>
          <p:cNvPr id="4" name="Rectangle 3"/>
          <p:cNvSpPr/>
          <p:nvPr/>
        </p:nvSpPr>
        <p:spPr>
          <a:xfrm>
            <a:off x="2538028" y="5085184"/>
            <a:ext cx="4572000" cy="646331"/>
          </a:xfrm>
          <a:prstGeom prst="rect">
            <a:avLst/>
          </a:prstGeom>
        </p:spPr>
        <p:txBody>
          <a:bodyPr>
            <a:spAutoFit/>
          </a:bodyPr>
          <a:lstStyle/>
          <a:p>
            <a:pPr algn="ctr"/>
            <a:r>
              <a:rPr lang="en-GB" dirty="0"/>
              <a:t>Ventilation in buildings is regulated by Part F of the building regulations.</a:t>
            </a:r>
          </a:p>
        </p:txBody>
      </p:sp>
      <p:sp>
        <p:nvSpPr>
          <p:cNvPr id="5" name="Rectangle 4"/>
          <p:cNvSpPr/>
          <p:nvPr/>
        </p:nvSpPr>
        <p:spPr>
          <a:xfrm>
            <a:off x="1403648" y="3465003"/>
            <a:ext cx="6984776" cy="923330"/>
          </a:xfrm>
          <a:prstGeom prst="rect">
            <a:avLst/>
          </a:prstGeom>
        </p:spPr>
        <p:txBody>
          <a:bodyPr wrap="square">
            <a:spAutoFit/>
          </a:bodyPr>
          <a:lstStyle/>
          <a:p>
            <a:r>
              <a:rPr lang="en-US" dirty="0">
                <a:hlinkClick r:id="rId2"/>
              </a:rPr>
              <a:t>https://</a:t>
            </a:r>
            <a:r>
              <a:rPr lang="en-US" dirty="0" smtClean="0">
                <a:hlinkClick r:id="rId2"/>
              </a:rPr>
              <a:t>www.youtube.com/watch?v=d9btBXMocsc&amp;list=PL0yoGf_CWT0LJHo0nEY748-oDtkv2Bops&amp;index=3</a:t>
            </a:r>
            <a:endParaRPr lang="en-US" dirty="0" smtClean="0"/>
          </a:p>
          <a:p>
            <a:endParaRPr lang="en-US" dirty="0"/>
          </a:p>
        </p:txBody>
      </p:sp>
    </p:spTree>
    <p:extLst>
      <p:ext uri="{BB962C8B-B14F-4D97-AF65-F5344CB8AC3E}">
        <p14:creationId xmlns:p14="http://schemas.microsoft.com/office/powerpoint/2010/main" val="423515568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8496944" cy="3046988"/>
          </a:xfrm>
          <a:prstGeom prst="rect">
            <a:avLst/>
          </a:prstGeom>
        </p:spPr>
        <p:txBody>
          <a:bodyPr wrap="square">
            <a:spAutoFit/>
          </a:bodyPr>
          <a:lstStyle/>
          <a:p>
            <a:pPr algn="just"/>
            <a:r>
              <a:rPr lang="en-US" sz="3200" b="1" dirty="0">
                <a:latin typeface="Arial" panose="020B0604020202020204" pitchFamily="34" charset="0"/>
                <a:cs typeface="Arial" panose="020B0604020202020204" pitchFamily="34" charset="0"/>
              </a:rPr>
              <a:t>Design </a:t>
            </a:r>
            <a:r>
              <a:rPr lang="en-US" sz="3200" b="1" dirty="0" smtClean="0">
                <a:latin typeface="Arial" panose="020B0604020202020204" pitchFamily="34" charset="0"/>
                <a:cs typeface="Arial" panose="020B0604020202020204" pitchFamily="34" charset="0"/>
              </a:rPr>
              <a:t>Criteria for Ventilation</a:t>
            </a:r>
          </a:p>
          <a:p>
            <a:r>
              <a:rPr lang="en-US" sz="2000" b="1" dirty="0" smtClean="0">
                <a:solidFill>
                  <a:srgbClr val="0070C0"/>
                </a:solidFill>
                <a:latin typeface="Comic Sans MS"/>
                <a:cs typeface="Comic Sans MS"/>
              </a:rPr>
              <a:t>Ventilation </a:t>
            </a:r>
            <a:r>
              <a:rPr lang="en-US" sz="2000" b="1" dirty="0">
                <a:solidFill>
                  <a:srgbClr val="0070C0"/>
                </a:solidFill>
                <a:latin typeface="Comic Sans MS"/>
                <a:cs typeface="Comic Sans MS"/>
              </a:rPr>
              <a:t>Rates for buildings</a:t>
            </a:r>
            <a:r>
              <a:rPr lang="en-US" sz="2000" b="1" dirty="0" smtClean="0">
                <a:solidFill>
                  <a:srgbClr val="0070C0"/>
                </a:solidFill>
                <a:latin typeface="Comic Sans MS"/>
                <a:cs typeface="Comic Sans MS"/>
              </a:rPr>
              <a:t>. Table </a:t>
            </a:r>
            <a:r>
              <a:rPr lang="en-US" sz="2000" b="1" dirty="0">
                <a:solidFill>
                  <a:srgbClr val="0070C0"/>
                </a:solidFill>
                <a:latin typeface="Comic Sans MS"/>
                <a:cs typeface="Comic Sans MS"/>
              </a:rPr>
              <a:t>3.1 CIBSE Guide B2 (2001</a:t>
            </a:r>
            <a:r>
              <a:rPr lang="en-US" sz="2000" b="1" dirty="0" smtClean="0">
                <a:solidFill>
                  <a:srgbClr val="0070C0"/>
                </a:solidFill>
                <a:latin typeface="Comic Sans MS"/>
                <a:cs typeface="Comic Sans MS"/>
              </a:rPr>
              <a:t>)</a:t>
            </a:r>
          </a:p>
          <a:p>
            <a:r>
              <a:rPr lang="en-US" sz="2000" b="1" dirty="0">
                <a:solidFill>
                  <a:schemeClr val="accent1"/>
                </a:solidFill>
              </a:rPr>
              <a:t>Building Regulations Part F (Ventilation)</a:t>
            </a:r>
            <a:endParaRPr lang="en-US" sz="2000" b="1" dirty="0">
              <a:solidFill>
                <a:schemeClr val="accent1"/>
              </a:solidFill>
              <a:latin typeface="Arial" panose="020B0604020202020204" pitchFamily="34" charset="0"/>
              <a:cs typeface="Arial" panose="020B0604020202020204" pitchFamily="34" charset="0"/>
            </a:endParaRPr>
          </a:p>
          <a:p>
            <a:pPr algn="just"/>
            <a:r>
              <a:rPr lang="en-US" sz="2000" dirty="0">
                <a:latin typeface="Arial" panose="020B0604020202020204" pitchFamily="34" charset="0"/>
                <a:cs typeface="Arial" panose="020B0604020202020204" pitchFamily="34" charset="0"/>
              </a:rPr>
              <a:t>To design a ventilation system, the engineer has to meet two basic </a:t>
            </a:r>
            <a:r>
              <a:rPr lang="en-US" sz="2000" dirty="0" smtClean="0">
                <a:latin typeface="Arial" panose="020B0604020202020204" pitchFamily="34" charset="0"/>
                <a:cs typeface="Arial" panose="020B0604020202020204" pitchFamily="34" charset="0"/>
              </a:rPr>
              <a:t>requirements which are :</a:t>
            </a:r>
            <a:endParaRPr lang="en-US" sz="2000" dirty="0">
              <a:latin typeface="Arial" panose="020B0604020202020204" pitchFamily="34" charset="0"/>
              <a:cs typeface="Arial" panose="020B0604020202020204" pitchFamily="34" charset="0"/>
            </a:endParaRPr>
          </a:p>
          <a:p>
            <a:pPr algn="just"/>
            <a:endParaRPr lang="en-US" sz="2000" dirty="0">
              <a:latin typeface="Arial" panose="020B0604020202020204" pitchFamily="34" charset="0"/>
              <a:cs typeface="Arial" panose="020B0604020202020204" pitchFamily="34" charset="0"/>
            </a:endParaRPr>
          </a:p>
          <a:p>
            <a:pPr marL="457200" indent="-457200" algn="just">
              <a:buFont typeface="+mj-lt"/>
              <a:buAutoNum type="arabicPeriod"/>
            </a:pPr>
            <a:r>
              <a:rPr lang="en-US" sz="2000" b="1" dirty="0">
                <a:solidFill>
                  <a:srgbClr val="0070C0"/>
                </a:solidFill>
                <a:latin typeface="Arial" panose="020B0604020202020204" pitchFamily="34" charset="0"/>
                <a:cs typeface="Arial" panose="020B0604020202020204" pitchFamily="34" charset="0"/>
              </a:rPr>
              <a:t>To supply fresh air for the occupants</a:t>
            </a:r>
          </a:p>
          <a:p>
            <a:pPr marL="457200" indent="-457200" algn="just">
              <a:buFont typeface="+mj-lt"/>
              <a:buAutoNum type="arabicPeriod"/>
            </a:pPr>
            <a:r>
              <a:rPr lang="en-US" sz="2000" b="1" dirty="0">
                <a:solidFill>
                  <a:srgbClr val="0070C0"/>
                </a:solidFill>
                <a:latin typeface="Arial" panose="020B0604020202020204" pitchFamily="34" charset="0"/>
                <a:cs typeface="Arial" panose="020B0604020202020204" pitchFamily="34" charset="0"/>
              </a:rPr>
              <a:t>To change the air in the room sufficiently so that smells, fumes and contaminants are removed.</a:t>
            </a:r>
          </a:p>
        </p:txBody>
      </p:sp>
      <p:sp>
        <p:nvSpPr>
          <p:cNvPr id="3" name="TextBox 2"/>
          <p:cNvSpPr txBox="1"/>
          <p:nvPr/>
        </p:nvSpPr>
        <p:spPr>
          <a:xfrm>
            <a:off x="371183" y="3502714"/>
            <a:ext cx="8352928" cy="2246769"/>
          </a:xfrm>
          <a:prstGeom prst="rect">
            <a:avLst/>
          </a:prstGeom>
          <a:noFill/>
        </p:spPr>
        <p:txBody>
          <a:bodyPr wrap="square" rtlCol="0">
            <a:spAutoFit/>
          </a:bodyPr>
          <a:lstStyle/>
          <a:p>
            <a:r>
              <a:rPr lang="en-GB" sz="2000" dirty="0" smtClean="0">
                <a:latin typeface="Arial" panose="020B0604020202020204" pitchFamily="34" charset="0"/>
                <a:cs typeface="Arial" panose="020B0604020202020204" pitchFamily="34" charset="0"/>
              </a:rPr>
              <a:t>The method of specifying the quantity and rate of air renewal varies and includes the following:</a:t>
            </a: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1" dirty="0" smtClean="0">
                <a:solidFill>
                  <a:srgbClr val="0070C0"/>
                </a:solidFill>
                <a:latin typeface="Arial" panose="020B0604020202020204" pitchFamily="34" charset="0"/>
                <a:cs typeface="Arial" panose="020B0604020202020204" pitchFamily="34" charset="0"/>
              </a:rPr>
              <a:t>Air supply to the space – such as 1.5 room air changes per hour</a:t>
            </a:r>
          </a:p>
          <a:p>
            <a:pPr marL="342900" indent="-342900">
              <a:buFont typeface="Arial" panose="020B0604020202020204" pitchFamily="34" charset="0"/>
              <a:buChar char="•"/>
            </a:pPr>
            <a:endParaRPr lang="en-GB" sz="2000" b="1" dirty="0">
              <a:solidFill>
                <a:srgbClr val="0070C0"/>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1" dirty="0" smtClean="0">
                <a:solidFill>
                  <a:srgbClr val="0070C0"/>
                </a:solidFill>
                <a:latin typeface="Arial" panose="020B0604020202020204" pitchFamily="34" charset="0"/>
                <a:cs typeface="Arial" panose="020B0604020202020204" pitchFamily="34" charset="0"/>
              </a:rPr>
              <a:t>Air supply to a person – such as 8 litres per second per person </a:t>
            </a:r>
          </a:p>
          <a:p>
            <a:r>
              <a:rPr lang="en-GB" sz="2000" b="1" dirty="0">
                <a:solidFill>
                  <a:srgbClr val="0070C0"/>
                </a:solidFill>
                <a:latin typeface="Arial" panose="020B0604020202020204" pitchFamily="34" charset="0"/>
                <a:cs typeface="Arial" panose="020B0604020202020204" pitchFamily="34" charset="0"/>
              </a:rPr>
              <a:t> </a:t>
            </a:r>
            <a:r>
              <a:rPr lang="en-GB" sz="2000" b="1" dirty="0" smtClean="0">
                <a:solidFill>
                  <a:srgbClr val="0070C0"/>
                </a:solidFill>
                <a:latin typeface="Arial" panose="020B0604020202020204" pitchFamily="34" charset="0"/>
                <a:cs typeface="Arial" panose="020B0604020202020204" pitchFamily="34" charset="0"/>
              </a:rPr>
              <a:t>                                                                   (which is 30m</a:t>
            </a:r>
            <a:r>
              <a:rPr lang="en-GB" sz="2000" b="1" baseline="30000" dirty="0" smtClean="0">
                <a:solidFill>
                  <a:srgbClr val="0070C0"/>
                </a:solidFill>
                <a:latin typeface="Arial" panose="020B0604020202020204" pitchFamily="34" charset="0"/>
                <a:cs typeface="Arial" panose="020B0604020202020204" pitchFamily="34" charset="0"/>
              </a:rPr>
              <a:t>3</a:t>
            </a:r>
            <a:r>
              <a:rPr lang="en-GB" sz="2000" b="1" dirty="0" smtClean="0">
                <a:solidFill>
                  <a:srgbClr val="0070C0"/>
                </a:solidFill>
                <a:latin typeface="Arial" panose="020B0604020202020204" pitchFamily="34" charset="0"/>
                <a:cs typeface="Arial" panose="020B0604020202020204" pitchFamily="34" charset="0"/>
              </a:rPr>
              <a:t> /hour)</a:t>
            </a:r>
            <a:endParaRPr lang="en-GB" sz="2000" b="1" dirty="0">
              <a:solidFill>
                <a:srgbClr val="0070C0"/>
              </a:solidFill>
              <a:latin typeface="Arial" panose="020B0604020202020204" pitchFamily="34" charset="0"/>
              <a:cs typeface="Arial" panose="020B0604020202020204" pitchFamily="34" charset="0"/>
            </a:endParaRPr>
          </a:p>
        </p:txBody>
      </p:sp>
      <p:sp>
        <p:nvSpPr>
          <p:cNvPr id="4" name="TextBox 3"/>
          <p:cNvSpPr txBox="1"/>
          <p:nvPr/>
        </p:nvSpPr>
        <p:spPr>
          <a:xfrm>
            <a:off x="365746" y="6005899"/>
            <a:ext cx="2736304" cy="400110"/>
          </a:xfrm>
          <a:prstGeom prst="rect">
            <a:avLst/>
          </a:prstGeom>
          <a:noFill/>
        </p:spPr>
        <p:txBody>
          <a:bodyPr wrap="square" rtlCol="0">
            <a:spAutoFit/>
          </a:bodyPr>
          <a:lstStyle/>
          <a:p>
            <a:r>
              <a:rPr lang="en-GB" sz="2000" b="1" dirty="0" smtClean="0">
                <a:solidFill>
                  <a:srgbClr val="0070C0"/>
                </a:solidFill>
                <a:latin typeface="Arial" panose="020B0604020202020204" pitchFamily="34" charset="0"/>
                <a:cs typeface="Arial" panose="020B0604020202020204" pitchFamily="34" charset="0"/>
              </a:rPr>
              <a:t>1000 litres(air) = 1m</a:t>
            </a:r>
            <a:r>
              <a:rPr lang="en-GB" sz="2000" b="1" baseline="30000" dirty="0" smtClean="0">
                <a:solidFill>
                  <a:srgbClr val="0070C0"/>
                </a:solidFill>
                <a:latin typeface="Arial" panose="020B0604020202020204" pitchFamily="34" charset="0"/>
                <a:cs typeface="Arial" panose="020B0604020202020204" pitchFamily="34" charset="0"/>
              </a:rPr>
              <a:t>3                          </a:t>
            </a:r>
            <a:endParaRPr lang="en-GB" sz="2000" b="1" baseline="30000" dirty="0">
              <a:solidFill>
                <a:srgbClr val="0070C0"/>
              </a:solidFill>
              <a:latin typeface="Arial" panose="020B0604020202020204" pitchFamily="34" charset="0"/>
              <a:cs typeface="Arial" panose="020B0604020202020204" pitchFamily="34" charset="0"/>
            </a:endParaRPr>
          </a:p>
        </p:txBody>
      </p:sp>
      <p:sp>
        <p:nvSpPr>
          <p:cNvPr id="5" name="TextBox 4"/>
          <p:cNvSpPr txBox="1"/>
          <p:nvPr/>
        </p:nvSpPr>
        <p:spPr>
          <a:xfrm>
            <a:off x="3275856" y="6005899"/>
            <a:ext cx="5868144" cy="400110"/>
          </a:xfrm>
          <a:prstGeom prst="rect">
            <a:avLst/>
          </a:prstGeom>
          <a:noFill/>
        </p:spPr>
        <p:txBody>
          <a:bodyPr wrap="square" rtlCol="0">
            <a:spAutoFit/>
          </a:bodyPr>
          <a:lstStyle/>
          <a:p>
            <a:r>
              <a:rPr lang="en-GB" sz="2000" b="1" dirty="0" smtClean="0">
                <a:solidFill>
                  <a:srgbClr val="0070C0"/>
                </a:solidFill>
                <a:latin typeface="Arial" panose="020B0604020202020204" pitchFamily="34" charset="0"/>
                <a:cs typeface="Arial" panose="020B0604020202020204" pitchFamily="34" charset="0"/>
              </a:rPr>
              <a:t>1 litre/sec = 3600 litres / hr    OR     3.6m</a:t>
            </a:r>
            <a:r>
              <a:rPr lang="en-GB" sz="2000" b="1" baseline="30000" dirty="0" smtClean="0">
                <a:solidFill>
                  <a:srgbClr val="0070C0"/>
                </a:solidFill>
                <a:latin typeface="Arial" panose="020B0604020202020204" pitchFamily="34" charset="0"/>
                <a:cs typeface="Arial" panose="020B0604020202020204" pitchFamily="34" charset="0"/>
              </a:rPr>
              <a:t>3</a:t>
            </a:r>
            <a:r>
              <a:rPr lang="en-GB" sz="2000" b="1" dirty="0" smtClean="0">
                <a:solidFill>
                  <a:srgbClr val="0070C0"/>
                </a:solidFill>
                <a:latin typeface="Arial" panose="020B0604020202020204" pitchFamily="34" charset="0"/>
                <a:cs typeface="Arial" panose="020B0604020202020204" pitchFamily="34" charset="0"/>
              </a:rPr>
              <a:t>/hr</a:t>
            </a:r>
            <a:endParaRPr lang="en-GB" sz="2000" b="1" dirty="0">
              <a:solidFill>
                <a:srgbClr val="0070C0"/>
              </a:solidFill>
              <a:latin typeface="Arial" panose="020B0604020202020204" pitchFamily="34" charset="0"/>
              <a:cs typeface="Arial" panose="020B0604020202020204" pitchFamily="34" charset="0"/>
            </a:endParaRPr>
          </a:p>
        </p:txBody>
      </p:sp>
      <p:sp>
        <p:nvSpPr>
          <p:cNvPr id="6" name="TextBox 5"/>
          <p:cNvSpPr txBox="1"/>
          <p:nvPr/>
        </p:nvSpPr>
        <p:spPr>
          <a:xfrm>
            <a:off x="388909" y="5651956"/>
            <a:ext cx="3240360" cy="369332"/>
          </a:xfrm>
          <a:prstGeom prst="rect">
            <a:avLst/>
          </a:prstGeom>
          <a:noFill/>
        </p:spPr>
        <p:txBody>
          <a:bodyPr wrap="square" rtlCol="0">
            <a:spAutoFit/>
          </a:bodyPr>
          <a:lstStyle/>
          <a:p>
            <a:r>
              <a:rPr lang="en-GB" b="1" dirty="0" smtClean="0">
                <a:solidFill>
                  <a:srgbClr val="0070C0"/>
                </a:solidFill>
              </a:rPr>
              <a:t>Useful conversions:</a:t>
            </a:r>
            <a:endParaRPr lang="en-GB" b="1" dirty="0">
              <a:solidFill>
                <a:srgbClr val="0070C0"/>
              </a:solidFill>
            </a:endParaRPr>
          </a:p>
        </p:txBody>
      </p:sp>
      <p:sp>
        <p:nvSpPr>
          <p:cNvPr id="7" name="TextBox 6"/>
          <p:cNvSpPr txBox="1"/>
          <p:nvPr/>
        </p:nvSpPr>
        <p:spPr>
          <a:xfrm>
            <a:off x="435644" y="6410912"/>
            <a:ext cx="1404156" cy="369332"/>
          </a:xfrm>
          <a:prstGeom prst="rect">
            <a:avLst/>
          </a:prstGeom>
          <a:noFill/>
        </p:spPr>
        <p:txBody>
          <a:bodyPr wrap="square" rtlCol="0">
            <a:spAutoFit/>
          </a:bodyPr>
          <a:lstStyle/>
          <a:p>
            <a:r>
              <a:rPr lang="en-GB" b="1" dirty="0" smtClean="0">
                <a:solidFill>
                  <a:srgbClr val="0070C0"/>
                </a:solidFill>
              </a:rPr>
              <a:t>Copy Down</a:t>
            </a:r>
            <a:endParaRPr lang="en-GB" b="1" dirty="0">
              <a:solidFill>
                <a:srgbClr val="0070C0"/>
              </a:solidFill>
            </a:endParaRPr>
          </a:p>
        </p:txBody>
      </p:sp>
    </p:spTree>
    <p:extLst>
      <p:ext uri="{BB962C8B-B14F-4D97-AF65-F5344CB8AC3E}">
        <p14:creationId xmlns:p14="http://schemas.microsoft.com/office/powerpoint/2010/main" val="4181208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anim calcmode="lin" valueType="num">
                                      <p:cBhvr additive="base">
                                        <p:cTn id="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anim calcmode="lin" valueType="num">
                                      <p:cBhvr additive="base">
                                        <p:cTn id="1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 calcmode="lin" valueType="num">
                                      <p:cBhvr additive="base">
                                        <p:cTn id="19"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7938" y="168083"/>
            <a:ext cx="8664541" cy="3847207"/>
          </a:xfrm>
          <a:prstGeom prst="rect">
            <a:avLst/>
          </a:prstGeom>
        </p:spPr>
        <p:txBody>
          <a:bodyPr wrap="square">
            <a:spAutoFit/>
          </a:bodyPr>
          <a:lstStyle/>
          <a:p>
            <a:r>
              <a:rPr lang="en-US" sz="2400" b="1" dirty="0" smtClean="0">
                <a:latin typeface="Arial" panose="020B0604020202020204" pitchFamily="34" charset="0"/>
                <a:cs typeface="Arial" panose="020B0604020202020204" pitchFamily="34" charset="0"/>
              </a:rPr>
              <a:t>RULES FOR VENTILATION</a:t>
            </a:r>
          </a:p>
          <a:p>
            <a:endParaRPr lang="en-US" sz="2000" dirty="0" smtClean="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000" dirty="0" smtClean="0">
                <a:latin typeface="Arial" panose="020B0604020202020204" pitchFamily="34" charset="0"/>
                <a:cs typeface="Arial" panose="020B0604020202020204" pitchFamily="34" charset="0"/>
              </a:rPr>
              <a:t>A </a:t>
            </a:r>
            <a:r>
              <a:rPr lang="en-US" sz="2000" dirty="0">
                <a:latin typeface="Arial" panose="020B0604020202020204" pitchFamily="34" charset="0"/>
                <a:cs typeface="Arial" panose="020B0604020202020204" pitchFamily="34" charset="0"/>
              </a:rPr>
              <a:t>habitable room requires one or more ventilation openings, the total area of which must not be less than </a:t>
            </a:r>
            <a:r>
              <a:rPr lang="en-US" sz="2000" b="1" dirty="0">
                <a:solidFill>
                  <a:srgbClr val="0070C0"/>
                </a:solidFill>
                <a:latin typeface="Arial" panose="020B0604020202020204" pitchFamily="34" charset="0"/>
                <a:cs typeface="Arial" panose="020B0604020202020204" pitchFamily="34" charset="0"/>
              </a:rPr>
              <a:t>1/20 </a:t>
            </a:r>
            <a:r>
              <a:rPr lang="en-US" sz="2000" b="1" baseline="30000" dirty="0" smtClean="0">
                <a:solidFill>
                  <a:srgbClr val="0070C0"/>
                </a:solidFill>
                <a:latin typeface="Arial" panose="020B0604020202020204" pitchFamily="34" charset="0"/>
                <a:cs typeface="Arial" panose="020B0604020202020204" pitchFamily="34" charset="0"/>
              </a:rPr>
              <a:t>th</a:t>
            </a:r>
            <a:r>
              <a:rPr lang="en-US" sz="2000" b="1" dirty="0" smtClean="0">
                <a:solidFill>
                  <a:srgbClr val="0070C0"/>
                </a:solidFill>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of the floor area of the </a:t>
            </a:r>
            <a:r>
              <a:rPr lang="en-US" sz="2000" dirty="0" smtClean="0">
                <a:latin typeface="Arial" panose="020B0604020202020204" pitchFamily="34" charset="0"/>
                <a:cs typeface="Arial" panose="020B0604020202020204" pitchFamily="34" charset="0"/>
              </a:rPr>
              <a:t>room. </a:t>
            </a:r>
          </a:p>
          <a:p>
            <a:pPr marL="342900" indent="-342900" algn="just">
              <a:buFont typeface="Arial" panose="020B0604020202020204" pitchFamily="34" charset="0"/>
              <a:buChar char="•"/>
            </a:pPr>
            <a:r>
              <a:rPr lang="en-US" sz="2000" dirty="0" smtClean="0">
                <a:latin typeface="Arial" panose="020B0604020202020204" pitchFamily="34" charset="0"/>
                <a:cs typeface="Arial" panose="020B0604020202020204" pitchFamily="34" charset="0"/>
              </a:rPr>
              <a:t>Some part of the </a:t>
            </a:r>
            <a:r>
              <a:rPr lang="en-US" sz="2000" dirty="0">
                <a:latin typeface="Arial" panose="020B0604020202020204" pitchFamily="34" charset="0"/>
                <a:cs typeface="Arial" panose="020B0604020202020204" pitchFamily="34" charset="0"/>
              </a:rPr>
              <a:t>opening </a:t>
            </a:r>
            <a:r>
              <a:rPr lang="en-US" sz="2000" dirty="0" smtClean="0">
                <a:latin typeface="Arial" panose="020B0604020202020204" pitchFamily="34" charset="0"/>
                <a:cs typeface="Arial" panose="020B0604020202020204" pitchFamily="34" charset="0"/>
              </a:rPr>
              <a:t>being </a:t>
            </a:r>
            <a:r>
              <a:rPr lang="en-US" sz="2000" dirty="0">
                <a:latin typeface="Arial" panose="020B0604020202020204" pitchFamily="34" charset="0"/>
                <a:cs typeface="Arial" panose="020B0604020202020204" pitchFamily="34" charset="0"/>
              </a:rPr>
              <a:t>more than </a:t>
            </a:r>
            <a:r>
              <a:rPr lang="en-US" sz="2000" b="1" dirty="0">
                <a:solidFill>
                  <a:srgbClr val="0070C0"/>
                </a:solidFill>
                <a:latin typeface="Arial" panose="020B0604020202020204" pitchFamily="34" charset="0"/>
                <a:cs typeface="Arial" panose="020B0604020202020204" pitchFamily="34" charset="0"/>
              </a:rPr>
              <a:t>1.7 metres </a:t>
            </a:r>
            <a:r>
              <a:rPr lang="en-US" sz="2000" dirty="0">
                <a:latin typeface="Arial" panose="020B0604020202020204" pitchFamily="34" charset="0"/>
                <a:cs typeface="Arial" panose="020B0604020202020204" pitchFamily="34" charset="0"/>
              </a:rPr>
              <a:t>above floor level</a:t>
            </a:r>
            <a:r>
              <a:rPr lang="en-US" sz="2000" dirty="0" smtClean="0">
                <a:latin typeface="Arial" panose="020B0604020202020204" pitchFamily="34" charset="0"/>
                <a:cs typeface="Arial" panose="020B0604020202020204" pitchFamily="34" charset="0"/>
              </a:rPr>
              <a:t>.</a:t>
            </a:r>
          </a:p>
          <a:p>
            <a:pPr marL="342900" indent="-342900" algn="jus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000" dirty="0" smtClean="0">
                <a:latin typeface="Arial" panose="020B0604020202020204" pitchFamily="34" charset="0"/>
                <a:cs typeface="Arial" panose="020B0604020202020204" pitchFamily="34" charset="0"/>
              </a:rPr>
              <a:t> </a:t>
            </a:r>
            <a:r>
              <a:rPr lang="en-US" sz="2000" b="1" dirty="0" smtClean="0">
                <a:solidFill>
                  <a:srgbClr val="0070C0"/>
                </a:solidFill>
                <a:latin typeface="Arial" panose="020B0604020202020204" pitchFamily="34" charset="0"/>
                <a:cs typeface="Arial" panose="020B0604020202020204" pitchFamily="34" charset="0"/>
              </a:rPr>
              <a:t>Ventilation may be Natural…. or Mechanically controlled</a:t>
            </a:r>
          </a:p>
          <a:p>
            <a:pPr marL="342900" indent="-342900" algn="just">
              <a:buFont typeface="Arial" panose="020B0604020202020204" pitchFamily="34" charset="0"/>
              <a:buChar char="•"/>
            </a:pPr>
            <a:endParaRPr lang="en-US" sz="2000" b="1" dirty="0" smtClean="0">
              <a:solidFill>
                <a:srgbClr val="0070C0"/>
              </a:solidFill>
              <a:latin typeface="Arial" panose="020B0604020202020204" pitchFamily="34" charset="0"/>
              <a:cs typeface="Arial" panose="020B0604020202020204" pitchFamily="34" charset="0"/>
            </a:endParaRPr>
          </a:p>
          <a:p>
            <a:pPr algn="just"/>
            <a:r>
              <a:rPr lang="en-US" sz="2000" dirty="0" smtClean="0">
                <a:latin typeface="Arial" panose="020B0604020202020204" pitchFamily="34" charset="0"/>
                <a:cs typeface="Arial" panose="020B0604020202020204" pitchFamily="34" charset="0"/>
              </a:rPr>
              <a:t>When </a:t>
            </a:r>
            <a:r>
              <a:rPr lang="en-US" sz="2000" dirty="0">
                <a:latin typeface="Arial" panose="020B0604020202020204" pitchFamily="34" charset="0"/>
                <a:cs typeface="Arial" panose="020B0604020202020204" pitchFamily="34" charset="0"/>
              </a:rPr>
              <a:t>ventilation is by mechanical </a:t>
            </a:r>
            <a:r>
              <a:rPr lang="en-US" sz="2000" dirty="0" smtClean="0">
                <a:latin typeface="Arial" panose="020B0604020202020204" pitchFamily="34" charset="0"/>
                <a:cs typeface="Arial" panose="020B0604020202020204" pitchFamily="34" charset="0"/>
              </a:rPr>
              <a:t>means:</a:t>
            </a:r>
          </a:p>
          <a:p>
            <a:pPr algn="just"/>
            <a:r>
              <a:rPr lang="en-US" sz="2000" b="1" dirty="0" smtClean="0">
                <a:solidFill>
                  <a:srgbClr val="0070C0"/>
                </a:solidFill>
                <a:latin typeface="Arial" panose="020B0604020202020204" pitchFamily="34" charset="0"/>
                <a:cs typeface="Arial" panose="020B0604020202020204" pitchFamily="34" charset="0"/>
              </a:rPr>
              <a:t>one</a:t>
            </a:r>
            <a:r>
              <a:rPr lang="en-US" sz="2000" b="1" dirty="0" smtClean="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air change per hour </a:t>
            </a:r>
            <a:r>
              <a:rPr lang="en-US" sz="2000" dirty="0" smtClean="0">
                <a:latin typeface="Arial" panose="020B0604020202020204" pitchFamily="34" charset="0"/>
                <a:cs typeface="Arial" panose="020B0604020202020204" pitchFamily="34" charset="0"/>
              </a:rPr>
              <a:t>(1 ACH) must </a:t>
            </a:r>
            <a:r>
              <a:rPr lang="en-US" sz="2000" dirty="0">
                <a:latin typeface="Arial" panose="020B0604020202020204" pitchFamily="34" charset="0"/>
                <a:cs typeface="Arial" panose="020B0604020202020204" pitchFamily="34" charset="0"/>
              </a:rPr>
              <a:t>be provided </a:t>
            </a:r>
            <a:r>
              <a:rPr lang="en-US" sz="2000" dirty="0" smtClean="0">
                <a:latin typeface="Arial" panose="020B0604020202020204" pitchFamily="34" charset="0"/>
                <a:cs typeface="Arial" panose="020B0604020202020204" pitchFamily="34" charset="0"/>
              </a:rPr>
              <a:t>to domestic </a:t>
            </a:r>
            <a:r>
              <a:rPr lang="en-US" sz="2000" dirty="0">
                <a:latin typeface="Arial" panose="020B0604020202020204" pitchFamily="34" charset="0"/>
                <a:cs typeface="Arial" panose="020B0604020202020204" pitchFamily="34" charset="0"/>
              </a:rPr>
              <a:t>rooms and </a:t>
            </a:r>
            <a:r>
              <a:rPr lang="en-US" sz="2000" b="1" dirty="0">
                <a:solidFill>
                  <a:srgbClr val="0070C0"/>
                </a:solidFill>
                <a:latin typeface="Arial" panose="020B0604020202020204" pitchFamily="34" charset="0"/>
                <a:cs typeface="Arial" panose="020B0604020202020204" pitchFamily="34" charset="0"/>
              </a:rPr>
              <a:t>three</a:t>
            </a:r>
            <a:r>
              <a:rPr lang="en-US" sz="2000" dirty="0">
                <a:latin typeface="Arial" panose="020B0604020202020204" pitchFamily="34" charset="0"/>
                <a:cs typeface="Arial" panose="020B0604020202020204" pitchFamily="34" charset="0"/>
              </a:rPr>
              <a:t> air changes per hour </a:t>
            </a:r>
            <a:r>
              <a:rPr lang="en-US" sz="2000" dirty="0" smtClean="0">
                <a:latin typeface="Arial" panose="020B0604020202020204" pitchFamily="34" charset="0"/>
                <a:cs typeface="Arial" panose="020B0604020202020204" pitchFamily="34" charset="0"/>
              </a:rPr>
              <a:t>(3 ACH) to </a:t>
            </a:r>
            <a:r>
              <a:rPr lang="en-US" sz="2000" dirty="0">
                <a:latin typeface="Arial" panose="020B0604020202020204" pitchFamily="34" charset="0"/>
                <a:cs typeface="Arial" panose="020B0604020202020204" pitchFamily="34" charset="0"/>
              </a:rPr>
              <a:t>bathrooms and kitchens</a:t>
            </a:r>
            <a:r>
              <a:rPr lang="en-US" sz="2000" dirty="0" smtClean="0">
                <a:latin typeface="Arial" panose="020B0604020202020204" pitchFamily="34" charset="0"/>
                <a:cs typeface="Arial" panose="020B0604020202020204" pitchFamily="34" charset="0"/>
              </a:rPr>
              <a:t>.</a:t>
            </a:r>
          </a:p>
          <a:p>
            <a:pPr algn="just"/>
            <a:endParaRPr lang="en-US" sz="2000" dirty="0">
              <a:latin typeface="Arial" panose="020B0604020202020204" pitchFamily="34" charset="0"/>
              <a:cs typeface="Arial" panose="020B0604020202020204" pitchFamily="34" charset="0"/>
            </a:endParaRPr>
          </a:p>
        </p:txBody>
      </p:sp>
      <p:pic>
        <p:nvPicPr>
          <p:cNvPr id="3" name="Picture 2" descr="C:\Users\fad-an\Desktop\air chang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3608" y="3825343"/>
            <a:ext cx="6768752" cy="2890343"/>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115616" y="3861048"/>
            <a:ext cx="4176464" cy="369559"/>
          </a:xfrm>
          <a:prstGeom prst="rect">
            <a:avLst/>
          </a:prstGeom>
          <a:solidFill>
            <a:schemeClr val="bg1">
              <a:lumMod val="85000"/>
            </a:schemeClr>
          </a:solidFill>
          <a:ln w="12700">
            <a:solidFill>
              <a:schemeClr val="tx1"/>
            </a:solidFill>
          </a:ln>
        </p:spPr>
        <p:txBody>
          <a:bodyPr wrap="square" rtlCol="0">
            <a:spAutoFit/>
          </a:bodyPr>
          <a:lstStyle/>
          <a:p>
            <a:r>
              <a:rPr lang="en-GB" dirty="0" smtClean="0"/>
              <a:t>Typical Mechanical Ventilation rates</a:t>
            </a:r>
            <a:endParaRPr lang="en-GB" dirty="0"/>
          </a:p>
        </p:txBody>
      </p:sp>
      <p:sp>
        <p:nvSpPr>
          <p:cNvPr id="5" name="TextBox 4"/>
          <p:cNvSpPr txBox="1"/>
          <p:nvPr/>
        </p:nvSpPr>
        <p:spPr>
          <a:xfrm>
            <a:off x="2267744" y="4941168"/>
            <a:ext cx="1296144" cy="246221"/>
          </a:xfrm>
          <a:prstGeom prst="rect">
            <a:avLst/>
          </a:prstGeom>
          <a:solidFill>
            <a:srgbClr val="EAEAEA"/>
          </a:solidFill>
        </p:spPr>
        <p:txBody>
          <a:bodyPr wrap="square" rtlCol="0">
            <a:spAutoFit/>
          </a:bodyPr>
          <a:lstStyle/>
          <a:p>
            <a:endParaRPr lang="en-GB" sz="1000" dirty="0"/>
          </a:p>
        </p:txBody>
      </p:sp>
    </p:spTree>
    <p:extLst>
      <p:ext uri="{BB962C8B-B14F-4D97-AF65-F5344CB8AC3E}">
        <p14:creationId xmlns:p14="http://schemas.microsoft.com/office/powerpoint/2010/main" val="15662854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7000" y="265186"/>
            <a:ext cx="8549456" cy="5586145"/>
          </a:xfrm>
          <a:prstGeom prst="rect">
            <a:avLst/>
          </a:prstGeom>
        </p:spPr>
        <p:txBody>
          <a:bodyPr wrap="square">
            <a:spAutoFit/>
          </a:bodyPr>
          <a:lstStyle/>
          <a:p>
            <a:r>
              <a:rPr lang="en-US" sz="3200" b="1" dirty="0" smtClean="0">
                <a:cs typeface="Comic Sans MS"/>
              </a:rPr>
              <a:t>VENTILATION CALCULATIONS</a:t>
            </a:r>
          </a:p>
          <a:p>
            <a:endParaRPr lang="en-US" sz="2200" dirty="0" smtClean="0">
              <a:cs typeface="Comic Sans MS"/>
            </a:endParaRPr>
          </a:p>
          <a:p>
            <a:r>
              <a:rPr lang="en-US" sz="2200" dirty="0" smtClean="0">
                <a:cs typeface="Comic Sans MS"/>
              </a:rPr>
              <a:t>The </a:t>
            </a:r>
            <a:r>
              <a:rPr lang="en-US" sz="2200" dirty="0">
                <a:cs typeface="Comic Sans MS"/>
              </a:rPr>
              <a:t>following </a:t>
            </a:r>
            <a:r>
              <a:rPr lang="en-US" sz="2200" dirty="0" smtClean="0">
                <a:cs typeface="Comic Sans MS"/>
              </a:rPr>
              <a:t>formulae </a:t>
            </a:r>
            <a:r>
              <a:rPr lang="en-US" sz="2200" dirty="0">
                <a:cs typeface="Comic Sans MS"/>
              </a:rPr>
              <a:t>may be used</a:t>
            </a:r>
            <a:r>
              <a:rPr lang="en-US" sz="2200" dirty="0" smtClean="0">
                <a:cs typeface="Comic Sans MS"/>
              </a:rPr>
              <a:t>:</a:t>
            </a:r>
          </a:p>
          <a:p>
            <a:endParaRPr lang="en-US" sz="2200" dirty="0">
              <a:cs typeface="Comic Sans MS"/>
            </a:endParaRPr>
          </a:p>
          <a:p>
            <a:pPr marL="457200" indent="-457200">
              <a:buFont typeface="+mj-lt"/>
              <a:buAutoNum type="arabicPeriod"/>
            </a:pPr>
            <a:r>
              <a:rPr lang="en-US" sz="3600" b="1" dirty="0" smtClean="0">
                <a:solidFill>
                  <a:srgbClr val="0070C0"/>
                </a:solidFill>
                <a:cs typeface="Comic Sans MS"/>
              </a:rPr>
              <a:t>For </a:t>
            </a:r>
            <a:r>
              <a:rPr lang="en-US" sz="3600" b="1" dirty="0">
                <a:solidFill>
                  <a:srgbClr val="0070C0"/>
                </a:solidFill>
                <a:cs typeface="Comic Sans MS"/>
              </a:rPr>
              <a:t>General </a:t>
            </a:r>
            <a:r>
              <a:rPr lang="en-US" sz="3600" b="1" dirty="0" smtClean="0">
                <a:solidFill>
                  <a:srgbClr val="0070C0"/>
                </a:solidFill>
                <a:cs typeface="Comic Sans MS"/>
              </a:rPr>
              <a:t>Ventilation</a:t>
            </a:r>
          </a:p>
          <a:p>
            <a:endParaRPr lang="en-US" sz="3600" b="1" dirty="0" smtClean="0">
              <a:solidFill>
                <a:srgbClr val="0070C0"/>
              </a:solidFill>
              <a:cs typeface="Comic Sans MS"/>
            </a:endParaRPr>
          </a:p>
          <a:p>
            <a:pPr marL="0" lvl="1"/>
            <a:r>
              <a:rPr lang="en-US" sz="2500" b="1" dirty="0" smtClean="0">
                <a:cs typeface="Comic Sans MS"/>
              </a:rPr>
              <a:t>    </a:t>
            </a:r>
            <a:r>
              <a:rPr lang="en-US" sz="2500" b="1" dirty="0" smtClean="0">
                <a:solidFill>
                  <a:srgbClr val="0070C0"/>
                </a:solidFill>
                <a:cs typeface="Comic Sans MS"/>
              </a:rPr>
              <a:t>Ventilation rate (Q) </a:t>
            </a:r>
            <a:r>
              <a:rPr lang="en-US" sz="2500" b="1" dirty="0">
                <a:solidFill>
                  <a:srgbClr val="0070C0"/>
                </a:solidFill>
                <a:cs typeface="Comic Sans MS"/>
              </a:rPr>
              <a:t>(m</a:t>
            </a:r>
            <a:r>
              <a:rPr lang="en-US" sz="2500" b="1" baseline="30000" dirty="0">
                <a:solidFill>
                  <a:srgbClr val="0070C0"/>
                </a:solidFill>
                <a:cs typeface="Comic Sans MS"/>
              </a:rPr>
              <a:t>3</a:t>
            </a:r>
            <a:r>
              <a:rPr lang="en-US" sz="2500" b="1" dirty="0">
                <a:solidFill>
                  <a:srgbClr val="0070C0"/>
                </a:solidFill>
                <a:cs typeface="Comic Sans MS"/>
              </a:rPr>
              <a:t>/h) = </a:t>
            </a:r>
            <a:endParaRPr lang="en-US" sz="2500" b="1" dirty="0" smtClean="0">
              <a:solidFill>
                <a:srgbClr val="0070C0"/>
              </a:solidFill>
              <a:cs typeface="Comic Sans MS"/>
            </a:endParaRPr>
          </a:p>
          <a:p>
            <a:pPr marL="0" lvl="1"/>
            <a:endParaRPr lang="en-US" sz="2500" b="1" dirty="0" smtClean="0">
              <a:solidFill>
                <a:srgbClr val="0070C0"/>
              </a:solidFill>
              <a:cs typeface="Comic Sans MS"/>
            </a:endParaRPr>
          </a:p>
          <a:p>
            <a:pPr marL="0" lvl="1"/>
            <a:r>
              <a:rPr lang="en-US" sz="2500" b="1" dirty="0" smtClean="0">
                <a:solidFill>
                  <a:srgbClr val="0070C0"/>
                </a:solidFill>
                <a:cs typeface="Comic Sans MS"/>
              </a:rPr>
              <a:t>    Air </a:t>
            </a:r>
            <a:r>
              <a:rPr lang="en-US" sz="2500" b="1" dirty="0">
                <a:solidFill>
                  <a:srgbClr val="0070C0"/>
                </a:solidFill>
                <a:cs typeface="Comic Sans MS"/>
              </a:rPr>
              <a:t>Change Rate (/h) x Room Volume (m</a:t>
            </a:r>
            <a:r>
              <a:rPr lang="en-US" sz="2500" b="1" baseline="30000" dirty="0">
                <a:solidFill>
                  <a:srgbClr val="0070C0"/>
                </a:solidFill>
                <a:cs typeface="Comic Sans MS"/>
              </a:rPr>
              <a:t>3</a:t>
            </a:r>
            <a:r>
              <a:rPr lang="en-US" sz="2500" b="1" dirty="0">
                <a:solidFill>
                  <a:srgbClr val="0070C0"/>
                </a:solidFill>
                <a:cs typeface="Comic Sans MS"/>
              </a:rPr>
              <a:t>)</a:t>
            </a:r>
            <a:endParaRPr lang="en-US" sz="2500" dirty="0">
              <a:solidFill>
                <a:srgbClr val="0070C0"/>
              </a:solidFill>
              <a:cs typeface="Comic Sans MS"/>
            </a:endParaRPr>
          </a:p>
          <a:p>
            <a:endParaRPr lang="en-US" sz="2000" dirty="0" smtClean="0">
              <a:solidFill>
                <a:srgbClr val="0070C0"/>
              </a:solidFill>
              <a:cs typeface="Comic Sans MS"/>
            </a:endParaRPr>
          </a:p>
          <a:p>
            <a:pPr lvl="1"/>
            <a:endParaRPr lang="en-US" sz="2000" dirty="0" smtClean="0">
              <a:solidFill>
                <a:srgbClr val="0070C0"/>
              </a:solidFill>
              <a:cs typeface="Comic Sans MS"/>
            </a:endParaRPr>
          </a:p>
          <a:p>
            <a:pPr lvl="1"/>
            <a:r>
              <a:rPr lang="fr-FR" sz="2500" b="1" dirty="0" smtClean="0">
                <a:solidFill>
                  <a:srgbClr val="0070C0"/>
                </a:solidFill>
                <a:cs typeface="Comic Sans MS"/>
              </a:rPr>
              <a:t>Ventilation </a:t>
            </a:r>
            <a:r>
              <a:rPr lang="fr-FR" sz="2500" b="1" dirty="0">
                <a:solidFill>
                  <a:srgbClr val="0070C0"/>
                </a:solidFill>
                <a:cs typeface="Comic Sans MS"/>
              </a:rPr>
              <a:t>rate (m</a:t>
            </a:r>
            <a:r>
              <a:rPr lang="fr-FR" sz="2500" b="1" baseline="30000" dirty="0">
                <a:solidFill>
                  <a:srgbClr val="0070C0"/>
                </a:solidFill>
                <a:cs typeface="Comic Sans MS"/>
              </a:rPr>
              <a:t>3</a:t>
            </a:r>
            <a:r>
              <a:rPr lang="fr-FR" sz="2500" b="1" dirty="0">
                <a:solidFill>
                  <a:srgbClr val="0070C0"/>
                </a:solidFill>
                <a:cs typeface="Comic Sans MS"/>
              </a:rPr>
              <a:t>/s) </a:t>
            </a:r>
            <a:r>
              <a:rPr lang="fr-FR" sz="2500" b="1" dirty="0" smtClean="0">
                <a:solidFill>
                  <a:srgbClr val="0070C0"/>
                </a:solidFill>
                <a:cs typeface="Comic Sans MS"/>
              </a:rPr>
              <a:t>= </a:t>
            </a:r>
            <a:r>
              <a:rPr lang="fr-FR" sz="2500" b="1" u="sng" dirty="0" smtClean="0">
                <a:solidFill>
                  <a:srgbClr val="0070C0"/>
                </a:solidFill>
                <a:cs typeface="Comic Sans MS"/>
              </a:rPr>
              <a:t>Ventilation </a:t>
            </a:r>
            <a:r>
              <a:rPr lang="fr-FR" sz="2500" b="1" u="sng" dirty="0">
                <a:solidFill>
                  <a:srgbClr val="0070C0"/>
                </a:solidFill>
                <a:cs typeface="Comic Sans MS"/>
              </a:rPr>
              <a:t>rate (m</a:t>
            </a:r>
            <a:r>
              <a:rPr lang="fr-FR" sz="2500" b="1" u="sng" baseline="30000" dirty="0">
                <a:solidFill>
                  <a:srgbClr val="0070C0"/>
                </a:solidFill>
                <a:cs typeface="Comic Sans MS"/>
              </a:rPr>
              <a:t>3</a:t>
            </a:r>
            <a:r>
              <a:rPr lang="fr-FR" sz="2500" b="1" u="sng" dirty="0">
                <a:solidFill>
                  <a:srgbClr val="0070C0"/>
                </a:solidFill>
                <a:cs typeface="Comic Sans MS"/>
              </a:rPr>
              <a:t>/h</a:t>
            </a:r>
            <a:r>
              <a:rPr lang="fr-FR" sz="2500" b="1" u="sng" dirty="0" smtClean="0">
                <a:solidFill>
                  <a:srgbClr val="0070C0"/>
                </a:solidFill>
                <a:cs typeface="Comic Sans MS"/>
              </a:rPr>
              <a:t>)</a:t>
            </a:r>
            <a:r>
              <a:rPr lang="fr-FR" sz="2500" b="1" dirty="0" smtClean="0">
                <a:solidFill>
                  <a:srgbClr val="0070C0"/>
                </a:solidFill>
                <a:cs typeface="Comic Sans MS"/>
              </a:rPr>
              <a:t>                                            						3600</a:t>
            </a:r>
            <a:endParaRPr lang="fr-FR" sz="2500" dirty="0">
              <a:solidFill>
                <a:srgbClr val="0070C0"/>
              </a:solidFill>
              <a:cs typeface="Comic Sans MS"/>
            </a:endParaRPr>
          </a:p>
          <a:p>
            <a:r>
              <a:rPr lang="fr-FR" sz="2200" dirty="0">
                <a:cs typeface="Comic Sans MS"/>
              </a:rPr>
              <a:t> </a:t>
            </a:r>
            <a:endParaRPr lang="en-US" sz="2200" dirty="0">
              <a:cs typeface="Comic Sans MS"/>
            </a:endParaRPr>
          </a:p>
        </p:txBody>
      </p:sp>
      <p:sp>
        <p:nvSpPr>
          <p:cNvPr id="2" name="TextBox 1"/>
          <p:cNvSpPr txBox="1"/>
          <p:nvPr/>
        </p:nvSpPr>
        <p:spPr>
          <a:xfrm>
            <a:off x="467544" y="6165304"/>
            <a:ext cx="2952328" cy="461665"/>
          </a:xfrm>
          <a:prstGeom prst="rect">
            <a:avLst/>
          </a:prstGeom>
          <a:noFill/>
        </p:spPr>
        <p:txBody>
          <a:bodyPr wrap="square" rtlCol="0">
            <a:spAutoFit/>
          </a:bodyPr>
          <a:lstStyle/>
          <a:p>
            <a:r>
              <a:rPr lang="en-GB" sz="2400" b="1" dirty="0" smtClean="0">
                <a:solidFill>
                  <a:srgbClr val="0070C0"/>
                </a:solidFill>
                <a:latin typeface="Arial" panose="020B0604020202020204" pitchFamily="34" charset="0"/>
                <a:cs typeface="Arial" panose="020B0604020202020204" pitchFamily="34" charset="0"/>
              </a:rPr>
              <a:t>COPY DOWN</a:t>
            </a:r>
            <a:endParaRPr lang="en-GB" sz="2400" b="1" dirty="0">
              <a:solidFill>
                <a:srgbClr val="0070C0"/>
              </a:solidFill>
              <a:latin typeface="Arial" panose="020B0604020202020204" pitchFamily="34" charset="0"/>
              <a:cs typeface="Arial" panose="020B0604020202020204" pitchFamily="34" charset="0"/>
            </a:endParaRPr>
          </a:p>
        </p:txBody>
      </p:sp>
      <p:sp>
        <p:nvSpPr>
          <p:cNvPr id="3" name="TextBox 2"/>
          <p:cNvSpPr txBox="1"/>
          <p:nvPr/>
        </p:nvSpPr>
        <p:spPr>
          <a:xfrm>
            <a:off x="3851920" y="4174483"/>
            <a:ext cx="648072" cy="369332"/>
          </a:xfrm>
          <a:prstGeom prst="rect">
            <a:avLst/>
          </a:prstGeom>
          <a:noFill/>
        </p:spPr>
        <p:txBody>
          <a:bodyPr wrap="square" rtlCol="0">
            <a:spAutoFit/>
          </a:bodyPr>
          <a:lstStyle/>
          <a:p>
            <a:r>
              <a:rPr lang="en-GB" b="1" dirty="0" smtClean="0">
                <a:solidFill>
                  <a:srgbClr val="000000"/>
                </a:solidFill>
              </a:rPr>
              <a:t>OR</a:t>
            </a:r>
            <a:endParaRPr lang="en-GB" b="1" dirty="0">
              <a:solidFill>
                <a:srgbClr val="000000"/>
              </a:solidFill>
            </a:endParaRPr>
          </a:p>
        </p:txBody>
      </p:sp>
    </p:spTree>
    <p:extLst>
      <p:ext uri="{BB962C8B-B14F-4D97-AF65-F5344CB8AC3E}">
        <p14:creationId xmlns:p14="http://schemas.microsoft.com/office/powerpoint/2010/main" val="5273499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5536" y="404664"/>
            <a:ext cx="3600400" cy="523220"/>
          </a:xfrm>
          <a:prstGeom prst="rect">
            <a:avLst/>
          </a:prstGeom>
          <a:noFill/>
        </p:spPr>
        <p:txBody>
          <a:bodyPr wrap="square" rtlCol="0">
            <a:spAutoFit/>
          </a:bodyPr>
          <a:lstStyle/>
          <a:p>
            <a:r>
              <a:rPr lang="en-GB" sz="2800" b="1" dirty="0" smtClean="0">
                <a:solidFill>
                  <a:srgbClr val="0070C0"/>
                </a:solidFill>
              </a:rPr>
              <a:t>EXAMPLE :</a:t>
            </a:r>
            <a:endParaRPr lang="en-GB" sz="2800" b="1" dirty="0">
              <a:solidFill>
                <a:srgbClr val="0070C0"/>
              </a:solidFill>
            </a:endParaRPr>
          </a:p>
        </p:txBody>
      </p:sp>
      <p:sp>
        <p:nvSpPr>
          <p:cNvPr id="4" name="TextBox 3"/>
          <p:cNvSpPr txBox="1"/>
          <p:nvPr/>
        </p:nvSpPr>
        <p:spPr>
          <a:xfrm>
            <a:off x="381254" y="1124744"/>
            <a:ext cx="8208912" cy="1200329"/>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An extract fan is required for a room with sanitary WC and Urinal with the following targets. What extraction rate is required for the fan in litres/second?  </a:t>
            </a:r>
            <a:r>
              <a:rPr lang="en-GB" sz="2000" dirty="0" smtClean="0">
                <a:latin typeface="Arial" panose="020B0604020202020204" pitchFamily="34" charset="0"/>
                <a:cs typeface="Arial" panose="020B0604020202020204" pitchFamily="34" charset="0"/>
              </a:rPr>
              <a:t>Note: 1000 litres air in 1m</a:t>
            </a:r>
            <a:r>
              <a:rPr lang="en-GB" sz="2000" baseline="30000" dirty="0" smtClean="0">
                <a:latin typeface="Arial" panose="020B0604020202020204" pitchFamily="34" charset="0"/>
                <a:cs typeface="Arial" panose="020B0604020202020204" pitchFamily="34" charset="0"/>
              </a:rPr>
              <a:t>3</a:t>
            </a:r>
            <a:endParaRPr lang="en-GB" sz="2000" dirty="0">
              <a:latin typeface="Arial" panose="020B0604020202020204" pitchFamily="34" charset="0"/>
              <a:cs typeface="Arial" panose="020B0604020202020204" pitchFamily="34" charset="0"/>
            </a:endParaRPr>
          </a:p>
        </p:txBody>
      </p:sp>
      <p:sp>
        <p:nvSpPr>
          <p:cNvPr id="5" name="TextBox 4"/>
          <p:cNvSpPr txBox="1"/>
          <p:nvPr/>
        </p:nvSpPr>
        <p:spPr>
          <a:xfrm>
            <a:off x="1583668" y="2420888"/>
            <a:ext cx="6192688" cy="369332"/>
          </a:xfrm>
          <a:prstGeom prst="rect">
            <a:avLst/>
          </a:prstGeom>
          <a:noFill/>
        </p:spPr>
        <p:txBody>
          <a:bodyPr wrap="square" rtlCol="0">
            <a:spAutoFit/>
          </a:bodyPr>
          <a:lstStyle/>
          <a:p>
            <a:r>
              <a:rPr lang="en-GB" b="1" dirty="0" smtClean="0">
                <a:latin typeface="Arial" panose="020B0604020202020204" pitchFamily="34" charset="0"/>
                <a:cs typeface="Arial" panose="020B0604020202020204" pitchFamily="34" charset="0"/>
              </a:rPr>
              <a:t>Target Area changes per hour = 3</a:t>
            </a:r>
            <a:endParaRPr lang="en-GB" b="1" dirty="0">
              <a:latin typeface="Arial" panose="020B0604020202020204" pitchFamily="34" charset="0"/>
              <a:cs typeface="Arial" panose="020B0604020202020204" pitchFamily="34" charset="0"/>
            </a:endParaRPr>
          </a:p>
        </p:txBody>
      </p:sp>
      <p:sp>
        <p:nvSpPr>
          <p:cNvPr id="6" name="TextBox 5"/>
          <p:cNvSpPr txBox="1"/>
          <p:nvPr/>
        </p:nvSpPr>
        <p:spPr>
          <a:xfrm>
            <a:off x="1619672" y="2852936"/>
            <a:ext cx="6408712" cy="369332"/>
          </a:xfrm>
          <a:prstGeom prst="rect">
            <a:avLst/>
          </a:prstGeom>
          <a:noFill/>
        </p:spPr>
        <p:txBody>
          <a:bodyPr wrap="square" rtlCol="0">
            <a:spAutoFit/>
          </a:bodyPr>
          <a:lstStyle/>
          <a:p>
            <a:r>
              <a:rPr lang="en-GB" b="1" dirty="0" smtClean="0">
                <a:latin typeface="Arial" panose="020B0604020202020204" pitchFamily="34" charset="0"/>
                <a:cs typeface="Arial" panose="020B0604020202020204" pitchFamily="34" charset="0"/>
              </a:rPr>
              <a:t>Volume of the room = 2m x 3m x 2.5m = 15 m</a:t>
            </a:r>
            <a:r>
              <a:rPr lang="en-GB" b="1" baseline="30000" dirty="0" smtClean="0">
                <a:latin typeface="Arial" panose="020B0604020202020204" pitchFamily="34" charset="0"/>
                <a:cs typeface="Arial" panose="020B0604020202020204" pitchFamily="34" charset="0"/>
              </a:rPr>
              <a:t>3</a:t>
            </a:r>
            <a:endParaRPr lang="en-GB" b="1" baseline="30000" dirty="0">
              <a:latin typeface="Arial" panose="020B0604020202020204" pitchFamily="34" charset="0"/>
              <a:cs typeface="Arial" panose="020B0604020202020204" pitchFamily="34" charset="0"/>
            </a:endParaRPr>
          </a:p>
        </p:txBody>
      </p:sp>
      <p:sp>
        <p:nvSpPr>
          <p:cNvPr id="7" name="TextBox 6"/>
          <p:cNvSpPr txBox="1"/>
          <p:nvPr/>
        </p:nvSpPr>
        <p:spPr>
          <a:xfrm>
            <a:off x="689593" y="3356992"/>
            <a:ext cx="2304256" cy="369332"/>
          </a:xfrm>
          <a:prstGeom prst="rect">
            <a:avLst/>
          </a:prstGeom>
          <a:noFill/>
        </p:spPr>
        <p:txBody>
          <a:bodyPr wrap="square" rtlCol="0">
            <a:spAutoFit/>
          </a:bodyPr>
          <a:lstStyle/>
          <a:p>
            <a:r>
              <a:rPr lang="en-GB" b="1" dirty="0" smtClean="0">
                <a:solidFill>
                  <a:srgbClr val="0070C0"/>
                </a:solidFill>
              </a:rPr>
              <a:t>3 AC/H = 3 x 15m</a:t>
            </a:r>
            <a:r>
              <a:rPr lang="en-GB" b="1" baseline="30000" dirty="0" smtClean="0">
                <a:solidFill>
                  <a:srgbClr val="0070C0"/>
                </a:solidFill>
              </a:rPr>
              <a:t>3</a:t>
            </a:r>
            <a:r>
              <a:rPr lang="en-GB" b="1" dirty="0" smtClean="0">
                <a:solidFill>
                  <a:srgbClr val="0070C0"/>
                </a:solidFill>
              </a:rPr>
              <a:t> </a:t>
            </a:r>
            <a:endParaRPr lang="en-GB" b="1" dirty="0">
              <a:solidFill>
                <a:srgbClr val="0070C0"/>
              </a:solidFill>
            </a:endParaRPr>
          </a:p>
        </p:txBody>
      </p:sp>
      <p:sp>
        <p:nvSpPr>
          <p:cNvPr id="8" name="TextBox 7"/>
          <p:cNvSpPr txBox="1"/>
          <p:nvPr/>
        </p:nvSpPr>
        <p:spPr>
          <a:xfrm>
            <a:off x="2915816" y="3356992"/>
            <a:ext cx="4896544" cy="369332"/>
          </a:xfrm>
          <a:prstGeom prst="rect">
            <a:avLst/>
          </a:prstGeom>
          <a:noFill/>
        </p:spPr>
        <p:txBody>
          <a:bodyPr wrap="square" rtlCol="0">
            <a:spAutoFit/>
          </a:bodyPr>
          <a:lstStyle/>
          <a:p>
            <a:r>
              <a:rPr lang="en-GB" b="1" dirty="0" smtClean="0">
                <a:solidFill>
                  <a:srgbClr val="0070C0"/>
                </a:solidFill>
              </a:rPr>
              <a:t>= 45m</a:t>
            </a:r>
            <a:r>
              <a:rPr lang="en-GB" b="1" baseline="30000" dirty="0" smtClean="0">
                <a:solidFill>
                  <a:srgbClr val="0070C0"/>
                </a:solidFill>
              </a:rPr>
              <a:t>3</a:t>
            </a:r>
            <a:r>
              <a:rPr lang="en-GB" b="1" dirty="0" smtClean="0">
                <a:solidFill>
                  <a:srgbClr val="0070C0"/>
                </a:solidFill>
              </a:rPr>
              <a:t> per hour = 45,000 litres /hour</a:t>
            </a:r>
            <a:endParaRPr lang="en-GB" b="1" dirty="0">
              <a:solidFill>
                <a:srgbClr val="0070C0"/>
              </a:solidFill>
            </a:endParaRPr>
          </a:p>
        </p:txBody>
      </p:sp>
      <p:sp>
        <p:nvSpPr>
          <p:cNvPr id="9" name="Rectangle 8"/>
          <p:cNvSpPr/>
          <p:nvPr/>
        </p:nvSpPr>
        <p:spPr>
          <a:xfrm>
            <a:off x="749536" y="3933056"/>
            <a:ext cx="2231701" cy="369332"/>
          </a:xfrm>
          <a:prstGeom prst="rect">
            <a:avLst/>
          </a:prstGeom>
        </p:spPr>
        <p:txBody>
          <a:bodyPr wrap="none">
            <a:spAutoFit/>
          </a:bodyPr>
          <a:lstStyle/>
          <a:p>
            <a:r>
              <a:rPr lang="en-GB" b="1" dirty="0">
                <a:solidFill>
                  <a:srgbClr val="0070C0"/>
                </a:solidFill>
              </a:rPr>
              <a:t>45,000 litres /hour</a:t>
            </a:r>
          </a:p>
        </p:txBody>
      </p:sp>
      <p:sp>
        <p:nvSpPr>
          <p:cNvPr id="10" name="Rectangle 9"/>
          <p:cNvSpPr/>
          <p:nvPr/>
        </p:nvSpPr>
        <p:spPr>
          <a:xfrm>
            <a:off x="2938319" y="3933056"/>
            <a:ext cx="319318" cy="369332"/>
          </a:xfrm>
          <a:prstGeom prst="rect">
            <a:avLst/>
          </a:prstGeom>
        </p:spPr>
        <p:txBody>
          <a:bodyPr wrap="none">
            <a:spAutoFit/>
          </a:bodyPr>
          <a:lstStyle/>
          <a:p>
            <a:r>
              <a:rPr lang="en-GB" b="1" dirty="0">
                <a:solidFill>
                  <a:srgbClr val="0070C0"/>
                </a:solidFill>
              </a:rPr>
              <a:t>=</a:t>
            </a:r>
            <a:endParaRPr lang="en-GB" dirty="0"/>
          </a:p>
        </p:txBody>
      </p:sp>
      <p:sp>
        <p:nvSpPr>
          <p:cNvPr id="11" name="Rectangle 10"/>
          <p:cNvSpPr/>
          <p:nvPr/>
        </p:nvSpPr>
        <p:spPr>
          <a:xfrm>
            <a:off x="3372934" y="3933056"/>
            <a:ext cx="942887" cy="369332"/>
          </a:xfrm>
          <a:prstGeom prst="rect">
            <a:avLst/>
          </a:prstGeom>
        </p:spPr>
        <p:txBody>
          <a:bodyPr wrap="none">
            <a:spAutoFit/>
          </a:bodyPr>
          <a:lstStyle/>
          <a:p>
            <a:r>
              <a:rPr lang="en-GB" b="1" dirty="0">
                <a:solidFill>
                  <a:srgbClr val="0070C0"/>
                </a:solidFill>
              </a:rPr>
              <a:t>45,000</a:t>
            </a:r>
            <a:endParaRPr lang="en-GB" dirty="0"/>
          </a:p>
        </p:txBody>
      </p:sp>
      <p:cxnSp>
        <p:nvCxnSpPr>
          <p:cNvPr id="13" name="Straight Connector 12"/>
          <p:cNvCxnSpPr/>
          <p:nvPr/>
        </p:nvCxnSpPr>
        <p:spPr>
          <a:xfrm>
            <a:off x="3142747" y="4309139"/>
            <a:ext cx="1424517" cy="0"/>
          </a:xfrm>
          <a:prstGeom prst="line">
            <a:avLst/>
          </a:prstGeom>
        </p:spPr>
        <p:style>
          <a:lnRef idx="3">
            <a:schemeClr val="dk1"/>
          </a:lnRef>
          <a:fillRef idx="0">
            <a:schemeClr val="dk1"/>
          </a:fillRef>
          <a:effectRef idx="2">
            <a:schemeClr val="dk1"/>
          </a:effectRef>
          <a:fontRef idx="minor">
            <a:schemeClr val="tx1"/>
          </a:fontRef>
        </p:style>
      </p:cxnSp>
      <p:sp>
        <p:nvSpPr>
          <p:cNvPr id="15" name="TextBox 14"/>
          <p:cNvSpPr txBox="1"/>
          <p:nvPr/>
        </p:nvSpPr>
        <p:spPr>
          <a:xfrm>
            <a:off x="3142747" y="4365104"/>
            <a:ext cx="2000599" cy="369332"/>
          </a:xfrm>
          <a:prstGeom prst="rect">
            <a:avLst/>
          </a:prstGeom>
          <a:noFill/>
        </p:spPr>
        <p:txBody>
          <a:bodyPr wrap="square" rtlCol="0">
            <a:spAutoFit/>
          </a:bodyPr>
          <a:lstStyle/>
          <a:p>
            <a:r>
              <a:rPr lang="en-GB" b="1" dirty="0" smtClean="0">
                <a:solidFill>
                  <a:srgbClr val="0070C0"/>
                </a:solidFill>
              </a:rPr>
              <a:t>  60 x 60 (secs)</a:t>
            </a:r>
            <a:endParaRPr lang="en-GB" b="1" dirty="0">
              <a:solidFill>
                <a:srgbClr val="0070C0"/>
              </a:solidFill>
            </a:endParaRPr>
          </a:p>
        </p:txBody>
      </p:sp>
      <p:sp>
        <p:nvSpPr>
          <p:cNvPr id="16" name="Rectangle 15"/>
          <p:cNvSpPr/>
          <p:nvPr/>
        </p:nvSpPr>
        <p:spPr>
          <a:xfrm>
            <a:off x="4824028" y="3933056"/>
            <a:ext cx="319318" cy="369332"/>
          </a:xfrm>
          <a:prstGeom prst="rect">
            <a:avLst/>
          </a:prstGeom>
        </p:spPr>
        <p:txBody>
          <a:bodyPr wrap="none">
            <a:spAutoFit/>
          </a:bodyPr>
          <a:lstStyle/>
          <a:p>
            <a:r>
              <a:rPr lang="en-GB" b="1" dirty="0">
                <a:solidFill>
                  <a:srgbClr val="0070C0"/>
                </a:solidFill>
              </a:rPr>
              <a:t>=</a:t>
            </a:r>
            <a:endParaRPr lang="en-GB" dirty="0"/>
          </a:p>
        </p:txBody>
      </p:sp>
      <p:sp>
        <p:nvSpPr>
          <p:cNvPr id="17" name="TextBox 16"/>
          <p:cNvSpPr txBox="1"/>
          <p:nvPr/>
        </p:nvSpPr>
        <p:spPr>
          <a:xfrm>
            <a:off x="5579277" y="3979477"/>
            <a:ext cx="2448272" cy="369332"/>
          </a:xfrm>
          <a:prstGeom prst="rect">
            <a:avLst/>
          </a:prstGeom>
          <a:noFill/>
        </p:spPr>
        <p:txBody>
          <a:bodyPr wrap="square" rtlCol="0">
            <a:spAutoFit/>
          </a:bodyPr>
          <a:lstStyle/>
          <a:p>
            <a:r>
              <a:rPr lang="en-GB" b="1" dirty="0" smtClean="0">
                <a:solidFill>
                  <a:srgbClr val="0070C0"/>
                </a:solidFill>
              </a:rPr>
              <a:t>12.5 litres / second</a:t>
            </a:r>
            <a:endParaRPr lang="en-GB" b="1" dirty="0">
              <a:solidFill>
                <a:srgbClr val="0070C0"/>
              </a:solidFill>
            </a:endParaRPr>
          </a:p>
        </p:txBody>
      </p:sp>
      <p:sp>
        <p:nvSpPr>
          <p:cNvPr id="18" name="TextBox 17"/>
          <p:cNvSpPr txBox="1"/>
          <p:nvPr/>
        </p:nvSpPr>
        <p:spPr>
          <a:xfrm>
            <a:off x="530081" y="5079903"/>
            <a:ext cx="8074367" cy="830997"/>
          </a:xfrm>
          <a:prstGeom prst="rect">
            <a:avLst/>
          </a:prstGeom>
          <a:noFill/>
        </p:spPr>
        <p:txBody>
          <a:bodyPr wrap="square" rtlCol="0">
            <a:spAutoFit/>
          </a:bodyPr>
          <a:lstStyle/>
          <a:p>
            <a:pPr algn="ctr"/>
            <a:r>
              <a:rPr lang="en-GB" sz="2400" dirty="0" smtClean="0">
                <a:latin typeface="Arial" panose="020B0604020202020204" pitchFamily="34" charset="0"/>
                <a:cs typeface="Arial" panose="020B0604020202020204" pitchFamily="34" charset="0"/>
              </a:rPr>
              <a:t>The extractor fan would require a rate of at least </a:t>
            </a:r>
          </a:p>
          <a:p>
            <a:pPr algn="ctr"/>
            <a:r>
              <a:rPr lang="en-GB" sz="2400" b="1" dirty="0" smtClean="0">
                <a:solidFill>
                  <a:srgbClr val="0070C0"/>
                </a:solidFill>
                <a:latin typeface="Arial" panose="020B0604020202020204" pitchFamily="34" charset="0"/>
                <a:cs typeface="Arial" panose="020B0604020202020204" pitchFamily="34" charset="0"/>
              </a:rPr>
              <a:t>12.5 litres extraction  </a:t>
            </a:r>
            <a:r>
              <a:rPr lang="en-GB" sz="2400" dirty="0" smtClean="0">
                <a:latin typeface="Arial" panose="020B0604020202020204" pitchFamily="34" charset="0"/>
                <a:cs typeface="Arial" panose="020B0604020202020204" pitchFamily="34" charset="0"/>
              </a:rPr>
              <a:t>per second</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68374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5" grpId="0"/>
      <p:bldP spid="16" grpId="0"/>
      <p:bldP spid="17" grpId="0"/>
      <p:bldP spid="1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5013176"/>
            <a:ext cx="8712968" cy="1200329"/>
          </a:xfrm>
          <a:prstGeom prst="rect">
            <a:avLst/>
          </a:prstGeom>
        </p:spPr>
        <p:txBody>
          <a:bodyPr wrap="square">
            <a:spAutoFit/>
          </a:bodyPr>
          <a:lstStyle/>
          <a:p>
            <a:pPr algn="ctr"/>
            <a:r>
              <a:rPr lang="en-GB" dirty="0">
                <a:latin typeface="Arial" panose="020B0604020202020204" pitchFamily="34" charset="0"/>
                <a:cs typeface="Arial" panose="020B0604020202020204" pitchFamily="34" charset="0"/>
              </a:rPr>
              <a:t>In the simplest case, it can be assumed that if air is actively extracted, such as by a fan, then air will flow in to replace the extracted air. </a:t>
            </a:r>
          </a:p>
          <a:p>
            <a:pPr algn="ctr"/>
            <a:r>
              <a:rPr lang="en-GB" dirty="0">
                <a:latin typeface="Arial" panose="020B0604020202020204" pitchFamily="34" charset="0"/>
                <a:cs typeface="Arial" panose="020B0604020202020204" pitchFamily="34" charset="0"/>
              </a:rPr>
              <a:t>So </a:t>
            </a:r>
            <a:r>
              <a:rPr lang="en-GB" b="1" dirty="0">
                <a:solidFill>
                  <a:srgbClr val="0070C0"/>
                </a:solidFill>
                <a:latin typeface="Arial" panose="020B0604020202020204" pitchFamily="34" charset="0"/>
                <a:cs typeface="Arial" panose="020B0604020202020204" pitchFamily="34" charset="0"/>
              </a:rPr>
              <a:t>supply rate will match extract rate</a:t>
            </a:r>
            <a:r>
              <a:rPr lang="en-GB" dirty="0">
                <a:latin typeface="Arial" panose="020B0604020202020204" pitchFamily="34" charset="0"/>
                <a:cs typeface="Arial" panose="020B0604020202020204" pitchFamily="34" charset="0"/>
              </a:rPr>
              <a:t>, although the </a:t>
            </a:r>
            <a:r>
              <a:rPr lang="en-GB" b="1" dirty="0">
                <a:solidFill>
                  <a:srgbClr val="0070C0"/>
                </a:solidFill>
                <a:latin typeface="Arial" panose="020B0604020202020204" pitchFamily="34" charset="0"/>
                <a:cs typeface="Arial" panose="020B0604020202020204" pitchFamily="34" charset="0"/>
              </a:rPr>
              <a:t>source</a:t>
            </a:r>
            <a:r>
              <a:rPr lang="en-GB" dirty="0">
                <a:latin typeface="Arial" panose="020B0604020202020204" pitchFamily="34" charset="0"/>
                <a:cs typeface="Arial" panose="020B0604020202020204" pitchFamily="34" charset="0"/>
              </a:rPr>
              <a:t> </a:t>
            </a:r>
            <a:r>
              <a:rPr lang="en-GB" b="1" dirty="0">
                <a:solidFill>
                  <a:srgbClr val="0070C0"/>
                </a:solidFill>
                <a:latin typeface="Arial" panose="020B0604020202020204" pitchFamily="34" charset="0"/>
                <a:cs typeface="Arial" panose="020B0604020202020204" pitchFamily="34" charset="0"/>
              </a:rPr>
              <a:t>of that supply may need to be considered in the ventilation design.</a:t>
            </a:r>
          </a:p>
        </p:txBody>
      </p:sp>
      <p:sp>
        <p:nvSpPr>
          <p:cNvPr id="3" name="Rectangle 2"/>
          <p:cNvSpPr/>
          <p:nvPr/>
        </p:nvSpPr>
        <p:spPr>
          <a:xfrm>
            <a:off x="107504" y="188640"/>
            <a:ext cx="9036496" cy="3877985"/>
          </a:xfrm>
          <a:prstGeom prst="rect">
            <a:avLst/>
          </a:prstGeom>
        </p:spPr>
        <p:txBody>
          <a:bodyPr wrap="square">
            <a:spAutoFit/>
          </a:bodyPr>
          <a:lstStyle/>
          <a:p>
            <a:endParaRPr lang="fr-FR" sz="2200" dirty="0">
              <a:latin typeface="Comic Sans MS"/>
              <a:cs typeface="Comic Sans MS"/>
            </a:endParaRPr>
          </a:p>
          <a:p>
            <a:pPr marL="457200" indent="-457200">
              <a:buFont typeface="+mj-lt"/>
              <a:buAutoNum type="arabicPeriod" startAt="2"/>
            </a:pPr>
            <a:r>
              <a:rPr lang="fr-FR" sz="3600" b="1" dirty="0" smtClean="0">
                <a:solidFill>
                  <a:srgbClr val="0070C0"/>
                </a:solidFill>
                <a:latin typeface="Arial" panose="020B0604020202020204" pitchFamily="34" charset="0"/>
                <a:cs typeface="Arial" panose="020B0604020202020204" pitchFamily="34" charset="0"/>
              </a:rPr>
              <a:t>For Fresh </a:t>
            </a:r>
            <a:r>
              <a:rPr lang="fr-FR" sz="3600" b="1" dirty="0">
                <a:solidFill>
                  <a:srgbClr val="0070C0"/>
                </a:solidFill>
                <a:latin typeface="Arial" panose="020B0604020202020204" pitchFamily="34" charset="0"/>
                <a:cs typeface="Arial" panose="020B0604020202020204" pitchFamily="34" charset="0"/>
              </a:rPr>
              <a:t>Air Ventilation </a:t>
            </a:r>
            <a:r>
              <a:rPr lang="fr-FR" sz="3600" b="1" dirty="0" smtClean="0">
                <a:solidFill>
                  <a:srgbClr val="0070C0"/>
                </a:solidFill>
                <a:latin typeface="Arial" panose="020B0604020202020204" pitchFamily="34" charset="0"/>
                <a:cs typeface="Arial" panose="020B0604020202020204" pitchFamily="34" charset="0"/>
              </a:rPr>
              <a:t>Rates</a:t>
            </a:r>
          </a:p>
          <a:p>
            <a:endParaRPr lang="fr-FR" sz="3600" dirty="0">
              <a:cs typeface="Comic Sans MS"/>
            </a:endParaRPr>
          </a:p>
          <a:p>
            <a:pPr lvl="1"/>
            <a:r>
              <a:rPr lang="en-US" sz="2800" b="1" dirty="0" smtClean="0">
                <a:solidFill>
                  <a:srgbClr val="0070C0"/>
                </a:solidFill>
                <a:latin typeface="Arial" panose="020B0604020202020204" pitchFamily="34" charset="0"/>
                <a:cs typeface="Arial" panose="020B0604020202020204" pitchFamily="34" charset="0"/>
              </a:rPr>
              <a:t>Fresh </a:t>
            </a:r>
            <a:r>
              <a:rPr lang="en-US" sz="2800" b="1" dirty="0">
                <a:solidFill>
                  <a:srgbClr val="0070C0"/>
                </a:solidFill>
                <a:latin typeface="Arial" panose="020B0604020202020204" pitchFamily="34" charset="0"/>
                <a:cs typeface="Arial" panose="020B0604020202020204" pitchFamily="34" charset="0"/>
              </a:rPr>
              <a:t>Air Rate (m</a:t>
            </a:r>
            <a:r>
              <a:rPr lang="en-US" sz="2800" b="1" baseline="30000" dirty="0">
                <a:solidFill>
                  <a:srgbClr val="0070C0"/>
                </a:solidFill>
                <a:latin typeface="Arial" panose="020B0604020202020204" pitchFamily="34" charset="0"/>
                <a:cs typeface="Arial" panose="020B0604020202020204" pitchFamily="34" charset="0"/>
              </a:rPr>
              <a:t>3</a:t>
            </a:r>
            <a:r>
              <a:rPr lang="en-US" sz="2800" b="1" dirty="0">
                <a:solidFill>
                  <a:srgbClr val="0070C0"/>
                </a:solidFill>
                <a:latin typeface="Arial" panose="020B0604020202020204" pitchFamily="34" charset="0"/>
                <a:cs typeface="Arial" panose="020B0604020202020204" pitchFamily="34" charset="0"/>
              </a:rPr>
              <a:t>/s) =</a:t>
            </a:r>
          </a:p>
          <a:p>
            <a:pPr lvl="1"/>
            <a:endParaRPr lang="en-US" sz="2800" b="1" dirty="0" smtClean="0">
              <a:solidFill>
                <a:srgbClr val="0070C0"/>
              </a:solidFill>
              <a:latin typeface="Arial" panose="020B0604020202020204" pitchFamily="34" charset="0"/>
              <a:cs typeface="Arial" panose="020B0604020202020204" pitchFamily="34" charset="0"/>
            </a:endParaRPr>
          </a:p>
          <a:p>
            <a:pPr lvl="1"/>
            <a:r>
              <a:rPr lang="en-US" sz="2400" b="1" dirty="0" smtClean="0">
                <a:solidFill>
                  <a:srgbClr val="0070C0"/>
                </a:solidFill>
                <a:latin typeface="Arial" panose="020B0604020202020204" pitchFamily="34" charset="0"/>
                <a:cs typeface="Arial" panose="020B0604020202020204" pitchFamily="34" charset="0"/>
              </a:rPr>
              <a:t>Fresh </a:t>
            </a:r>
            <a:r>
              <a:rPr lang="en-US" sz="2400" b="1" dirty="0">
                <a:solidFill>
                  <a:srgbClr val="0070C0"/>
                </a:solidFill>
                <a:latin typeface="Arial" panose="020B0604020202020204" pitchFamily="34" charset="0"/>
                <a:cs typeface="Arial" panose="020B0604020202020204" pitchFamily="34" charset="0"/>
              </a:rPr>
              <a:t>Air rate per person (l/s/p) x number </a:t>
            </a:r>
            <a:r>
              <a:rPr lang="en-US" sz="2400" b="1" dirty="0" smtClean="0">
                <a:solidFill>
                  <a:srgbClr val="0070C0"/>
                </a:solidFill>
                <a:latin typeface="Arial" panose="020B0604020202020204" pitchFamily="34" charset="0"/>
                <a:cs typeface="Arial" panose="020B0604020202020204" pitchFamily="34" charset="0"/>
              </a:rPr>
              <a:t>of</a:t>
            </a:r>
          </a:p>
          <a:p>
            <a:pPr lvl="1"/>
            <a:r>
              <a:rPr lang="en-US" sz="2400" b="1" dirty="0" smtClean="0">
                <a:solidFill>
                  <a:srgbClr val="0070C0"/>
                </a:solidFill>
                <a:latin typeface="Arial" panose="020B0604020202020204" pitchFamily="34" charset="0"/>
                <a:cs typeface="Arial" panose="020B0604020202020204" pitchFamily="34" charset="0"/>
              </a:rPr>
              <a:t>                                                          Occupants</a:t>
            </a:r>
            <a:r>
              <a:rPr lang="en-US" sz="2400" b="1" dirty="0">
                <a:solidFill>
                  <a:srgbClr val="0070C0"/>
                </a:solidFill>
                <a:latin typeface="Arial" panose="020B0604020202020204" pitchFamily="34" charset="0"/>
                <a:cs typeface="Arial" panose="020B0604020202020204" pitchFamily="34" charset="0"/>
              </a:rPr>
              <a:t>   </a:t>
            </a:r>
            <a:r>
              <a:rPr lang="en-US" sz="2800" b="1" dirty="0">
                <a:solidFill>
                  <a:srgbClr val="0070C0"/>
                </a:solidFill>
                <a:latin typeface="Arial" panose="020B0604020202020204" pitchFamily="34" charset="0"/>
                <a:cs typeface="Arial" panose="020B0604020202020204" pitchFamily="34" charset="0"/>
              </a:rPr>
              <a:t>         </a:t>
            </a:r>
          </a:p>
          <a:p>
            <a:endParaRPr lang="en-US" sz="2000" dirty="0">
              <a:cs typeface="Comic Sans MS"/>
            </a:endParaRPr>
          </a:p>
          <a:p>
            <a:endParaRPr lang="en-US" sz="2000" dirty="0" smtClean="0">
              <a:cs typeface="Comic Sans MS"/>
            </a:endParaRPr>
          </a:p>
        </p:txBody>
      </p:sp>
      <p:sp>
        <p:nvSpPr>
          <p:cNvPr id="4" name="TextBox 3"/>
          <p:cNvSpPr txBox="1"/>
          <p:nvPr/>
        </p:nvSpPr>
        <p:spPr>
          <a:xfrm>
            <a:off x="6012160" y="4293096"/>
            <a:ext cx="2952328" cy="461665"/>
          </a:xfrm>
          <a:prstGeom prst="rect">
            <a:avLst/>
          </a:prstGeom>
          <a:noFill/>
        </p:spPr>
        <p:txBody>
          <a:bodyPr wrap="square" rtlCol="0">
            <a:spAutoFit/>
          </a:bodyPr>
          <a:lstStyle/>
          <a:p>
            <a:r>
              <a:rPr lang="en-GB" sz="2400" b="1" dirty="0" smtClean="0">
                <a:solidFill>
                  <a:srgbClr val="0070C0"/>
                </a:solidFill>
                <a:latin typeface="Arial" panose="020B0604020202020204" pitchFamily="34" charset="0"/>
                <a:cs typeface="Arial" panose="020B0604020202020204" pitchFamily="34" charset="0"/>
              </a:rPr>
              <a:t>COPY DOWN</a:t>
            </a:r>
            <a:endParaRPr lang="en-GB" sz="2400" b="1" dirty="0">
              <a:solidFill>
                <a:srgbClr val="0070C0"/>
              </a:solidFill>
              <a:latin typeface="Arial" panose="020B0604020202020204" pitchFamily="34" charset="0"/>
              <a:cs typeface="Arial" panose="020B0604020202020204" pitchFamily="34" charset="0"/>
            </a:endParaRPr>
          </a:p>
        </p:txBody>
      </p:sp>
      <p:sp>
        <p:nvSpPr>
          <p:cNvPr id="5" name="TextBox 4"/>
          <p:cNvSpPr txBox="1"/>
          <p:nvPr/>
        </p:nvSpPr>
        <p:spPr>
          <a:xfrm>
            <a:off x="899592" y="2851577"/>
            <a:ext cx="3571654" cy="307777"/>
          </a:xfrm>
          <a:prstGeom prst="rect">
            <a:avLst/>
          </a:prstGeom>
          <a:noFill/>
        </p:spPr>
        <p:txBody>
          <a:bodyPr wrap="square" rtlCol="0">
            <a:spAutoFit/>
          </a:bodyPr>
          <a:lstStyle/>
          <a:p>
            <a:r>
              <a:rPr lang="en-GB" sz="1400" b="1" dirty="0" smtClean="0">
                <a:solidFill>
                  <a:srgbClr val="0070C0"/>
                </a:solidFill>
              </a:rPr>
              <a:t>(Typically 8 litres /second / person)</a:t>
            </a:r>
            <a:endParaRPr lang="en-GB" sz="1400" b="1" dirty="0">
              <a:solidFill>
                <a:srgbClr val="0070C0"/>
              </a:solidFill>
            </a:endParaRPr>
          </a:p>
        </p:txBody>
      </p:sp>
    </p:spTree>
    <p:extLst>
      <p:ext uri="{BB962C8B-B14F-4D97-AF65-F5344CB8AC3E}">
        <p14:creationId xmlns:p14="http://schemas.microsoft.com/office/powerpoint/2010/main" val="260637335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6532" y="223093"/>
            <a:ext cx="8673940" cy="6432530"/>
          </a:xfrm>
          <a:prstGeom prst="rect">
            <a:avLst/>
          </a:prstGeom>
        </p:spPr>
        <p:txBody>
          <a:bodyPr wrap="square">
            <a:spAutoFit/>
          </a:bodyPr>
          <a:lstStyle/>
          <a:p>
            <a:r>
              <a:rPr lang="en-US" sz="3200" b="1" dirty="0" smtClean="0">
                <a:latin typeface="Arial" panose="020B0604020202020204" pitchFamily="34" charset="0"/>
                <a:cs typeface="Arial" panose="020B0604020202020204" pitchFamily="34" charset="0"/>
              </a:rPr>
              <a:t>1. NATURAL VENTILATION SYSTEMS</a:t>
            </a:r>
          </a:p>
          <a:p>
            <a:endParaRPr lang="en-US" sz="2000" dirty="0" smtClean="0">
              <a:latin typeface="Arial" panose="020B0604020202020204" pitchFamily="34" charset="0"/>
              <a:cs typeface="Arial" panose="020B0604020202020204" pitchFamily="34" charset="0"/>
            </a:endParaRPr>
          </a:p>
          <a:p>
            <a:pPr marL="342900" indent="-342900" algn="just">
              <a:buFont typeface="Arial"/>
              <a:buChar char="•"/>
            </a:pPr>
            <a:r>
              <a:rPr lang="en-US" sz="2000" dirty="0" smtClean="0">
                <a:latin typeface="Arial" panose="020B0604020202020204" pitchFamily="34" charset="0"/>
                <a:cs typeface="Arial" panose="020B0604020202020204" pitchFamily="34" charset="0"/>
              </a:rPr>
              <a:t>Natural </a:t>
            </a:r>
            <a:r>
              <a:rPr lang="en-US" sz="2000" dirty="0">
                <a:latin typeface="Arial" panose="020B0604020202020204" pitchFamily="34" charset="0"/>
                <a:cs typeface="Arial" panose="020B0604020202020204" pitchFamily="34" charset="0"/>
              </a:rPr>
              <a:t>ventilation is ventilation </a:t>
            </a:r>
            <a:r>
              <a:rPr lang="en-US" sz="2000" b="1" dirty="0">
                <a:solidFill>
                  <a:srgbClr val="0070C0"/>
                </a:solidFill>
                <a:latin typeface="Arial" panose="020B0604020202020204" pitchFamily="34" charset="0"/>
                <a:cs typeface="Arial" panose="020B0604020202020204" pitchFamily="34" charset="0"/>
              </a:rPr>
              <a:t>without</a:t>
            </a:r>
            <a:r>
              <a:rPr lang="en-US" sz="2000" dirty="0">
                <a:latin typeface="Arial" panose="020B0604020202020204" pitchFamily="34" charset="0"/>
                <a:cs typeface="Arial" panose="020B0604020202020204" pitchFamily="34" charset="0"/>
              </a:rPr>
              <a:t> the assistance of fans or other mechanical air moving equipment</a:t>
            </a:r>
            <a:r>
              <a:rPr lang="en-US" sz="2000" dirty="0" smtClean="0">
                <a:latin typeface="Arial" panose="020B0604020202020204" pitchFamily="34" charset="0"/>
                <a:cs typeface="Arial" panose="020B0604020202020204" pitchFamily="34" charset="0"/>
              </a:rPr>
              <a:t>.</a:t>
            </a:r>
          </a:p>
          <a:p>
            <a:pPr marL="342900" indent="-342900" algn="just">
              <a:buFont typeface="Arial"/>
              <a:buChar char="•"/>
            </a:pPr>
            <a:endParaRPr lang="en-US" sz="2000" dirty="0" smtClean="0">
              <a:latin typeface="Arial" panose="020B0604020202020204" pitchFamily="34" charset="0"/>
              <a:cs typeface="Arial" panose="020B0604020202020204" pitchFamily="34" charset="0"/>
            </a:endParaRPr>
          </a:p>
          <a:p>
            <a:pPr marL="342900" indent="-342900" algn="just">
              <a:buFont typeface="Arial"/>
              <a:buChar char="•"/>
            </a:pPr>
            <a:r>
              <a:rPr lang="en-US" sz="2000" dirty="0" smtClean="0">
                <a:latin typeface="Arial" panose="020B0604020202020204" pitchFamily="34" charset="0"/>
                <a:cs typeface="Arial" panose="020B0604020202020204" pitchFamily="34" charset="0"/>
              </a:rPr>
              <a:t>Natural </a:t>
            </a:r>
            <a:r>
              <a:rPr lang="en-US" sz="2000" dirty="0">
                <a:latin typeface="Arial" panose="020B0604020202020204" pitchFamily="34" charset="0"/>
                <a:cs typeface="Arial" panose="020B0604020202020204" pitchFamily="34" charset="0"/>
              </a:rPr>
              <a:t>ventilation uses </a:t>
            </a:r>
            <a:r>
              <a:rPr lang="en-US" sz="2000" b="1" dirty="0">
                <a:solidFill>
                  <a:srgbClr val="0070C0"/>
                </a:solidFill>
                <a:latin typeface="Arial" panose="020B0604020202020204" pitchFamily="34" charset="0"/>
                <a:cs typeface="Arial" panose="020B0604020202020204" pitchFamily="34" charset="0"/>
              </a:rPr>
              <a:t>no energy </a:t>
            </a:r>
            <a:r>
              <a:rPr lang="en-US" sz="2000" dirty="0" smtClean="0">
                <a:latin typeface="Arial" panose="020B0604020202020204" pitchFamily="34" charset="0"/>
                <a:cs typeface="Arial" panose="020B0604020202020204" pitchFamily="34" charset="0"/>
              </a:rPr>
              <a:t>(or </a:t>
            </a:r>
            <a:r>
              <a:rPr lang="en-US" sz="2000" dirty="0">
                <a:latin typeface="Arial" panose="020B0604020202020204" pitchFamily="34" charset="0"/>
                <a:cs typeface="Arial" panose="020B0604020202020204" pitchFamily="34" charset="0"/>
              </a:rPr>
              <a:t>little </a:t>
            </a:r>
            <a:r>
              <a:rPr lang="en-US" sz="2000" dirty="0" smtClean="0">
                <a:latin typeface="Arial" panose="020B0604020202020204" pitchFamily="34" charset="0"/>
                <a:cs typeface="Arial" panose="020B0604020202020204" pitchFamily="34" charset="0"/>
              </a:rPr>
              <a:t>energy),  </a:t>
            </a:r>
            <a:r>
              <a:rPr lang="en-US" sz="2000" dirty="0">
                <a:latin typeface="Arial" panose="020B0604020202020204" pitchFamily="34" charset="0"/>
                <a:cs typeface="Arial" panose="020B0604020202020204" pitchFamily="34" charset="0"/>
              </a:rPr>
              <a:t>therefore reduces building running costs</a:t>
            </a:r>
            <a:r>
              <a:rPr lang="en-US" sz="2000" dirty="0" smtClean="0">
                <a:latin typeface="Arial" panose="020B0604020202020204" pitchFamily="34" charset="0"/>
                <a:cs typeface="Arial" panose="020B0604020202020204" pitchFamily="34" charset="0"/>
              </a:rPr>
              <a:t>.</a:t>
            </a:r>
          </a:p>
          <a:p>
            <a:pPr marL="342900" indent="-342900" algn="just">
              <a:buFont typeface="Arial"/>
              <a:buChar char="•"/>
            </a:pPr>
            <a:endParaRPr lang="en-US" sz="2000" dirty="0" smtClean="0">
              <a:latin typeface="Arial" panose="020B0604020202020204" pitchFamily="34" charset="0"/>
              <a:cs typeface="Arial" panose="020B0604020202020204" pitchFamily="34" charset="0"/>
            </a:endParaRPr>
          </a:p>
          <a:p>
            <a:pPr marL="342900" indent="-342900" algn="just">
              <a:buFont typeface="Arial"/>
              <a:buChar char="•"/>
            </a:pPr>
            <a:r>
              <a:rPr lang="en-US" sz="2000" dirty="0" smtClean="0">
                <a:latin typeface="Arial" panose="020B0604020202020204" pitchFamily="34" charset="0"/>
                <a:cs typeface="Arial" panose="020B0604020202020204" pitchFamily="34" charset="0"/>
              </a:rPr>
              <a:t>Air </a:t>
            </a:r>
            <a:r>
              <a:rPr lang="en-US" sz="2000" dirty="0">
                <a:latin typeface="Arial" panose="020B0604020202020204" pitchFamily="34" charset="0"/>
                <a:cs typeface="Arial" panose="020B0604020202020204" pitchFamily="34" charset="0"/>
              </a:rPr>
              <a:t>moves naturally due to the </a:t>
            </a:r>
            <a:r>
              <a:rPr lang="en-US" sz="2000" dirty="0" smtClean="0">
                <a:latin typeface="Arial" panose="020B0604020202020204" pitchFamily="34" charset="0"/>
                <a:cs typeface="Arial" panose="020B0604020202020204" pitchFamily="34" charset="0"/>
              </a:rPr>
              <a:t>‘</a:t>
            </a:r>
            <a:r>
              <a:rPr lang="en-US" sz="2000" b="1" dirty="0" smtClean="0">
                <a:solidFill>
                  <a:schemeClr val="accent1"/>
                </a:solidFill>
                <a:latin typeface="Arial" panose="020B0604020202020204" pitchFamily="34" charset="0"/>
                <a:cs typeface="Arial" panose="020B0604020202020204" pitchFamily="34" charset="0"/>
              </a:rPr>
              <a:t>thermal </a:t>
            </a:r>
            <a:r>
              <a:rPr lang="en-US" sz="2000" b="1" dirty="0" smtClean="0">
                <a:solidFill>
                  <a:srgbClr val="0070C0"/>
                </a:solidFill>
                <a:latin typeface="Arial" panose="020B0604020202020204" pitchFamily="34" charset="0"/>
                <a:cs typeface="Arial" panose="020B0604020202020204" pitchFamily="34" charset="0"/>
              </a:rPr>
              <a:t>buoyancy’ effect…???</a:t>
            </a:r>
          </a:p>
          <a:p>
            <a:pPr marL="342900" indent="-342900" algn="just">
              <a:buFont typeface="Arial"/>
              <a:buChar char="•"/>
            </a:pPr>
            <a:endParaRPr lang="en-US" sz="2000" b="1" dirty="0">
              <a:solidFill>
                <a:srgbClr val="0070C0"/>
              </a:solidFill>
              <a:latin typeface="Arial" panose="020B0604020202020204" pitchFamily="34" charset="0"/>
              <a:cs typeface="Arial" panose="020B0604020202020204" pitchFamily="34" charset="0"/>
            </a:endParaRPr>
          </a:p>
          <a:p>
            <a:pPr marL="342900" indent="-342900" algn="just">
              <a:buFont typeface="Arial"/>
              <a:buChar char="•"/>
            </a:pPr>
            <a:endParaRPr lang="en-US" sz="2000" b="1" dirty="0" smtClean="0">
              <a:solidFill>
                <a:srgbClr val="0070C0"/>
              </a:solidFill>
              <a:latin typeface="Arial" panose="020B0604020202020204" pitchFamily="34" charset="0"/>
              <a:cs typeface="Arial" panose="020B0604020202020204" pitchFamily="34" charset="0"/>
            </a:endParaRPr>
          </a:p>
          <a:p>
            <a:pPr marL="342900" indent="-342900" algn="just">
              <a:buFont typeface="Arial"/>
              <a:buChar char="•"/>
            </a:pPr>
            <a:endParaRPr lang="en-US" sz="2000" dirty="0" smtClean="0">
              <a:latin typeface="Arial" panose="020B0604020202020204" pitchFamily="34" charset="0"/>
              <a:cs typeface="Arial" panose="020B0604020202020204" pitchFamily="34" charset="0"/>
            </a:endParaRPr>
          </a:p>
          <a:p>
            <a:pPr marL="342900" indent="-342900" algn="just">
              <a:buFont typeface="Arial"/>
              <a:buChar char="•"/>
            </a:pPr>
            <a:r>
              <a:rPr lang="en-US" sz="2000" dirty="0" smtClean="0">
                <a:latin typeface="Arial" panose="020B0604020202020204" pitchFamily="34" charset="0"/>
                <a:cs typeface="Arial" panose="020B0604020202020204" pitchFamily="34" charset="0"/>
              </a:rPr>
              <a:t>Air </a:t>
            </a:r>
            <a:r>
              <a:rPr lang="en-US" sz="2000" dirty="0">
                <a:latin typeface="Arial" panose="020B0604020202020204" pitchFamily="34" charset="0"/>
                <a:cs typeface="Arial" panose="020B0604020202020204" pitchFamily="34" charset="0"/>
              </a:rPr>
              <a:t>also moves </a:t>
            </a:r>
            <a:r>
              <a:rPr lang="en-US" sz="2000" dirty="0" smtClean="0">
                <a:latin typeface="Arial" panose="020B0604020202020204" pitchFamily="34" charset="0"/>
                <a:cs typeface="Arial" panose="020B0604020202020204" pitchFamily="34" charset="0"/>
              </a:rPr>
              <a:t>by </a:t>
            </a:r>
            <a:r>
              <a:rPr lang="en-US" sz="2000" b="1" dirty="0" smtClean="0">
                <a:solidFill>
                  <a:srgbClr val="0070C0"/>
                </a:solidFill>
                <a:latin typeface="Arial" panose="020B0604020202020204" pitchFamily="34" charset="0"/>
                <a:cs typeface="Arial" panose="020B0604020202020204" pitchFamily="34" charset="0"/>
              </a:rPr>
              <a:t>air pressure difference</a:t>
            </a:r>
            <a:r>
              <a:rPr lang="en-US" sz="2000" dirty="0" smtClean="0">
                <a:latin typeface="Arial" panose="020B0604020202020204" pitchFamily="34" charset="0"/>
                <a:cs typeface="Arial" panose="020B0604020202020204" pitchFamily="34" charset="0"/>
              </a:rPr>
              <a:t>, such as the wind movement over and around the building.</a:t>
            </a:r>
          </a:p>
          <a:p>
            <a:pPr marL="342900" indent="-342900" algn="just">
              <a:buFont typeface="Arial"/>
              <a:buChar char="•"/>
            </a:pPr>
            <a:endParaRPr lang="en-US" sz="2000" dirty="0" smtClean="0">
              <a:latin typeface="Arial" panose="020B0604020202020204" pitchFamily="34" charset="0"/>
              <a:cs typeface="Arial" panose="020B0604020202020204" pitchFamily="34" charset="0"/>
            </a:endParaRPr>
          </a:p>
          <a:p>
            <a:pPr marL="342900" indent="-342900" algn="just">
              <a:buFont typeface="Arial"/>
              <a:buChar char="•"/>
            </a:pPr>
            <a:r>
              <a:rPr lang="en-US" sz="2000" dirty="0" smtClean="0">
                <a:latin typeface="Arial" panose="020B0604020202020204" pitchFamily="34" charset="0"/>
                <a:cs typeface="Arial" panose="020B0604020202020204" pitchFamily="34" charset="0"/>
              </a:rPr>
              <a:t>These </a:t>
            </a:r>
            <a:r>
              <a:rPr lang="en-US" sz="2000" dirty="0">
                <a:latin typeface="Arial" panose="020B0604020202020204" pitchFamily="34" charset="0"/>
                <a:cs typeface="Arial" panose="020B0604020202020204" pitchFamily="34" charset="0"/>
              </a:rPr>
              <a:t>effects can be </a:t>
            </a:r>
            <a:r>
              <a:rPr lang="en-US" sz="2000" dirty="0" smtClean="0">
                <a:latin typeface="Arial" panose="020B0604020202020204" pitchFamily="34" charset="0"/>
                <a:cs typeface="Arial" panose="020B0604020202020204" pitchFamily="34" charset="0"/>
              </a:rPr>
              <a:t>utilised </a:t>
            </a:r>
            <a:r>
              <a:rPr lang="en-US" sz="2000" dirty="0">
                <a:latin typeface="Arial" panose="020B0604020202020204" pitchFamily="34" charset="0"/>
                <a:cs typeface="Arial" panose="020B0604020202020204" pitchFamily="34" charset="0"/>
              </a:rPr>
              <a:t>in a building to create a </a:t>
            </a:r>
            <a:r>
              <a:rPr lang="en-US" sz="2000" b="1" dirty="0">
                <a:solidFill>
                  <a:srgbClr val="0070C0"/>
                </a:solidFill>
                <a:latin typeface="Arial" panose="020B0604020202020204" pitchFamily="34" charset="0"/>
                <a:cs typeface="Arial" panose="020B0604020202020204" pitchFamily="34" charset="0"/>
              </a:rPr>
              <a:t>‘free’ ventilation system</a:t>
            </a:r>
            <a:r>
              <a:rPr lang="en-US" sz="2000" dirty="0">
                <a:latin typeface="Arial" panose="020B0604020202020204" pitchFamily="34" charset="0"/>
                <a:cs typeface="Arial" panose="020B0604020202020204" pitchFamily="34" charset="0"/>
              </a:rPr>
              <a:t> that requires no fans</a:t>
            </a:r>
            <a:r>
              <a:rPr lang="en-US" sz="2000" dirty="0" smtClean="0">
                <a:latin typeface="Arial" panose="020B0604020202020204" pitchFamily="34" charset="0"/>
                <a:cs typeface="Arial" panose="020B0604020202020204" pitchFamily="34" charset="0"/>
              </a:rPr>
              <a:t>.</a:t>
            </a:r>
          </a:p>
          <a:p>
            <a:pPr marL="342900" indent="-342900" algn="just">
              <a:buFont typeface="Arial"/>
              <a:buChar char="•"/>
            </a:pPr>
            <a:endParaRPr lang="en-US" sz="2000" dirty="0" smtClean="0">
              <a:latin typeface="Arial" panose="020B0604020202020204" pitchFamily="34" charset="0"/>
              <a:cs typeface="Arial" panose="020B0604020202020204" pitchFamily="34" charset="0"/>
            </a:endParaRPr>
          </a:p>
          <a:p>
            <a:pPr marL="342900" indent="-342900" algn="just">
              <a:buFont typeface="Arial"/>
              <a:buChar char="•"/>
            </a:pPr>
            <a:r>
              <a:rPr lang="en-US" sz="2000" dirty="0" smtClean="0">
                <a:latin typeface="Arial" panose="020B0604020202020204" pitchFamily="34" charset="0"/>
                <a:cs typeface="Arial" panose="020B0604020202020204" pitchFamily="34" charset="0"/>
              </a:rPr>
              <a:t>Some natural systems </a:t>
            </a:r>
            <a:r>
              <a:rPr lang="en-US" sz="2000" dirty="0">
                <a:latin typeface="Arial" panose="020B0604020202020204" pitchFamily="34" charset="0"/>
                <a:cs typeface="Arial" panose="020B0604020202020204" pitchFamily="34" charset="0"/>
              </a:rPr>
              <a:t>incorporate fans and are partially natural ventilation but with a greater degree of control.</a:t>
            </a:r>
          </a:p>
        </p:txBody>
      </p:sp>
      <p:sp>
        <p:nvSpPr>
          <p:cNvPr id="2" name="Rectangle 1"/>
          <p:cNvSpPr/>
          <p:nvPr/>
        </p:nvSpPr>
        <p:spPr>
          <a:xfrm>
            <a:off x="175424" y="3296929"/>
            <a:ext cx="8424936" cy="677108"/>
          </a:xfrm>
          <a:prstGeom prst="rect">
            <a:avLst/>
          </a:prstGeom>
        </p:spPr>
        <p:txBody>
          <a:bodyPr wrap="square">
            <a:spAutoFit/>
          </a:bodyPr>
          <a:lstStyle/>
          <a:p>
            <a:pPr marL="342900" indent="-342900" algn="just">
              <a:buFont typeface="Arial"/>
              <a:buChar char="•"/>
            </a:pPr>
            <a:r>
              <a:rPr lang="en-US" b="1" dirty="0">
                <a:solidFill>
                  <a:srgbClr val="0070C0"/>
                </a:solidFill>
                <a:latin typeface="Arial" panose="020B0604020202020204" pitchFamily="34" charset="0"/>
                <a:cs typeface="Arial" panose="020B0604020202020204" pitchFamily="34" charset="0"/>
              </a:rPr>
              <a:t>when a temperature difference </a:t>
            </a:r>
            <a:r>
              <a:rPr lang="en-US" b="1" dirty="0" smtClean="0">
                <a:solidFill>
                  <a:srgbClr val="0070C0"/>
                </a:solidFill>
                <a:latin typeface="Arial" panose="020B0604020202020204" pitchFamily="34" charset="0"/>
                <a:cs typeface="Arial" panose="020B0604020202020204" pitchFamily="34" charset="0"/>
              </a:rPr>
              <a:t>exists </a:t>
            </a:r>
            <a:r>
              <a:rPr lang="en-US" b="1" dirty="0">
                <a:solidFill>
                  <a:srgbClr val="0070C0"/>
                </a:solidFill>
                <a:latin typeface="Arial" panose="020B0604020202020204" pitchFamily="34" charset="0"/>
                <a:cs typeface="Arial" panose="020B0604020202020204" pitchFamily="34" charset="0"/>
              </a:rPr>
              <a:t>and less dense air rises</a:t>
            </a:r>
            <a:r>
              <a:rPr lang="en-US" dirty="0">
                <a:latin typeface="Arial" panose="020B0604020202020204" pitchFamily="34" charset="0"/>
                <a:cs typeface="Arial" panose="020B0604020202020204" pitchFamily="34" charset="0"/>
              </a:rPr>
              <a:t>. </a:t>
            </a:r>
          </a:p>
          <a:p>
            <a:pPr algn="just"/>
            <a:r>
              <a:rPr lang="en-US" dirty="0">
                <a:latin typeface="Arial" panose="020B0604020202020204" pitchFamily="34" charset="0"/>
                <a:cs typeface="Arial" panose="020B0604020202020204" pitchFamily="34" charset="0"/>
              </a:rPr>
              <a:t>     This is called the ‘</a:t>
            </a:r>
            <a:r>
              <a:rPr lang="en-US" sz="2000" b="1" dirty="0">
                <a:solidFill>
                  <a:srgbClr val="0070C0"/>
                </a:solidFill>
                <a:latin typeface="Arial" panose="020B0604020202020204" pitchFamily="34" charset="0"/>
                <a:cs typeface="Arial" panose="020B0604020202020204" pitchFamily="34" charset="0"/>
              </a:rPr>
              <a:t>Stack Effect’</a:t>
            </a:r>
            <a:r>
              <a:rPr lang="en-US"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84872074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95536" y="404664"/>
            <a:ext cx="8520859" cy="584775"/>
          </a:xfrm>
          <a:prstGeom prst="rect">
            <a:avLst/>
          </a:prstGeom>
        </p:spPr>
        <p:txBody>
          <a:bodyPr wrap="none">
            <a:spAutoFit/>
          </a:bodyPr>
          <a:lstStyle/>
          <a:p>
            <a:r>
              <a:rPr lang="en-US" sz="3200" b="1" dirty="0">
                <a:latin typeface="Arial" panose="020B0604020202020204" pitchFamily="34" charset="0"/>
                <a:cs typeface="Arial" panose="020B0604020202020204" pitchFamily="34" charset="0"/>
              </a:rPr>
              <a:t>NATURAL </a:t>
            </a:r>
            <a:r>
              <a:rPr lang="en-US" sz="3200" b="1" dirty="0" smtClean="0">
                <a:latin typeface="Arial" panose="020B0604020202020204" pitchFamily="34" charset="0"/>
                <a:cs typeface="Arial" panose="020B0604020202020204" pitchFamily="34" charset="0"/>
              </a:rPr>
              <a:t>STACK VENTILATION </a:t>
            </a:r>
            <a:r>
              <a:rPr lang="en-US" sz="3200" b="1" dirty="0">
                <a:latin typeface="Arial" panose="020B0604020202020204" pitchFamily="34" charset="0"/>
                <a:cs typeface="Arial" panose="020B0604020202020204" pitchFamily="34" charset="0"/>
              </a:rPr>
              <a:t>SYSTEMS</a:t>
            </a:r>
          </a:p>
        </p:txBody>
      </p:sp>
      <p:sp>
        <p:nvSpPr>
          <p:cNvPr id="3" name="TextBox 2"/>
          <p:cNvSpPr txBox="1"/>
          <p:nvPr/>
        </p:nvSpPr>
        <p:spPr>
          <a:xfrm>
            <a:off x="366446" y="1124744"/>
            <a:ext cx="8352928" cy="3170099"/>
          </a:xfrm>
          <a:prstGeom prst="rect">
            <a:avLst/>
          </a:prstGeom>
          <a:noFill/>
        </p:spPr>
        <p:txBody>
          <a:bodyPr wrap="square" rtlCol="0">
            <a:spAutoFit/>
          </a:bodyPr>
          <a:lstStyle/>
          <a:p>
            <a:pPr marL="342900" indent="-342900">
              <a:buFont typeface="Arial" panose="020B0604020202020204" pitchFamily="34" charset="0"/>
              <a:buChar char="•"/>
            </a:pPr>
            <a:r>
              <a:rPr lang="en-GB" sz="2000" dirty="0" smtClean="0">
                <a:latin typeface="Arial" panose="020B0604020202020204" pitchFamily="34" charset="0"/>
                <a:cs typeface="Arial" panose="020B0604020202020204" pitchFamily="34" charset="0"/>
              </a:rPr>
              <a:t>A simple example of using air pressure differences is when windows are open on either side of the building.</a:t>
            </a: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1" dirty="0" smtClean="0">
                <a:solidFill>
                  <a:srgbClr val="0070C0"/>
                </a:solidFill>
                <a:latin typeface="Arial" panose="020B0604020202020204" pitchFamily="34" charset="0"/>
                <a:cs typeface="Arial" panose="020B0604020202020204" pitchFamily="34" charset="0"/>
              </a:rPr>
              <a:t>The Stack Effect </a:t>
            </a:r>
            <a:r>
              <a:rPr lang="en-GB" sz="2000" dirty="0" smtClean="0">
                <a:latin typeface="Arial" panose="020B0604020202020204" pitchFamily="34" charset="0"/>
                <a:cs typeface="Arial" panose="020B0604020202020204" pitchFamily="34" charset="0"/>
              </a:rPr>
              <a:t>is noticeable when there is considerable difference in height, such as in a stairwell or central atrium of a tall building. </a:t>
            </a: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smtClean="0">
                <a:latin typeface="Arial" panose="020B0604020202020204" pitchFamily="34" charset="0"/>
                <a:cs typeface="Arial" panose="020B0604020202020204" pitchFamily="34" charset="0"/>
              </a:rPr>
              <a:t>It creates large uncomfortable air flows, but this can be put to good use in more modern environmentally friendly designs to avoid the need for Mechanical methods of ventilation, and therefore reduce energy use.</a:t>
            </a:r>
            <a:endParaRPr lang="en-GB" sz="20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cstate="print"/>
          <a:stretch>
            <a:fillRect/>
          </a:stretch>
        </p:blipFill>
        <p:spPr>
          <a:xfrm>
            <a:off x="3635896" y="4118438"/>
            <a:ext cx="5083478" cy="2564178"/>
          </a:xfrm>
          <a:prstGeom prst="rect">
            <a:avLst/>
          </a:prstGeom>
          <a:ln w="38100">
            <a:solidFill>
              <a:schemeClr val="tx1"/>
            </a:solidFill>
          </a:ln>
        </p:spPr>
      </p:pic>
      <p:sp>
        <p:nvSpPr>
          <p:cNvPr id="5" name="TextBox 4"/>
          <p:cNvSpPr txBox="1"/>
          <p:nvPr/>
        </p:nvSpPr>
        <p:spPr>
          <a:xfrm>
            <a:off x="395536" y="4473067"/>
            <a:ext cx="3024336" cy="2031325"/>
          </a:xfrm>
          <a:prstGeom prst="rect">
            <a:avLst/>
          </a:prstGeom>
          <a:noFill/>
        </p:spPr>
        <p:txBody>
          <a:bodyPr wrap="square" rtlCol="0">
            <a:spAutoFit/>
          </a:bodyPr>
          <a:lstStyle/>
          <a:p>
            <a:pPr algn="just"/>
            <a:r>
              <a:rPr lang="en-GB" b="1" dirty="0" smtClean="0">
                <a:latin typeface="Arial" panose="020B0604020202020204" pitchFamily="34" charset="0"/>
                <a:cs typeface="Arial" panose="020B0604020202020204" pitchFamily="34" charset="0"/>
              </a:rPr>
              <a:t>Major efficiency depends upon a 10 degree temperature difference between inside and out, limiting stack effect in the summer….ironically when it is needed most.</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44710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7504" y="235358"/>
            <a:ext cx="8654355" cy="461665"/>
          </a:xfrm>
          <a:prstGeom prst="rect">
            <a:avLst/>
          </a:prstGeom>
        </p:spPr>
        <p:txBody>
          <a:bodyPr wrap="square">
            <a:spAutoFit/>
          </a:bodyPr>
          <a:lstStyle/>
          <a:p>
            <a:pPr marL="342900" indent="-342900"/>
            <a:r>
              <a:rPr lang="en-US" sz="2400" dirty="0" smtClean="0">
                <a:cs typeface="Comic Sans MS"/>
              </a:rPr>
              <a:t>	</a:t>
            </a:r>
            <a:r>
              <a:rPr lang="en-US" sz="2400" b="1" dirty="0" smtClean="0">
                <a:latin typeface="Arial" panose="020B0604020202020204" pitchFamily="34" charset="0"/>
                <a:cs typeface="Arial" panose="020B0604020202020204" pitchFamily="34" charset="0"/>
              </a:rPr>
              <a:t>A </a:t>
            </a:r>
            <a:r>
              <a:rPr lang="en-US" sz="2400" b="1" dirty="0">
                <a:latin typeface="Arial" panose="020B0604020202020204" pitchFamily="34" charset="0"/>
                <a:cs typeface="Arial" panose="020B0604020202020204" pitchFamily="34" charset="0"/>
              </a:rPr>
              <a:t>Natural Ventilation system for a </a:t>
            </a:r>
            <a:r>
              <a:rPr lang="en-US" sz="2400" b="1" dirty="0" smtClean="0">
                <a:latin typeface="Arial" panose="020B0604020202020204" pitchFamily="34" charset="0"/>
                <a:cs typeface="Arial" panose="020B0604020202020204" pitchFamily="34" charset="0"/>
              </a:rPr>
              <a:t>four storey</a:t>
            </a:r>
            <a:r>
              <a:rPr lang="en-US" sz="2400" b="1" dirty="0">
                <a:latin typeface="Arial" panose="020B0604020202020204" pitchFamily="34" charset="0"/>
                <a:cs typeface="Arial" panose="020B0604020202020204" pitchFamily="34" charset="0"/>
              </a:rPr>
              <a:t> </a:t>
            </a:r>
            <a:r>
              <a:rPr lang="en-US" sz="2400" b="1" dirty="0" smtClean="0">
                <a:latin typeface="Arial" panose="020B0604020202020204" pitchFamily="34" charset="0"/>
                <a:cs typeface="Arial" panose="020B0604020202020204" pitchFamily="34" charset="0"/>
              </a:rPr>
              <a:t>building</a:t>
            </a:r>
            <a:r>
              <a:rPr lang="en-US" sz="2400" b="1" dirty="0">
                <a:latin typeface="Arial" panose="020B0604020202020204" pitchFamily="34" charset="0"/>
                <a:cs typeface="Arial" panose="020B0604020202020204" pitchFamily="34" charset="0"/>
              </a:rPr>
              <a:t>.</a:t>
            </a:r>
          </a:p>
        </p:txBody>
      </p:sp>
      <p:pic>
        <p:nvPicPr>
          <p:cNvPr id="6" name="Picture 5" descr="Screen Shot 2012-03-18 at 11.47.07 AM.png"/>
          <p:cNvPicPr>
            <a:picLocks noChangeAspect="1"/>
          </p:cNvPicPr>
          <p:nvPr/>
        </p:nvPicPr>
        <p:blipFill rotWithShape="1">
          <a:blip r:embed="rId2" cstate="print">
            <a:extLst>
              <a:ext uri="{28A0092B-C50C-407E-A947-70E740481C1C}">
                <a14:useLocalDpi xmlns:a14="http://schemas.microsoft.com/office/drawing/2010/main" val="0"/>
              </a:ext>
            </a:extLst>
          </a:blip>
          <a:srcRect l="26389" t="21112" r="34722" b="29166"/>
          <a:stretch/>
        </p:blipFill>
        <p:spPr>
          <a:xfrm>
            <a:off x="868680" y="1168221"/>
            <a:ext cx="6742558" cy="5388027"/>
          </a:xfrm>
          <a:prstGeom prst="rect">
            <a:avLst/>
          </a:prstGeom>
          <a:ln w="28575">
            <a:solidFill>
              <a:schemeClr val="tx1"/>
            </a:solidFill>
          </a:ln>
        </p:spPr>
      </p:pic>
      <p:pic>
        <p:nvPicPr>
          <p:cNvPr id="1026" name="Picture 2" descr="http://inspectapedia.com/heat/Air_Damper_Jammed_001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59568" y="5566928"/>
            <a:ext cx="1359474" cy="8144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otorized Shutter Damper - Rectangular POPC Shutter Damper - Alan Manufacturing Inc."/>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36412" y="3356992"/>
            <a:ext cx="1247544" cy="147735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887541" y="4762339"/>
            <a:ext cx="1103528" cy="738664"/>
          </a:xfrm>
          <a:prstGeom prst="rect">
            <a:avLst/>
          </a:prstGeom>
          <a:noFill/>
        </p:spPr>
        <p:txBody>
          <a:bodyPr wrap="square" rtlCol="0">
            <a:spAutoFit/>
          </a:bodyPr>
          <a:lstStyle/>
          <a:p>
            <a:pPr algn="ctr"/>
            <a:r>
              <a:rPr lang="en-GB" sz="1400" dirty="0" smtClean="0">
                <a:latin typeface="Arial" panose="020B0604020202020204" pitchFamily="34" charset="0"/>
                <a:cs typeface="Arial" panose="020B0604020202020204" pitchFamily="34" charset="0"/>
              </a:rPr>
              <a:t>Motorised air intake dampers</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36012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Rectangle 3"/>
          <p:cNvSpPr/>
          <p:nvPr/>
        </p:nvSpPr>
        <p:spPr>
          <a:xfrm>
            <a:off x="251520" y="332656"/>
            <a:ext cx="4752528" cy="1569660"/>
          </a:xfrm>
          <a:prstGeom prst="rect">
            <a:avLst/>
          </a:prstGeom>
          <a:solidFill>
            <a:schemeClr val="bg1"/>
          </a:solidFill>
          <a:ln w="19050">
            <a:solidFill>
              <a:schemeClr val="tx1"/>
            </a:solidFill>
          </a:ln>
        </p:spPr>
        <p:style>
          <a:lnRef idx="1">
            <a:schemeClr val="accent3"/>
          </a:lnRef>
          <a:fillRef idx="2">
            <a:schemeClr val="accent3"/>
          </a:fillRef>
          <a:effectRef idx="1">
            <a:schemeClr val="accent3"/>
          </a:effectRef>
          <a:fontRef idx="minor">
            <a:schemeClr val="dk1"/>
          </a:fontRef>
        </p:style>
        <p:txBody>
          <a:bodyPr wrap="square">
            <a:spAutoFit/>
          </a:bodyPr>
          <a:lstStyle/>
          <a:p>
            <a:pPr algn="ctr"/>
            <a:r>
              <a:rPr lang="en-US" sz="2400" dirty="0">
                <a:latin typeface="Arial" panose="020B0604020202020204" pitchFamily="34" charset="0"/>
                <a:cs typeface="Arial" panose="020B0604020202020204" pitchFamily="34" charset="0"/>
              </a:rPr>
              <a:t>Exhaust outlets at roof level can be disguised or used as a feature of building design as shown below.</a:t>
            </a:r>
          </a:p>
        </p:txBody>
      </p:sp>
      <p:pic>
        <p:nvPicPr>
          <p:cNvPr id="5" name="Picture 4"/>
          <p:cNvPicPr>
            <a:picLocks noChangeAspect="1"/>
          </p:cNvPicPr>
          <p:nvPr/>
        </p:nvPicPr>
        <p:blipFill>
          <a:blip r:embed="rId2" cstate="print"/>
          <a:stretch>
            <a:fillRect/>
          </a:stretch>
        </p:blipFill>
        <p:spPr>
          <a:xfrm>
            <a:off x="5277276" y="308169"/>
            <a:ext cx="3330629" cy="2594153"/>
          </a:xfrm>
          <a:prstGeom prst="rect">
            <a:avLst/>
          </a:prstGeom>
          <a:ln w="28575">
            <a:solidFill>
              <a:schemeClr val="tx1"/>
            </a:solidFill>
          </a:ln>
        </p:spPr>
      </p:pic>
      <p:sp>
        <p:nvSpPr>
          <p:cNvPr id="6" name="Rectangle 5"/>
          <p:cNvSpPr/>
          <p:nvPr/>
        </p:nvSpPr>
        <p:spPr>
          <a:xfrm>
            <a:off x="496164" y="3590982"/>
            <a:ext cx="4297957" cy="461665"/>
          </a:xfrm>
          <a:prstGeom prst="rect">
            <a:avLst/>
          </a:prstGeom>
          <a:solidFill>
            <a:schemeClr val="bg1"/>
          </a:solidFill>
          <a:ln w="19050">
            <a:solidFill>
              <a:schemeClr val="tx1"/>
            </a:solidFill>
          </a:ln>
        </p:spPr>
        <p:style>
          <a:lnRef idx="1">
            <a:schemeClr val="accent4"/>
          </a:lnRef>
          <a:fillRef idx="2">
            <a:schemeClr val="accent4"/>
          </a:fillRef>
          <a:effectRef idx="1">
            <a:schemeClr val="accent4"/>
          </a:effectRef>
          <a:fontRef idx="minor">
            <a:schemeClr val="dk1"/>
          </a:fontRef>
        </p:style>
        <p:txBody>
          <a:bodyPr wrap="square">
            <a:spAutoFit/>
          </a:bodyPr>
          <a:lstStyle/>
          <a:p>
            <a:r>
              <a:rPr lang="en-US" sz="2400" b="1" dirty="0" smtClean="0">
                <a:solidFill>
                  <a:schemeClr val="tx1"/>
                </a:solidFill>
                <a:latin typeface="Arial" panose="020B0604020202020204" pitchFamily="34" charset="0"/>
                <a:cs typeface="Arial" panose="020B0604020202020204" pitchFamily="34" charset="0"/>
              </a:rPr>
              <a:t>Low level vent dampers </a:t>
            </a:r>
            <a:endParaRPr lang="en-US" sz="2400" b="1" dirty="0">
              <a:solidFill>
                <a:schemeClr val="tx1"/>
              </a:solidFill>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cstate="print"/>
          <a:stretch>
            <a:fillRect/>
          </a:stretch>
        </p:blipFill>
        <p:spPr>
          <a:xfrm>
            <a:off x="496164" y="4198276"/>
            <a:ext cx="8077200" cy="2146300"/>
          </a:xfrm>
          <a:prstGeom prst="rect">
            <a:avLst/>
          </a:prstGeom>
          <a:ln w="28575">
            <a:solidFill>
              <a:schemeClr val="tx1"/>
            </a:solidFill>
          </a:ln>
        </p:spPr>
      </p:pic>
    </p:spTree>
    <p:extLst>
      <p:ext uri="{BB962C8B-B14F-4D97-AF65-F5344CB8AC3E}">
        <p14:creationId xmlns:p14="http://schemas.microsoft.com/office/powerpoint/2010/main" val="41329071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65125" y="116632"/>
            <a:ext cx="7985125" cy="6432530"/>
          </a:xfrm>
          <a:prstGeom prst="rect">
            <a:avLst/>
          </a:prstGeom>
        </p:spPr>
        <p:txBody>
          <a:bodyPr wrap="square">
            <a:spAutoFit/>
          </a:bodyPr>
          <a:lstStyle/>
          <a:p>
            <a:r>
              <a:rPr lang="en-US" sz="3200" b="1" dirty="0" smtClean="0">
                <a:latin typeface="Arial" panose="020B0604020202020204" pitchFamily="34" charset="0"/>
                <a:cs typeface="Arial" panose="020B0604020202020204" pitchFamily="34" charset="0"/>
              </a:rPr>
              <a:t>EFFECTIVENESS DEPENDS ON ?</a:t>
            </a:r>
          </a:p>
          <a:p>
            <a:endParaRPr lang="en-US" sz="2000" dirty="0">
              <a:latin typeface="Comic Sans MS"/>
              <a:cs typeface="Comic Sans MS"/>
            </a:endParaRPr>
          </a:p>
          <a:p>
            <a:pPr marL="342900" indent="-342900" algn="just">
              <a:buFont typeface="Arial"/>
              <a:buChar char="•"/>
            </a:pPr>
            <a:r>
              <a:rPr lang="en-US" sz="2000" dirty="0">
                <a:latin typeface="Arial" panose="020B0604020202020204" pitchFamily="34" charset="0"/>
                <a:cs typeface="Arial" panose="020B0604020202020204" pitchFamily="34" charset="0"/>
              </a:rPr>
              <a:t>The effectiveness of natural ventilation for commercial buildings depends on several </a:t>
            </a:r>
            <a:r>
              <a:rPr lang="en-US" sz="2000" dirty="0" smtClean="0">
                <a:latin typeface="Arial" panose="020B0604020202020204" pitchFamily="34" charset="0"/>
                <a:cs typeface="Arial" panose="020B0604020202020204" pitchFamily="34" charset="0"/>
              </a:rPr>
              <a:t>criteria: </a:t>
            </a:r>
            <a:endParaRPr lang="en-US" sz="2000" dirty="0">
              <a:latin typeface="Arial" panose="020B0604020202020204" pitchFamily="34" charset="0"/>
              <a:cs typeface="Arial" panose="020B0604020202020204" pitchFamily="34" charset="0"/>
            </a:endParaRPr>
          </a:p>
          <a:p>
            <a:pPr marL="342900" indent="-342900" algn="just">
              <a:buFont typeface="Arial"/>
              <a:buChar char="•"/>
            </a:pPr>
            <a:endParaRPr lang="en-US" sz="2000" dirty="0">
              <a:latin typeface="Arial" panose="020B0604020202020204" pitchFamily="34" charset="0"/>
              <a:cs typeface="Arial" panose="020B0604020202020204" pitchFamily="34" charset="0"/>
            </a:endParaRPr>
          </a:p>
          <a:p>
            <a:pPr marL="342900" indent="-342900" algn="just">
              <a:buFont typeface="Arial"/>
              <a:buChar char="•"/>
            </a:pPr>
            <a:r>
              <a:rPr lang="en-US" sz="2000" dirty="0">
                <a:latin typeface="Arial" panose="020B0604020202020204" pitchFamily="34" charset="0"/>
                <a:cs typeface="Arial" panose="020B0604020202020204" pitchFamily="34" charset="0"/>
              </a:rPr>
              <a:t>These are </a:t>
            </a:r>
            <a:r>
              <a:rPr lang="en-US" sz="2000" b="1" dirty="0">
                <a:solidFill>
                  <a:srgbClr val="0070C0"/>
                </a:solidFill>
                <a:latin typeface="Arial" panose="020B0604020202020204" pitchFamily="34" charset="0"/>
                <a:cs typeface="Arial" panose="020B0604020202020204" pitchFamily="34" charset="0"/>
              </a:rPr>
              <a:t>wind strength and direction</a:t>
            </a:r>
            <a:r>
              <a:rPr lang="en-US" sz="2000" dirty="0">
                <a:latin typeface="Arial" panose="020B0604020202020204" pitchFamily="34" charset="0"/>
                <a:cs typeface="Arial" panose="020B0604020202020204" pitchFamily="34" charset="0"/>
              </a:rPr>
              <a:t>, </a:t>
            </a:r>
            <a:r>
              <a:rPr lang="en-US" sz="2000" b="1" dirty="0">
                <a:solidFill>
                  <a:srgbClr val="0070C0"/>
                </a:solidFill>
                <a:latin typeface="Arial" panose="020B0604020202020204" pitchFamily="34" charset="0"/>
                <a:cs typeface="Arial" panose="020B0604020202020204" pitchFamily="34" charset="0"/>
              </a:rPr>
              <a:t>size of openings, air </a:t>
            </a:r>
            <a:r>
              <a:rPr lang="en-US" sz="2000" b="1" dirty="0" smtClean="0">
                <a:solidFill>
                  <a:srgbClr val="0070C0"/>
                </a:solidFill>
                <a:latin typeface="Arial" panose="020B0604020202020204" pitchFamily="34" charset="0"/>
                <a:cs typeface="Arial" panose="020B0604020202020204" pitchFamily="34" charset="0"/>
              </a:rPr>
              <a:t>temperatures (inside and out) </a:t>
            </a:r>
            <a:r>
              <a:rPr lang="en-US" sz="2000" b="1" dirty="0">
                <a:solidFill>
                  <a:srgbClr val="0070C0"/>
                </a:solidFill>
                <a:latin typeface="Arial" panose="020B0604020202020204" pitchFamily="34" charset="0"/>
                <a:cs typeface="Arial" panose="020B0604020202020204" pitchFamily="34" charset="0"/>
              </a:rPr>
              <a:t>and height of building. </a:t>
            </a:r>
          </a:p>
          <a:p>
            <a:pPr marL="342900" indent="-342900" algn="just">
              <a:buFont typeface="Arial"/>
              <a:buChar char="•"/>
            </a:pPr>
            <a:endParaRPr lang="en-US" sz="2000" dirty="0">
              <a:latin typeface="Arial" panose="020B0604020202020204" pitchFamily="34" charset="0"/>
              <a:cs typeface="Arial" panose="020B0604020202020204" pitchFamily="34" charset="0"/>
            </a:endParaRPr>
          </a:p>
          <a:p>
            <a:pPr marL="342900" indent="-342900" algn="just">
              <a:buFont typeface="Arial"/>
              <a:buChar char="•"/>
            </a:pPr>
            <a:r>
              <a:rPr lang="en-US" sz="2000" b="1" dirty="0">
                <a:solidFill>
                  <a:srgbClr val="0070C0"/>
                </a:solidFill>
                <a:latin typeface="Arial" panose="020B0604020202020204" pitchFamily="34" charset="0"/>
                <a:cs typeface="Arial" panose="020B0604020202020204" pitchFamily="34" charset="0"/>
              </a:rPr>
              <a:t>For effective controlled </a:t>
            </a:r>
            <a:r>
              <a:rPr lang="en-US" sz="2000" b="1" dirty="0" smtClean="0">
                <a:solidFill>
                  <a:srgbClr val="0070C0"/>
                </a:solidFill>
                <a:latin typeface="Arial" panose="020B0604020202020204" pitchFamily="34" charset="0"/>
                <a:cs typeface="Arial" panose="020B0604020202020204" pitchFamily="34" charset="0"/>
              </a:rPr>
              <a:t>ventilation, </a:t>
            </a:r>
            <a:r>
              <a:rPr lang="en-US" sz="2000" b="1" dirty="0">
                <a:solidFill>
                  <a:srgbClr val="0070C0"/>
                </a:solidFill>
                <a:latin typeface="Arial" panose="020B0604020202020204" pitchFamily="34" charset="0"/>
                <a:cs typeface="Arial" panose="020B0604020202020204" pitchFamily="34" charset="0"/>
              </a:rPr>
              <a:t>the designer should not rely solely on the wind but more on the stack effect and air </a:t>
            </a:r>
            <a:r>
              <a:rPr lang="en-US" sz="2000" b="1" dirty="0" smtClean="0">
                <a:solidFill>
                  <a:srgbClr val="0070C0"/>
                </a:solidFill>
                <a:latin typeface="Arial" panose="020B0604020202020204" pitchFamily="34" charset="0"/>
                <a:cs typeface="Arial" panose="020B0604020202020204" pitchFamily="34" charset="0"/>
              </a:rPr>
              <a:t>circulation controls</a:t>
            </a:r>
            <a:r>
              <a:rPr lang="en-US" sz="2000" b="1" dirty="0">
                <a:solidFill>
                  <a:srgbClr val="0070C0"/>
                </a:solidFill>
                <a:latin typeface="Arial" panose="020B0604020202020204" pitchFamily="34" charset="0"/>
                <a:cs typeface="Arial" panose="020B0604020202020204" pitchFamily="34" charset="0"/>
              </a:rPr>
              <a:t>.</a:t>
            </a:r>
          </a:p>
          <a:p>
            <a:pPr marL="342900" indent="-342900" algn="just">
              <a:buFont typeface="Arial"/>
              <a:buChar char="•"/>
            </a:pPr>
            <a:endParaRPr lang="en-US" sz="2000" dirty="0">
              <a:latin typeface="Arial" panose="020B0604020202020204" pitchFamily="34" charset="0"/>
              <a:cs typeface="Arial" panose="020B0604020202020204" pitchFamily="34" charset="0"/>
            </a:endParaRPr>
          </a:p>
          <a:p>
            <a:pPr marL="342900" indent="-342900" algn="just">
              <a:buFont typeface="Arial"/>
              <a:buChar char="•"/>
            </a:pPr>
            <a:r>
              <a:rPr lang="en-US" sz="2000" b="1" dirty="0" smtClean="0">
                <a:solidFill>
                  <a:srgbClr val="0070C0"/>
                </a:solidFill>
                <a:latin typeface="Arial" panose="020B0604020202020204" pitchFamily="34" charset="0"/>
                <a:cs typeface="Arial" panose="020B0604020202020204" pitchFamily="34" charset="0"/>
              </a:rPr>
              <a:t>Control Dampers </a:t>
            </a:r>
            <a:r>
              <a:rPr lang="en-US" sz="2000" dirty="0">
                <a:latin typeface="Arial" panose="020B0604020202020204" pitchFamily="34" charset="0"/>
                <a:cs typeface="Arial" panose="020B0604020202020204" pitchFamily="34" charset="0"/>
              </a:rPr>
              <a:t>can be used to control air entering and/or exiting a </a:t>
            </a:r>
            <a:r>
              <a:rPr lang="en-US" sz="2000" dirty="0" smtClean="0">
                <a:latin typeface="Arial" panose="020B0604020202020204" pitchFamily="34" charset="0"/>
                <a:cs typeface="Arial" panose="020B0604020202020204" pitchFamily="34" charset="0"/>
              </a:rPr>
              <a:t>‘natural’ </a:t>
            </a:r>
            <a:r>
              <a:rPr lang="en-US" sz="2000" dirty="0">
                <a:latin typeface="Arial" panose="020B0604020202020204" pitchFamily="34" charset="0"/>
                <a:cs typeface="Arial" panose="020B0604020202020204" pitchFamily="34" charset="0"/>
              </a:rPr>
              <a:t>ventilation system. </a:t>
            </a:r>
          </a:p>
          <a:p>
            <a:pPr marL="342900" indent="-342900" algn="just">
              <a:buFont typeface="Arial"/>
              <a:buChar char="•"/>
            </a:pPr>
            <a:endParaRPr lang="en-US" sz="2000" dirty="0">
              <a:latin typeface="Arial" panose="020B0604020202020204" pitchFamily="34" charset="0"/>
              <a:cs typeface="Arial" panose="020B0604020202020204" pitchFamily="34" charset="0"/>
            </a:endParaRPr>
          </a:p>
          <a:p>
            <a:pPr marL="342900" indent="-342900" algn="just">
              <a:buFont typeface="Arial"/>
              <a:buChar char="•"/>
            </a:pPr>
            <a:r>
              <a:rPr lang="en-US" sz="2000" dirty="0">
                <a:latin typeface="Arial" panose="020B0604020202020204" pitchFamily="34" charset="0"/>
                <a:cs typeface="Arial" panose="020B0604020202020204" pitchFamily="34" charset="0"/>
              </a:rPr>
              <a:t>These dampers could be linked to </a:t>
            </a:r>
            <a:r>
              <a:rPr lang="en-US" sz="2000" b="1" dirty="0">
                <a:solidFill>
                  <a:srgbClr val="0070C0"/>
                </a:solidFill>
                <a:latin typeface="Arial" panose="020B0604020202020204" pitchFamily="34" charset="0"/>
                <a:cs typeface="Arial" panose="020B0604020202020204" pitchFamily="34" charset="0"/>
              </a:rPr>
              <a:t>occupancy sensors</a:t>
            </a:r>
            <a:r>
              <a:rPr lang="en-US" sz="2000" dirty="0">
                <a:latin typeface="Arial" panose="020B0604020202020204" pitchFamily="34" charset="0"/>
                <a:cs typeface="Arial" panose="020B0604020202020204" pitchFamily="34" charset="0"/>
              </a:rPr>
              <a:t>, </a:t>
            </a:r>
            <a:r>
              <a:rPr lang="en-US" sz="2000" b="1" dirty="0">
                <a:solidFill>
                  <a:srgbClr val="0070C0"/>
                </a:solidFill>
                <a:latin typeface="Arial" panose="020B0604020202020204" pitchFamily="34" charset="0"/>
                <a:cs typeface="Arial" panose="020B0604020202020204" pitchFamily="34" charset="0"/>
              </a:rPr>
              <a:t>temperature sensors, time switches and other weather sensors </a:t>
            </a:r>
            <a:r>
              <a:rPr lang="en-US" sz="2000" dirty="0">
                <a:latin typeface="Arial" panose="020B0604020202020204" pitchFamily="34" charset="0"/>
                <a:cs typeface="Arial" panose="020B0604020202020204" pitchFamily="34" charset="0"/>
              </a:rPr>
              <a:t>to give </a:t>
            </a:r>
            <a:r>
              <a:rPr lang="en-US" sz="2000" b="1" dirty="0">
                <a:solidFill>
                  <a:srgbClr val="0070C0"/>
                </a:solidFill>
                <a:latin typeface="Arial" panose="020B0604020202020204" pitchFamily="34" charset="0"/>
                <a:cs typeface="Arial" panose="020B0604020202020204" pitchFamily="34" charset="0"/>
              </a:rPr>
              <a:t>automatic control of ventilation </a:t>
            </a:r>
            <a:r>
              <a:rPr lang="en-US" sz="2000" dirty="0">
                <a:latin typeface="Arial" panose="020B0604020202020204" pitchFamily="34" charset="0"/>
                <a:cs typeface="Arial" panose="020B0604020202020204" pitchFamily="34" charset="0"/>
              </a:rPr>
              <a:t>which is the key to a useful system.</a:t>
            </a:r>
          </a:p>
          <a:p>
            <a:pPr algn="just"/>
            <a:endParaRPr lang="en-US" sz="2000" dirty="0">
              <a:latin typeface="Arial" panose="020B0604020202020204" pitchFamily="34" charset="0"/>
              <a:cs typeface="Arial" panose="020B0604020202020204" pitchFamily="34" charset="0"/>
            </a:endParaRPr>
          </a:p>
        </p:txBody>
      </p:sp>
      <p:cxnSp>
        <p:nvCxnSpPr>
          <p:cNvPr id="3" name="Straight Arrow Connector 2"/>
          <p:cNvCxnSpPr/>
          <p:nvPr/>
        </p:nvCxnSpPr>
        <p:spPr>
          <a:xfrm>
            <a:off x="4499992" y="6165304"/>
            <a:ext cx="0" cy="504056"/>
          </a:xfrm>
          <a:prstGeom prst="straightConnector1">
            <a:avLst/>
          </a:prstGeom>
          <a:ln w="57150">
            <a:tailEnd type="arrow"/>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069475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anim calcmode="lin" valueType="num">
                                      <p:cBhvr additive="base">
                                        <p:cTn id="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6" end="6"/>
                                            </p:txEl>
                                          </p:spTgt>
                                        </p:tgtEl>
                                        <p:attrNameLst>
                                          <p:attrName>style.visibility</p:attrName>
                                        </p:attrNameLst>
                                      </p:cBhvr>
                                      <p:to>
                                        <p:strVal val="visible"/>
                                      </p:to>
                                    </p:set>
                                    <p:anim calcmode="lin" valueType="num">
                                      <p:cBhvr additive="base">
                                        <p:cTn id="1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anim calcmode="lin" valueType="num">
                                      <p:cBhvr additive="base">
                                        <p:cTn id="19"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10" end="10"/>
                                            </p:txEl>
                                          </p:spTgt>
                                        </p:tgtEl>
                                        <p:attrNameLst>
                                          <p:attrName>style.visibility</p:attrName>
                                        </p:attrNameLst>
                                      </p:cBhvr>
                                      <p:to>
                                        <p:strVal val="visible"/>
                                      </p:to>
                                    </p:set>
                                    <p:anim calcmode="lin" valueType="num">
                                      <p:cBhvr additive="base">
                                        <p:cTn id="25"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95536" y="376960"/>
            <a:ext cx="8001000" cy="830997"/>
          </a:xfrm>
          <a:prstGeom prst="rect">
            <a:avLst/>
          </a:prstGeom>
        </p:spPr>
        <p:txBody>
          <a:bodyPr wrap="square">
            <a:spAutoFit/>
          </a:bodyPr>
          <a:lstStyle/>
          <a:p>
            <a:r>
              <a:rPr lang="en-US" sz="2400" dirty="0" smtClean="0">
                <a:cs typeface="Comic Sans MS"/>
              </a:rPr>
              <a:t>Determining </a:t>
            </a:r>
            <a:r>
              <a:rPr lang="en-US" sz="2400" dirty="0">
                <a:cs typeface="Comic Sans MS"/>
              </a:rPr>
              <a:t>air flow rates in stack driven ventilation or </a:t>
            </a:r>
            <a:r>
              <a:rPr lang="en-US" sz="2400" dirty="0" smtClean="0">
                <a:cs typeface="Comic Sans MS"/>
              </a:rPr>
              <a:t>determining the size of opening </a:t>
            </a:r>
            <a:r>
              <a:rPr lang="en-US" sz="2400" dirty="0">
                <a:cs typeface="Comic Sans MS"/>
              </a:rPr>
              <a:t>areas </a:t>
            </a:r>
            <a:r>
              <a:rPr lang="en-US" sz="2400" dirty="0" smtClean="0">
                <a:cs typeface="Comic Sans MS"/>
              </a:rPr>
              <a:t>that are required</a:t>
            </a:r>
            <a:r>
              <a:rPr lang="en-US" sz="2400" dirty="0">
                <a:cs typeface="Comic Sans MS"/>
              </a:rPr>
              <a:t>.</a:t>
            </a:r>
          </a:p>
        </p:txBody>
      </p:sp>
      <p:pic>
        <p:nvPicPr>
          <p:cNvPr id="5" name="Picture 4" descr="Screen Shot 2012-03-18 at 11.55.41 AM.png"/>
          <p:cNvPicPr>
            <a:picLocks noChangeAspect="1"/>
          </p:cNvPicPr>
          <p:nvPr/>
        </p:nvPicPr>
        <p:blipFill rotWithShape="1">
          <a:blip r:embed="rId2" cstate="print">
            <a:extLst>
              <a:ext uri="{28A0092B-C50C-407E-A947-70E740481C1C}">
                <a14:useLocalDpi xmlns:a14="http://schemas.microsoft.com/office/drawing/2010/main" val="0"/>
              </a:ext>
            </a:extLst>
          </a:blip>
          <a:srcRect l="21180" t="33611" r="21875" b="20278"/>
          <a:stretch/>
        </p:blipFill>
        <p:spPr>
          <a:xfrm>
            <a:off x="612082" y="2348880"/>
            <a:ext cx="8001000" cy="4049288"/>
          </a:xfrm>
          <a:prstGeom prst="rect">
            <a:avLst/>
          </a:prstGeom>
          <a:ln w="28575">
            <a:solidFill>
              <a:schemeClr val="tx1"/>
            </a:solidFill>
          </a:ln>
        </p:spPr>
      </p:pic>
      <p:sp>
        <p:nvSpPr>
          <p:cNvPr id="2" name="TextBox 1"/>
          <p:cNvSpPr txBox="1"/>
          <p:nvPr/>
        </p:nvSpPr>
        <p:spPr>
          <a:xfrm>
            <a:off x="467544" y="1412776"/>
            <a:ext cx="8352928" cy="461665"/>
          </a:xfrm>
          <a:prstGeom prst="rect">
            <a:avLst/>
          </a:prstGeom>
          <a:noFill/>
        </p:spPr>
        <p:txBody>
          <a:bodyPr wrap="square" rtlCol="0">
            <a:spAutoFit/>
          </a:bodyPr>
          <a:lstStyle/>
          <a:p>
            <a:r>
              <a:rPr lang="en-GB" sz="2400" dirty="0" smtClean="0"/>
              <a:t>Q = C</a:t>
            </a:r>
            <a:r>
              <a:rPr lang="en-GB" sz="2400" baseline="-25000" dirty="0" smtClean="0"/>
              <a:t>d</a:t>
            </a:r>
            <a:r>
              <a:rPr lang="en-GB" sz="2400" dirty="0" smtClean="0"/>
              <a:t> x A x [ (2/P</a:t>
            </a:r>
            <a:r>
              <a:rPr lang="en-GB" sz="2400" baseline="-25000" dirty="0" smtClean="0"/>
              <a:t>ins</a:t>
            </a:r>
            <a:r>
              <a:rPr lang="en-GB" sz="2400" dirty="0" smtClean="0"/>
              <a:t>) x P</a:t>
            </a:r>
            <a:r>
              <a:rPr lang="en-GB" sz="2400" baseline="-25000" dirty="0" smtClean="0"/>
              <a:t>ins</a:t>
            </a:r>
            <a:r>
              <a:rPr lang="en-GB" sz="2400" dirty="0" smtClean="0"/>
              <a:t> x g x (h</a:t>
            </a:r>
            <a:r>
              <a:rPr lang="en-GB" sz="2400" baseline="-25000" dirty="0" smtClean="0"/>
              <a:t>npl</a:t>
            </a:r>
            <a:r>
              <a:rPr lang="en-GB" sz="2400" dirty="0" smtClean="0"/>
              <a:t> – h) x (T</a:t>
            </a:r>
            <a:r>
              <a:rPr lang="en-GB" sz="2400" baseline="-25000" dirty="0" smtClean="0"/>
              <a:t>ins</a:t>
            </a:r>
            <a:r>
              <a:rPr lang="en-GB" sz="2400" dirty="0" smtClean="0"/>
              <a:t> – T</a:t>
            </a:r>
            <a:r>
              <a:rPr lang="en-GB" sz="2400" baseline="-25000" dirty="0" smtClean="0"/>
              <a:t>out</a:t>
            </a:r>
            <a:r>
              <a:rPr lang="en-GB" sz="2400" dirty="0" smtClean="0"/>
              <a:t> /T</a:t>
            </a:r>
            <a:r>
              <a:rPr lang="en-GB" sz="2400" baseline="-25000" dirty="0" smtClean="0"/>
              <a:t>ins</a:t>
            </a:r>
            <a:r>
              <a:rPr lang="en-GB" sz="2400" dirty="0" smtClean="0"/>
              <a:t>)]</a:t>
            </a:r>
            <a:endParaRPr lang="en-GB" sz="2400" dirty="0"/>
          </a:p>
        </p:txBody>
      </p:sp>
      <p:sp>
        <p:nvSpPr>
          <p:cNvPr id="3" name="TextBox 2"/>
          <p:cNvSpPr txBox="1"/>
          <p:nvPr/>
        </p:nvSpPr>
        <p:spPr>
          <a:xfrm>
            <a:off x="6884123" y="5892129"/>
            <a:ext cx="1728959" cy="369332"/>
          </a:xfrm>
          <a:prstGeom prst="rect">
            <a:avLst/>
          </a:prstGeom>
          <a:noFill/>
        </p:spPr>
        <p:txBody>
          <a:bodyPr wrap="square" rtlCol="0">
            <a:spAutoFit/>
          </a:bodyPr>
          <a:lstStyle/>
          <a:p>
            <a:r>
              <a:rPr lang="en-GB" b="1" dirty="0" smtClean="0">
                <a:solidFill>
                  <a:srgbClr val="0070C0"/>
                </a:solidFill>
              </a:rPr>
              <a:t>COPY DOWN</a:t>
            </a:r>
            <a:endParaRPr lang="en-GB" b="1" dirty="0">
              <a:solidFill>
                <a:srgbClr val="0070C0"/>
              </a:solidFill>
            </a:endParaRPr>
          </a:p>
        </p:txBody>
      </p:sp>
    </p:spTree>
    <p:extLst>
      <p:ext uri="{BB962C8B-B14F-4D97-AF65-F5344CB8AC3E}">
        <p14:creationId xmlns:p14="http://schemas.microsoft.com/office/powerpoint/2010/main" val="393738474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46004" y="972492"/>
            <a:ext cx="8158444" cy="4031873"/>
          </a:xfrm>
          <a:prstGeom prst="rect">
            <a:avLst/>
          </a:prstGeom>
          <a:solidFill>
            <a:schemeClr val="accent1">
              <a:lumMod val="20000"/>
              <a:lumOff val="80000"/>
            </a:schemeClr>
          </a:solidFill>
          <a:ln>
            <a:noFill/>
          </a:ln>
        </p:spPr>
        <p:style>
          <a:lnRef idx="1">
            <a:schemeClr val="accent6"/>
          </a:lnRef>
          <a:fillRef idx="2">
            <a:schemeClr val="accent6"/>
          </a:fillRef>
          <a:effectRef idx="1">
            <a:schemeClr val="accent6"/>
          </a:effectRef>
          <a:fontRef idx="minor">
            <a:schemeClr val="dk1"/>
          </a:fontRef>
        </p:style>
        <p:txBody>
          <a:bodyPr wrap="square">
            <a:spAutoFit/>
          </a:bodyPr>
          <a:lstStyle/>
          <a:p>
            <a:r>
              <a:rPr lang="en-US" sz="3600" b="1" dirty="0" smtClean="0">
                <a:solidFill>
                  <a:schemeClr val="tx1"/>
                </a:solidFill>
                <a:latin typeface="Arial" panose="020B0604020202020204" pitchFamily="34" charset="0"/>
                <a:cs typeface="Arial" panose="020B0604020202020204" pitchFamily="34" charset="0"/>
              </a:rPr>
              <a:t>NEUTRAL PRESSURE LEVEL</a:t>
            </a:r>
          </a:p>
          <a:p>
            <a:endParaRPr lang="en-US" sz="2000" dirty="0">
              <a:latin typeface="Arial" panose="020B0604020202020204" pitchFamily="34" charset="0"/>
              <a:cs typeface="Arial" panose="020B0604020202020204" pitchFamily="34" charset="0"/>
            </a:endParaRPr>
          </a:p>
          <a:p>
            <a:endParaRPr lang="en-US" sz="2000" dirty="0" smtClean="0">
              <a:latin typeface="Arial" panose="020B0604020202020204" pitchFamily="34" charset="0"/>
              <a:cs typeface="Arial" panose="020B0604020202020204" pitchFamily="34" charset="0"/>
            </a:endParaRPr>
          </a:p>
          <a:p>
            <a:r>
              <a:rPr lang="en-US" sz="2000" dirty="0" smtClean="0">
                <a:latin typeface="Arial" panose="020B0604020202020204" pitchFamily="34" charset="0"/>
                <a:cs typeface="Arial" panose="020B0604020202020204" pitchFamily="34" charset="0"/>
              </a:rPr>
              <a:t>This </a:t>
            </a:r>
            <a:r>
              <a:rPr lang="en-US" sz="2000" dirty="0">
                <a:latin typeface="Arial" panose="020B0604020202020204" pitchFamily="34" charset="0"/>
                <a:cs typeface="Arial" panose="020B0604020202020204" pitchFamily="34" charset="0"/>
              </a:rPr>
              <a:t>is where the outside pressure equals the internal pressure.  </a:t>
            </a:r>
          </a:p>
          <a:p>
            <a:endParaRPr lang="en-US" sz="2000" dirty="0">
              <a:latin typeface="Arial" panose="020B0604020202020204" pitchFamily="34" charset="0"/>
              <a:cs typeface="Arial" panose="020B0604020202020204" pitchFamily="34" charset="0"/>
            </a:endParaRPr>
          </a:p>
          <a:p>
            <a:r>
              <a:rPr lang="en-US" sz="2000" dirty="0" smtClean="0">
                <a:latin typeface="Arial" panose="020B0604020202020204" pitchFamily="34" charset="0"/>
                <a:cs typeface="Arial" panose="020B0604020202020204" pitchFamily="34" charset="0"/>
              </a:rPr>
              <a:t>This </a:t>
            </a:r>
            <a:r>
              <a:rPr lang="en-US" sz="2000" dirty="0">
                <a:latin typeface="Arial" panose="020B0604020202020204" pitchFamily="34" charset="0"/>
                <a:cs typeface="Arial" panose="020B0604020202020204" pitchFamily="34" charset="0"/>
              </a:rPr>
              <a:t>is usually high up in a building otherwise the stack effect would not work.</a:t>
            </a:r>
          </a:p>
          <a:p>
            <a:endParaRPr lang="en-US" sz="2000" dirty="0">
              <a:latin typeface="Arial" panose="020B0604020202020204" pitchFamily="34" charset="0"/>
              <a:cs typeface="Arial" panose="020B0604020202020204" pitchFamily="34" charset="0"/>
            </a:endParaRPr>
          </a:p>
          <a:p>
            <a:pPr algn="ctr"/>
            <a:r>
              <a:rPr lang="en-US" sz="2000" dirty="0">
                <a:latin typeface="Arial" panose="020B0604020202020204" pitchFamily="34" charset="0"/>
                <a:cs typeface="Arial" panose="020B0604020202020204" pitchFamily="34" charset="0"/>
              </a:rPr>
              <a:t>The neutral pressure level for most buildings is </a:t>
            </a:r>
            <a:r>
              <a:rPr lang="en-US" sz="2000" dirty="0" smtClean="0">
                <a:latin typeface="Arial" panose="020B0604020202020204" pitchFamily="34" charset="0"/>
                <a:cs typeface="Arial" panose="020B0604020202020204" pitchFamily="34" charset="0"/>
              </a:rPr>
              <a:t>around </a:t>
            </a:r>
            <a:r>
              <a:rPr lang="en-US" sz="2000" b="1" dirty="0">
                <a:solidFill>
                  <a:srgbClr val="0070C0"/>
                </a:solidFill>
                <a:latin typeface="Arial" panose="020B0604020202020204" pitchFamily="34" charset="0"/>
                <a:cs typeface="Arial" panose="020B0604020202020204" pitchFamily="34" charset="0"/>
              </a:rPr>
              <a:t>0.25 metres </a:t>
            </a:r>
            <a:r>
              <a:rPr lang="en-US" sz="2000" b="1" dirty="0" smtClean="0">
                <a:solidFill>
                  <a:srgbClr val="0070C0"/>
                </a:solidFill>
                <a:latin typeface="Arial" panose="020B0604020202020204" pitchFamily="34" charset="0"/>
                <a:cs typeface="Arial" panose="020B0604020202020204" pitchFamily="34" charset="0"/>
              </a:rPr>
              <a:t> above </a:t>
            </a:r>
            <a:r>
              <a:rPr lang="en-US" sz="2000" b="1" dirty="0">
                <a:solidFill>
                  <a:srgbClr val="0070C0"/>
                </a:solidFill>
                <a:latin typeface="Arial" panose="020B0604020202020204" pitchFamily="34" charset="0"/>
                <a:cs typeface="Arial" panose="020B0604020202020204" pitchFamily="34" charset="0"/>
              </a:rPr>
              <a:t>the level of the top floor ceiling.  </a:t>
            </a:r>
            <a:endParaRPr lang="en-US" sz="2000" b="1" dirty="0" smtClean="0">
              <a:solidFill>
                <a:srgbClr val="0070C0"/>
              </a:solidFill>
              <a:latin typeface="Arial" panose="020B0604020202020204" pitchFamily="34" charset="0"/>
              <a:cs typeface="Arial" panose="020B0604020202020204" pitchFamily="34" charset="0"/>
            </a:endParaRPr>
          </a:p>
          <a:p>
            <a:endParaRPr lang="en-US" sz="2000" dirty="0">
              <a:latin typeface="Comic Sans MS"/>
              <a:cs typeface="Comic Sans MS"/>
            </a:endParaRPr>
          </a:p>
          <a:p>
            <a:r>
              <a:rPr lang="en-US" sz="2000" dirty="0" smtClean="0">
                <a:latin typeface="Comic Sans MS"/>
                <a:cs typeface="Comic Sans MS"/>
              </a:rPr>
              <a:t>         </a:t>
            </a:r>
            <a:endParaRPr lang="en-US" sz="2000" dirty="0">
              <a:latin typeface="Comic Sans MS"/>
              <a:cs typeface="Comic Sans MS"/>
            </a:endParaRPr>
          </a:p>
        </p:txBody>
      </p:sp>
    </p:spTree>
    <p:extLst>
      <p:ext uri="{BB962C8B-B14F-4D97-AF65-F5344CB8AC3E}">
        <p14:creationId xmlns:p14="http://schemas.microsoft.com/office/powerpoint/2010/main" val="333877433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Rectangle 3"/>
          <p:cNvSpPr/>
          <p:nvPr/>
        </p:nvSpPr>
        <p:spPr>
          <a:xfrm>
            <a:off x="539552" y="476672"/>
            <a:ext cx="7797626" cy="4955203"/>
          </a:xfrm>
          <a:prstGeom prst="rect">
            <a:avLst/>
          </a:prstGeom>
        </p:spPr>
        <p:txBody>
          <a:bodyPr wrap="square">
            <a:spAutoFit/>
          </a:bodyPr>
          <a:lstStyle/>
          <a:p>
            <a:r>
              <a:rPr lang="en-US" sz="3600" b="1" dirty="0" smtClean="0">
                <a:cs typeface="Comic Sans MS"/>
              </a:rPr>
              <a:t>TEMPERATURES</a:t>
            </a:r>
          </a:p>
          <a:p>
            <a:endParaRPr lang="en-US" sz="2000" dirty="0">
              <a:latin typeface="Comic Sans MS"/>
              <a:cs typeface="Comic Sans MS"/>
            </a:endParaRPr>
          </a:p>
          <a:p>
            <a:pPr marL="342900" indent="-342900" algn="just">
              <a:buFont typeface="Arial"/>
              <a:buChar char="•"/>
            </a:pPr>
            <a:r>
              <a:rPr lang="en-US" sz="2000" dirty="0">
                <a:latin typeface="Arial" panose="020B0604020202020204" pitchFamily="34" charset="0"/>
                <a:cs typeface="Arial" panose="020B0604020202020204" pitchFamily="34" charset="0"/>
              </a:rPr>
              <a:t>The </a:t>
            </a:r>
            <a:r>
              <a:rPr lang="en-US" sz="2000" b="1" dirty="0">
                <a:solidFill>
                  <a:srgbClr val="0070C0"/>
                </a:solidFill>
                <a:latin typeface="Arial" panose="020B0604020202020204" pitchFamily="34" charset="0"/>
                <a:cs typeface="Arial" panose="020B0604020202020204" pitchFamily="34" charset="0"/>
              </a:rPr>
              <a:t>internal room temperatures need to be calculated since in summer heat gains elevate the room temperature. </a:t>
            </a:r>
            <a:endParaRPr lang="en-US" sz="2000" b="1" dirty="0" smtClean="0">
              <a:solidFill>
                <a:srgbClr val="0070C0"/>
              </a:solidFill>
              <a:latin typeface="Arial" panose="020B0604020202020204" pitchFamily="34" charset="0"/>
              <a:cs typeface="Arial" panose="020B0604020202020204" pitchFamily="34" charset="0"/>
            </a:endParaRPr>
          </a:p>
          <a:p>
            <a:pPr marL="342900" indent="-342900" algn="just">
              <a:buFont typeface="Arial"/>
              <a:buChar char="•"/>
            </a:pPr>
            <a:endParaRPr lang="en-US" sz="2000" dirty="0" smtClean="0">
              <a:latin typeface="Arial" panose="020B0604020202020204" pitchFamily="34" charset="0"/>
              <a:cs typeface="Arial" panose="020B0604020202020204" pitchFamily="34" charset="0"/>
            </a:endParaRPr>
          </a:p>
          <a:p>
            <a:pPr marL="342900" indent="-342900" algn="just">
              <a:buFont typeface="Arial"/>
              <a:buChar char="•"/>
            </a:pPr>
            <a:r>
              <a:rPr lang="en-US" sz="2000" dirty="0" smtClean="0">
                <a:latin typeface="Arial" panose="020B0604020202020204" pitchFamily="34" charset="0"/>
                <a:cs typeface="Arial" panose="020B0604020202020204" pitchFamily="34" charset="0"/>
              </a:rPr>
              <a:t>This can be done using software where summertime temperature can be predicted, along with required air flow rates and opening sizes, to keep room temperatures to acceptable levels. </a:t>
            </a:r>
          </a:p>
          <a:p>
            <a:pPr algn="just"/>
            <a:r>
              <a:rPr lang="en-US" sz="2000" b="1" dirty="0">
                <a:solidFill>
                  <a:srgbClr val="0070C0"/>
                </a:solidFill>
                <a:latin typeface="Arial" panose="020B0604020202020204" pitchFamily="34" charset="0"/>
                <a:cs typeface="Arial" panose="020B0604020202020204" pitchFamily="34" charset="0"/>
              </a:rPr>
              <a:t> </a:t>
            </a:r>
            <a:r>
              <a:rPr lang="en-US" sz="2000" b="1" dirty="0" smtClean="0">
                <a:solidFill>
                  <a:srgbClr val="0070C0"/>
                </a:solidFill>
                <a:latin typeface="Arial" panose="020B0604020202020204" pitchFamily="34" charset="0"/>
                <a:cs typeface="Arial" panose="020B0604020202020204" pitchFamily="34" charset="0"/>
              </a:rPr>
              <a:t>   (Hevacomp software)</a:t>
            </a:r>
          </a:p>
          <a:p>
            <a:pPr marL="342900" indent="-342900" algn="just">
              <a:buFont typeface="Arial"/>
              <a:buChar char="•"/>
            </a:pPr>
            <a:endParaRPr lang="en-US" sz="2000" dirty="0" smtClean="0">
              <a:latin typeface="Arial" panose="020B0604020202020204" pitchFamily="34" charset="0"/>
              <a:cs typeface="Arial" panose="020B0604020202020204" pitchFamily="34" charset="0"/>
            </a:endParaRPr>
          </a:p>
          <a:p>
            <a:pPr marL="342900" indent="-342900" algn="just">
              <a:buFont typeface="Arial"/>
              <a:buChar char="•"/>
            </a:pPr>
            <a:r>
              <a:rPr lang="en-US" sz="2000" dirty="0" smtClean="0">
                <a:latin typeface="Arial" panose="020B0604020202020204" pitchFamily="34" charset="0"/>
                <a:cs typeface="Arial" panose="020B0604020202020204" pitchFamily="34" charset="0"/>
              </a:rPr>
              <a:t>It </a:t>
            </a:r>
            <a:r>
              <a:rPr lang="en-US" sz="2000" dirty="0">
                <a:latin typeface="Arial" panose="020B0604020202020204" pitchFamily="34" charset="0"/>
                <a:cs typeface="Arial" panose="020B0604020202020204" pitchFamily="34" charset="0"/>
              </a:rPr>
              <a:t>is important to obtain accurate inside and outside temperatures since this difference creates the driving force inside the stack or the pressure difference to move air up the stack to outside.</a:t>
            </a:r>
          </a:p>
        </p:txBody>
      </p:sp>
    </p:spTree>
    <p:extLst>
      <p:ext uri="{BB962C8B-B14F-4D97-AF65-F5344CB8AC3E}">
        <p14:creationId xmlns:p14="http://schemas.microsoft.com/office/powerpoint/2010/main" val="224331341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creen Shot 2012-03-18 at 12.15.31 PM.png"/>
          <p:cNvPicPr>
            <a:picLocks noChangeAspect="1"/>
          </p:cNvPicPr>
          <p:nvPr/>
        </p:nvPicPr>
        <p:blipFill rotWithShape="1">
          <a:blip r:embed="rId2" cstate="print">
            <a:extLst>
              <a:ext uri="{28A0092B-C50C-407E-A947-70E740481C1C}">
                <a14:useLocalDpi xmlns:a14="http://schemas.microsoft.com/office/drawing/2010/main" val="0"/>
              </a:ext>
            </a:extLst>
          </a:blip>
          <a:srcRect l="26042" t="24166" r="22743" b="19445"/>
          <a:stretch/>
        </p:blipFill>
        <p:spPr>
          <a:xfrm>
            <a:off x="323528" y="2492896"/>
            <a:ext cx="6050831" cy="4163791"/>
          </a:xfrm>
          <a:prstGeom prst="rect">
            <a:avLst/>
          </a:prstGeom>
          <a:ln w="38100">
            <a:solidFill>
              <a:schemeClr val="tx1"/>
            </a:solidFill>
          </a:ln>
        </p:spPr>
      </p:pic>
      <p:sp>
        <p:nvSpPr>
          <p:cNvPr id="4" name="Rectangle 3"/>
          <p:cNvSpPr/>
          <p:nvPr/>
        </p:nvSpPr>
        <p:spPr>
          <a:xfrm>
            <a:off x="222250" y="47963"/>
            <a:ext cx="8598221" cy="2431435"/>
          </a:xfrm>
          <a:prstGeom prst="rect">
            <a:avLst/>
          </a:prstGeom>
        </p:spPr>
        <p:txBody>
          <a:bodyPr wrap="square">
            <a:spAutoFit/>
          </a:bodyPr>
          <a:lstStyle/>
          <a:p>
            <a:r>
              <a:rPr lang="en-US" sz="2400" b="1" dirty="0" smtClean="0">
                <a:cs typeface="Comic Sans MS"/>
              </a:rPr>
              <a:t>EXAMPLE 1 :</a:t>
            </a:r>
          </a:p>
          <a:p>
            <a:endParaRPr lang="en-US" sz="2000" dirty="0" smtClean="0">
              <a:latin typeface="Comic Sans MS"/>
              <a:cs typeface="Comic Sans MS"/>
            </a:endParaRPr>
          </a:p>
          <a:p>
            <a:pPr algn="just"/>
            <a:r>
              <a:rPr lang="en-US" sz="2000" dirty="0" smtClean="0">
                <a:latin typeface="+mj-lt"/>
                <a:cs typeface="Comic Sans MS"/>
              </a:rPr>
              <a:t>Calculate </a:t>
            </a:r>
            <a:r>
              <a:rPr lang="en-US" sz="2000" dirty="0">
                <a:latin typeface="+mj-lt"/>
                <a:cs typeface="Comic Sans MS"/>
              </a:rPr>
              <a:t>the ventilation opening </a:t>
            </a:r>
            <a:r>
              <a:rPr lang="en-US" sz="2000" dirty="0" smtClean="0">
                <a:latin typeface="+mj-lt"/>
                <a:cs typeface="Comic Sans MS"/>
              </a:rPr>
              <a:t>areas </a:t>
            </a:r>
            <a:r>
              <a:rPr lang="en-US" sz="2000" dirty="0">
                <a:latin typeface="+mj-lt"/>
                <a:cs typeface="Comic Sans MS"/>
              </a:rPr>
              <a:t>required in a Stack ventilation system for the building </a:t>
            </a:r>
            <a:r>
              <a:rPr lang="en-US" sz="2000" dirty="0" smtClean="0">
                <a:latin typeface="+mj-lt"/>
                <a:cs typeface="Comic Sans MS"/>
              </a:rPr>
              <a:t>shown </a:t>
            </a:r>
            <a:r>
              <a:rPr lang="en-US" sz="2000" dirty="0">
                <a:latin typeface="+mj-lt"/>
                <a:cs typeface="Comic Sans MS"/>
              </a:rPr>
              <a:t>below</a:t>
            </a:r>
            <a:r>
              <a:rPr lang="en-US" sz="2000" dirty="0" smtClean="0">
                <a:latin typeface="+mj-lt"/>
                <a:cs typeface="Comic Sans MS"/>
              </a:rPr>
              <a:t>.</a:t>
            </a:r>
            <a:r>
              <a:rPr lang="en-US" sz="2000" dirty="0">
                <a:latin typeface="+mj-lt"/>
              </a:rPr>
              <a:t> </a:t>
            </a:r>
            <a:r>
              <a:rPr lang="en-US" sz="2000" dirty="0" smtClean="0">
                <a:latin typeface="+mj-lt"/>
              </a:rPr>
              <a:t> </a:t>
            </a:r>
            <a:r>
              <a:rPr lang="en-US" sz="2000" dirty="0" smtClean="0">
                <a:latin typeface="+mj-lt"/>
                <a:cs typeface="Comic Sans MS"/>
              </a:rPr>
              <a:t>The </a:t>
            </a:r>
            <a:r>
              <a:rPr lang="en-US" sz="2000" dirty="0">
                <a:latin typeface="+mj-lt"/>
                <a:cs typeface="Comic Sans MS"/>
              </a:rPr>
              <a:t>flow rate required </a:t>
            </a:r>
            <a:r>
              <a:rPr lang="en-US" sz="2000" dirty="0" smtClean="0">
                <a:latin typeface="+mj-lt"/>
                <a:cs typeface="Comic Sans MS"/>
              </a:rPr>
              <a:t>in each </a:t>
            </a:r>
            <a:r>
              <a:rPr lang="en-US" sz="2000" dirty="0">
                <a:latin typeface="+mj-lt"/>
                <a:cs typeface="Comic Sans MS"/>
              </a:rPr>
              <a:t>room is 4 air changes per hour</a:t>
            </a:r>
            <a:r>
              <a:rPr lang="en-US" sz="2000" dirty="0" smtClean="0">
                <a:latin typeface="+mj-lt"/>
                <a:cs typeface="Comic Sans MS"/>
              </a:rPr>
              <a:t>.</a:t>
            </a:r>
            <a:r>
              <a:rPr lang="en-US" sz="2000" dirty="0">
                <a:latin typeface="+mj-lt"/>
                <a:cs typeface="Comic Sans MS"/>
              </a:rPr>
              <a:t> </a:t>
            </a:r>
            <a:endParaRPr lang="en-US" sz="2000" dirty="0" smtClean="0">
              <a:latin typeface="+mj-lt"/>
              <a:cs typeface="Comic Sans MS"/>
            </a:endParaRPr>
          </a:p>
          <a:p>
            <a:pPr algn="just"/>
            <a:r>
              <a:rPr lang="en-US" sz="2000" dirty="0" smtClean="0">
                <a:latin typeface="+mj-lt"/>
                <a:cs typeface="Comic Sans MS"/>
              </a:rPr>
              <a:t>Each </a:t>
            </a:r>
            <a:r>
              <a:rPr lang="en-US" sz="2000" dirty="0">
                <a:latin typeface="+mj-lt"/>
                <a:cs typeface="Comic Sans MS"/>
              </a:rPr>
              <a:t>lecture room measures internally </a:t>
            </a:r>
            <a:r>
              <a:rPr lang="en-US" sz="2200" dirty="0" smtClean="0">
                <a:latin typeface="+mj-lt"/>
                <a:cs typeface="Comic Sans MS"/>
              </a:rPr>
              <a:t>24 m x 10 m x 4m </a:t>
            </a:r>
            <a:r>
              <a:rPr lang="en-US" sz="2000" dirty="0" smtClean="0">
                <a:latin typeface="+mj-lt"/>
                <a:cs typeface="Comic Sans MS"/>
              </a:rPr>
              <a:t>high. </a:t>
            </a:r>
          </a:p>
          <a:p>
            <a:pPr algn="just"/>
            <a:r>
              <a:rPr lang="en-US" sz="2000" dirty="0" smtClean="0">
                <a:latin typeface="+mj-lt"/>
                <a:cs typeface="Comic Sans MS"/>
              </a:rPr>
              <a:t>Air Density inside the stack = </a:t>
            </a:r>
            <a:r>
              <a:rPr lang="en-US" sz="2200" dirty="0" smtClean="0">
                <a:latin typeface="+mj-lt"/>
                <a:cs typeface="Comic Sans MS"/>
              </a:rPr>
              <a:t>1.1656 kg/m</a:t>
            </a:r>
            <a:r>
              <a:rPr lang="en-US" sz="2200" baseline="30000" dirty="0" smtClean="0">
                <a:latin typeface="+mj-lt"/>
                <a:cs typeface="Comic Sans MS"/>
              </a:rPr>
              <a:t>3</a:t>
            </a:r>
            <a:endParaRPr lang="en-US" sz="2200" baseline="30000" dirty="0">
              <a:latin typeface="+mj-lt"/>
              <a:cs typeface="Comic Sans MS"/>
            </a:endParaRPr>
          </a:p>
        </p:txBody>
      </p:sp>
      <p:sp>
        <p:nvSpPr>
          <p:cNvPr id="5" name="TextBox 4"/>
          <p:cNvSpPr txBox="1"/>
          <p:nvPr/>
        </p:nvSpPr>
        <p:spPr>
          <a:xfrm>
            <a:off x="6804248" y="2708920"/>
            <a:ext cx="2016224" cy="461665"/>
          </a:xfrm>
          <a:prstGeom prst="rect">
            <a:avLst/>
          </a:prstGeom>
          <a:noFill/>
        </p:spPr>
        <p:txBody>
          <a:bodyPr wrap="square" rtlCol="0">
            <a:spAutoFit/>
          </a:bodyPr>
          <a:lstStyle/>
          <a:p>
            <a:r>
              <a:rPr lang="en-GB" sz="2400" dirty="0" smtClean="0"/>
              <a:t>C</a:t>
            </a:r>
            <a:r>
              <a:rPr lang="en-GB" sz="2400" baseline="-25000" dirty="0" smtClean="0"/>
              <a:t>d</a:t>
            </a:r>
            <a:r>
              <a:rPr lang="en-GB" sz="2400" dirty="0" smtClean="0"/>
              <a:t> = 0.61</a:t>
            </a:r>
            <a:endParaRPr lang="en-GB" sz="2400" dirty="0"/>
          </a:p>
        </p:txBody>
      </p:sp>
      <p:sp>
        <p:nvSpPr>
          <p:cNvPr id="7" name="TextBox 6"/>
          <p:cNvSpPr txBox="1"/>
          <p:nvPr/>
        </p:nvSpPr>
        <p:spPr>
          <a:xfrm>
            <a:off x="6841296" y="5733256"/>
            <a:ext cx="2232248" cy="707886"/>
          </a:xfrm>
          <a:prstGeom prst="rect">
            <a:avLst/>
          </a:prstGeom>
          <a:noFill/>
        </p:spPr>
        <p:txBody>
          <a:bodyPr wrap="square" rtlCol="0">
            <a:spAutoFit/>
          </a:bodyPr>
          <a:lstStyle/>
          <a:p>
            <a:r>
              <a:rPr lang="en-GB" sz="2000" dirty="0" smtClean="0"/>
              <a:t>Degree Kelvin = Degree C + 273 </a:t>
            </a:r>
            <a:endParaRPr lang="en-GB" sz="2000" dirty="0"/>
          </a:p>
        </p:txBody>
      </p:sp>
      <p:sp>
        <p:nvSpPr>
          <p:cNvPr id="8" name="TextBox 7"/>
          <p:cNvSpPr txBox="1"/>
          <p:nvPr/>
        </p:nvSpPr>
        <p:spPr>
          <a:xfrm>
            <a:off x="6820950" y="5301208"/>
            <a:ext cx="1872208" cy="369332"/>
          </a:xfrm>
          <a:prstGeom prst="rect">
            <a:avLst/>
          </a:prstGeom>
          <a:noFill/>
        </p:spPr>
        <p:txBody>
          <a:bodyPr wrap="square" rtlCol="0">
            <a:spAutoFit/>
          </a:bodyPr>
          <a:lstStyle/>
          <a:p>
            <a:r>
              <a:rPr lang="en-GB" dirty="0" smtClean="0"/>
              <a:t>Degree Kelvin ??</a:t>
            </a:r>
            <a:endParaRPr lang="en-GB" dirty="0"/>
          </a:p>
        </p:txBody>
      </p:sp>
      <p:sp>
        <p:nvSpPr>
          <p:cNvPr id="2" name="TextBox 1"/>
          <p:cNvSpPr txBox="1"/>
          <p:nvPr/>
        </p:nvSpPr>
        <p:spPr>
          <a:xfrm>
            <a:off x="6876256" y="2523093"/>
            <a:ext cx="1800200" cy="246221"/>
          </a:xfrm>
          <a:prstGeom prst="rect">
            <a:avLst/>
          </a:prstGeom>
          <a:noFill/>
        </p:spPr>
        <p:txBody>
          <a:bodyPr wrap="square" rtlCol="0">
            <a:spAutoFit/>
          </a:bodyPr>
          <a:lstStyle/>
          <a:p>
            <a:r>
              <a:rPr lang="en-GB" sz="1000" dirty="0" smtClean="0">
                <a:latin typeface="Arial" panose="020B0604020202020204" pitchFamily="34" charset="0"/>
                <a:cs typeface="Arial" panose="020B0604020202020204" pitchFamily="34" charset="0"/>
              </a:rPr>
              <a:t>Discharge Coefficient</a:t>
            </a:r>
            <a:endParaRPr lang="en-GB" sz="1000" dirty="0">
              <a:latin typeface="Arial" panose="020B0604020202020204" pitchFamily="34" charset="0"/>
              <a:cs typeface="Arial" panose="020B0604020202020204" pitchFamily="34" charset="0"/>
            </a:endParaRPr>
          </a:p>
        </p:txBody>
      </p:sp>
      <p:sp>
        <p:nvSpPr>
          <p:cNvPr id="3" name="Rectangle 2"/>
          <p:cNvSpPr/>
          <p:nvPr/>
        </p:nvSpPr>
        <p:spPr>
          <a:xfrm>
            <a:off x="6793588" y="3573016"/>
            <a:ext cx="1997968" cy="553998"/>
          </a:xfrm>
          <a:prstGeom prst="rect">
            <a:avLst/>
          </a:prstGeom>
        </p:spPr>
        <p:txBody>
          <a:bodyPr wrap="square">
            <a:spAutoFit/>
          </a:bodyPr>
          <a:lstStyle/>
          <a:p>
            <a:pPr algn="just"/>
            <a:r>
              <a:rPr lang="en-GB" sz="1000" dirty="0"/>
              <a:t>dependent </a:t>
            </a:r>
            <a:r>
              <a:rPr lang="en-GB" sz="1000" dirty="0" smtClean="0"/>
              <a:t>upon </a:t>
            </a:r>
            <a:r>
              <a:rPr lang="en-GB" sz="1000" dirty="0"/>
              <a:t>type of </a:t>
            </a:r>
            <a:r>
              <a:rPr lang="en-GB" sz="1000" dirty="0" smtClean="0"/>
              <a:t>the opening </a:t>
            </a:r>
            <a:r>
              <a:rPr lang="en-GB" sz="1000" dirty="0"/>
              <a:t>and wind </a:t>
            </a:r>
            <a:r>
              <a:rPr lang="en-GB" sz="1000" dirty="0" smtClean="0"/>
              <a:t>pressure, </a:t>
            </a:r>
            <a:r>
              <a:rPr lang="en-GB" sz="1000" dirty="0"/>
              <a:t>but also on wind direction</a:t>
            </a:r>
          </a:p>
        </p:txBody>
      </p:sp>
      <p:sp>
        <p:nvSpPr>
          <p:cNvPr id="9" name="Rectangle 8"/>
          <p:cNvSpPr/>
          <p:nvPr/>
        </p:nvSpPr>
        <p:spPr>
          <a:xfrm>
            <a:off x="6777372" y="3253008"/>
            <a:ext cx="1997968" cy="400110"/>
          </a:xfrm>
          <a:prstGeom prst="rect">
            <a:avLst/>
          </a:prstGeom>
        </p:spPr>
        <p:txBody>
          <a:bodyPr wrap="square">
            <a:spAutoFit/>
          </a:bodyPr>
          <a:lstStyle/>
          <a:p>
            <a:pPr algn="just"/>
            <a:r>
              <a:rPr lang="en-GB" sz="1000" dirty="0" smtClean="0"/>
              <a:t>This is the ratio of ‘actual discharge to potential’ and  is</a:t>
            </a:r>
            <a:endParaRPr lang="en-GB" sz="1000" dirty="0"/>
          </a:p>
        </p:txBody>
      </p:sp>
    </p:spTree>
    <p:extLst>
      <p:ext uri="{BB962C8B-B14F-4D97-AF65-F5344CB8AC3E}">
        <p14:creationId xmlns:p14="http://schemas.microsoft.com/office/powerpoint/2010/main" val="1084113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1124744"/>
            <a:ext cx="8064896" cy="4524315"/>
          </a:xfrm>
          <a:prstGeom prst="rect">
            <a:avLst/>
          </a:prstGeom>
          <a:noFill/>
        </p:spPr>
        <p:txBody>
          <a:bodyPr wrap="square" rtlCol="0">
            <a:spAutoFit/>
          </a:bodyPr>
          <a:lstStyle/>
          <a:p>
            <a:pPr marL="342900" indent="-342900">
              <a:buAutoNum type="arabicPeriod"/>
            </a:pPr>
            <a:r>
              <a:rPr lang="en-GB" sz="2400" dirty="0" smtClean="0">
                <a:latin typeface="Arial" pitchFamily="34" charset="0"/>
                <a:cs typeface="Arial" pitchFamily="34" charset="0"/>
              </a:rPr>
              <a:t>Calculate the Air Flow Rate ‘Q’ for the rooms.</a:t>
            </a:r>
          </a:p>
          <a:p>
            <a:pPr marL="342900" indent="-342900">
              <a:buAutoNum type="arabicPeriod"/>
            </a:pPr>
            <a:endParaRPr lang="en-GB" sz="2400" dirty="0" smtClean="0">
              <a:latin typeface="Arial" pitchFamily="34" charset="0"/>
              <a:cs typeface="Arial" pitchFamily="34" charset="0"/>
            </a:endParaRPr>
          </a:p>
          <a:p>
            <a:pPr marL="342900" indent="-342900">
              <a:buAutoNum type="arabicPeriod"/>
            </a:pPr>
            <a:r>
              <a:rPr lang="en-GB" sz="2400" dirty="0" smtClean="0">
                <a:latin typeface="Arial" pitchFamily="34" charset="0"/>
                <a:cs typeface="Arial" pitchFamily="34" charset="0"/>
              </a:rPr>
              <a:t>Re-arrange the Formula to give us A = ??</a:t>
            </a:r>
          </a:p>
          <a:p>
            <a:pPr marL="342900" indent="-342900">
              <a:buAutoNum type="arabicPeriod"/>
            </a:pPr>
            <a:endParaRPr lang="en-GB" sz="2400" dirty="0" smtClean="0">
              <a:latin typeface="Arial" pitchFamily="34" charset="0"/>
              <a:cs typeface="Arial" pitchFamily="34" charset="0"/>
            </a:endParaRPr>
          </a:p>
          <a:p>
            <a:pPr marL="342900" indent="-342900">
              <a:buAutoNum type="arabicPeriod"/>
            </a:pPr>
            <a:r>
              <a:rPr lang="en-GB" sz="2400" dirty="0" smtClean="0">
                <a:latin typeface="Arial" pitchFamily="34" charset="0"/>
                <a:cs typeface="Arial" pitchFamily="34" charset="0"/>
              </a:rPr>
              <a:t>Calculate the area of the vent required for the Ground floor.</a:t>
            </a:r>
          </a:p>
          <a:p>
            <a:pPr marL="342900" indent="-342900">
              <a:buAutoNum type="arabicPeriod"/>
            </a:pPr>
            <a:endParaRPr lang="en-GB" sz="2400" dirty="0" smtClean="0">
              <a:latin typeface="Arial" pitchFamily="34" charset="0"/>
              <a:cs typeface="Arial" pitchFamily="34" charset="0"/>
            </a:endParaRPr>
          </a:p>
          <a:p>
            <a:pPr marL="342900" indent="-342900">
              <a:buAutoNum type="arabicPeriod"/>
            </a:pPr>
            <a:r>
              <a:rPr lang="en-GB" sz="2400" dirty="0" smtClean="0">
                <a:latin typeface="Arial" pitchFamily="34" charset="0"/>
                <a:cs typeface="Arial" pitchFamily="34" charset="0"/>
              </a:rPr>
              <a:t>Using the same formula, Calculate the area of the vent required for the First floor.</a:t>
            </a:r>
          </a:p>
          <a:p>
            <a:pPr marL="342900" indent="-342900">
              <a:buAutoNum type="arabicPeriod"/>
            </a:pPr>
            <a:endParaRPr lang="en-GB" dirty="0" smtClean="0"/>
          </a:p>
          <a:p>
            <a:pPr marL="342900" indent="-342900">
              <a:buAutoNum type="arabicPeriod"/>
            </a:pPr>
            <a:endParaRPr lang="en-GB" dirty="0" smtClean="0"/>
          </a:p>
          <a:p>
            <a:pPr marL="342900" indent="-342900">
              <a:buAutoNum type="arabicPeriod"/>
            </a:pPr>
            <a:endParaRPr lang="en-GB" dirty="0" smtClean="0"/>
          </a:p>
          <a:p>
            <a:pPr marL="342900" indent="-342900">
              <a:buAutoNum type="arabicPeriod"/>
            </a:pPr>
            <a:endParaRPr lang="en-GB" dirty="0"/>
          </a:p>
        </p:txBody>
      </p:sp>
      <p:sp>
        <p:nvSpPr>
          <p:cNvPr id="3" name="TextBox 2"/>
          <p:cNvSpPr txBox="1"/>
          <p:nvPr/>
        </p:nvSpPr>
        <p:spPr>
          <a:xfrm>
            <a:off x="683568" y="332656"/>
            <a:ext cx="2808312" cy="584775"/>
          </a:xfrm>
          <a:prstGeom prst="rect">
            <a:avLst/>
          </a:prstGeom>
          <a:noFill/>
        </p:spPr>
        <p:txBody>
          <a:bodyPr wrap="square" rtlCol="0">
            <a:spAutoFit/>
          </a:bodyPr>
          <a:lstStyle/>
          <a:p>
            <a:r>
              <a:rPr lang="en-GB" sz="3200" dirty="0" smtClean="0"/>
              <a:t>Process:</a:t>
            </a:r>
            <a:endParaRPr lang="en-GB" sz="3200" dirty="0"/>
          </a:p>
        </p:txBody>
      </p:sp>
      <p:sp>
        <p:nvSpPr>
          <p:cNvPr id="4" name="TextBox 3"/>
          <p:cNvSpPr txBox="1"/>
          <p:nvPr/>
        </p:nvSpPr>
        <p:spPr>
          <a:xfrm>
            <a:off x="5364088" y="5949280"/>
            <a:ext cx="3312368" cy="584775"/>
          </a:xfrm>
          <a:prstGeom prst="rect">
            <a:avLst/>
          </a:prstGeom>
          <a:noFill/>
        </p:spPr>
        <p:txBody>
          <a:bodyPr wrap="square" rtlCol="0">
            <a:spAutoFit/>
          </a:bodyPr>
          <a:lstStyle/>
          <a:p>
            <a:r>
              <a:rPr lang="en-US" sz="3200" dirty="0" smtClean="0"/>
              <a:t>COPY DOWN</a:t>
            </a:r>
            <a:endParaRPr lang="en-GB" sz="3200"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7000" y="127001"/>
            <a:ext cx="9017000" cy="6524863"/>
          </a:xfrm>
          <a:prstGeom prst="rect">
            <a:avLst/>
          </a:prstGeom>
        </p:spPr>
        <p:txBody>
          <a:bodyPr wrap="square">
            <a:spAutoFit/>
          </a:bodyPr>
          <a:lstStyle/>
          <a:p>
            <a:r>
              <a:rPr lang="en-US" sz="2400" b="1" dirty="0">
                <a:cs typeface="Comic Sans MS"/>
              </a:rPr>
              <a:t>ANSWER:</a:t>
            </a:r>
          </a:p>
          <a:p>
            <a:endParaRPr lang="en-US" sz="1400" b="1" dirty="0" smtClean="0">
              <a:cs typeface="Comic Sans MS"/>
            </a:endParaRPr>
          </a:p>
          <a:p>
            <a:r>
              <a:rPr lang="en-US" sz="1400" b="1" dirty="0" smtClean="0">
                <a:cs typeface="Comic Sans MS"/>
              </a:rPr>
              <a:t>Air </a:t>
            </a:r>
            <a:r>
              <a:rPr lang="en-US" sz="1400" b="1" dirty="0">
                <a:cs typeface="Comic Sans MS"/>
              </a:rPr>
              <a:t>flow rate for each </a:t>
            </a:r>
            <a:r>
              <a:rPr lang="en-US" sz="1400" b="1" dirty="0" smtClean="0">
                <a:cs typeface="Comic Sans MS"/>
              </a:rPr>
              <a:t>room, Q	=	</a:t>
            </a:r>
            <a:r>
              <a:rPr lang="en-US" sz="1400" b="1" u="sng" dirty="0" smtClean="0">
                <a:cs typeface="Comic Sans MS"/>
              </a:rPr>
              <a:t>Room </a:t>
            </a:r>
            <a:r>
              <a:rPr lang="en-US" sz="1400" b="1" u="sng" dirty="0">
                <a:cs typeface="Comic Sans MS"/>
              </a:rPr>
              <a:t>volume x Air change </a:t>
            </a:r>
            <a:r>
              <a:rPr lang="en-US" sz="1400" b="1" u="sng" dirty="0" smtClean="0">
                <a:cs typeface="Comic Sans MS"/>
              </a:rPr>
              <a:t>rate</a:t>
            </a:r>
          </a:p>
          <a:p>
            <a:endParaRPr lang="en-US" sz="1400" b="1" u="sng" dirty="0" smtClean="0">
              <a:cs typeface="Comic Sans MS"/>
            </a:endParaRPr>
          </a:p>
          <a:p>
            <a:r>
              <a:rPr lang="en-US" sz="1400" b="1" dirty="0">
                <a:cs typeface="Comic Sans MS"/>
              </a:rPr>
              <a:t>	</a:t>
            </a:r>
            <a:r>
              <a:rPr lang="en-US" sz="1400" b="1" dirty="0" smtClean="0">
                <a:cs typeface="Comic Sans MS"/>
              </a:rPr>
              <a:t>		     	                  3600								=	</a:t>
            </a:r>
            <a:r>
              <a:rPr lang="en-US" sz="1400" b="1" u="sng" dirty="0" smtClean="0">
                <a:cs typeface="Comic Sans MS"/>
              </a:rPr>
              <a:t>(24 </a:t>
            </a:r>
            <a:r>
              <a:rPr lang="en-US" sz="1400" b="1" u="sng" dirty="0">
                <a:cs typeface="Comic Sans MS"/>
              </a:rPr>
              <a:t>x </a:t>
            </a:r>
            <a:r>
              <a:rPr lang="en-US" sz="1400" b="1" u="sng" dirty="0" smtClean="0">
                <a:cs typeface="Comic Sans MS"/>
              </a:rPr>
              <a:t>10 </a:t>
            </a:r>
            <a:r>
              <a:rPr lang="en-US" sz="1400" b="1" u="sng" dirty="0">
                <a:cs typeface="Comic Sans MS"/>
              </a:rPr>
              <a:t>x </a:t>
            </a:r>
            <a:r>
              <a:rPr lang="en-US" sz="1400" b="1" u="sng" dirty="0" smtClean="0">
                <a:cs typeface="Comic Sans MS"/>
              </a:rPr>
              <a:t>4) x 4    </a:t>
            </a:r>
            <a:r>
              <a:rPr lang="en-US" sz="1400" dirty="0" smtClean="0">
                <a:cs typeface="Comic Sans MS"/>
              </a:rPr>
              <a:t> =    </a:t>
            </a:r>
            <a:r>
              <a:rPr lang="en-US" b="1" dirty="0" smtClean="0">
                <a:cs typeface="Comic Sans MS"/>
              </a:rPr>
              <a:t>1.07 m</a:t>
            </a:r>
            <a:r>
              <a:rPr lang="en-US" b="1" baseline="30000" dirty="0" smtClean="0">
                <a:cs typeface="Comic Sans MS"/>
              </a:rPr>
              <a:t>3</a:t>
            </a:r>
            <a:r>
              <a:rPr lang="en-US" b="1" dirty="0" smtClean="0">
                <a:cs typeface="Comic Sans MS"/>
              </a:rPr>
              <a:t> / s</a:t>
            </a:r>
          </a:p>
          <a:p>
            <a:r>
              <a:rPr lang="en-US" sz="1400" b="1" dirty="0" smtClean="0">
                <a:cs typeface="Comic Sans MS"/>
              </a:rPr>
              <a:t>                                                                                            3600</a:t>
            </a:r>
          </a:p>
          <a:p>
            <a:r>
              <a:rPr lang="en-US" sz="1400" b="1" dirty="0">
                <a:cs typeface="Comic Sans MS"/>
              </a:rPr>
              <a:t>	</a:t>
            </a:r>
            <a:r>
              <a:rPr lang="en-US" sz="1400" b="1" dirty="0" smtClean="0">
                <a:cs typeface="Comic Sans MS"/>
              </a:rPr>
              <a:t>					                                                                                             </a:t>
            </a:r>
          </a:p>
          <a:p>
            <a:r>
              <a:rPr lang="en-US" sz="1400" b="1" dirty="0">
                <a:cs typeface="Comic Sans MS"/>
              </a:rPr>
              <a:t> </a:t>
            </a:r>
            <a:r>
              <a:rPr lang="en-US" sz="1600" b="1" dirty="0" smtClean="0">
                <a:cs typeface="Comic Sans MS"/>
              </a:rPr>
              <a:t>Rearranging </a:t>
            </a:r>
            <a:r>
              <a:rPr lang="en-US" sz="1600" b="1" dirty="0">
                <a:cs typeface="Comic Sans MS"/>
              </a:rPr>
              <a:t>formula for Area (A) gives;</a:t>
            </a:r>
          </a:p>
          <a:p>
            <a:r>
              <a:rPr lang="en-US" sz="1400" b="1" dirty="0" smtClean="0">
                <a:cs typeface="Comic Sans MS"/>
              </a:rPr>
              <a:t>				</a:t>
            </a:r>
          </a:p>
          <a:p>
            <a:endParaRPr lang="en-US" sz="1400" dirty="0" smtClean="0"/>
          </a:p>
          <a:p>
            <a:endParaRPr lang="en-US" sz="1400" dirty="0">
              <a:cs typeface="Comic Sans MS"/>
            </a:endParaRPr>
          </a:p>
          <a:p>
            <a:endParaRPr lang="en-US" sz="1400" dirty="0" smtClean="0">
              <a:cs typeface="Comic Sans MS"/>
            </a:endParaRPr>
          </a:p>
          <a:p>
            <a:r>
              <a:rPr lang="en-US" sz="2000" dirty="0" smtClean="0">
                <a:cs typeface="Comic Sans MS"/>
              </a:rPr>
              <a:t>For </a:t>
            </a:r>
            <a:r>
              <a:rPr lang="en-US" sz="2000" dirty="0">
                <a:cs typeface="Comic Sans MS"/>
              </a:rPr>
              <a:t>Ground floor room;</a:t>
            </a:r>
          </a:p>
          <a:p>
            <a:r>
              <a:rPr lang="en-US" sz="2000" dirty="0">
                <a:cs typeface="Comic Sans MS"/>
              </a:rPr>
              <a:t>A         =          </a:t>
            </a:r>
            <a:r>
              <a:rPr lang="en-US" sz="2000" dirty="0" smtClean="0">
                <a:cs typeface="Comic Sans MS"/>
              </a:rPr>
              <a:t>1.07/0.61 [(2/1.1656) x 1.1656 x 9.81 (9 </a:t>
            </a:r>
            <a:r>
              <a:rPr lang="en-US" sz="2000" dirty="0">
                <a:cs typeface="Comic Sans MS"/>
              </a:rPr>
              <a:t>– 1) </a:t>
            </a:r>
            <a:r>
              <a:rPr lang="en-US" sz="2000" dirty="0" smtClean="0">
                <a:cs typeface="Comic Sans MS"/>
              </a:rPr>
              <a:t>(301 </a:t>
            </a:r>
            <a:r>
              <a:rPr lang="en-US" sz="2000" dirty="0">
                <a:cs typeface="Comic Sans MS"/>
              </a:rPr>
              <a:t>– </a:t>
            </a:r>
            <a:r>
              <a:rPr lang="en-US" sz="2000" dirty="0" smtClean="0">
                <a:cs typeface="Comic Sans MS"/>
              </a:rPr>
              <a:t>298/ 301)</a:t>
            </a:r>
            <a:endParaRPr lang="en-US" sz="2000" dirty="0">
              <a:cs typeface="Comic Sans MS"/>
            </a:endParaRPr>
          </a:p>
          <a:p>
            <a:r>
              <a:rPr lang="en-US" sz="2000" dirty="0">
                <a:cs typeface="Comic Sans MS"/>
              </a:rPr>
              <a:t>A         =          </a:t>
            </a:r>
            <a:r>
              <a:rPr lang="en-US" sz="2000" dirty="0" smtClean="0">
                <a:cs typeface="Comic Sans MS"/>
              </a:rPr>
              <a:t>1.07/0.61 [ 1.716 x 1.1656 x 9.81 x 8 x  0.00997]</a:t>
            </a:r>
            <a:endParaRPr lang="en-US" sz="2000" dirty="0">
              <a:cs typeface="Comic Sans MS"/>
            </a:endParaRPr>
          </a:p>
          <a:p>
            <a:r>
              <a:rPr lang="en-US" sz="2000" dirty="0">
                <a:cs typeface="Comic Sans MS"/>
              </a:rPr>
              <a:t>A         =          </a:t>
            </a:r>
            <a:r>
              <a:rPr lang="en-US" sz="2000" dirty="0" smtClean="0">
                <a:cs typeface="Comic Sans MS"/>
              </a:rPr>
              <a:t>1.07/0.61 [ </a:t>
            </a:r>
            <a:r>
              <a:rPr lang="en-US" sz="2000" dirty="0">
                <a:cs typeface="Comic Sans MS"/>
              </a:rPr>
              <a:t>0.19557 </a:t>
            </a:r>
            <a:r>
              <a:rPr lang="en-US" sz="2000" dirty="0" smtClean="0">
                <a:cs typeface="Comic Sans MS"/>
              </a:rPr>
              <a:t>x 8]</a:t>
            </a:r>
            <a:endParaRPr lang="en-US" sz="2000" dirty="0">
              <a:cs typeface="Comic Sans MS"/>
            </a:endParaRPr>
          </a:p>
          <a:p>
            <a:r>
              <a:rPr lang="en-US" sz="2000" dirty="0">
                <a:cs typeface="Comic Sans MS"/>
              </a:rPr>
              <a:t>A         =          1.121 m</a:t>
            </a:r>
            <a:r>
              <a:rPr lang="en-US" sz="2000" baseline="30000" dirty="0">
                <a:cs typeface="Comic Sans MS"/>
              </a:rPr>
              <a:t>2</a:t>
            </a:r>
            <a:r>
              <a:rPr lang="en-US" sz="2000" dirty="0">
                <a:cs typeface="Comic Sans MS"/>
              </a:rPr>
              <a:t>.</a:t>
            </a:r>
          </a:p>
          <a:p>
            <a:endParaRPr lang="en-US" sz="2000" dirty="0">
              <a:cs typeface="Comic Sans MS"/>
            </a:endParaRPr>
          </a:p>
          <a:p>
            <a:r>
              <a:rPr lang="en-US" sz="2000" dirty="0">
                <a:cs typeface="Comic Sans MS"/>
              </a:rPr>
              <a:t>For First floor room;</a:t>
            </a:r>
          </a:p>
          <a:p>
            <a:r>
              <a:rPr lang="en-US" sz="2000" dirty="0">
                <a:cs typeface="Comic Sans MS"/>
              </a:rPr>
              <a:t>A         =          </a:t>
            </a:r>
            <a:r>
              <a:rPr lang="en-US" sz="2000" dirty="0" smtClean="0">
                <a:cs typeface="Comic Sans MS"/>
              </a:rPr>
              <a:t>1.07/ 0.61 [(2 /1.1656) 1.1656 x </a:t>
            </a:r>
            <a:r>
              <a:rPr lang="en-US" sz="2000" dirty="0">
                <a:cs typeface="Comic Sans MS"/>
              </a:rPr>
              <a:t>9.81 </a:t>
            </a:r>
            <a:r>
              <a:rPr lang="en-US" sz="2000" dirty="0" smtClean="0">
                <a:cs typeface="Comic Sans MS"/>
              </a:rPr>
              <a:t>(9 </a:t>
            </a:r>
            <a:r>
              <a:rPr lang="en-US" sz="2000" dirty="0">
                <a:cs typeface="Comic Sans MS"/>
              </a:rPr>
              <a:t>– 5) </a:t>
            </a:r>
            <a:r>
              <a:rPr lang="en-US" sz="2000" dirty="0" smtClean="0">
                <a:cs typeface="Comic Sans MS"/>
              </a:rPr>
              <a:t>(301 </a:t>
            </a:r>
            <a:r>
              <a:rPr lang="en-US" sz="2000" dirty="0">
                <a:cs typeface="Comic Sans MS"/>
              </a:rPr>
              <a:t>– </a:t>
            </a:r>
            <a:r>
              <a:rPr lang="en-US" sz="2000" dirty="0" smtClean="0">
                <a:cs typeface="Comic Sans MS"/>
              </a:rPr>
              <a:t>298/301)</a:t>
            </a:r>
            <a:endParaRPr lang="en-US" sz="2000" dirty="0">
              <a:cs typeface="Comic Sans MS"/>
            </a:endParaRPr>
          </a:p>
          <a:p>
            <a:r>
              <a:rPr lang="en-US" sz="2000" dirty="0">
                <a:cs typeface="Comic Sans MS"/>
              </a:rPr>
              <a:t>A         =          </a:t>
            </a:r>
            <a:r>
              <a:rPr lang="en-US" sz="2000" dirty="0" smtClean="0">
                <a:cs typeface="Comic Sans MS"/>
              </a:rPr>
              <a:t>1.07/ 0.61 [ </a:t>
            </a:r>
            <a:r>
              <a:rPr lang="en-US" sz="2000" dirty="0">
                <a:cs typeface="Comic Sans MS"/>
              </a:rPr>
              <a:t>0.19557  x  4 ]</a:t>
            </a:r>
          </a:p>
          <a:p>
            <a:r>
              <a:rPr lang="en-US" sz="2000" dirty="0">
                <a:cs typeface="Comic Sans MS"/>
              </a:rPr>
              <a:t>A         =          </a:t>
            </a:r>
            <a:r>
              <a:rPr lang="en-US" sz="2000" dirty="0" smtClean="0">
                <a:cs typeface="Comic Sans MS"/>
              </a:rPr>
              <a:t>1.07/ 0.61  x  0.782</a:t>
            </a:r>
            <a:endParaRPr lang="en-US" sz="2000" dirty="0">
              <a:cs typeface="Comic Sans MS"/>
            </a:endParaRPr>
          </a:p>
          <a:p>
            <a:r>
              <a:rPr lang="en-US" sz="2000" dirty="0">
                <a:cs typeface="Comic Sans MS"/>
              </a:rPr>
              <a:t>A         =          2.242 m</a:t>
            </a:r>
            <a:r>
              <a:rPr lang="en-US" sz="2000" baseline="30000" dirty="0">
                <a:cs typeface="Comic Sans MS"/>
              </a:rPr>
              <a:t>2</a:t>
            </a:r>
            <a:r>
              <a:rPr lang="en-US" sz="2000" dirty="0" smtClean="0">
                <a:cs typeface="Comic Sans MS"/>
              </a:rPr>
              <a:t>.</a:t>
            </a:r>
            <a:endParaRPr lang="en-US" sz="2000" dirty="0">
              <a:cs typeface="Comic Sans MS"/>
            </a:endParaRPr>
          </a:p>
        </p:txBody>
      </p:sp>
      <p:sp>
        <p:nvSpPr>
          <p:cNvPr id="7" name="Rectangle 6"/>
          <p:cNvSpPr/>
          <p:nvPr/>
        </p:nvSpPr>
        <p:spPr>
          <a:xfrm>
            <a:off x="4656766" y="6190200"/>
            <a:ext cx="4238624" cy="584776"/>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1600" dirty="0">
                <a:latin typeface="Comic Sans MS"/>
                <a:cs typeface="Comic Sans MS"/>
              </a:rPr>
              <a:t>Note: The upper floor has less stack suction pressure so openings are larger.</a:t>
            </a:r>
          </a:p>
        </p:txBody>
      </p:sp>
      <p:pic>
        <p:nvPicPr>
          <p:cNvPr id="8" name="Picture 7" descr="Screen Shot 2012-03-18 at 12.58.30 PM.png"/>
          <p:cNvPicPr>
            <a:picLocks noChangeAspect="1"/>
          </p:cNvPicPr>
          <p:nvPr/>
        </p:nvPicPr>
        <p:blipFill rotWithShape="1">
          <a:blip r:embed="rId2" cstate="print">
            <a:extLst>
              <a:ext uri="{28A0092B-C50C-407E-A947-70E740481C1C}">
                <a14:useLocalDpi xmlns:a14="http://schemas.microsoft.com/office/drawing/2010/main" val="0"/>
              </a:ext>
            </a:extLst>
          </a:blip>
          <a:srcRect l="19271" t="40833" r="6597" b="49722"/>
          <a:stretch/>
        </p:blipFill>
        <p:spPr>
          <a:xfrm>
            <a:off x="323528" y="2420888"/>
            <a:ext cx="7858126" cy="682625"/>
          </a:xfrm>
          <a:prstGeom prst="rect">
            <a:avLst/>
          </a:prstGeom>
          <a:ln w="28575">
            <a:solidFill>
              <a:schemeClr val="tx1"/>
            </a:solidFill>
          </a:ln>
        </p:spPr>
      </p:pic>
    </p:spTree>
    <p:extLst>
      <p:ext uri="{BB962C8B-B14F-4D97-AF65-F5344CB8AC3E}">
        <p14:creationId xmlns:p14="http://schemas.microsoft.com/office/powerpoint/2010/main" val="396891295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1124" y="143213"/>
            <a:ext cx="8302625" cy="1692771"/>
          </a:xfrm>
          <a:prstGeom prst="rect">
            <a:avLst/>
          </a:prstGeom>
        </p:spPr>
        <p:txBody>
          <a:bodyPr wrap="square">
            <a:spAutoFit/>
          </a:bodyPr>
          <a:lstStyle/>
          <a:p>
            <a:r>
              <a:rPr lang="en-US" sz="2400" b="1" dirty="0" smtClean="0">
                <a:cs typeface="Comic Sans MS"/>
              </a:rPr>
              <a:t>EXAMPLE 2</a:t>
            </a:r>
          </a:p>
          <a:p>
            <a:endParaRPr lang="en-US" sz="2000" dirty="0" smtClean="0">
              <a:latin typeface="Comic Sans MS"/>
              <a:cs typeface="Comic Sans MS"/>
            </a:endParaRPr>
          </a:p>
          <a:p>
            <a:r>
              <a:rPr lang="en-US" sz="2000" b="1" dirty="0" smtClean="0">
                <a:solidFill>
                  <a:srgbClr val="660066"/>
                </a:solidFill>
                <a:cs typeface="Comic Sans MS"/>
              </a:rPr>
              <a:t>Calculate </a:t>
            </a:r>
            <a:r>
              <a:rPr lang="en-US" sz="2000" b="1" dirty="0">
                <a:solidFill>
                  <a:srgbClr val="660066"/>
                </a:solidFill>
                <a:cs typeface="Comic Sans MS"/>
              </a:rPr>
              <a:t>the stack outlet opening area </a:t>
            </a:r>
            <a:r>
              <a:rPr lang="en-US" sz="2000" dirty="0">
                <a:solidFill>
                  <a:srgbClr val="660066"/>
                </a:solidFill>
                <a:cs typeface="Comic Sans MS"/>
              </a:rPr>
              <a:t>required in the system given in Example 1</a:t>
            </a:r>
            <a:r>
              <a:rPr lang="en-US" sz="2000" dirty="0" smtClean="0">
                <a:solidFill>
                  <a:srgbClr val="660066"/>
                </a:solidFill>
                <a:cs typeface="Comic Sans MS"/>
              </a:rPr>
              <a:t>. </a:t>
            </a:r>
            <a:r>
              <a:rPr lang="en-US" sz="2000" dirty="0">
                <a:solidFill>
                  <a:srgbClr val="660066"/>
                </a:solidFill>
                <a:cs typeface="Comic Sans MS"/>
              </a:rPr>
              <a:t>The flow rate required </a:t>
            </a:r>
            <a:r>
              <a:rPr lang="en-US" sz="2000" dirty="0" smtClean="0">
                <a:solidFill>
                  <a:srgbClr val="660066"/>
                </a:solidFill>
                <a:cs typeface="Comic Sans MS"/>
              </a:rPr>
              <a:t> in each </a:t>
            </a:r>
            <a:r>
              <a:rPr lang="en-US" sz="2000" dirty="0">
                <a:solidFill>
                  <a:srgbClr val="660066"/>
                </a:solidFill>
                <a:cs typeface="Comic Sans MS"/>
              </a:rPr>
              <a:t>room is 4 air changes per </a:t>
            </a:r>
            <a:r>
              <a:rPr lang="en-US" sz="2000" dirty="0" smtClean="0">
                <a:solidFill>
                  <a:srgbClr val="660066"/>
                </a:solidFill>
                <a:cs typeface="Comic Sans MS"/>
              </a:rPr>
              <a:t>hour. Each </a:t>
            </a:r>
            <a:r>
              <a:rPr lang="en-US" sz="2000" dirty="0">
                <a:solidFill>
                  <a:srgbClr val="660066"/>
                </a:solidFill>
                <a:cs typeface="Comic Sans MS"/>
              </a:rPr>
              <a:t>lecture room measures internally 24 m x 10 m x 4m high</a:t>
            </a:r>
            <a:r>
              <a:rPr lang="en-US" sz="2000" dirty="0" smtClean="0">
                <a:solidFill>
                  <a:srgbClr val="660066"/>
                </a:solidFill>
                <a:cs typeface="Comic Sans MS"/>
              </a:rPr>
              <a:t>.</a:t>
            </a:r>
            <a:endParaRPr lang="en-US" sz="2000" dirty="0">
              <a:solidFill>
                <a:srgbClr val="660066"/>
              </a:solidFill>
              <a:cs typeface="Comic Sans MS"/>
            </a:endParaRPr>
          </a:p>
        </p:txBody>
      </p:sp>
      <p:sp>
        <p:nvSpPr>
          <p:cNvPr id="9" name="TextBox 8"/>
          <p:cNvSpPr txBox="1"/>
          <p:nvPr/>
        </p:nvSpPr>
        <p:spPr>
          <a:xfrm>
            <a:off x="2555776" y="5733256"/>
            <a:ext cx="72008" cy="369332"/>
          </a:xfrm>
          <a:prstGeom prst="rect">
            <a:avLst/>
          </a:prstGeom>
          <a:solidFill>
            <a:schemeClr val="bg1"/>
          </a:solidFill>
        </p:spPr>
        <p:txBody>
          <a:bodyPr wrap="square" rtlCol="0">
            <a:spAutoFit/>
          </a:bodyPr>
          <a:lstStyle/>
          <a:p>
            <a:endParaRPr lang="en-GB" dirty="0"/>
          </a:p>
        </p:txBody>
      </p:sp>
      <p:pic>
        <p:nvPicPr>
          <p:cNvPr id="13" name="Picture 12" descr="Screen Shot 2012-03-18 at 12.15.31 PM.png"/>
          <p:cNvPicPr>
            <a:picLocks noChangeAspect="1"/>
          </p:cNvPicPr>
          <p:nvPr/>
        </p:nvPicPr>
        <p:blipFill rotWithShape="1">
          <a:blip r:embed="rId2" cstate="print">
            <a:extLst>
              <a:ext uri="{28A0092B-C50C-407E-A947-70E740481C1C}">
                <a14:useLocalDpi xmlns:a14="http://schemas.microsoft.com/office/drawing/2010/main" val="0"/>
              </a:ext>
            </a:extLst>
          </a:blip>
          <a:srcRect l="26042" t="24166" r="22743" b="19445"/>
          <a:stretch/>
        </p:blipFill>
        <p:spPr>
          <a:xfrm>
            <a:off x="323528" y="2492896"/>
            <a:ext cx="6050831" cy="4163791"/>
          </a:xfrm>
          <a:prstGeom prst="rect">
            <a:avLst/>
          </a:prstGeom>
          <a:ln w="38100">
            <a:solidFill>
              <a:schemeClr val="tx1"/>
            </a:solidFill>
          </a:ln>
        </p:spPr>
      </p:pic>
      <p:sp>
        <p:nvSpPr>
          <p:cNvPr id="14" name="TextBox 13"/>
          <p:cNvSpPr txBox="1"/>
          <p:nvPr/>
        </p:nvSpPr>
        <p:spPr>
          <a:xfrm>
            <a:off x="3275856" y="3717032"/>
            <a:ext cx="986580" cy="276999"/>
          </a:xfrm>
          <a:prstGeom prst="rect">
            <a:avLst/>
          </a:prstGeom>
          <a:noFill/>
        </p:spPr>
        <p:txBody>
          <a:bodyPr wrap="square" rtlCol="0">
            <a:spAutoFit/>
          </a:bodyPr>
          <a:lstStyle/>
          <a:p>
            <a:r>
              <a:rPr lang="en-GB" sz="1200" dirty="0" smtClean="0"/>
              <a:t>(NPL)</a:t>
            </a:r>
            <a:endParaRPr lang="en-GB" sz="1200" dirty="0"/>
          </a:p>
        </p:txBody>
      </p:sp>
      <p:sp>
        <p:nvSpPr>
          <p:cNvPr id="6" name="Rectangle 5"/>
          <p:cNvSpPr/>
          <p:nvPr/>
        </p:nvSpPr>
        <p:spPr>
          <a:xfrm>
            <a:off x="179512" y="1772816"/>
            <a:ext cx="5904656" cy="400110"/>
          </a:xfrm>
          <a:prstGeom prst="rect">
            <a:avLst/>
          </a:prstGeom>
        </p:spPr>
        <p:txBody>
          <a:bodyPr wrap="square">
            <a:spAutoFit/>
          </a:bodyPr>
          <a:lstStyle/>
          <a:p>
            <a:pPr algn="just"/>
            <a:r>
              <a:rPr lang="en-US" dirty="0" smtClean="0">
                <a:cs typeface="Comic Sans MS"/>
              </a:rPr>
              <a:t>Air Density inside the stack = </a:t>
            </a:r>
            <a:r>
              <a:rPr lang="en-US" sz="2000" dirty="0" smtClean="0">
                <a:cs typeface="Comic Sans MS"/>
              </a:rPr>
              <a:t>1.1656 kg/m</a:t>
            </a:r>
            <a:r>
              <a:rPr lang="en-US" sz="2000" baseline="30000" dirty="0" smtClean="0">
                <a:cs typeface="Comic Sans MS"/>
              </a:rPr>
              <a:t>3</a:t>
            </a:r>
            <a:endParaRPr lang="en-US" sz="2000" baseline="30000" dirty="0">
              <a:cs typeface="Comic Sans MS"/>
            </a:endParaRPr>
          </a:p>
        </p:txBody>
      </p:sp>
      <p:sp>
        <p:nvSpPr>
          <p:cNvPr id="7" name="TextBox 6"/>
          <p:cNvSpPr txBox="1"/>
          <p:nvPr/>
        </p:nvSpPr>
        <p:spPr>
          <a:xfrm>
            <a:off x="6876256" y="2492896"/>
            <a:ext cx="1800200" cy="246221"/>
          </a:xfrm>
          <a:prstGeom prst="rect">
            <a:avLst/>
          </a:prstGeom>
          <a:noFill/>
        </p:spPr>
        <p:txBody>
          <a:bodyPr wrap="square" rtlCol="0">
            <a:spAutoFit/>
          </a:bodyPr>
          <a:lstStyle/>
          <a:p>
            <a:r>
              <a:rPr lang="en-GB" sz="1000" dirty="0" smtClean="0">
                <a:latin typeface="Arial" panose="020B0604020202020204" pitchFamily="34" charset="0"/>
                <a:cs typeface="Arial" panose="020B0604020202020204" pitchFamily="34" charset="0"/>
              </a:rPr>
              <a:t>Discharge Coefficient</a:t>
            </a:r>
            <a:endParaRPr lang="en-GB" sz="1000" dirty="0">
              <a:latin typeface="Arial" panose="020B0604020202020204" pitchFamily="34" charset="0"/>
              <a:cs typeface="Arial" panose="020B0604020202020204" pitchFamily="34" charset="0"/>
            </a:endParaRPr>
          </a:p>
        </p:txBody>
      </p:sp>
      <p:sp>
        <p:nvSpPr>
          <p:cNvPr id="8" name="TextBox 7"/>
          <p:cNvSpPr txBox="1"/>
          <p:nvPr/>
        </p:nvSpPr>
        <p:spPr>
          <a:xfrm>
            <a:off x="6804248" y="2708920"/>
            <a:ext cx="2016224" cy="461665"/>
          </a:xfrm>
          <a:prstGeom prst="rect">
            <a:avLst/>
          </a:prstGeom>
          <a:noFill/>
        </p:spPr>
        <p:txBody>
          <a:bodyPr wrap="square" rtlCol="0">
            <a:spAutoFit/>
          </a:bodyPr>
          <a:lstStyle/>
          <a:p>
            <a:r>
              <a:rPr lang="en-GB" sz="2400" dirty="0" smtClean="0"/>
              <a:t>C</a:t>
            </a:r>
            <a:r>
              <a:rPr lang="en-GB" sz="2400" baseline="-25000" dirty="0" smtClean="0"/>
              <a:t>d</a:t>
            </a:r>
            <a:r>
              <a:rPr lang="en-GB" sz="2400" dirty="0" smtClean="0"/>
              <a:t> = 0.61</a:t>
            </a:r>
            <a:endParaRPr lang="en-GB" sz="2400" dirty="0"/>
          </a:p>
        </p:txBody>
      </p:sp>
      <p:sp>
        <p:nvSpPr>
          <p:cNvPr id="10" name="TextBox 9"/>
          <p:cNvSpPr txBox="1"/>
          <p:nvPr/>
        </p:nvSpPr>
        <p:spPr>
          <a:xfrm>
            <a:off x="6732240" y="3284984"/>
            <a:ext cx="2232248" cy="707886"/>
          </a:xfrm>
          <a:prstGeom prst="rect">
            <a:avLst/>
          </a:prstGeom>
          <a:noFill/>
        </p:spPr>
        <p:txBody>
          <a:bodyPr wrap="square" rtlCol="0">
            <a:spAutoFit/>
          </a:bodyPr>
          <a:lstStyle/>
          <a:p>
            <a:r>
              <a:rPr lang="en-GB" sz="2000" dirty="0" smtClean="0"/>
              <a:t>Degree Kelvin = Degree C + 273 </a:t>
            </a:r>
            <a:endParaRPr lang="en-GB" sz="2000" dirty="0"/>
          </a:p>
        </p:txBody>
      </p:sp>
    </p:spTree>
    <p:extLst>
      <p:ext uri="{BB962C8B-B14F-4D97-AF65-F5344CB8AC3E}">
        <p14:creationId xmlns:p14="http://schemas.microsoft.com/office/powerpoint/2010/main" val="4182083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1124744"/>
            <a:ext cx="8064896" cy="4154984"/>
          </a:xfrm>
          <a:prstGeom prst="rect">
            <a:avLst/>
          </a:prstGeom>
          <a:noFill/>
        </p:spPr>
        <p:txBody>
          <a:bodyPr wrap="square" rtlCol="0">
            <a:spAutoFit/>
          </a:bodyPr>
          <a:lstStyle/>
          <a:p>
            <a:pPr marL="342900" indent="-342900">
              <a:buAutoNum type="arabicPeriod"/>
            </a:pPr>
            <a:r>
              <a:rPr lang="en-GB" sz="2400" dirty="0" smtClean="0">
                <a:latin typeface="Arial" pitchFamily="34" charset="0"/>
                <a:cs typeface="Arial" pitchFamily="34" charset="0"/>
              </a:rPr>
              <a:t>Use the Air Flow Rate ‘Q’ calculated in Example 1.</a:t>
            </a:r>
          </a:p>
          <a:p>
            <a:pPr marL="342900" indent="-342900">
              <a:buAutoNum type="arabicPeriod"/>
            </a:pPr>
            <a:endParaRPr lang="en-GB" sz="2400" dirty="0" smtClean="0">
              <a:latin typeface="Arial" pitchFamily="34" charset="0"/>
              <a:cs typeface="Arial" pitchFamily="34" charset="0"/>
            </a:endParaRPr>
          </a:p>
          <a:p>
            <a:pPr marL="342900" indent="-342900">
              <a:buAutoNum type="arabicPeriod"/>
            </a:pPr>
            <a:r>
              <a:rPr lang="en-GB" sz="2400" dirty="0" smtClean="0">
                <a:latin typeface="Arial" pitchFamily="34" charset="0"/>
                <a:cs typeface="Arial" pitchFamily="34" charset="0"/>
              </a:rPr>
              <a:t>Multiply this by the number of vents feeding the stack to find our new value of Q </a:t>
            </a:r>
            <a:r>
              <a:rPr lang="en-GB" sz="2400" baseline="-25000" dirty="0" smtClean="0">
                <a:latin typeface="Arial" pitchFamily="34" charset="0"/>
                <a:cs typeface="Arial" pitchFamily="34" charset="0"/>
              </a:rPr>
              <a:t>total</a:t>
            </a:r>
            <a:r>
              <a:rPr lang="en-GB" sz="2400" dirty="0" smtClean="0">
                <a:latin typeface="Arial" pitchFamily="34" charset="0"/>
                <a:cs typeface="Arial" pitchFamily="34" charset="0"/>
              </a:rPr>
              <a:t>.      </a:t>
            </a:r>
          </a:p>
          <a:p>
            <a:pPr marL="342900" indent="-342900"/>
            <a:endParaRPr lang="en-GB" sz="2400" dirty="0" smtClean="0">
              <a:latin typeface="Arial" pitchFamily="34" charset="0"/>
              <a:cs typeface="Arial" pitchFamily="34" charset="0"/>
            </a:endParaRPr>
          </a:p>
          <a:p>
            <a:pPr marL="342900" indent="-342900"/>
            <a:r>
              <a:rPr lang="en-GB" sz="2400" dirty="0" smtClean="0">
                <a:latin typeface="Arial" pitchFamily="34" charset="0"/>
                <a:cs typeface="Arial" pitchFamily="34" charset="0"/>
              </a:rPr>
              <a:t>3. Use the ‘A</a:t>
            </a:r>
            <a:r>
              <a:rPr lang="en-GB" sz="2400" baseline="-25000" dirty="0" smtClean="0">
                <a:latin typeface="Arial" pitchFamily="34" charset="0"/>
                <a:cs typeface="Arial" pitchFamily="34" charset="0"/>
              </a:rPr>
              <a:t>outlet</a:t>
            </a:r>
            <a:r>
              <a:rPr lang="en-GB" sz="2400" dirty="0" smtClean="0">
                <a:latin typeface="Arial" pitchFamily="34" charset="0"/>
                <a:cs typeface="Arial" pitchFamily="34" charset="0"/>
              </a:rPr>
              <a:t>’ formula to calculate the stack outlet opening area </a:t>
            </a:r>
          </a:p>
          <a:p>
            <a:pPr marL="342900" indent="-342900">
              <a:buAutoNum type="arabicPeriod"/>
            </a:pPr>
            <a:endParaRPr lang="en-GB" sz="2400" dirty="0" smtClean="0">
              <a:latin typeface="Arial" pitchFamily="34" charset="0"/>
              <a:cs typeface="Arial" pitchFamily="34" charset="0"/>
            </a:endParaRPr>
          </a:p>
          <a:p>
            <a:pPr marL="342900" indent="-342900"/>
            <a:endParaRPr lang="en-GB" dirty="0" smtClean="0"/>
          </a:p>
          <a:p>
            <a:pPr marL="342900" indent="-342900">
              <a:buAutoNum type="arabicPeriod"/>
            </a:pPr>
            <a:endParaRPr lang="en-GB" dirty="0" smtClean="0"/>
          </a:p>
          <a:p>
            <a:pPr marL="342900" indent="-342900">
              <a:buAutoNum type="arabicPeriod"/>
            </a:pPr>
            <a:endParaRPr lang="en-GB" dirty="0" smtClean="0"/>
          </a:p>
          <a:p>
            <a:pPr marL="342900" indent="-342900">
              <a:buAutoNum type="arabicPeriod"/>
            </a:pPr>
            <a:endParaRPr lang="en-GB" dirty="0"/>
          </a:p>
        </p:txBody>
      </p:sp>
      <p:sp>
        <p:nvSpPr>
          <p:cNvPr id="3" name="TextBox 2"/>
          <p:cNvSpPr txBox="1"/>
          <p:nvPr/>
        </p:nvSpPr>
        <p:spPr>
          <a:xfrm>
            <a:off x="683568" y="332656"/>
            <a:ext cx="2808312" cy="523220"/>
          </a:xfrm>
          <a:prstGeom prst="rect">
            <a:avLst/>
          </a:prstGeom>
          <a:noFill/>
        </p:spPr>
        <p:txBody>
          <a:bodyPr wrap="square" rtlCol="0">
            <a:spAutoFit/>
          </a:bodyPr>
          <a:lstStyle/>
          <a:p>
            <a:r>
              <a:rPr lang="en-GB" sz="2800" dirty="0" smtClean="0"/>
              <a:t>Process:</a:t>
            </a:r>
            <a:endParaRPr lang="en-GB" sz="2800" dirty="0"/>
          </a:p>
        </p:txBody>
      </p:sp>
      <p:sp>
        <p:nvSpPr>
          <p:cNvPr id="4" name="TextBox 3"/>
          <p:cNvSpPr txBox="1"/>
          <p:nvPr/>
        </p:nvSpPr>
        <p:spPr>
          <a:xfrm>
            <a:off x="5364088" y="5279728"/>
            <a:ext cx="3312368" cy="584775"/>
          </a:xfrm>
          <a:prstGeom prst="rect">
            <a:avLst/>
          </a:prstGeom>
          <a:noFill/>
        </p:spPr>
        <p:txBody>
          <a:bodyPr wrap="square" rtlCol="0">
            <a:spAutoFit/>
          </a:bodyPr>
          <a:lstStyle/>
          <a:p>
            <a:r>
              <a:rPr lang="en-US" sz="3200" dirty="0" smtClean="0"/>
              <a:t>COPY DOWN</a:t>
            </a:r>
            <a:endParaRPr lang="en-GB" sz="3200"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3999" y="126216"/>
            <a:ext cx="7655561" cy="2616101"/>
          </a:xfrm>
          <a:prstGeom prst="rect">
            <a:avLst/>
          </a:prstGeom>
        </p:spPr>
        <p:txBody>
          <a:bodyPr wrap="square">
            <a:spAutoFit/>
          </a:bodyPr>
          <a:lstStyle/>
          <a:p>
            <a:r>
              <a:rPr lang="en-US" sz="2400" b="1" dirty="0" smtClean="0">
                <a:cs typeface="Comic Sans MS"/>
              </a:rPr>
              <a:t>SIZING THE STACK OUTLET</a:t>
            </a:r>
          </a:p>
          <a:p>
            <a:endParaRPr lang="en-US" sz="2000" dirty="0" smtClean="0">
              <a:latin typeface="Comic Sans MS"/>
              <a:cs typeface="Comic Sans MS"/>
            </a:endParaRPr>
          </a:p>
          <a:p>
            <a:pPr marL="342900" indent="-342900" algn="just">
              <a:buFont typeface="Arial"/>
              <a:buChar char="•"/>
            </a:pPr>
            <a:r>
              <a:rPr lang="en-US" sz="2000" dirty="0" smtClean="0">
                <a:cs typeface="Comic Sans MS"/>
              </a:rPr>
              <a:t>The </a:t>
            </a:r>
            <a:r>
              <a:rPr lang="en-US" sz="2000" dirty="0">
                <a:cs typeface="Comic Sans MS"/>
              </a:rPr>
              <a:t>opening at the top of a stack can be sized in a similar manner to the fresh air inlets. </a:t>
            </a:r>
          </a:p>
          <a:p>
            <a:pPr marL="342900" indent="-342900" algn="just">
              <a:buFont typeface="Arial"/>
              <a:buChar char="•"/>
            </a:pPr>
            <a:r>
              <a:rPr lang="en-US" sz="2000" dirty="0" smtClean="0">
                <a:cs typeface="Comic Sans MS"/>
              </a:rPr>
              <a:t>The </a:t>
            </a:r>
            <a:r>
              <a:rPr lang="en-US" sz="2000" dirty="0">
                <a:cs typeface="Comic Sans MS"/>
              </a:rPr>
              <a:t>height </a:t>
            </a:r>
            <a:r>
              <a:rPr lang="en-US" sz="2000" dirty="0" smtClean="0">
                <a:cs typeface="Comic Sans MS"/>
              </a:rPr>
              <a:t>difference (h) </a:t>
            </a:r>
            <a:r>
              <a:rPr lang="en-US" sz="2000" dirty="0">
                <a:cs typeface="Comic Sans MS"/>
              </a:rPr>
              <a:t>in the </a:t>
            </a:r>
            <a:r>
              <a:rPr lang="en-US" sz="2000" dirty="0" smtClean="0">
                <a:cs typeface="Comic Sans MS"/>
              </a:rPr>
              <a:t>formula has changed, and is now  the height of the stack outlet above the datum.</a:t>
            </a:r>
            <a:endParaRPr lang="en-US" sz="2000" dirty="0">
              <a:cs typeface="Comic Sans MS"/>
            </a:endParaRPr>
          </a:p>
          <a:p>
            <a:pPr marL="342900" indent="-342900" algn="just">
              <a:buFont typeface="Arial"/>
              <a:buChar char="•"/>
            </a:pPr>
            <a:r>
              <a:rPr lang="en-US" sz="2000" dirty="0" smtClean="0">
                <a:cs typeface="Comic Sans MS"/>
              </a:rPr>
              <a:t>The </a:t>
            </a:r>
            <a:r>
              <a:rPr lang="en-US" sz="2000" dirty="0">
                <a:cs typeface="Comic Sans MS"/>
              </a:rPr>
              <a:t>flow through the stack </a:t>
            </a:r>
            <a:r>
              <a:rPr lang="en-US" sz="2000" dirty="0" smtClean="0">
                <a:cs typeface="Comic Sans MS"/>
              </a:rPr>
              <a:t>outlet (Q</a:t>
            </a:r>
            <a:r>
              <a:rPr lang="en-US" sz="2000" baseline="-25000" dirty="0" smtClean="0">
                <a:cs typeface="Comic Sans MS"/>
              </a:rPr>
              <a:t>Total</a:t>
            </a:r>
            <a:r>
              <a:rPr lang="en-US" sz="2000" dirty="0" smtClean="0">
                <a:cs typeface="Comic Sans MS"/>
              </a:rPr>
              <a:t>) </a:t>
            </a:r>
            <a:r>
              <a:rPr lang="en-US" sz="2000" dirty="0">
                <a:cs typeface="Comic Sans MS"/>
              </a:rPr>
              <a:t>is the sum of all the flows through the rooms in a building feeding the stack</a:t>
            </a:r>
            <a:r>
              <a:rPr lang="en-US" sz="2000" dirty="0" smtClean="0">
                <a:cs typeface="Comic Sans MS"/>
              </a:rPr>
              <a:t>.</a:t>
            </a:r>
            <a:endParaRPr lang="en-US" sz="2000" dirty="0">
              <a:cs typeface="Comic Sans MS"/>
            </a:endParaRPr>
          </a:p>
        </p:txBody>
      </p:sp>
      <p:pic>
        <p:nvPicPr>
          <p:cNvPr id="6" name="Picture 5" descr="Screen Shot 2012-03-18 at 1.32.42 PM.png"/>
          <p:cNvPicPr>
            <a:picLocks noChangeAspect="1"/>
          </p:cNvPicPr>
          <p:nvPr/>
        </p:nvPicPr>
        <p:blipFill rotWithShape="1">
          <a:blip r:embed="rId2" cstate="print">
            <a:extLst>
              <a:ext uri="{28A0092B-C50C-407E-A947-70E740481C1C}">
                <a14:useLocalDpi xmlns:a14="http://schemas.microsoft.com/office/drawing/2010/main" val="0"/>
              </a:ext>
            </a:extLst>
          </a:blip>
          <a:srcRect l="12848" t="28611" r="31597" b="33333"/>
          <a:stretch/>
        </p:blipFill>
        <p:spPr>
          <a:xfrm>
            <a:off x="395536" y="2996952"/>
            <a:ext cx="7953375" cy="3682032"/>
          </a:xfrm>
          <a:prstGeom prst="rect">
            <a:avLst/>
          </a:prstGeom>
        </p:spPr>
      </p:pic>
      <p:sp>
        <p:nvSpPr>
          <p:cNvPr id="2" name="6-Point Star 1"/>
          <p:cNvSpPr/>
          <p:nvPr/>
        </p:nvSpPr>
        <p:spPr>
          <a:xfrm>
            <a:off x="828047" y="2838280"/>
            <a:ext cx="72008" cy="72008"/>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6-Point Star 4"/>
          <p:cNvSpPr/>
          <p:nvPr/>
        </p:nvSpPr>
        <p:spPr>
          <a:xfrm>
            <a:off x="2123728" y="2838280"/>
            <a:ext cx="72008" cy="72008"/>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6-Point Star 6"/>
          <p:cNvSpPr/>
          <p:nvPr/>
        </p:nvSpPr>
        <p:spPr>
          <a:xfrm>
            <a:off x="5364088" y="2838280"/>
            <a:ext cx="72008" cy="72008"/>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7308304" y="6261461"/>
            <a:ext cx="1728959" cy="369332"/>
          </a:xfrm>
          <a:prstGeom prst="rect">
            <a:avLst/>
          </a:prstGeom>
          <a:noFill/>
        </p:spPr>
        <p:txBody>
          <a:bodyPr wrap="square" rtlCol="0">
            <a:spAutoFit/>
          </a:bodyPr>
          <a:lstStyle/>
          <a:p>
            <a:r>
              <a:rPr lang="en-GB" b="1" dirty="0" smtClean="0">
                <a:solidFill>
                  <a:srgbClr val="0070C0"/>
                </a:solidFill>
              </a:rPr>
              <a:t>COPY DOWN</a:t>
            </a:r>
            <a:endParaRPr lang="en-GB" b="1" dirty="0">
              <a:solidFill>
                <a:srgbClr val="0070C0"/>
              </a:solidFill>
            </a:endParaRPr>
          </a:p>
        </p:txBody>
      </p:sp>
    </p:spTree>
    <p:extLst>
      <p:ext uri="{BB962C8B-B14F-4D97-AF65-F5344CB8AC3E}">
        <p14:creationId xmlns:p14="http://schemas.microsoft.com/office/powerpoint/2010/main" val="268188479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948689"/>
            <a:ext cx="9144000" cy="5016758"/>
          </a:xfrm>
          <a:prstGeom prst="rect">
            <a:avLst/>
          </a:prstGeom>
        </p:spPr>
        <p:txBody>
          <a:bodyPr wrap="square">
            <a:spAutoFit/>
          </a:bodyPr>
          <a:lstStyle/>
          <a:p>
            <a:r>
              <a:rPr lang="en-US" sz="2000" dirty="0" smtClean="0">
                <a:cs typeface="Comic Sans MS"/>
              </a:rPr>
              <a:t>          Air flow rate for each room, Q	=	1.07 m</a:t>
            </a:r>
            <a:r>
              <a:rPr lang="en-US" sz="2000" baseline="30000" dirty="0" smtClean="0">
                <a:cs typeface="Comic Sans MS"/>
              </a:rPr>
              <a:t>3</a:t>
            </a:r>
            <a:r>
              <a:rPr lang="en-US" sz="2000" dirty="0" smtClean="0">
                <a:cs typeface="Comic Sans MS"/>
              </a:rPr>
              <a:t>/s </a:t>
            </a:r>
          </a:p>
          <a:p>
            <a:r>
              <a:rPr lang="en-US" sz="2000" dirty="0">
                <a:cs typeface="Comic Sans MS"/>
              </a:rPr>
              <a:t>	</a:t>
            </a:r>
            <a:r>
              <a:rPr lang="en-US" sz="2000" dirty="0" smtClean="0">
                <a:cs typeface="Comic Sans MS"/>
              </a:rPr>
              <a:t>									</a:t>
            </a:r>
            <a:endParaRPr lang="en-US" sz="2000" dirty="0">
              <a:cs typeface="Comic Sans MS"/>
            </a:endParaRPr>
          </a:p>
          <a:p>
            <a:r>
              <a:rPr lang="en-US" sz="2000" dirty="0" smtClean="0">
                <a:cs typeface="Comic Sans MS"/>
              </a:rPr>
              <a:t>   Total </a:t>
            </a:r>
            <a:r>
              <a:rPr lang="en-US" sz="2000" dirty="0">
                <a:cs typeface="Comic Sans MS"/>
              </a:rPr>
              <a:t>air flow </a:t>
            </a:r>
            <a:r>
              <a:rPr lang="en-US" sz="2000" dirty="0" smtClean="0">
                <a:cs typeface="Comic Sans MS"/>
              </a:rPr>
              <a:t>rate, Q </a:t>
            </a:r>
            <a:r>
              <a:rPr lang="en-US" sz="2000" dirty="0">
                <a:cs typeface="Comic Sans MS"/>
              </a:rPr>
              <a:t>total </a:t>
            </a:r>
            <a:r>
              <a:rPr lang="en-US" sz="2000" dirty="0" smtClean="0">
                <a:cs typeface="Comic Sans MS"/>
              </a:rPr>
              <a:t>		   =	          1.07  x  2 						</a:t>
            </a:r>
            <a:r>
              <a:rPr lang="en-US" sz="2000" u="sng" dirty="0" smtClean="0">
                <a:cs typeface="Comic Sans MS"/>
              </a:rPr>
              <a:t>   =	</a:t>
            </a:r>
            <a:r>
              <a:rPr lang="en-US" sz="2000" b="1" u="sng" dirty="0" smtClean="0">
                <a:cs typeface="Comic Sans MS"/>
              </a:rPr>
              <a:t>2.14 </a:t>
            </a:r>
            <a:r>
              <a:rPr lang="en-US" sz="2000" b="1" u="sng" dirty="0">
                <a:cs typeface="Comic Sans MS"/>
              </a:rPr>
              <a:t>m</a:t>
            </a:r>
            <a:r>
              <a:rPr lang="en-US" sz="2000" b="1" u="sng" baseline="30000" dirty="0">
                <a:cs typeface="Comic Sans MS"/>
              </a:rPr>
              <a:t>3</a:t>
            </a:r>
            <a:r>
              <a:rPr lang="en-US" sz="2000" b="1" u="sng" dirty="0">
                <a:cs typeface="Comic Sans MS"/>
              </a:rPr>
              <a:t>/s</a:t>
            </a:r>
          </a:p>
          <a:p>
            <a:endParaRPr lang="en-US" sz="2000" dirty="0">
              <a:latin typeface="Comic Sans MS"/>
              <a:cs typeface="Comic Sans MS"/>
            </a:endParaRPr>
          </a:p>
          <a:p>
            <a:r>
              <a:rPr lang="en-US" sz="2000" dirty="0">
                <a:latin typeface="Comic Sans MS"/>
                <a:cs typeface="Comic Sans MS"/>
              </a:rPr>
              <a:t> </a:t>
            </a:r>
          </a:p>
          <a:p>
            <a:endParaRPr lang="en-US" sz="2000" dirty="0">
              <a:latin typeface="Comic Sans MS"/>
              <a:cs typeface="Comic Sans MS"/>
            </a:endParaRPr>
          </a:p>
          <a:p>
            <a:endParaRPr lang="en-US" sz="2000" dirty="0">
              <a:latin typeface="Comic Sans MS"/>
              <a:cs typeface="Comic Sans MS"/>
            </a:endParaRPr>
          </a:p>
          <a:p>
            <a:r>
              <a:rPr lang="en-US" sz="2000" dirty="0">
                <a:latin typeface="Comic Sans MS"/>
                <a:cs typeface="Comic Sans MS"/>
              </a:rPr>
              <a:t> </a:t>
            </a:r>
          </a:p>
          <a:p>
            <a:r>
              <a:rPr lang="en-US" sz="2000" dirty="0" smtClean="0">
                <a:cs typeface="Comic Sans MS"/>
              </a:rPr>
              <a:t>A	=      2.14 /0.61 [ (2/1.1656) x 1.1656 x </a:t>
            </a:r>
            <a:r>
              <a:rPr lang="en-US" sz="2000" dirty="0">
                <a:cs typeface="Comic Sans MS"/>
              </a:rPr>
              <a:t>9.81 </a:t>
            </a:r>
            <a:r>
              <a:rPr lang="en-US" sz="2000" dirty="0" smtClean="0">
                <a:cs typeface="Comic Sans MS"/>
              </a:rPr>
              <a:t>(11 </a:t>
            </a:r>
            <a:r>
              <a:rPr lang="en-US" sz="2000" dirty="0">
                <a:cs typeface="Comic Sans MS"/>
              </a:rPr>
              <a:t>– 9) </a:t>
            </a:r>
            <a:r>
              <a:rPr lang="en-US" sz="2000" dirty="0" smtClean="0">
                <a:cs typeface="Comic Sans MS"/>
              </a:rPr>
              <a:t>(301 </a:t>
            </a:r>
            <a:r>
              <a:rPr lang="en-US" sz="2000" dirty="0">
                <a:cs typeface="Comic Sans MS"/>
              </a:rPr>
              <a:t>– </a:t>
            </a:r>
            <a:r>
              <a:rPr lang="en-US" sz="2000" dirty="0" smtClean="0">
                <a:cs typeface="Comic Sans MS"/>
              </a:rPr>
              <a:t>298/301)]</a:t>
            </a:r>
            <a:endParaRPr lang="en-US" sz="2000" dirty="0">
              <a:cs typeface="Comic Sans MS"/>
            </a:endParaRPr>
          </a:p>
          <a:p>
            <a:r>
              <a:rPr lang="en-US" sz="2000" dirty="0" smtClean="0">
                <a:cs typeface="Comic Sans MS"/>
              </a:rPr>
              <a:t>A	=	2.14 / 0.61  </a:t>
            </a:r>
            <a:r>
              <a:rPr lang="en-US" sz="2000" dirty="0">
                <a:cs typeface="Comic Sans MS"/>
              </a:rPr>
              <a:t>[ </a:t>
            </a:r>
            <a:r>
              <a:rPr lang="en-US" sz="2000" dirty="0" smtClean="0">
                <a:cs typeface="Comic Sans MS"/>
              </a:rPr>
              <a:t>1.716 x 1.1656   </a:t>
            </a:r>
            <a:r>
              <a:rPr lang="en-US" sz="2000" dirty="0">
                <a:cs typeface="Comic Sans MS"/>
              </a:rPr>
              <a:t>x  9.81   x  2  x   0.00997 ]</a:t>
            </a:r>
          </a:p>
          <a:p>
            <a:r>
              <a:rPr lang="en-US" sz="2000" dirty="0" smtClean="0">
                <a:cs typeface="Comic Sans MS"/>
              </a:rPr>
              <a:t>A	=	2.14 / 0.61   </a:t>
            </a:r>
            <a:r>
              <a:rPr lang="en-US" sz="2000" dirty="0">
                <a:cs typeface="Comic Sans MS"/>
              </a:rPr>
              <a:t>[ 0.19557  x  2 ]</a:t>
            </a:r>
          </a:p>
          <a:p>
            <a:r>
              <a:rPr lang="en-US" sz="2000" dirty="0" smtClean="0">
                <a:cs typeface="Comic Sans MS"/>
              </a:rPr>
              <a:t>A	=	2.14 / 0.61   </a:t>
            </a:r>
            <a:r>
              <a:rPr lang="en-US" sz="2000" dirty="0">
                <a:cs typeface="Comic Sans MS"/>
              </a:rPr>
              <a:t>x   0.391</a:t>
            </a:r>
          </a:p>
          <a:p>
            <a:r>
              <a:rPr lang="en-US" sz="2000" dirty="0" smtClean="0">
                <a:cs typeface="Comic Sans MS"/>
              </a:rPr>
              <a:t>A	=	</a:t>
            </a:r>
            <a:r>
              <a:rPr lang="en-US" sz="2000" b="1" u="sng" dirty="0" smtClean="0">
                <a:cs typeface="Comic Sans MS"/>
              </a:rPr>
              <a:t>8.97 </a:t>
            </a:r>
            <a:r>
              <a:rPr lang="en-US" sz="2000" b="1" u="sng" dirty="0">
                <a:cs typeface="Comic Sans MS"/>
              </a:rPr>
              <a:t>m</a:t>
            </a:r>
            <a:r>
              <a:rPr lang="en-US" sz="2000" b="1" u="sng" baseline="30000" dirty="0">
                <a:cs typeface="Comic Sans MS"/>
              </a:rPr>
              <a:t>2</a:t>
            </a:r>
            <a:r>
              <a:rPr lang="en-US" sz="2000" b="1" u="sng" dirty="0">
                <a:cs typeface="Comic Sans MS"/>
              </a:rPr>
              <a:t>.</a:t>
            </a:r>
          </a:p>
          <a:p>
            <a:endParaRPr lang="en-US" sz="2000" dirty="0">
              <a:latin typeface="Comic Sans MS"/>
              <a:cs typeface="Comic Sans MS"/>
            </a:endParaRPr>
          </a:p>
        </p:txBody>
      </p:sp>
      <p:pic>
        <p:nvPicPr>
          <p:cNvPr id="3" name="Picture 2" descr="Screen Shot 2012-03-18 at 1.50.38 PM.png"/>
          <p:cNvPicPr>
            <a:picLocks noChangeAspect="1"/>
          </p:cNvPicPr>
          <p:nvPr/>
        </p:nvPicPr>
        <p:blipFill rotWithShape="1">
          <a:blip r:embed="rId2" cstate="print">
            <a:extLst>
              <a:ext uri="{28A0092B-C50C-407E-A947-70E740481C1C}">
                <a14:useLocalDpi xmlns:a14="http://schemas.microsoft.com/office/drawing/2010/main" val="0"/>
              </a:ext>
            </a:extLst>
          </a:blip>
          <a:srcRect l="12848" t="34722" r="31423" b="56945"/>
          <a:stretch/>
        </p:blipFill>
        <p:spPr>
          <a:xfrm>
            <a:off x="539552" y="2983098"/>
            <a:ext cx="8148383" cy="947940"/>
          </a:xfrm>
          <a:prstGeom prst="rect">
            <a:avLst/>
          </a:prstGeom>
        </p:spPr>
      </p:pic>
      <p:sp>
        <p:nvSpPr>
          <p:cNvPr id="4" name="Rectangle 3"/>
          <p:cNvSpPr/>
          <p:nvPr/>
        </p:nvSpPr>
        <p:spPr>
          <a:xfrm>
            <a:off x="107504" y="98351"/>
            <a:ext cx="2470176" cy="461665"/>
          </a:xfrm>
          <a:prstGeom prst="rect">
            <a:avLst/>
          </a:prstGeom>
        </p:spPr>
        <p:txBody>
          <a:bodyPr wrap="square">
            <a:spAutoFit/>
          </a:bodyPr>
          <a:lstStyle/>
          <a:p>
            <a:r>
              <a:rPr lang="en-US" sz="2400" b="1" dirty="0" smtClean="0">
                <a:cs typeface="Comic Sans MS"/>
              </a:rPr>
              <a:t>ANSWER:</a:t>
            </a:r>
            <a:endParaRPr lang="en-US" sz="2400" b="1" dirty="0">
              <a:cs typeface="Comic Sans MS"/>
            </a:endParaRPr>
          </a:p>
        </p:txBody>
      </p:sp>
      <p:sp>
        <p:nvSpPr>
          <p:cNvPr id="6" name="Rectangle 5"/>
          <p:cNvSpPr/>
          <p:nvPr/>
        </p:nvSpPr>
        <p:spPr>
          <a:xfrm>
            <a:off x="2286000" y="116632"/>
            <a:ext cx="5238328" cy="646331"/>
          </a:xfrm>
          <a:prstGeom prst="rect">
            <a:avLst/>
          </a:prstGeom>
        </p:spPr>
        <p:txBody>
          <a:bodyPr wrap="square">
            <a:spAutoFit/>
          </a:bodyPr>
          <a:lstStyle/>
          <a:p>
            <a:r>
              <a:rPr lang="en-US" b="1" u="sng" dirty="0">
                <a:cs typeface="Comic Sans MS"/>
              </a:rPr>
              <a:t>Room volume x Air change </a:t>
            </a:r>
            <a:r>
              <a:rPr lang="en-US" b="1" u="sng" dirty="0" smtClean="0">
                <a:cs typeface="Comic Sans MS"/>
              </a:rPr>
              <a:t>rate </a:t>
            </a:r>
            <a:r>
              <a:rPr lang="en-US" b="1" dirty="0" smtClean="0">
                <a:cs typeface="Comic Sans MS"/>
              </a:rPr>
              <a:t>     m</a:t>
            </a:r>
            <a:r>
              <a:rPr lang="en-US" b="1" baseline="30000" dirty="0" smtClean="0">
                <a:cs typeface="Comic Sans MS"/>
              </a:rPr>
              <a:t>3</a:t>
            </a:r>
            <a:r>
              <a:rPr lang="en-US" b="1" dirty="0" smtClean="0">
                <a:cs typeface="Comic Sans MS"/>
              </a:rPr>
              <a:t>/s</a:t>
            </a:r>
            <a:endParaRPr lang="en-US" b="1" dirty="0">
              <a:cs typeface="Comic Sans MS"/>
            </a:endParaRPr>
          </a:p>
          <a:p>
            <a:r>
              <a:rPr lang="en-US" b="1" dirty="0" smtClean="0">
                <a:cs typeface="Comic Sans MS"/>
              </a:rPr>
              <a:t>                  </a:t>
            </a:r>
            <a:r>
              <a:rPr lang="en-US" b="1" dirty="0">
                <a:cs typeface="Comic Sans MS"/>
              </a:rPr>
              <a:t>3600</a:t>
            </a:r>
            <a:endParaRPr lang="en-GB" dirty="0"/>
          </a:p>
        </p:txBody>
      </p:sp>
    </p:spTree>
    <p:extLst>
      <p:ext uri="{BB962C8B-B14F-4D97-AF65-F5344CB8AC3E}">
        <p14:creationId xmlns:p14="http://schemas.microsoft.com/office/powerpoint/2010/main" val="103071171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755576" y="1196752"/>
            <a:ext cx="7474024" cy="4543399"/>
          </a:xfrm>
          <a:prstGeom prst="rect">
            <a:avLst/>
          </a:prstGeom>
        </p:spPr>
        <p:txBody>
          <a:bodyPr/>
          <a:lstStyle/>
          <a:p>
            <a:pPr>
              <a:buNone/>
            </a:pPr>
            <a:r>
              <a:rPr lang="en-US" dirty="0" smtClean="0">
                <a:solidFill>
                  <a:schemeClr val="tx1"/>
                </a:solidFill>
                <a:latin typeface="Arial" pitchFamily="34" charset="0"/>
                <a:cs typeface="Arial" pitchFamily="34" charset="0"/>
              </a:rPr>
              <a:t>The </a:t>
            </a:r>
            <a:r>
              <a:rPr lang="en-US" dirty="0">
                <a:solidFill>
                  <a:schemeClr val="tx1"/>
                </a:solidFill>
                <a:latin typeface="Arial" pitchFamily="34" charset="0"/>
                <a:cs typeface="Arial" pitchFamily="34" charset="0"/>
              </a:rPr>
              <a:t>benefits of natural ventilation include</a:t>
            </a:r>
            <a:r>
              <a:rPr lang="en-US" dirty="0" smtClean="0">
                <a:solidFill>
                  <a:schemeClr val="tx1"/>
                </a:solidFill>
                <a:latin typeface="Arial" pitchFamily="34" charset="0"/>
                <a:cs typeface="Arial" pitchFamily="34" charset="0"/>
              </a:rPr>
              <a:t>:-</a:t>
            </a:r>
          </a:p>
          <a:p>
            <a:pPr>
              <a:buNone/>
            </a:pPr>
            <a:endParaRPr lang="en-US" dirty="0">
              <a:solidFill>
                <a:schemeClr val="tx1"/>
              </a:solidFill>
              <a:latin typeface="Arial" pitchFamily="34" charset="0"/>
              <a:cs typeface="Arial" pitchFamily="34" charset="0"/>
            </a:endParaRPr>
          </a:p>
          <a:p>
            <a:pPr marL="475488" indent="-457200">
              <a:buFont typeface="+mj-lt"/>
              <a:buAutoNum type="arabicPeriod"/>
            </a:pPr>
            <a:r>
              <a:rPr lang="en-US" dirty="0">
                <a:solidFill>
                  <a:schemeClr val="tx1"/>
                </a:solidFill>
                <a:latin typeface="Arial" pitchFamily="34" charset="0"/>
                <a:cs typeface="Arial" pitchFamily="34" charset="0"/>
              </a:rPr>
              <a:t>Improved Indoor air quality (IAQ)</a:t>
            </a:r>
          </a:p>
          <a:p>
            <a:pPr marL="475488" indent="-457200">
              <a:buFont typeface="+mj-lt"/>
              <a:buAutoNum type="arabicPeriod"/>
            </a:pPr>
            <a:r>
              <a:rPr lang="en-US" dirty="0">
                <a:solidFill>
                  <a:schemeClr val="tx1"/>
                </a:solidFill>
                <a:latin typeface="Arial" pitchFamily="34" charset="0"/>
                <a:cs typeface="Arial" pitchFamily="34" charset="0"/>
              </a:rPr>
              <a:t>Energy savings</a:t>
            </a:r>
          </a:p>
          <a:p>
            <a:pPr marL="475488" indent="-457200">
              <a:buFont typeface="+mj-lt"/>
              <a:buAutoNum type="arabicPeriod"/>
            </a:pPr>
            <a:r>
              <a:rPr lang="en-US" dirty="0">
                <a:solidFill>
                  <a:schemeClr val="tx1"/>
                </a:solidFill>
                <a:latin typeface="Arial" pitchFamily="34" charset="0"/>
                <a:cs typeface="Arial" pitchFamily="34" charset="0"/>
              </a:rPr>
              <a:t>Reduction of greenhouse gas emissions</a:t>
            </a:r>
          </a:p>
          <a:p>
            <a:pPr marL="475488" indent="-457200">
              <a:buFont typeface="+mj-lt"/>
              <a:buAutoNum type="arabicPeriod"/>
            </a:pPr>
            <a:r>
              <a:rPr lang="en-US" dirty="0" smtClean="0">
                <a:solidFill>
                  <a:schemeClr val="tx1"/>
                </a:solidFill>
                <a:latin typeface="Arial" pitchFamily="34" charset="0"/>
                <a:cs typeface="Arial" pitchFamily="34" charset="0"/>
              </a:rPr>
              <a:t>Better ventilation control by the occupants</a:t>
            </a:r>
            <a:endParaRPr lang="en-US" dirty="0">
              <a:solidFill>
                <a:schemeClr val="tx1"/>
              </a:solidFill>
              <a:latin typeface="Arial" pitchFamily="34" charset="0"/>
              <a:cs typeface="Arial" pitchFamily="34" charset="0"/>
            </a:endParaRPr>
          </a:p>
          <a:p>
            <a:pPr marL="475488" indent="-457200">
              <a:buFont typeface="+mj-lt"/>
              <a:buAutoNum type="arabicPeriod"/>
            </a:pPr>
            <a:r>
              <a:rPr lang="en-US" dirty="0">
                <a:solidFill>
                  <a:schemeClr val="tx1"/>
                </a:solidFill>
                <a:latin typeface="Arial" pitchFamily="34" charset="0"/>
                <a:cs typeface="Arial" pitchFamily="34" charset="0"/>
              </a:rPr>
              <a:t>Reduction in occupant illness associated with Sick Building Syndrome</a:t>
            </a:r>
          </a:p>
          <a:p>
            <a:pPr marL="475488" indent="-457200">
              <a:buFont typeface="+mj-lt"/>
              <a:buAutoNum type="arabicPeriod"/>
            </a:pPr>
            <a:r>
              <a:rPr lang="en-US" dirty="0">
                <a:solidFill>
                  <a:schemeClr val="tx1"/>
                </a:solidFill>
                <a:latin typeface="Arial" pitchFamily="34" charset="0"/>
                <a:cs typeface="Arial" pitchFamily="34" charset="0"/>
              </a:rPr>
              <a:t>Increased worker </a:t>
            </a:r>
            <a:r>
              <a:rPr lang="en-US" dirty="0" smtClean="0">
                <a:solidFill>
                  <a:schemeClr val="tx1"/>
                </a:solidFill>
                <a:latin typeface="Arial" pitchFamily="34" charset="0"/>
                <a:cs typeface="Arial" pitchFamily="34" charset="0"/>
              </a:rPr>
              <a:t>productivity / health record</a:t>
            </a:r>
            <a:endParaRPr lang="en-US" dirty="0">
              <a:solidFill>
                <a:schemeClr val="tx1"/>
              </a:solidFill>
              <a:latin typeface="Arial" pitchFamily="34" charset="0"/>
              <a:cs typeface="Arial" pitchFamily="34" charset="0"/>
            </a:endParaRPr>
          </a:p>
          <a:p>
            <a:endParaRPr lang="en-US" dirty="0">
              <a:latin typeface="Arial" pitchFamily="34" charset="0"/>
              <a:cs typeface="Arial" pitchFamily="34" charset="0"/>
            </a:endParaRPr>
          </a:p>
        </p:txBody>
      </p:sp>
      <p:sp>
        <p:nvSpPr>
          <p:cNvPr id="4" name="TextBox 3"/>
          <p:cNvSpPr txBox="1"/>
          <p:nvPr/>
        </p:nvSpPr>
        <p:spPr>
          <a:xfrm>
            <a:off x="683568" y="332656"/>
            <a:ext cx="7704856" cy="523220"/>
          </a:xfrm>
          <a:prstGeom prst="rect">
            <a:avLst/>
          </a:prstGeom>
          <a:noFill/>
        </p:spPr>
        <p:txBody>
          <a:bodyPr wrap="square" rtlCol="0">
            <a:spAutoFit/>
          </a:bodyPr>
          <a:lstStyle/>
          <a:p>
            <a:r>
              <a:rPr lang="en-US" sz="2800" b="1" dirty="0" smtClean="0">
                <a:latin typeface="Arial" pitchFamily="34" charset="0"/>
                <a:cs typeface="Arial" pitchFamily="34" charset="0"/>
              </a:rPr>
              <a:t>SYSTEM OF VENTILATION –Natural </a:t>
            </a:r>
            <a:endParaRPr lang="en-GB" sz="2800" b="1" dirty="0"/>
          </a:p>
        </p:txBody>
      </p:sp>
      <p:sp>
        <p:nvSpPr>
          <p:cNvPr id="5" name=" 3"/>
          <p:cNvSpPr/>
          <p:nvPr/>
        </p:nvSpPr>
        <p:spPr>
          <a:xfrm>
            <a:off x="4860032" y="5085184"/>
            <a:ext cx="3824709" cy="1529883"/>
          </a:xfrm>
          <a:prstGeom prst="leftRightRibbon">
            <a:avLst/>
          </a:pr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sp>
      <p:grpSp>
        <p:nvGrpSpPr>
          <p:cNvPr id="6" name="Group 5"/>
          <p:cNvGrpSpPr/>
          <p:nvPr/>
        </p:nvGrpSpPr>
        <p:grpSpPr>
          <a:xfrm>
            <a:off x="5364088" y="5373216"/>
            <a:ext cx="1262153" cy="749642"/>
            <a:chOff x="458965" y="392879"/>
            <a:chExt cx="1262153" cy="749642"/>
          </a:xfrm>
        </p:grpSpPr>
        <p:sp>
          <p:nvSpPr>
            <p:cNvPr id="7" name="Rectangle 6"/>
            <p:cNvSpPr/>
            <p:nvPr/>
          </p:nvSpPr>
          <p:spPr>
            <a:xfrm>
              <a:off x="458965" y="392879"/>
              <a:ext cx="1262153" cy="749642"/>
            </a:xfrm>
            <a:prstGeom prst="rect">
              <a:avLst/>
            </a:prstGeom>
            <a:noFill/>
            <a:ln>
              <a:noFill/>
            </a:ln>
            <a:sp3d/>
          </p:spPr>
          <p:style>
            <a:lnRef idx="2">
              <a:scrgbClr r="0" g="0" b="0"/>
            </a:lnRef>
            <a:fillRef idx="1">
              <a:scrgbClr r="0" g="0" b="0"/>
            </a:fillRef>
            <a:effectRef idx="0">
              <a:schemeClr val="lt1">
                <a:hueOff val="0"/>
                <a:satOff val="0"/>
                <a:lumOff val="0"/>
                <a:alphaOff val="0"/>
              </a:schemeClr>
            </a:effectRef>
            <a:fontRef idx="minor">
              <a:schemeClr val="dk2">
                <a:hueOff val="0"/>
                <a:satOff val="0"/>
                <a:lumOff val="0"/>
                <a:alphaOff val="0"/>
              </a:schemeClr>
            </a:fontRef>
          </p:style>
        </p:sp>
        <p:sp>
          <p:nvSpPr>
            <p:cNvPr id="8" name="Rectangle 7"/>
            <p:cNvSpPr/>
            <p:nvPr/>
          </p:nvSpPr>
          <p:spPr>
            <a:xfrm>
              <a:off x="458965" y="392879"/>
              <a:ext cx="1262153" cy="749642"/>
            </a:xfrm>
            <a:prstGeom prst="rect">
              <a:avLst/>
            </a:prstGeom>
            <a:sp3d/>
          </p:spPr>
          <p:style>
            <a:lnRef idx="0">
              <a:scrgbClr r="0" g="0" b="0"/>
            </a:lnRef>
            <a:fillRef idx="0">
              <a:scrgbClr r="0" g="0" b="0"/>
            </a:fillRef>
            <a:effectRef idx="0">
              <a:scrgbClr r="0" g="0" b="0"/>
            </a:effectRef>
            <a:fontRef idx="minor">
              <a:schemeClr val="dk2">
                <a:hueOff val="0"/>
                <a:satOff val="0"/>
                <a:lumOff val="0"/>
                <a:alphaOff val="0"/>
              </a:schemeClr>
            </a:fontRef>
          </p:style>
          <p:txBody>
            <a:bodyPr spcFirstLastPara="0" vert="horz" wrap="square" lIns="0" tIns="71120" rIns="0" bIns="76200" numCol="1" spcCol="1270" anchor="ctr" anchorCtr="0">
              <a:noAutofit/>
            </a:bodyPr>
            <a:lstStyle/>
            <a:p>
              <a:pPr lvl="0" algn="ctr" defTabSz="889000">
                <a:lnSpc>
                  <a:spcPct val="90000"/>
                </a:lnSpc>
                <a:spcBef>
                  <a:spcPct val="0"/>
                </a:spcBef>
                <a:spcAft>
                  <a:spcPct val="35000"/>
                </a:spcAft>
              </a:pPr>
              <a:r>
                <a:rPr lang="en-US" sz="2000" kern="1200" dirty="0" smtClean="0"/>
                <a:t>Natural Ventilation</a:t>
              </a:r>
              <a:endParaRPr lang="en-US" sz="2000" kern="1200" dirty="0"/>
            </a:p>
          </p:txBody>
        </p:sp>
      </p:grpSp>
      <p:grpSp>
        <p:nvGrpSpPr>
          <p:cNvPr id="9" name="Group 8"/>
          <p:cNvGrpSpPr/>
          <p:nvPr/>
        </p:nvGrpSpPr>
        <p:grpSpPr>
          <a:xfrm>
            <a:off x="6732240" y="5589240"/>
            <a:ext cx="1491636" cy="749642"/>
            <a:chOff x="1912354" y="637660"/>
            <a:chExt cx="1491636" cy="749642"/>
          </a:xfrm>
        </p:grpSpPr>
        <p:sp>
          <p:nvSpPr>
            <p:cNvPr id="10" name="Rectangle 9"/>
            <p:cNvSpPr/>
            <p:nvPr/>
          </p:nvSpPr>
          <p:spPr>
            <a:xfrm>
              <a:off x="1912354" y="637660"/>
              <a:ext cx="1491636" cy="749642"/>
            </a:xfrm>
            <a:prstGeom prst="rect">
              <a:avLst/>
            </a:prstGeom>
            <a:noFill/>
            <a:ln>
              <a:noFill/>
            </a:ln>
            <a:sp3d/>
          </p:spPr>
          <p:style>
            <a:lnRef idx="2">
              <a:scrgbClr r="0" g="0" b="0"/>
            </a:lnRef>
            <a:fillRef idx="1">
              <a:scrgbClr r="0" g="0" b="0"/>
            </a:fillRef>
            <a:effectRef idx="0">
              <a:schemeClr val="lt1">
                <a:hueOff val="0"/>
                <a:satOff val="0"/>
                <a:lumOff val="0"/>
                <a:alphaOff val="0"/>
              </a:schemeClr>
            </a:effectRef>
            <a:fontRef idx="minor">
              <a:schemeClr val="dk2">
                <a:hueOff val="0"/>
                <a:satOff val="0"/>
                <a:lumOff val="0"/>
                <a:alphaOff val="0"/>
              </a:schemeClr>
            </a:fontRef>
          </p:style>
        </p:sp>
        <p:sp>
          <p:nvSpPr>
            <p:cNvPr id="11" name="Rectangle 10"/>
            <p:cNvSpPr/>
            <p:nvPr/>
          </p:nvSpPr>
          <p:spPr>
            <a:xfrm>
              <a:off x="1912354" y="637660"/>
              <a:ext cx="1491636" cy="749642"/>
            </a:xfrm>
            <a:prstGeom prst="rect">
              <a:avLst/>
            </a:prstGeom>
            <a:sp3d/>
          </p:spPr>
          <p:style>
            <a:lnRef idx="0">
              <a:scrgbClr r="0" g="0" b="0"/>
            </a:lnRef>
            <a:fillRef idx="0">
              <a:scrgbClr r="0" g="0" b="0"/>
            </a:fillRef>
            <a:effectRef idx="0">
              <a:scrgbClr r="0" g="0" b="0"/>
            </a:effectRef>
            <a:fontRef idx="minor">
              <a:schemeClr val="dk2">
                <a:hueOff val="0"/>
                <a:satOff val="0"/>
                <a:lumOff val="0"/>
                <a:alphaOff val="0"/>
              </a:schemeClr>
            </a:fontRef>
          </p:style>
          <p:txBody>
            <a:bodyPr spcFirstLastPara="0" vert="horz" wrap="square" lIns="0" tIns="71120" rIns="0" bIns="76200" numCol="1" spcCol="1270" anchor="ctr" anchorCtr="0">
              <a:noAutofit/>
            </a:bodyPr>
            <a:lstStyle/>
            <a:p>
              <a:pPr lvl="0" algn="ctr" defTabSz="889000">
                <a:lnSpc>
                  <a:spcPct val="90000"/>
                </a:lnSpc>
                <a:spcBef>
                  <a:spcPct val="0"/>
                </a:spcBef>
                <a:spcAft>
                  <a:spcPct val="35000"/>
                </a:spcAft>
              </a:pPr>
              <a:r>
                <a:rPr lang="en-US" sz="2000" kern="1200" dirty="0" smtClean="0"/>
                <a:t>Mechanical Ventilation</a:t>
              </a:r>
              <a:endParaRPr lang="en-US" sz="2000" kern="1200" dirty="0"/>
            </a:p>
          </p:txBody>
        </p:sp>
      </p:grpSp>
      <p:sp>
        <p:nvSpPr>
          <p:cNvPr id="12" name="Rectangle 11"/>
          <p:cNvSpPr/>
          <p:nvPr/>
        </p:nvSpPr>
        <p:spPr>
          <a:xfrm>
            <a:off x="179512" y="5968736"/>
            <a:ext cx="4572000" cy="646331"/>
          </a:xfrm>
          <a:prstGeom prst="rect">
            <a:avLst/>
          </a:prstGeom>
        </p:spPr>
        <p:txBody>
          <a:bodyPr>
            <a:spAutoFit/>
          </a:bodyPr>
          <a:lstStyle/>
          <a:p>
            <a:pPr algn="ctr"/>
            <a:r>
              <a:rPr lang="en-GB" dirty="0"/>
              <a:t>Ventilation in buildings is regulated by </a:t>
            </a:r>
            <a:r>
              <a:rPr lang="en-GB" dirty="0" smtClean="0"/>
              <a:t> Part </a:t>
            </a:r>
            <a:r>
              <a:rPr lang="en-GB" dirty="0"/>
              <a:t>F of the building regulations.</a:t>
            </a:r>
          </a:p>
        </p:txBody>
      </p:sp>
    </p:spTree>
    <p:extLst>
      <p:ext uri="{BB962C8B-B14F-4D97-AF65-F5344CB8AC3E}">
        <p14:creationId xmlns:p14="http://schemas.microsoft.com/office/powerpoint/2010/main" val="1467847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 calcmode="lin" valueType="num">
                                      <p:cBhvr additive="base">
                                        <p:cTn id="3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179512" y="2708920"/>
            <a:ext cx="8352420" cy="4903439"/>
          </a:xfrm>
          <a:prstGeom prst="rect">
            <a:avLst/>
          </a:prstGeom>
        </p:spPr>
        <p:txBody>
          <a:bodyPr>
            <a:normAutofit/>
          </a:bodyPr>
          <a:lstStyle/>
          <a:p>
            <a:pPr>
              <a:buNone/>
            </a:pPr>
            <a:r>
              <a:rPr lang="en-US" sz="2000" dirty="0">
                <a:solidFill>
                  <a:schemeClr val="tx1"/>
                </a:solidFill>
                <a:latin typeface="Arial" pitchFamily="34" charset="0"/>
                <a:cs typeface="Arial" pitchFamily="34" charset="0"/>
              </a:rPr>
              <a:t>Recommendations from </a:t>
            </a:r>
            <a:r>
              <a:rPr lang="en-US" sz="2000" dirty="0" smtClean="0">
                <a:solidFill>
                  <a:schemeClr val="tx1"/>
                </a:solidFill>
                <a:latin typeface="Arial" pitchFamily="34" charset="0"/>
                <a:cs typeface="Arial" pitchFamily="34" charset="0"/>
              </a:rPr>
              <a:t>building </a:t>
            </a:r>
            <a:r>
              <a:rPr lang="en-US" sz="2000" dirty="0">
                <a:solidFill>
                  <a:schemeClr val="tx1"/>
                </a:solidFill>
                <a:latin typeface="Arial" pitchFamily="34" charset="0"/>
                <a:cs typeface="Arial" pitchFamily="34" charset="0"/>
              </a:rPr>
              <a:t>regulations suggest </a:t>
            </a:r>
            <a:r>
              <a:rPr lang="en-US" sz="2000" dirty="0" smtClean="0">
                <a:solidFill>
                  <a:schemeClr val="tx1"/>
                </a:solidFill>
                <a:latin typeface="Arial" pitchFamily="34" charset="0"/>
                <a:cs typeface="Arial" pitchFamily="34" charset="0"/>
              </a:rPr>
              <a:t>we can </a:t>
            </a:r>
          </a:p>
          <a:p>
            <a:pPr>
              <a:buNone/>
            </a:pPr>
            <a:r>
              <a:rPr lang="en-US" sz="2000" dirty="0" smtClean="0">
                <a:solidFill>
                  <a:schemeClr val="tx1"/>
                </a:solidFill>
                <a:latin typeface="Arial" pitchFamily="34" charset="0"/>
                <a:cs typeface="Arial" pitchFamily="34" charset="0"/>
              </a:rPr>
              <a:t>Incorporate ‘designed in’ factors:             SUCH AS ??</a:t>
            </a:r>
          </a:p>
          <a:p>
            <a:endParaRPr lang="en-US" sz="2000" dirty="0">
              <a:solidFill>
                <a:schemeClr val="tx1"/>
              </a:solidFill>
              <a:latin typeface="Arial" pitchFamily="34" charset="0"/>
              <a:cs typeface="Arial" pitchFamily="34" charset="0"/>
            </a:endParaRPr>
          </a:p>
          <a:p>
            <a:pPr marL="475488" indent="-457200">
              <a:buFont typeface="+mj-lt"/>
              <a:buAutoNum type="arabicPeriod"/>
            </a:pPr>
            <a:r>
              <a:rPr lang="en-US" sz="2000" dirty="0" smtClean="0">
                <a:solidFill>
                  <a:schemeClr val="tx1"/>
                </a:solidFill>
                <a:latin typeface="Arial" pitchFamily="34" charset="0"/>
                <a:cs typeface="Arial" pitchFamily="34" charset="0"/>
              </a:rPr>
              <a:t>Building </a:t>
            </a:r>
            <a:r>
              <a:rPr lang="en-US" sz="2000" dirty="0">
                <a:solidFill>
                  <a:schemeClr val="tx1"/>
                </a:solidFill>
                <a:latin typeface="Arial" pitchFamily="34" charset="0"/>
                <a:cs typeface="Arial" pitchFamily="34" charset="0"/>
              </a:rPr>
              <a:t>orientation and </a:t>
            </a:r>
            <a:r>
              <a:rPr lang="en-US" sz="2000" dirty="0" smtClean="0">
                <a:solidFill>
                  <a:schemeClr val="tx1"/>
                </a:solidFill>
                <a:latin typeface="Arial" pitchFamily="34" charset="0"/>
                <a:cs typeface="Arial" pitchFamily="34" charset="0"/>
              </a:rPr>
              <a:t>location</a:t>
            </a:r>
          </a:p>
          <a:p>
            <a:pPr marL="475488" indent="-457200">
              <a:buFont typeface="+mj-lt"/>
              <a:buAutoNum type="arabicPeriod"/>
            </a:pPr>
            <a:r>
              <a:rPr lang="en-US" sz="2000" dirty="0">
                <a:solidFill>
                  <a:schemeClr val="tx1"/>
                </a:solidFill>
                <a:latin typeface="Arial" pitchFamily="34" charset="0"/>
                <a:cs typeface="Arial" pitchFamily="34" charset="0"/>
              </a:rPr>
              <a:t>Building form and </a:t>
            </a:r>
            <a:r>
              <a:rPr lang="en-US" sz="2000" dirty="0" smtClean="0">
                <a:solidFill>
                  <a:schemeClr val="tx1"/>
                </a:solidFill>
                <a:latin typeface="Arial" pitchFamily="34" charset="0"/>
                <a:cs typeface="Arial" pitchFamily="34" charset="0"/>
              </a:rPr>
              <a:t>dimensions </a:t>
            </a:r>
            <a:endParaRPr lang="en-US" sz="2000" dirty="0">
              <a:solidFill>
                <a:schemeClr val="tx1"/>
              </a:solidFill>
              <a:latin typeface="Arial" pitchFamily="34" charset="0"/>
              <a:cs typeface="Arial" pitchFamily="34" charset="0"/>
            </a:endParaRPr>
          </a:p>
          <a:p>
            <a:pPr marL="475488" indent="-457200">
              <a:buFont typeface="+mj-lt"/>
              <a:buAutoNum type="arabicPeriod"/>
            </a:pPr>
            <a:r>
              <a:rPr lang="en-US" sz="2000" dirty="0" smtClean="0">
                <a:solidFill>
                  <a:schemeClr val="tx1"/>
                </a:solidFill>
                <a:latin typeface="Arial" pitchFamily="34" charset="0"/>
                <a:cs typeface="Arial" pitchFamily="34" charset="0"/>
              </a:rPr>
              <a:t>Window / opening  types, size, shape</a:t>
            </a:r>
          </a:p>
          <a:p>
            <a:pPr marL="18288" indent="0">
              <a:buNone/>
            </a:pPr>
            <a:r>
              <a:rPr lang="en-US" sz="2000" dirty="0">
                <a:solidFill>
                  <a:schemeClr val="tx1"/>
                </a:solidFill>
                <a:latin typeface="Arial" pitchFamily="34" charset="0"/>
                <a:cs typeface="Arial" pitchFamily="34" charset="0"/>
              </a:rPr>
              <a:t> </a:t>
            </a:r>
            <a:r>
              <a:rPr lang="en-US" sz="2000" dirty="0" smtClean="0">
                <a:solidFill>
                  <a:schemeClr val="tx1"/>
                </a:solidFill>
                <a:latin typeface="Arial" pitchFamily="34" charset="0"/>
                <a:cs typeface="Arial" pitchFamily="34" charset="0"/>
              </a:rPr>
              <a:t>      </a:t>
            </a:r>
            <a:r>
              <a:rPr lang="en-US" sz="2000" dirty="0">
                <a:solidFill>
                  <a:schemeClr val="tx1"/>
                </a:solidFill>
                <a:latin typeface="Arial" pitchFamily="34" charset="0"/>
                <a:cs typeface="Arial" pitchFamily="34" charset="0"/>
              </a:rPr>
              <a:t>and </a:t>
            </a:r>
            <a:r>
              <a:rPr lang="en-US" sz="2000" dirty="0" smtClean="0">
                <a:solidFill>
                  <a:schemeClr val="tx1"/>
                </a:solidFill>
                <a:latin typeface="Arial" pitchFamily="34" charset="0"/>
                <a:cs typeface="Arial" pitchFamily="34" charset="0"/>
              </a:rPr>
              <a:t>operation</a:t>
            </a:r>
            <a:endParaRPr lang="en-US" sz="2000" dirty="0">
              <a:solidFill>
                <a:schemeClr val="tx1"/>
              </a:solidFill>
              <a:latin typeface="Arial" pitchFamily="34" charset="0"/>
              <a:cs typeface="Arial" pitchFamily="34" charset="0"/>
            </a:endParaRPr>
          </a:p>
          <a:p>
            <a:pPr marL="18288" indent="0">
              <a:buNone/>
            </a:pPr>
            <a:r>
              <a:rPr lang="en-US" sz="2400" dirty="0" smtClean="0">
                <a:solidFill>
                  <a:srgbClr val="FF0000"/>
                </a:solidFill>
                <a:latin typeface="Arial" pitchFamily="34" charset="0"/>
                <a:cs typeface="Arial" pitchFamily="34" charset="0"/>
              </a:rPr>
              <a:t>4.</a:t>
            </a:r>
            <a:r>
              <a:rPr lang="en-US" sz="2000" dirty="0" smtClean="0">
                <a:solidFill>
                  <a:srgbClr val="FF0000"/>
                </a:solidFill>
                <a:latin typeface="Arial" pitchFamily="34" charset="0"/>
                <a:cs typeface="Arial" pitchFamily="34" charset="0"/>
              </a:rPr>
              <a:t>   </a:t>
            </a:r>
            <a:r>
              <a:rPr lang="en-US" sz="2000" dirty="0" smtClean="0">
                <a:solidFill>
                  <a:schemeClr val="tx1"/>
                </a:solidFill>
                <a:latin typeface="Arial" pitchFamily="34" charset="0"/>
                <a:cs typeface="Arial" pitchFamily="34" charset="0"/>
              </a:rPr>
              <a:t>Construction </a:t>
            </a:r>
            <a:r>
              <a:rPr lang="en-US" sz="2000" dirty="0">
                <a:solidFill>
                  <a:schemeClr val="tx1"/>
                </a:solidFill>
                <a:latin typeface="Arial" pitchFamily="34" charset="0"/>
                <a:cs typeface="Arial" pitchFamily="34" charset="0"/>
              </a:rPr>
              <a:t>methods and </a:t>
            </a:r>
            <a:r>
              <a:rPr lang="en-US" sz="2000" dirty="0" smtClean="0">
                <a:solidFill>
                  <a:schemeClr val="tx1"/>
                </a:solidFill>
                <a:latin typeface="Arial" pitchFamily="34" charset="0"/>
                <a:cs typeface="Arial" pitchFamily="34" charset="0"/>
              </a:rPr>
              <a:t>detailing</a:t>
            </a:r>
            <a:endParaRPr lang="en-US" sz="2000" dirty="0">
              <a:solidFill>
                <a:schemeClr val="tx1"/>
              </a:solidFill>
              <a:latin typeface="Arial" pitchFamily="34" charset="0"/>
              <a:cs typeface="Arial" pitchFamily="34" charset="0"/>
            </a:endParaRPr>
          </a:p>
        </p:txBody>
      </p:sp>
      <p:sp>
        <p:nvSpPr>
          <p:cNvPr id="5" name="TextBox 4"/>
          <p:cNvSpPr txBox="1"/>
          <p:nvPr/>
        </p:nvSpPr>
        <p:spPr>
          <a:xfrm>
            <a:off x="107504" y="97468"/>
            <a:ext cx="7704856" cy="523220"/>
          </a:xfrm>
          <a:prstGeom prst="rect">
            <a:avLst/>
          </a:prstGeom>
          <a:noFill/>
        </p:spPr>
        <p:txBody>
          <a:bodyPr wrap="square" rtlCol="0">
            <a:spAutoFit/>
          </a:bodyPr>
          <a:lstStyle/>
          <a:p>
            <a:r>
              <a:rPr lang="en-US" sz="2800" b="1" dirty="0" smtClean="0">
                <a:latin typeface="Arial" pitchFamily="34" charset="0"/>
                <a:cs typeface="Arial" pitchFamily="34" charset="0"/>
              </a:rPr>
              <a:t> PRIMARY MECHANISMS  </a:t>
            </a:r>
            <a:endParaRPr lang="en-GB" sz="2800" b="1" dirty="0"/>
          </a:p>
        </p:txBody>
      </p:sp>
      <p:pic>
        <p:nvPicPr>
          <p:cNvPr id="15362" name="Picture 2" descr="http://www.buildingscience.com/documents/digests/content/bsd-014-air-flow-control-in-buildings/images/figure_01_forces_driving_ai.jpg"/>
          <p:cNvPicPr>
            <a:picLocks noChangeAspect="1" noChangeArrowheads="1"/>
          </p:cNvPicPr>
          <p:nvPr/>
        </p:nvPicPr>
        <p:blipFill>
          <a:blip r:embed="rId2" cstate="print"/>
          <a:srcRect/>
          <a:stretch>
            <a:fillRect/>
          </a:stretch>
        </p:blipFill>
        <p:spPr bwMode="auto">
          <a:xfrm>
            <a:off x="5292080" y="4598206"/>
            <a:ext cx="3851920" cy="2259793"/>
          </a:xfrm>
          <a:prstGeom prst="rect">
            <a:avLst/>
          </a:prstGeom>
          <a:noFill/>
          <a:ln w="19050">
            <a:solidFill>
              <a:schemeClr val="tx1"/>
            </a:solidFill>
          </a:ln>
        </p:spPr>
      </p:pic>
      <p:sp>
        <p:nvSpPr>
          <p:cNvPr id="6" name="Rectangle 1"/>
          <p:cNvSpPr>
            <a:spLocks noChangeArrowheads="1"/>
          </p:cNvSpPr>
          <p:nvPr/>
        </p:nvSpPr>
        <p:spPr bwMode="auto">
          <a:xfrm>
            <a:off x="251520" y="759187"/>
            <a:ext cx="8496944" cy="200054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There are </a:t>
            </a:r>
            <a:r>
              <a:rPr kumimoji="0" lang="en-GB" b="1" i="0" u="none" strike="noStrike" cap="none" normalizeH="0" baseline="0" dirty="0" smtClean="0">
                <a:ln>
                  <a:noFill/>
                </a:ln>
                <a:solidFill>
                  <a:srgbClr val="0070C0"/>
                </a:solidFill>
                <a:effectLst/>
                <a:latin typeface="Calibri" pitchFamily="34" charset="0"/>
                <a:ea typeface="Times New Roman" pitchFamily="18" charset="0"/>
                <a:cs typeface="Times New Roman" pitchFamily="18" charset="0"/>
              </a:rPr>
              <a:t>three primary mechanisms which generate the pressure differences</a:t>
            </a:r>
            <a:r>
              <a:rPr kumimoji="0" lang="en-GB"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required for air flow within and through buildings. </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b="1"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AutoNum type="arabicPeriod"/>
              <a:tabLst/>
            </a:pPr>
            <a:r>
              <a:rPr lang="en-GB" b="1" dirty="0" smtClean="0">
                <a:solidFill>
                  <a:srgbClr val="0070C0"/>
                </a:solidFill>
                <a:latin typeface="Calibri" pitchFamily="34" charset="0"/>
                <a:ea typeface="Times New Roman" pitchFamily="18" charset="0"/>
                <a:cs typeface="Times New Roman" pitchFamily="18" charset="0"/>
              </a:rPr>
              <a:t>W</a:t>
            </a:r>
            <a:r>
              <a:rPr kumimoji="0" lang="en-GB" b="1" i="0" u="none" strike="noStrike" cap="none" normalizeH="0" baseline="0" dirty="0" smtClean="0">
                <a:ln>
                  <a:noFill/>
                </a:ln>
                <a:solidFill>
                  <a:srgbClr val="0070C0"/>
                </a:solidFill>
                <a:effectLst/>
                <a:latin typeface="Calibri" pitchFamily="34" charset="0"/>
                <a:ea typeface="Times New Roman" pitchFamily="18" charset="0"/>
                <a:cs typeface="Times New Roman" pitchFamily="18" charset="0"/>
              </a:rPr>
              <a:t>ind</a:t>
            </a:r>
            <a:r>
              <a:rPr kumimoji="0" lang="en-GB" b="1" i="0" u="none" strike="noStrike" cap="none" normalizeH="0" dirty="0" smtClean="0">
                <a:ln>
                  <a:noFill/>
                </a:ln>
                <a:solidFill>
                  <a:srgbClr val="0070C0"/>
                </a:solidFill>
                <a:effectLst/>
                <a:latin typeface="Calibri" pitchFamily="34" charset="0"/>
                <a:ea typeface="Times New Roman" pitchFamily="18" charset="0"/>
                <a:cs typeface="Times New Roman" pitchFamily="18" charset="0"/>
              </a:rPr>
              <a:t> pressure acting on the building</a:t>
            </a:r>
            <a:endParaRPr kumimoji="0" lang="en-GB" b="1" i="0" u="none" strike="noStrike" cap="none" normalizeH="0" baseline="0" dirty="0" smtClean="0">
              <a:ln>
                <a:noFill/>
              </a:ln>
              <a:solidFill>
                <a:srgbClr val="0070C0"/>
              </a:solidFill>
              <a:effectLst/>
              <a:latin typeface="Calibri" pitchFamily="34" charset="0"/>
              <a:ea typeface="Calibri" pitchFamily="34"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AutoNum type="arabicPeriod"/>
              <a:tabLst/>
            </a:pPr>
            <a:r>
              <a:rPr lang="en-GB" b="1" dirty="0" smtClean="0">
                <a:solidFill>
                  <a:srgbClr val="0070C0"/>
                </a:solidFill>
                <a:latin typeface="Calibri" pitchFamily="34" charset="0"/>
                <a:ea typeface="Times New Roman" pitchFamily="18" charset="0"/>
                <a:cs typeface="Times New Roman" pitchFamily="18" charset="0"/>
              </a:rPr>
              <a:t>S</a:t>
            </a:r>
            <a:r>
              <a:rPr kumimoji="0" lang="en-GB" b="1" i="0" u="none" strike="noStrike" cap="none" normalizeH="0" baseline="0" dirty="0" smtClean="0">
                <a:ln>
                  <a:noFill/>
                </a:ln>
                <a:solidFill>
                  <a:srgbClr val="0070C0"/>
                </a:solidFill>
                <a:effectLst/>
                <a:latin typeface="Calibri" pitchFamily="34" charset="0"/>
                <a:ea typeface="Times New Roman" pitchFamily="18" charset="0"/>
                <a:cs typeface="Times New Roman" pitchFamily="18" charset="0"/>
              </a:rPr>
              <a:t>tack effect or thermal buoyancy.</a:t>
            </a:r>
            <a:endParaRPr kumimoji="0" lang="en-GB" b="1" i="0" u="none" strike="noStrike" cap="none" normalizeH="0" baseline="0" dirty="0" smtClean="0">
              <a:ln>
                <a:noFill/>
              </a:ln>
              <a:solidFill>
                <a:srgbClr val="0070C0"/>
              </a:solidFill>
              <a:effectLst/>
              <a:latin typeface="Calibri" pitchFamily="34" charset="0"/>
              <a:ea typeface="Calibri" pitchFamily="34"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AutoNum type="arabicPeriod"/>
              <a:tabLst/>
            </a:pPr>
            <a:r>
              <a:rPr lang="en-GB" b="1" dirty="0" smtClean="0">
                <a:solidFill>
                  <a:srgbClr val="0070C0"/>
                </a:solidFill>
                <a:latin typeface="Calibri" pitchFamily="34" charset="0"/>
                <a:ea typeface="Times New Roman" pitchFamily="18" charset="0"/>
                <a:cs typeface="Times New Roman" pitchFamily="18" charset="0"/>
              </a:rPr>
              <a:t>M</a:t>
            </a:r>
            <a:r>
              <a:rPr kumimoji="0" lang="en-GB" b="1" i="0" u="none" strike="noStrike" cap="none" normalizeH="0" baseline="0" dirty="0" smtClean="0">
                <a:ln>
                  <a:noFill/>
                </a:ln>
                <a:solidFill>
                  <a:srgbClr val="0070C0"/>
                </a:solidFill>
                <a:effectLst/>
                <a:latin typeface="Calibri" pitchFamily="34" charset="0"/>
                <a:ea typeface="Times New Roman" pitchFamily="18" charset="0"/>
                <a:cs typeface="Times New Roman" pitchFamily="18" charset="0"/>
              </a:rPr>
              <a:t>echanical air handling equipment and appliances.</a:t>
            </a:r>
            <a:endParaRPr kumimoji="0" lang="en-GB" b="1" i="0" u="none" strike="noStrike" cap="none" normalizeH="0" baseline="0" dirty="0" smtClean="0">
              <a:ln>
                <a:noFill/>
              </a:ln>
              <a:solidFill>
                <a:srgbClr val="0070C0"/>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tx1"/>
              </a:solidFill>
              <a:effectLst/>
              <a:latin typeface="Arial" pitchFamily="34" charset="0"/>
              <a:cs typeface="Arial" pitchFamily="34" charset="0"/>
            </a:endParaRPr>
          </a:p>
        </p:txBody>
      </p:sp>
      <p:sp>
        <p:nvSpPr>
          <p:cNvPr id="3" name="TextBox 2"/>
          <p:cNvSpPr txBox="1"/>
          <p:nvPr/>
        </p:nvSpPr>
        <p:spPr>
          <a:xfrm>
            <a:off x="7919864" y="6525344"/>
            <a:ext cx="1224136" cy="338554"/>
          </a:xfrm>
          <a:prstGeom prst="rect">
            <a:avLst/>
          </a:prstGeom>
          <a:solidFill>
            <a:schemeClr val="bg1"/>
          </a:solidFill>
        </p:spPr>
        <p:txBody>
          <a:bodyPr wrap="square" rtlCol="0">
            <a:spAutoFit/>
          </a:bodyPr>
          <a:lstStyle/>
          <a:p>
            <a:pPr algn="ctr"/>
            <a:r>
              <a:rPr lang="en-GB" sz="800" b="1" dirty="0" smtClean="0">
                <a:solidFill>
                  <a:schemeClr val="tx1">
                    <a:lumMod val="75000"/>
                    <a:lumOff val="25000"/>
                  </a:schemeClr>
                </a:solidFill>
                <a:latin typeface="Arial" panose="020B0604020202020204" pitchFamily="34" charset="0"/>
                <a:cs typeface="Arial" panose="020B0604020202020204" pitchFamily="34" charset="0"/>
              </a:rPr>
              <a:t>Mechanical Handling</a:t>
            </a:r>
          </a:p>
          <a:p>
            <a:pPr algn="ctr"/>
            <a:endParaRPr lang="en-GB" sz="800" b="1" dirty="0">
              <a:latin typeface="Arial" panose="020B0604020202020204" pitchFamily="34" charset="0"/>
              <a:cs typeface="Arial" panose="020B0604020202020204" pitchFamily="34" charset="0"/>
            </a:endParaRPr>
          </a:p>
        </p:txBody>
      </p:sp>
      <p:sp>
        <p:nvSpPr>
          <p:cNvPr id="4" name="Curved Left Arrow 3"/>
          <p:cNvSpPr/>
          <p:nvPr/>
        </p:nvSpPr>
        <p:spPr>
          <a:xfrm>
            <a:off x="4242244" y="1735577"/>
            <a:ext cx="401764" cy="397279"/>
          </a:xfrm>
          <a:prstGeom prst="curvedLeftArrow">
            <a:avLst>
              <a:gd name="adj1" fmla="val 25000"/>
              <a:gd name="adj2" fmla="val 46140"/>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485277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 calcmode="lin" valueType="num">
                                      <p:cBhvr additive="base">
                                        <p:cTn id="2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anim calcmode="lin" valueType="num">
                                      <p:cBhvr additive="base">
                                        <p:cTn id="2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84976" cy="6524863"/>
          </a:xfrm>
          <a:prstGeom prst="rect">
            <a:avLst/>
          </a:prstGeom>
        </p:spPr>
        <p:txBody>
          <a:bodyPr wrap="square">
            <a:spAutoFit/>
          </a:bodyPr>
          <a:lstStyle/>
          <a:p>
            <a:pPr algn="just"/>
            <a:r>
              <a:rPr lang="en-GB" sz="2200" dirty="0">
                <a:latin typeface="Arial" panose="020B0604020202020204" pitchFamily="34" charset="0"/>
                <a:cs typeface="Arial" panose="020B0604020202020204" pitchFamily="34" charset="0"/>
              </a:rPr>
              <a:t>Natural ventilation is generally preferable to mechanical </a:t>
            </a:r>
            <a:r>
              <a:rPr lang="en-GB" sz="2200" dirty="0" smtClean="0">
                <a:latin typeface="Arial" panose="020B0604020202020204" pitchFamily="34" charset="0"/>
                <a:cs typeface="Arial" panose="020B0604020202020204" pitchFamily="34" charset="0"/>
              </a:rPr>
              <a:t>ventilation (more sustainable) as </a:t>
            </a:r>
            <a:r>
              <a:rPr lang="en-GB" sz="2200" dirty="0">
                <a:latin typeface="Arial" panose="020B0604020202020204" pitchFamily="34" charset="0"/>
                <a:cs typeface="Arial" panose="020B0604020202020204" pitchFamily="34" charset="0"/>
              </a:rPr>
              <a:t>it will typically have lower capital, operational and maintenance costs</a:t>
            </a:r>
            <a:r>
              <a:rPr lang="en-GB" sz="2200" dirty="0" smtClean="0">
                <a:latin typeface="Arial" panose="020B0604020202020204" pitchFamily="34" charset="0"/>
                <a:cs typeface="Arial" panose="020B0604020202020204" pitchFamily="34" charset="0"/>
              </a:rPr>
              <a:t>.</a:t>
            </a:r>
          </a:p>
          <a:p>
            <a:endParaRPr lang="en-GB" sz="2200" dirty="0">
              <a:latin typeface="Arial" panose="020B0604020202020204" pitchFamily="34" charset="0"/>
              <a:cs typeface="Arial" panose="020B0604020202020204" pitchFamily="34" charset="0"/>
            </a:endParaRPr>
          </a:p>
          <a:p>
            <a:r>
              <a:rPr lang="en-GB" sz="2200" dirty="0" smtClean="0">
                <a:latin typeface="Arial" panose="020B0604020202020204" pitchFamily="34" charset="0"/>
                <a:cs typeface="Arial" panose="020B0604020202020204" pitchFamily="34" charset="0"/>
              </a:rPr>
              <a:t>However </a:t>
            </a:r>
            <a:r>
              <a:rPr lang="en-GB" sz="2200" dirty="0">
                <a:latin typeface="Arial" panose="020B0604020202020204" pitchFamily="34" charset="0"/>
                <a:cs typeface="Arial" panose="020B0604020202020204" pitchFamily="34" charset="0"/>
              </a:rPr>
              <a:t>there are a range of circumstances in which natural ventilation may not be </a:t>
            </a:r>
            <a:r>
              <a:rPr lang="en-GB" sz="2200" dirty="0" smtClean="0">
                <a:latin typeface="Arial" panose="020B0604020202020204" pitchFamily="34" charset="0"/>
                <a:cs typeface="Arial" panose="020B0604020202020204" pitchFamily="34" charset="0"/>
              </a:rPr>
              <a:t>possible or suitable:    </a:t>
            </a:r>
            <a:r>
              <a:rPr lang="en-GB" sz="2200" b="1" dirty="0" smtClean="0">
                <a:solidFill>
                  <a:srgbClr val="0070C0"/>
                </a:solidFill>
                <a:latin typeface="Arial" panose="020B0604020202020204" pitchFamily="34" charset="0"/>
                <a:cs typeface="Arial" panose="020B0604020202020204" pitchFamily="34" charset="0"/>
              </a:rPr>
              <a:t>What are these??</a:t>
            </a:r>
          </a:p>
          <a:p>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b="1" dirty="0">
                <a:solidFill>
                  <a:srgbClr val="0070C0"/>
                </a:solidFill>
                <a:latin typeface="Arial" panose="020B0604020202020204" pitchFamily="34" charset="0"/>
                <a:cs typeface="Arial" panose="020B0604020202020204" pitchFamily="34" charset="0"/>
              </a:rPr>
              <a:t>The building is too deep to ventilate from the perimeter.</a:t>
            </a:r>
          </a:p>
          <a:p>
            <a:pPr marL="342900" indent="-342900">
              <a:buFont typeface="Arial" panose="020B0604020202020204" pitchFamily="34" charset="0"/>
              <a:buChar char="•"/>
            </a:pPr>
            <a:r>
              <a:rPr lang="en-GB" sz="2200" b="1" dirty="0">
                <a:solidFill>
                  <a:srgbClr val="0070C0"/>
                </a:solidFill>
                <a:latin typeface="Arial" panose="020B0604020202020204" pitchFamily="34" charset="0"/>
                <a:cs typeface="Arial" panose="020B0604020202020204" pitchFamily="34" charset="0"/>
              </a:rPr>
              <a:t>Local air quality is poor, for example if a building is next to a busy road.</a:t>
            </a:r>
          </a:p>
          <a:p>
            <a:pPr marL="342900" indent="-342900">
              <a:buFont typeface="Arial" panose="020B0604020202020204" pitchFamily="34" charset="0"/>
              <a:buChar char="•"/>
            </a:pPr>
            <a:r>
              <a:rPr lang="en-GB" sz="2200" b="1" dirty="0">
                <a:solidFill>
                  <a:srgbClr val="0070C0"/>
                </a:solidFill>
                <a:latin typeface="Arial" panose="020B0604020202020204" pitchFamily="34" charset="0"/>
                <a:cs typeface="Arial" panose="020B0604020202020204" pitchFamily="34" charset="0"/>
              </a:rPr>
              <a:t>Local noise levels mean that </a:t>
            </a:r>
            <a:r>
              <a:rPr lang="en-GB" sz="2200" b="1" dirty="0" smtClean="0">
                <a:solidFill>
                  <a:srgbClr val="0070C0"/>
                </a:solidFill>
                <a:latin typeface="Arial" panose="020B0604020202020204" pitchFamily="34" charset="0"/>
                <a:cs typeface="Arial" panose="020B0604020202020204" pitchFamily="34" charset="0"/>
              </a:rPr>
              <a:t>windows / vents </a:t>
            </a:r>
            <a:r>
              <a:rPr lang="en-GB" sz="2200" b="1" dirty="0">
                <a:solidFill>
                  <a:srgbClr val="0070C0"/>
                </a:solidFill>
                <a:latin typeface="Arial" panose="020B0604020202020204" pitchFamily="34" charset="0"/>
                <a:cs typeface="Arial" panose="020B0604020202020204" pitchFamily="34" charset="0"/>
              </a:rPr>
              <a:t>cannot be opened.</a:t>
            </a:r>
          </a:p>
          <a:p>
            <a:pPr marL="342900" indent="-342900">
              <a:buFont typeface="Arial" panose="020B0604020202020204" pitchFamily="34" charset="0"/>
              <a:buChar char="•"/>
            </a:pPr>
            <a:r>
              <a:rPr lang="en-GB" sz="2200" b="1" dirty="0">
                <a:solidFill>
                  <a:srgbClr val="0070C0"/>
                </a:solidFill>
                <a:latin typeface="Arial" panose="020B0604020202020204" pitchFamily="34" charset="0"/>
                <a:cs typeface="Arial" panose="020B0604020202020204" pitchFamily="34" charset="0"/>
              </a:rPr>
              <a:t>The local urban structure is very dense and shelters the building from the wind.</a:t>
            </a:r>
          </a:p>
          <a:p>
            <a:pPr marL="342900" indent="-342900">
              <a:buFont typeface="Arial" panose="020B0604020202020204" pitchFamily="34" charset="0"/>
              <a:buChar char="•"/>
            </a:pPr>
            <a:r>
              <a:rPr lang="en-GB" sz="2200" b="1" dirty="0">
                <a:solidFill>
                  <a:srgbClr val="0070C0"/>
                </a:solidFill>
                <a:latin typeface="Arial" panose="020B0604020202020204" pitchFamily="34" charset="0"/>
                <a:cs typeface="Arial" panose="020B0604020202020204" pitchFamily="34" charset="0"/>
              </a:rPr>
              <a:t>Privacy or security requirements prevent windows from being opened.</a:t>
            </a:r>
          </a:p>
          <a:p>
            <a:pPr marL="342900" indent="-342900">
              <a:buFont typeface="Arial" panose="020B0604020202020204" pitchFamily="34" charset="0"/>
              <a:buChar char="•"/>
            </a:pPr>
            <a:r>
              <a:rPr lang="en-GB" sz="2200" b="1" dirty="0">
                <a:solidFill>
                  <a:srgbClr val="0070C0"/>
                </a:solidFill>
                <a:latin typeface="Arial" panose="020B0604020202020204" pitchFamily="34" charset="0"/>
                <a:cs typeface="Arial" panose="020B0604020202020204" pitchFamily="34" charset="0"/>
              </a:rPr>
              <a:t>Internal partitions block air paths.</a:t>
            </a:r>
          </a:p>
          <a:p>
            <a:pPr marL="342900" indent="-342900">
              <a:buFont typeface="Arial" panose="020B0604020202020204" pitchFamily="34" charset="0"/>
              <a:buChar char="•"/>
            </a:pPr>
            <a:r>
              <a:rPr lang="en-GB" sz="2200" b="1" dirty="0">
                <a:solidFill>
                  <a:srgbClr val="0070C0"/>
                </a:solidFill>
                <a:latin typeface="Arial" panose="020B0604020202020204" pitchFamily="34" charset="0"/>
                <a:cs typeface="Arial" panose="020B0604020202020204" pitchFamily="34" charset="0"/>
              </a:rPr>
              <a:t>The density of occupation, equipment, lighting and so on creates very high heat loads or high levels of </a:t>
            </a:r>
            <a:r>
              <a:rPr lang="en-GB" sz="2200" b="1" dirty="0" smtClean="0">
                <a:solidFill>
                  <a:srgbClr val="0070C0"/>
                </a:solidFill>
                <a:latin typeface="Arial" panose="020B0604020202020204" pitchFamily="34" charset="0"/>
                <a:cs typeface="Arial" panose="020B0604020202020204" pitchFamily="34" charset="0"/>
              </a:rPr>
              <a:t>contaminants</a:t>
            </a:r>
            <a:r>
              <a:rPr lang="en-GB" sz="2200" b="1" dirty="0">
                <a:solidFill>
                  <a:srgbClr val="0070C0"/>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950814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 calcmode="lin" valueType="num">
                                      <p:cBhvr additive="base">
                                        <p:cTn id="2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 calcmode="lin" valueType="num">
                                      <p:cBhvr additive="base">
                                        <p:cTn id="3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anim calcmode="lin" valueType="num">
                                      <p:cBhvr additive="base">
                                        <p:cTn id="43"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23728" y="2708920"/>
            <a:ext cx="5112568" cy="584775"/>
          </a:xfrm>
          <a:prstGeom prst="rect">
            <a:avLst/>
          </a:prstGeom>
          <a:noFill/>
        </p:spPr>
        <p:txBody>
          <a:bodyPr wrap="square" rtlCol="0">
            <a:spAutoFit/>
          </a:bodyPr>
          <a:lstStyle/>
          <a:p>
            <a:pPr algn="ctr"/>
            <a:r>
              <a:rPr lang="en-GB" sz="3200" dirty="0" smtClean="0"/>
              <a:t>ANY QUESTIONS?</a:t>
            </a:r>
            <a:endParaRPr lang="en-GB" sz="3200" dirty="0"/>
          </a:p>
        </p:txBody>
      </p:sp>
    </p:spTree>
    <p:extLst>
      <p:ext uri="{BB962C8B-B14F-4D97-AF65-F5344CB8AC3E}">
        <p14:creationId xmlns:p14="http://schemas.microsoft.com/office/powerpoint/2010/main" val="3680795476"/>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3252</TotalTime>
  <Words>3200</Words>
  <Application>Microsoft Office PowerPoint</Application>
  <PresentationFormat>On-screen Show (4:3)</PresentationFormat>
  <Paragraphs>478</Paragraphs>
  <Slides>47</Slides>
  <Notes>7</Notes>
  <HiddenSlides>20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47</vt:i4>
      </vt:variant>
    </vt:vector>
  </HeadingPairs>
  <TitlesOfParts>
    <vt:vector size="56" baseType="lpstr">
      <vt:lpstr>Arial</vt:lpstr>
      <vt:lpstr>Calibri</vt:lpstr>
      <vt:lpstr>Comic Sans MS</vt:lpstr>
      <vt:lpstr>Georgia</vt:lpstr>
      <vt:lpstr>Lucida Sans Unicode</vt:lpstr>
      <vt:lpstr>Times New Roman</vt:lpstr>
      <vt:lpstr>Trebuchet MS</vt:lpstr>
      <vt:lpstr>Wingdings</vt:lpstr>
      <vt:lpstr>Slipstream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Sick Building Syndrome</vt:lpstr>
      <vt:lpstr>PowerPoint Presentation</vt:lpstr>
      <vt:lpstr>PowerPoint Presentation</vt:lpstr>
      <vt:lpstr>PowerPoint Presentation</vt:lpstr>
      <vt:lpstr>PowerPoint Presentation</vt:lpstr>
      <vt:lpstr>PowerPoint Presentation</vt:lpstr>
      <vt:lpstr>HEALTH EFFECTS MAY INCLUDE</vt:lpstr>
      <vt:lpstr>PowerPoint Presentation</vt:lpstr>
      <vt:lpstr>PowerPoint Presentation</vt:lpstr>
      <vt:lpstr>PowerPoint Presentation</vt:lpstr>
      <vt:lpstr>PowerPoint Presentation</vt:lpstr>
      <vt:lpstr>CAUSATIVE  SOURCES</vt:lpstr>
      <vt:lpstr>CAUSATIVE SOURCES (CONTINUED) </vt:lpstr>
      <vt:lpstr>AGENTS of pollution contained in the sources </vt:lpstr>
      <vt:lpstr>AGENTS of pollution contained in the sources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Nantel, Allan</dc:creator>
  <cp:lastModifiedBy>Alan Nantel</cp:lastModifiedBy>
  <cp:revision>191</cp:revision>
  <cp:lastPrinted>2020-02-05T20:23:09Z</cp:lastPrinted>
  <dcterms:created xsi:type="dcterms:W3CDTF">2015-01-26T14:54:48Z</dcterms:created>
  <dcterms:modified xsi:type="dcterms:W3CDTF">2020-05-06T08:21:42Z</dcterms:modified>
</cp:coreProperties>
</file>