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56" r:id="rId5"/>
    <p:sldId id="413" r:id="rId6"/>
    <p:sldId id="416" r:id="rId7"/>
    <p:sldId id="418" r:id="rId8"/>
    <p:sldId id="264" r:id="rId9"/>
    <p:sldId id="419" r:id="rId10"/>
    <p:sldId id="420" r:id="rId11"/>
    <p:sldId id="421" r:id="rId12"/>
    <p:sldId id="391" r:id="rId13"/>
    <p:sldId id="389" r:id="rId14"/>
    <p:sldId id="393" r:id="rId15"/>
    <p:sldId id="394" r:id="rId16"/>
    <p:sldId id="390" r:id="rId17"/>
    <p:sldId id="392" r:id="rId18"/>
    <p:sldId id="396" r:id="rId19"/>
    <p:sldId id="397" r:id="rId20"/>
    <p:sldId id="398" r:id="rId21"/>
    <p:sldId id="399" r:id="rId22"/>
    <p:sldId id="400" r:id="rId23"/>
    <p:sldId id="401" r:id="rId24"/>
    <p:sldId id="403" r:id="rId25"/>
    <p:sldId id="402" r:id="rId26"/>
    <p:sldId id="404" r:id="rId27"/>
    <p:sldId id="405" r:id="rId28"/>
    <p:sldId id="423" r:id="rId29"/>
    <p:sldId id="424" r:id="rId30"/>
    <p:sldId id="425" r:id="rId31"/>
    <p:sldId id="406" r:id="rId32"/>
    <p:sldId id="407" r:id="rId33"/>
    <p:sldId id="408" r:id="rId34"/>
    <p:sldId id="409" r:id="rId35"/>
    <p:sldId id="410" r:id="rId36"/>
    <p:sldId id="412" r:id="rId37"/>
    <p:sldId id="411" r:id="rId38"/>
    <p:sldId id="275" r:id="rId39"/>
    <p:sldId id="417"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9EE01-20CC-4B7A-8FBB-FE3EC89B1B76}" v="96" dt="2019-01-04T01:37:07.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838" autoAdjust="0"/>
  </p:normalViewPr>
  <p:slideViewPr>
    <p:cSldViewPr>
      <p:cViewPr varScale="1">
        <p:scale>
          <a:sx n="63" d="100"/>
          <a:sy n="63" d="100"/>
        </p:scale>
        <p:origin x="1578"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1DEF71-CA12-4726-B3A2-BDC133F4ED88}"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F35B6F9A-2A63-4E56-888F-1904F80FBFB7}">
      <dgm:prSet custT="1"/>
      <dgm:spPr/>
      <dgm:t>
        <a:bodyPr/>
        <a:lstStyle/>
        <a:p>
          <a:pPr algn="ctr"/>
          <a:r>
            <a:rPr lang="en-GB" sz="4400" dirty="0"/>
            <a:t>Philosophy</a:t>
          </a:r>
          <a:endParaRPr lang="en-US" sz="4400" dirty="0"/>
        </a:p>
      </dgm:t>
    </dgm:pt>
    <dgm:pt modelId="{4ED70703-2CB3-4F73-93CB-BE25BB9652D6}" type="parTrans" cxnId="{B4999CA8-EC1E-4048-B2E9-BC5D7363830E}">
      <dgm:prSet/>
      <dgm:spPr/>
      <dgm:t>
        <a:bodyPr/>
        <a:lstStyle/>
        <a:p>
          <a:endParaRPr lang="en-US"/>
        </a:p>
      </dgm:t>
    </dgm:pt>
    <dgm:pt modelId="{8D25EC0E-5FAE-4F9C-BAA8-996C185D466E}" type="sibTrans" cxnId="{B4999CA8-EC1E-4048-B2E9-BC5D7363830E}">
      <dgm:prSet phldrT="1" phldr="0"/>
      <dgm:spPr/>
      <dgm:t>
        <a:bodyPr/>
        <a:lstStyle/>
        <a:p>
          <a:r>
            <a:rPr lang="en-US"/>
            <a:t>1</a:t>
          </a:r>
        </a:p>
      </dgm:t>
    </dgm:pt>
    <dgm:pt modelId="{D4BD6117-A9A3-4C1D-9A74-647C4D92269B}">
      <dgm:prSet custT="1"/>
      <dgm:spPr/>
      <dgm:t>
        <a:bodyPr/>
        <a:lstStyle/>
        <a:p>
          <a:pPr algn="ctr"/>
          <a:r>
            <a:rPr lang="en-GB" sz="4400" dirty="0"/>
            <a:t>Psychology</a:t>
          </a:r>
          <a:endParaRPr lang="en-US" sz="4400" dirty="0"/>
        </a:p>
      </dgm:t>
    </dgm:pt>
    <dgm:pt modelId="{D6B8A1DF-3B77-41C0-BEA5-AD67AC22DB7B}" type="parTrans" cxnId="{0DCA4BE8-D66C-4F5F-A596-601FC299EA88}">
      <dgm:prSet/>
      <dgm:spPr/>
      <dgm:t>
        <a:bodyPr/>
        <a:lstStyle/>
        <a:p>
          <a:endParaRPr lang="en-US"/>
        </a:p>
      </dgm:t>
    </dgm:pt>
    <dgm:pt modelId="{F03BEEE2-4BC9-4C7D-8525-46B7501FD1B4}" type="sibTrans" cxnId="{0DCA4BE8-D66C-4F5F-A596-601FC299EA88}">
      <dgm:prSet phldrT="2" phldr="0"/>
      <dgm:spPr/>
      <dgm:t>
        <a:bodyPr/>
        <a:lstStyle/>
        <a:p>
          <a:r>
            <a:rPr lang="en-US"/>
            <a:t>2</a:t>
          </a:r>
        </a:p>
      </dgm:t>
    </dgm:pt>
    <dgm:pt modelId="{DBA31EE1-4E00-4543-9D79-C36AAF775217}" type="pres">
      <dgm:prSet presAssocID="{681DEF71-CA12-4726-B3A2-BDC133F4ED88}" presName="Name0" presStyleCnt="0">
        <dgm:presLayoutVars>
          <dgm:animLvl val="lvl"/>
          <dgm:resizeHandles val="exact"/>
        </dgm:presLayoutVars>
      </dgm:prSet>
      <dgm:spPr/>
    </dgm:pt>
    <dgm:pt modelId="{DE370419-1AEF-4D93-9BD9-BE91C64404E5}" type="pres">
      <dgm:prSet presAssocID="{F35B6F9A-2A63-4E56-888F-1904F80FBFB7}" presName="compositeNode" presStyleCnt="0">
        <dgm:presLayoutVars>
          <dgm:bulletEnabled val="1"/>
        </dgm:presLayoutVars>
      </dgm:prSet>
      <dgm:spPr/>
    </dgm:pt>
    <dgm:pt modelId="{19BDE25C-9892-4045-844B-4D855540642B}" type="pres">
      <dgm:prSet presAssocID="{F35B6F9A-2A63-4E56-888F-1904F80FBFB7}" presName="bgRect" presStyleLbl="bgAccFollowNode1" presStyleIdx="0" presStyleCnt="2"/>
      <dgm:spPr/>
    </dgm:pt>
    <dgm:pt modelId="{E3B84E9D-5C71-490A-99B9-6CAF261812FD}" type="pres">
      <dgm:prSet presAssocID="{8D25EC0E-5FAE-4F9C-BAA8-996C185D466E}" presName="sibTransNodeCircle" presStyleLbl="alignNode1" presStyleIdx="0" presStyleCnt="4">
        <dgm:presLayoutVars>
          <dgm:chMax val="0"/>
          <dgm:bulletEnabled/>
        </dgm:presLayoutVars>
      </dgm:prSet>
      <dgm:spPr/>
    </dgm:pt>
    <dgm:pt modelId="{67C68ABA-F2C3-46EE-87EE-15D47A9826DF}" type="pres">
      <dgm:prSet presAssocID="{F35B6F9A-2A63-4E56-888F-1904F80FBFB7}" presName="bottomLine" presStyleLbl="alignNode1" presStyleIdx="1" presStyleCnt="4">
        <dgm:presLayoutVars/>
      </dgm:prSet>
      <dgm:spPr/>
    </dgm:pt>
    <dgm:pt modelId="{7BEA0F23-E37B-4E51-BB80-B83C3EB2AA95}" type="pres">
      <dgm:prSet presAssocID="{F35B6F9A-2A63-4E56-888F-1904F80FBFB7}" presName="nodeText" presStyleLbl="bgAccFollowNode1" presStyleIdx="0" presStyleCnt="2">
        <dgm:presLayoutVars>
          <dgm:bulletEnabled val="1"/>
        </dgm:presLayoutVars>
      </dgm:prSet>
      <dgm:spPr/>
    </dgm:pt>
    <dgm:pt modelId="{CF74FCCC-CBDC-412E-825A-AD811CE0A420}" type="pres">
      <dgm:prSet presAssocID="{8D25EC0E-5FAE-4F9C-BAA8-996C185D466E}" presName="sibTrans" presStyleCnt="0"/>
      <dgm:spPr/>
    </dgm:pt>
    <dgm:pt modelId="{64E6641D-7118-43F2-820A-3F9B74A26C96}" type="pres">
      <dgm:prSet presAssocID="{D4BD6117-A9A3-4C1D-9A74-647C4D92269B}" presName="compositeNode" presStyleCnt="0">
        <dgm:presLayoutVars>
          <dgm:bulletEnabled val="1"/>
        </dgm:presLayoutVars>
      </dgm:prSet>
      <dgm:spPr/>
    </dgm:pt>
    <dgm:pt modelId="{F9869A54-A9D7-4C1A-8B73-80935E28D0F9}" type="pres">
      <dgm:prSet presAssocID="{D4BD6117-A9A3-4C1D-9A74-647C4D92269B}" presName="bgRect" presStyleLbl="bgAccFollowNode1" presStyleIdx="1" presStyleCnt="2" custLinFactNeighborX="11307" custLinFactNeighborY="-1108"/>
      <dgm:spPr/>
    </dgm:pt>
    <dgm:pt modelId="{BD5B3531-BF1B-4694-B32C-5BF7817873BD}" type="pres">
      <dgm:prSet presAssocID="{F03BEEE2-4BC9-4C7D-8525-46B7501FD1B4}" presName="sibTransNodeCircle" presStyleLbl="alignNode1" presStyleIdx="2" presStyleCnt="4">
        <dgm:presLayoutVars>
          <dgm:chMax val="0"/>
          <dgm:bulletEnabled/>
        </dgm:presLayoutVars>
      </dgm:prSet>
      <dgm:spPr/>
    </dgm:pt>
    <dgm:pt modelId="{8D460F0E-2D5D-4B12-84DB-215A5A110DA3}" type="pres">
      <dgm:prSet presAssocID="{D4BD6117-A9A3-4C1D-9A74-647C4D92269B}" presName="bottomLine" presStyleLbl="alignNode1" presStyleIdx="3" presStyleCnt="4">
        <dgm:presLayoutVars/>
      </dgm:prSet>
      <dgm:spPr/>
    </dgm:pt>
    <dgm:pt modelId="{E6735D79-0983-4CAC-AFD3-ADF760754C2D}" type="pres">
      <dgm:prSet presAssocID="{D4BD6117-A9A3-4C1D-9A74-647C4D92269B}" presName="nodeText" presStyleLbl="bgAccFollowNode1" presStyleIdx="1" presStyleCnt="2">
        <dgm:presLayoutVars>
          <dgm:bulletEnabled val="1"/>
        </dgm:presLayoutVars>
      </dgm:prSet>
      <dgm:spPr/>
    </dgm:pt>
  </dgm:ptLst>
  <dgm:cxnLst>
    <dgm:cxn modelId="{43EB7E1F-7C7E-446D-9F6B-873026E543BC}" type="presOf" srcId="{681DEF71-CA12-4726-B3A2-BDC133F4ED88}" destId="{DBA31EE1-4E00-4543-9D79-C36AAF775217}" srcOrd="0" destOrd="0" presId="urn:microsoft.com/office/officeart/2016/7/layout/BasicLinearProcessNumbered"/>
    <dgm:cxn modelId="{F8226C3B-E76D-4779-B77C-14FCF2AC46E4}" type="presOf" srcId="{8D25EC0E-5FAE-4F9C-BAA8-996C185D466E}" destId="{E3B84E9D-5C71-490A-99B9-6CAF261812FD}" srcOrd="0" destOrd="0" presId="urn:microsoft.com/office/officeart/2016/7/layout/BasicLinearProcessNumbered"/>
    <dgm:cxn modelId="{AE8CC760-6B18-4BBA-8638-87BB2D1EABD0}" type="presOf" srcId="{D4BD6117-A9A3-4C1D-9A74-647C4D92269B}" destId="{E6735D79-0983-4CAC-AFD3-ADF760754C2D}" srcOrd="1" destOrd="0" presId="urn:microsoft.com/office/officeart/2016/7/layout/BasicLinearProcessNumbered"/>
    <dgm:cxn modelId="{A03C6B4E-4EBD-4DB4-A4E4-C9A1CBFA979F}" type="presOf" srcId="{F35B6F9A-2A63-4E56-888F-1904F80FBFB7}" destId="{7BEA0F23-E37B-4E51-BB80-B83C3EB2AA95}" srcOrd="1" destOrd="0" presId="urn:microsoft.com/office/officeart/2016/7/layout/BasicLinearProcessNumbered"/>
    <dgm:cxn modelId="{2ACC7983-BBA1-41A8-9850-3BC25AFF1EDC}" type="presOf" srcId="{D4BD6117-A9A3-4C1D-9A74-647C4D92269B}" destId="{F9869A54-A9D7-4C1A-8B73-80935E28D0F9}" srcOrd="0" destOrd="0" presId="urn:microsoft.com/office/officeart/2016/7/layout/BasicLinearProcessNumbered"/>
    <dgm:cxn modelId="{B4999CA8-EC1E-4048-B2E9-BC5D7363830E}" srcId="{681DEF71-CA12-4726-B3A2-BDC133F4ED88}" destId="{F35B6F9A-2A63-4E56-888F-1904F80FBFB7}" srcOrd="0" destOrd="0" parTransId="{4ED70703-2CB3-4F73-93CB-BE25BB9652D6}" sibTransId="{8D25EC0E-5FAE-4F9C-BAA8-996C185D466E}"/>
    <dgm:cxn modelId="{AD1864BF-BC63-432C-B13E-941C6D8AD3D0}" type="presOf" srcId="{F35B6F9A-2A63-4E56-888F-1904F80FBFB7}" destId="{19BDE25C-9892-4045-844B-4D855540642B}" srcOrd="0" destOrd="0" presId="urn:microsoft.com/office/officeart/2016/7/layout/BasicLinearProcessNumbered"/>
    <dgm:cxn modelId="{60F7DFC2-8B3D-4DC9-AB67-C05F589A80CE}" type="presOf" srcId="{F03BEEE2-4BC9-4C7D-8525-46B7501FD1B4}" destId="{BD5B3531-BF1B-4694-B32C-5BF7817873BD}" srcOrd="0" destOrd="0" presId="urn:microsoft.com/office/officeart/2016/7/layout/BasicLinearProcessNumbered"/>
    <dgm:cxn modelId="{0DCA4BE8-D66C-4F5F-A596-601FC299EA88}" srcId="{681DEF71-CA12-4726-B3A2-BDC133F4ED88}" destId="{D4BD6117-A9A3-4C1D-9A74-647C4D92269B}" srcOrd="1" destOrd="0" parTransId="{D6B8A1DF-3B77-41C0-BEA5-AD67AC22DB7B}" sibTransId="{F03BEEE2-4BC9-4C7D-8525-46B7501FD1B4}"/>
    <dgm:cxn modelId="{BCDD2BBF-19A3-4199-8F67-CA8B5D4A005C}" type="presParOf" srcId="{DBA31EE1-4E00-4543-9D79-C36AAF775217}" destId="{DE370419-1AEF-4D93-9BD9-BE91C64404E5}" srcOrd="0" destOrd="0" presId="urn:microsoft.com/office/officeart/2016/7/layout/BasicLinearProcessNumbered"/>
    <dgm:cxn modelId="{EF1AC5EF-C178-439E-9BC7-AFAFE1D2C047}" type="presParOf" srcId="{DE370419-1AEF-4D93-9BD9-BE91C64404E5}" destId="{19BDE25C-9892-4045-844B-4D855540642B}" srcOrd="0" destOrd="0" presId="urn:microsoft.com/office/officeart/2016/7/layout/BasicLinearProcessNumbered"/>
    <dgm:cxn modelId="{2661C37A-9B83-4C3F-A73E-7FAB2B748596}" type="presParOf" srcId="{DE370419-1AEF-4D93-9BD9-BE91C64404E5}" destId="{E3B84E9D-5C71-490A-99B9-6CAF261812FD}" srcOrd="1" destOrd="0" presId="urn:microsoft.com/office/officeart/2016/7/layout/BasicLinearProcessNumbered"/>
    <dgm:cxn modelId="{2F1AA1EE-8E92-4394-BE21-CFBED82B726C}" type="presParOf" srcId="{DE370419-1AEF-4D93-9BD9-BE91C64404E5}" destId="{67C68ABA-F2C3-46EE-87EE-15D47A9826DF}" srcOrd="2" destOrd="0" presId="urn:microsoft.com/office/officeart/2016/7/layout/BasicLinearProcessNumbered"/>
    <dgm:cxn modelId="{D71CD59D-421D-47E0-B81D-745097FC0DD6}" type="presParOf" srcId="{DE370419-1AEF-4D93-9BD9-BE91C64404E5}" destId="{7BEA0F23-E37B-4E51-BB80-B83C3EB2AA95}" srcOrd="3" destOrd="0" presId="urn:microsoft.com/office/officeart/2016/7/layout/BasicLinearProcessNumbered"/>
    <dgm:cxn modelId="{E57FF4BE-167A-4C04-AA6A-352185FB0249}" type="presParOf" srcId="{DBA31EE1-4E00-4543-9D79-C36AAF775217}" destId="{CF74FCCC-CBDC-412E-825A-AD811CE0A420}" srcOrd="1" destOrd="0" presId="urn:microsoft.com/office/officeart/2016/7/layout/BasicLinearProcessNumbered"/>
    <dgm:cxn modelId="{A60AB9F8-27A1-4648-A934-7CFF447878CD}" type="presParOf" srcId="{DBA31EE1-4E00-4543-9D79-C36AAF775217}" destId="{64E6641D-7118-43F2-820A-3F9B74A26C96}" srcOrd="2" destOrd="0" presId="urn:microsoft.com/office/officeart/2016/7/layout/BasicLinearProcessNumbered"/>
    <dgm:cxn modelId="{7B9856F1-8850-4095-84F8-A62E6CA3ECC5}" type="presParOf" srcId="{64E6641D-7118-43F2-820A-3F9B74A26C96}" destId="{F9869A54-A9D7-4C1A-8B73-80935E28D0F9}" srcOrd="0" destOrd="0" presId="urn:microsoft.com/office/officeart/2016/7/layout/BasicLinearProcessNumbered"/>
    <dgm:cxn modelId="{889D4451-A8EB-4AEE-91A9-225250643C0D}" type="presParOf" srcId="{64E6641D-7118-43F2-820A-3F9B74A26C96}" destId="{BD5B3531-BF1B-4694-B32C-5BF7817873BD}" srcOrd="1" destOrd="0" presId="urn:microsoft.com/office/officeart/2016/7/layout/BasicLinearProcessNumbered"/>
    <dgm:cxn modelId="{BA23E2AF-5B0B-404C-B925-3D101DE4DFAF}" type="presParOf" srcId="{64E6641D-7118-43F2-820A-3F9B74A26C96}" destId="{8D460F0E-2D5D-4B12-84DB-215A5A110DA3}" srcOrd="2" destOrd="0" presId="urn:microsoft.com/office/officeart/2016/7/layout/BasicLinearProcessNumbered"/>
    <dgm:cxn modelId="{7D998A5E-6026-48F5-85ED-BADEE2243DD0}" type="presParOf" srcId="{64E6641D-7118-43F2-820A-3F9B74A26C96}" destId="{E6735D79-0983-4CAC-AFD3-ADF760754C2D}"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DE25C-9892-4045-844B-4D855540642B}">
      <dsp:nvSpPr>
        <dsp:cNvPr id="0" name=""/>
        <dsp:cNvSpPr/>
      </dsp:nvSpPr>
      <dsp:spPr>
        <a:xfrm>
          <a:off x="1004" y="0"/>
          <a:ext cx="3917900" cy="3917032"/>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5455" tIns="330200" rIns="305455" bIns="330200" numCol="1" spcCol="1270" anchor="t" anchorCtr="0">
          <a:noAutofit/>
        </a:bodyPr>
        <a:lstStyle/>
        <a:p>
          <a:pPr marL="0" lvl="0" indent="0" algn="ctr" defTabSz="1955800">
            <a:lnSpc>
              <a:spcPct val="90000"/>
            </a:lnSpc>
            <a:spcBef>
              <a:spcPct val="0"/>
            </a:spcBef>
            <a:spcAft>
              <a:spcPct val="35000"/>
            </a:spcAft>
            <a:buNone/>
          </a:pPr>
          <a:r>
            <a:rPr lang="en-GB" sz="4400" kern="1200" dirty="0"/>
            <a:t>Philosophy</a:t>
          </a:r>
          <a:endParaRPr lang="en-US" sz="4400" kern="1200" dirty="0"/>
        </a:p>
      </dsp:txBody>
      <dsp:txXfrm>
        <a:off x="1004" y="1488472"/>
        <a:ext cx="3917900" cy="2350219"/>
      </dsp:txXfrm>
    </dsp:sp>
    <dsp:sp modelId="{E3B84E9D-5C71-490A-99B9-6CAF261812FD}">
      <dsp:nvSpPr>
        <dsp:cNvPr id="0" name=""/>
        <dsp:cNvSpPr/>
      </dsp:nvSpPr>
      <dsp:spPr>
        <a:xfrm>
          <a:off x="1372399" y="391703"/>
          <a:ext cx="1175109" cy="1175109"/>
        </a:xfrm>
        <a:prstGeom prst="ellips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616" tIns="12700" rIns="9161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544490" y="563794"/>
        <a:ext cx="830927" cy="830927"/>
      </dsp:txXfrm>
    </dsp:sp>
    <dsp:sp modelId="{67C68ABA-F2C3-46EE-87EE-15D47A9826DF}">
      <dsp:nvSpPr>
        <dsp:cNvPr id="0" name=""/>
        <dsp:cNvSpPr/>
      </dsp:nvSpPr>
      <dsp:spPr>
        <a:xfrm>
          <a:off x="1004" y="3916960"/>
          <a:ext cx="3917900" cy="7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869A54-A9D7-4C1A-8B73-80935E28D0F9}">
      <dsp:nvSpPr>
        <dsp:cNvPr id="0" name=""/>
        <dsp:cNvSpPr/>
      </dsp:nvSpPr>
      <dsp:spPr>
        <a:xfrm>
          <a:off x="4311699" y="0"/>
          <a:ext cx="3917900" cy="3917032"/>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5455" tIns="330200" rIns="305455" bIns="330200" numCol="1" spcCol="1270" anchor="t" anchorCtr="0">
          <a:noAutofit/>
        </a:bodyPr>
        <a:lstStyle/>
        <a:p>
          <a:pPr marL="0" lvl="0" indent="0" algn="ctr" defTabSz="1955800">
            <a:lnSpc>
              <a:spcPct val="90000"/>
            </a:lnSpc>
            <a:spcBef>
              <a:spcPct val="0"/>
            </a:spcBef>
            <a:spcAft>
              <a:spcPct val="35000"/>
            </a:spcAft>
            <a:buNone/>
          </a:pPr>
          <a:r>
            <a:rPr lang="en-GB" sz="4400" kern="1200" dirty="0"/>
            <a:t>Psychology</a:t>
          </a:r>
          <a:endParaRPr lang="en-US" sz="4400" kern="1200" dirty="0"/>
        </a:p>
      </dsp:txBody>
      <dsp:txXfrm>
        <a:off x="4311699" y="1488472"/>
        <a:ext cx="3917900" cy="2350219"/>
      </dsp:txXfrm>
    </dsp:sp>
    <dsp:sp modelId="{BD5B3531-BF1B-4694-B32C-5BF7817873BD}">
      <dsp:nvSpPr>
        <dsp:cNvPr id="0" name=""/>
        <dsp:cNvSpPr/>
      </dsp:nvSpPr>
      <dsp:spPr>
        <a:xfrm>
          <a:off x="5682090" y="391703"/>
          <a:ext cx="1175109" cy="1175109"/>
        </a:xfrm>
        <a:prstGeom prst="ellips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616" tIns="12700" rIns="9161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854181" y="563794"/>
        <a:ext cx="830927" cy="830927"/>
      </dsp:txXfrm>
    </dsp:sp>
    <dsp:sp modelId="{8D460F0E-2D5D-4B12-84DB-215A5A110DA3}">
      <dsp:nvSpPr>
        <dsp:cNvPr id="0" name=""/>
        <dsp:cNvSpPr/>
      </dsp:nvSpPr>
      <dsp:spPr>
        <a:xfrm>
          <a:off x="4310695" y="3916960"/>
          <a:ext cx="3917900" cy="7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15/09/2020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librarydevelopment.group.shef.ac.uk/referencing.html"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337042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thinking has roots in two primary academic disciplines: philosophy and psychology (Lewis &amp; Smith, 1993).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The writings of Socrates, Plato, Aristotle, and more recently, Matthew Lipman and Richard Paul, exemplify the philosophical approach.</a:t>
            </a:r>
            <a:r>
              <a:rPr lang="en-GB" sz="1200" baseline="0" dirty="0">
                <a:latin typeface="Arial" panose="020B0604020202020204" pitchFamily="34" charset="0"/>
                <a:cs typeface="Arial" panose="020B0604020202020204" pitchFamily="34" charset="0"/>
              </a:rPr>
              <a:t> </a:t>
            </a:r>
            <a:r>
              <a:rPr lang="en-GB" dirty="0"/>
              <a:t>The</a:t>
            </a:r>
            <a:r>
              <a:rPr lang="en-GB" baseline="0" dirty="0"/>
              <a:t> Philosophical</a:t>
            </a:r>
            <a:r>
              <a:rPr lang="en-GB" dirty="0"/>
              <a:t> approach focuses on the hypothetical critical thinker, enumerating the qualities and characteristics of this person rather than the behaviours or actions the critical thinker can perform (Lewis &amp; Smith, 1993; Thayer-Bacon, 2000). Sternberg (1986) has noted that this school of thought approaches the critical thinker as an ideal type, focusing on what people are capable of doing under the best of circumstances.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The cognitive psychological approach contrasts with the philosophical perspective in two ways. First, cognitive psychologists, particularly those immersed in the </a:t>
            </a:r>
            <a:r>
              <a:rPr lang="en-GB" sz="1200" b="0" i="0" u="none" strike="noStrike" kern="1200" baseline="0" dirty="0" err="1">
                <a:solidFill>
                  <a:schemeClr val="tx1"/>
                </a:solidFill>
                <a:latin typeface="+mn-lt"/>
                <a:ea typeface="+mn-ea"/>
                <a:cs typeface="+mn-cs"/>
              </a:rPr>
              <a:t>behaviorist</a:t>
            </a:r>
            <a:r>
              <a:rPr lang="en-GB" sz="1200" b="0" i="0" u="none" strike="noStrike" kern="1200" baseline="0" dirty="0">
                <a:solidFill>
                  <a:schemeClr val="tx1"/>
                </a:solidFill>
                <a:latin typeface="+mn-lt"/>
                <a:ea typeface="+mn-ea"/>
                <a:cs typeface="+mn-cs"/>
              </a:rPr>
              <a:t> tradition and the experimental research paradigm, tend to focus on how people actually think versus how they could or should think under ideal conditions (Sternberg, 1986). Second, rather than defining critical thinking by pointing to characteristics of the ideal critical thinker or enumerating criteria or standards of “good” thought, those working in cognitive psychology tend to define critical thinking by the types of actions or behaviours critical thinkers can do. Typically, this approach to defining critical thinking includes a list of skills or procedures performed by critical thinkers </a:t>
            </a:r>
            <a:endParaRPr lang="en-GB"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83A431A8-FCA0-4CBE-ABAB-A78DBAEF8320}" type="slidenum">
              <a:rPr lang="en-GB" smtClean="0"/>
              <a:t>9</a:t>
            </a:fld>
            <a:endParaRPr lang="en-GB"/>
          </a:p>
        </p:txBody>
      </p:sp>
    </p:spTree>
    <p:extLst>
      <p:ext uri="{BB962C8B-B14F-4D97-AF65-F5344CB8AC3E}">
        <p14:creationId xmlns:p14="http://schemas.microsoft.com/office/powerpoint/2010/main" val="2800106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571195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Bloom’s Taxonomy was created by Benjamin Bloom in 1956, published as a kind of classification of learning outcomes and objectives that has, in the more than half-century since, been used for everything from framing digital tasks and evaluating apps to writing questions and assessments</a:t>
            </a:r>
          </a:p>
          <a:p>
            <a:endParaRPr lang="en-GB" dirty="0"/>
          </a:p>
          <a:p>
            <a:r>
              <a:rPr lang="en-GB" sz="1200" b="0" i="0" u="none" strike="noStrike" kern="1200" baseline="0" dirty="0">
                <a:solidFill>
                  <a:schemeClr val="tx1"/>
                </a:solidFill>
                <a:latin typeface="+mn-lt"/>
                <a:ea typeface="+mn-ea"/>
                <a:cs typeface="+mn-cs"/>
              </a:rPr>
              <a:t>Benjamin Bloom also referred to this as the ‘thinking triangle’</a:t>
            </a:r>
            <a:endParaRPr lang="en-GB" dirty="0"/>
          </a:p>
          <a:p>
            <a:endParaRPr lang="en-GB" altLang="en-US" dirty="0">
              <a:latin typeface="Arial" panose="020B0604020202020204" pitchFamily="34" charset="0"/>
              <a:ea typeface="ＭＳ Ｐゴシック" panose="020B0600070205080204" pitchFamily="34" charset="-128"/>
            </a:endParaRPr>
          </a:p>
          <a:p>
            <a:r>
              <a:rPr lang="en-GB" sz="1200" b="0" i="0" u="none" strike="noStrike" kern="1200" baseline="0" dirty="0">
                <a:solidFill>
                  <a:schemeClr val="tx1"/>
                </a:solidFill>
                <a:latin typeface="+mn-lt"/>
                <a:ea typeface="+mn-ea"/>
                <a:cs typeface="+mn-cs"/>
              </a:rPr>
              <a:t>The three highest levels (analysis, synthesis, and evaluation) are frequently said to represent critical thinking (Kennedy et al., 1991). </a:t>
            </a:r>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9529186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original sequence of cognitive skills was Knowledge, Comprehension, Application, Analysis, Synthesis, and Evaluation. The framework was revised in 2001 by Lorin Anderson and David Krathwohl, yielding the revised Bloom’s Taxonomy. (You can read more here.) The most significant change was the removal of ‘Synthesis’ and the addition of ‘Creation’ as the highest-level of Bloom’s Taxonomy. And being at the highest level, the implication is that it’s the most complex or demanding cognitive skill–or at least represents a kind of pinnacle for cognitive tasks</a:t>
            </a: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063869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105619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ea typeface="ＭＳ Ｐゴシック" panose="020B0600070205080204" pitchFamily="34" charset="-128"/>
              </a:rPr>
              <a:t>Statements</a:t>
            </a:r>
            <a:r>
              <a:rPr lang="en-GB" altLang="en-US" baseline="0" dirty="0">
                <a:latin typeface="Arial" panose="020B0604020202020204" pitchFamily="34" charset="0"/>
                <a:ea typeface="ＭＳ Ｐゴシック" panose="020B0600070205080204" pitchFamily="34" charset="-128"/>
              </a:rPr>
              <a:t> 1, 3, 5 and 6 has elements of critical thinking.</a:t>
            </a:r>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76761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At the heart of all arguments is a </a:t>
            </a:r>
            <a:r>
              <a:rPr lang="en-GB" b="1" dirty="0"/>
              <a:t>claim</a:t>
            </a:r>
            <a:r>
              <a:rPr lang="en-GB" dirty="0"/>
              <a:t> - the main premise that you are interested in proving. Establishing your claim is one of the most important parts of any piece of academic work; an essay, a presentation, a dissertation, research paper or thesis. A good claim should be bold, exciting and most importantly, worth arguing over. A version of your claim will probably be included somewhere in your introduction.</a:t>
            </a:r>
          </a:p>
          <a:p>
            <a:endParaRPr lang="en-GB" dirty="0"/>
          </a:p>
          <a:p>
            <a:r>
              <a:rPr lang="en-GB" dirty="0"/>
              <a:t>To convince your reader of your claim, you will need to provide some </a:t>
            </a:r>
            <a:r>
              <a:rPr lang="en-GB" b="1" dirty="0"/>
              <a:t>proof</a:t>
            </a:r>
            <a:r>
              <a:rPr lang="en-GB" dirty="0"/>
              <a:t>. Your proof will be in the form of evidence, data, sources and examples all of which will need to be fully </a:t>
            </a:r>
            <a:r>
              <a:rPr lang="en-GB" dirty="0">
                <a:hlinkClick r:id="rId3"/>
              </a:rPr>
              <a:t>referenced in the appropriate style</a:t>
            </a:r>
            <a:r>
              <a:rPr lang="en-GB" dirty="0"/>
              <a:t>. However, it is important to recognise that relevant evidence does not automatically prove a claim. There is usually some work to be done to convince your reader that there is a connection - i.e. how and why does this evidence inform your thinking. This part of the argument is sometimes called a </a:t>
            </a:r>
            <a:r>
              <a:rPr lang="en-GB" b="1" dirty="0"/>
              <a:t>warrant</a:t>
            </a:r>
            <a:r>
              <a:rPr lang="en-GB" dirty="0"/>
              <a:t>.</a:t>
            </a:r>
          </a:p>
          <a:p>
            <a:endParaRPr lang="en-GB" dirty="0"/>
          </a:p>
          <a:p>
            <a:r>
              <a:rPr lang="en-GB" dirty="0"/>
              <a:t>It is also important to consider and actively seek out alternative points of view and potential </a:t>
            </a:r>
            <a:r>
              <a:rPr lang="en-GB" b="1" dirty="0"/>
              <a:t>objections</a:t>
            </a:r>
            <a:r>
              <a:rPr lang="en-GB" dirty="0"/>
              <a:t>. There is sometimes a tendency to be drawn to ideas that explicitly or implicitly support our own ways of thinking - which can result in narrow or flawed arguments. By engaging deliberately with objections and building them into our own thinking, we can develop more nuanced and rounded arguments.</a:t>
            </a:r>
          </a:p>
          <a:p>
            <a:endParaRPr lang="en-GB" dirty="0"/>
          </a:p>
          <a:p>
            <a:r>
              <a:rPr lang="en-GB" dirty="0"/>
              <a:t>Your </a:t>
            </a:r>
            <a:r>
              <a:rPr lang="en-GB" b="1" dirty="0"/>
              <a:t>conclusion </a:t>
            </a:r>
            <a:r>
              <a:rPr lang="en-GB" dirty="0"/>
              <a:t>will draw on this process of research and thinking to present a balanced summary of the argument, using cautious language as appropriate to the strength of your findings. You may be able to use this as an opportunity to make some predictions or recommendations, suggest some practical applications, or identify openings for further research.</a:t>
            </a:r>
          </a:p>
          <a:p>
            <a:endParaRPr lang="en-GB" dirty="0"/>
          </a:p>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003269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1250663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0096735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7335314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7941653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1683627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7937902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7901470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4792169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995679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083234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0335154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1978572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9814995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6367293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442028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400800" cy="1872208"/>
          </a:xfrm>
        </p:spPr>
        <p:txBody>
          <a:bodyPr>
            <a:normAutofit/>
          </a:bodyPr>
          <a:lstStyle/>
          <a:p>
            <a:r>
              <a:rPr lang="en-GB" sz="3600" b="1" dirty="0">
                <a:solidFill>
                  <a:srgbClr val="FFFF00"/>
                </a:solidFill>
              </a:rPr>
              <a:t>Week 1</a:t>
            </a:r>
          </a:p>
          <a:p>
            <a:r>
              <a:rPr lang="en-GB" sz="3600" b="1" dirty="0">
                <a:solidFill>
                  <a:srgbClr val="FFFF00"/>
                </a:solidFill>
              </a:rPr>
              <a:t>Introduction to critical thinking</a:t>
            </a:r>
          </a:p>
          <a:p>
            <a:endParaRPr lang="en-GB" sz="3600" b="1" dirty="0">
              <a:solidFill>
                <a:srgbClr val="FFFF00"/>
              </a:solidFill>
            </a:endParaRPr>
          </a:p>
          <a:p>
            <a:endParaRPr lang="en-GB" sz="3600" b="1" dirty="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a:t>BMSK5101 Developing workplace critical thinking</a:t>
            </a:r>
          </a:p>
        </p:txBody>
      </p:sp>
      <p:sp>
        <p:nvSpPr>
          <p:cNvPr id="2" name="Subtitle 2">
            <a:extLst>
              <a:ext uri="{FF2B5EF4-FFF2-40B4-BE49-F238E27FC236}">
                <a16:creationId xmlns:a16="http://schemas.microsoft.com/office/drawing/2014/main" id="{E0320ED5-F268-4B92-BAA6-3C74D6215751}"/>
              </a:ext>
            </a:extLst>
          </p:cNvPr>
          <p:cNvSpPr txBox="1">
            <a:spLocks/>
          </p:cNvSpPr>
          <p:nvPr/>
        </p:nvSpPr>
        <p:spPr bwMode="auto">
          <a:xfrm>
            <a:off x="-180528" y="5037471"/>
            <a:ext cx="4392488" cy="888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62500" lnSpcReduction="20000"/>
          </a:bodyPr>
          <a:lstStyle>
            <a:lvl1pPr marL="0" indent="0" algn="l" rtl="0" eaLnBrk="0" fontAlgn="base" hangingPunct="0">
              <a:spcBef>
                <a:spcPct val="20000"/>
              </a:spcBef>
              <a:spcAft>
                <a:spcPct val="0"/>
              </a:spcAft>
              <a:buFontTx/>
              <a:buNone/>
              <a:defRPr sz="3200">
                <a:solidFill>
                  <a:schemeClr val="bg1"/>
                </a:solidFill>
                <a:latin typeface="Rockwell" pitchFamily="18" charset="0"/>
                <a:ea typeface="+mn-ea"/>
                <a:cs typeface="+mn-cs"/>
              </a:defRPr>
            </a:lvl1pPr>
            <a:lvl2pPr marL="742913" indent="-285736" algn="l" rtl="0" eaLnBrk="0" fontAlgn="base" hangingPunct="0">
              <a:spcBef>
                <a:spcPct val="20000"/>
              </a:spcBef>
              <a:spcAft>
                <a:spcPct val="0"/>
              </a:spcAft>
              <a:buChar char="–"/>
              <a:defRPr sz="2800">
                <a:solidFill>
                  <a:schemeClr val="tx1"/>
                </a:solidFill>
                <a:latin typeface="+mn-lt"/>
              </a:defRPr>
            </a:lvl2pPr>
            <a:lvl3pPr marL="1142944" indent="-228588" algn="l" rtl="0" eaLnBrk="0" fontAlgn="base" hangingPunct="0">
              <a:spcBef>
                <a:spcPct val="20000"/>
              </a:spcBef>
              <a:spcAft>
                <a:spcPct val="0"/>
              </a:spcAft>
              <a:buChar char="•"/>
              <a:defRPr sz="2400">
                <a:solidFill>
                  <a:schemeClr val="tx1"/>
                </a:solidFill>
                <a:latin typeface="+mn-lt"/>
              </a:defRPr>
            </a:lvl3pPr>
            <a:lvl4pPr marL="1600120" indent="-228588" algn="l" rtl="0" eaLnBrk="0" fontAlgn="base" hangingPunct="0">
              <a:spcBef>
                <a:spcPct val="20000"/>
              </a:spcBef>
              <a:spcAft>
                <a:spcPct val="0"/>
              </a:spcAft>
              <a:buChar char="–"/>
              <a:defRPr sz="2000">
                <a:solidFill>
                  <a:schemeClr val="tx1"/>
                </a:solidFill>
                <a:latin typeface="+mn-lt"/>
              </a:defRPr>
            </a:lvl4pPr>
            <a:lvl5pPr marL="2057297" indent="-228588" algn="l" rtl="0" eaLnBrk="0" fontAlgn="base" hangingPunct="0">
              <a:spcBef>
                <a:spcPct val="20000"/>
              </a:spcBef>
              <a:spcAft>
                <a:spcPct val="0"/>
              </a:spcAft>
              <a:buChar char="»"/>
              <a:defRPr sz="2000">
                <a:solidFill>
                  <a:schemeClr val="tx1"/>
                </a:solidFill>
                <a:latin typeface="+mn-lt"/>
              </a:defRPr>
            </a:lvl5pPr>
            <a:lvl6pPr marL="2514474" indent="-228588" algn="l" rtl="0" fontAlgn="base">
              <a:spcBef>
                <a:spcPct val="20000"/>
              </a:spcBef>
              <a:spcAft>
                <a:spcPct val="0"/>
              </a:spcAft>
              <a:buChar char="»"/>
              <a:defRPr sz="2000">
                <a:solidFill>
                  <a:schemeClr val="tx1"/>
                </a:solidFill>
                <a:latin typeface="+mn-lt"/>
              </a:defRPr>
            </a:lvl6pPr>
            <a:lvl7pPr marL="2971652" indent="-228588" algn="l" rtl="0" fontAlgn="base">
              <a:spcBef>
                <a:spcPct val="20000"/>
              </a:spcBef>
              <a:spcAft>
                <a:spcPct val="0"/>
              </a:spcAft>
              <a:buChar char="»"/>
              <a:defRPr sz="2000">
                <a:solidFill>
                  <a:schemeClr val="tx1"/>
                </a:solidFill>
                <a:latin typeface="+mn-lt"/>
              </a:defRPr>
            </a:lvl7pPr>
            <a:lvl8pPr marL="3428829" indent="-228588" algn="l" rtl="0" fontAlgn="base">
              <a:spcBef>
                <a:spcPct val="20000"/>
              </a:spcBef>
              <a:spcAft>
                <a:spcPct val="0"/>
              </a:spcAft>
              <a:buChar char="»"/>
              <a:defRPr sz="2000">
                <a:solidFill>
                  <a:schemeClr val="tx1"/>
                </a:solidFill>
                <a:latin typeface="+mn-lt"/>
              </a:defRPr>
            </a:lvl8pPr>
            <a:lvl9pPr marL="3886006" indent="-228588" algn="l" rtl="0" fontAlgn="base">
              <a:spcBef>
                <a:spcPct val="20000"/>
              </a:spcBef>
              <a:spcAft>
                <a:spcPct val="0"/>
              </a:spcAft>
              <a:buChar char="»"/>
              <a:defRPr sz="2000">
                <a:solidFill>
                  <a:schemeClr val="tx1"/>
                </a:solidFill>
                <a:latin typeface="+mn-lt"/>
              </a:defRPr>
            </a:lvl9pPr>
          </a:lstStyle>
          <a:p>
            <a:pPr algn="ctr"/>
            <a:endParaRPr lang="en-GB" sz="2800" b="1" kern="0" dirty="0"/>
          </a:p>
          <a:p>
            <a:pPr algn="ctr"/>
            <a:r>
              <a:rPr lang="en-GB" sz="2800" b="1" kern="0" dirty="0"/>
              <a:t>Dr Obinna Nkwocha</a:t>
            </a:r>
          </a:p>
          <a:p>
            <a:pPr algn="ctr"/>
            <a:r>
              <a:rPr lang="en-GB" sz="2800" b="1" kern="0" dirty="0">
                <a:solidFill>
                  <a:srgbClr val="00B0F0"/>
                </a:solidFill>
              </a:rPr>
              <a:t>O.Nkwocha@uwtsd.ac.uk</a:t>
            </a:r>
            <a:endParaRPr lang="en-GB" sz="2800" b="1" kern="0"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CE4D9-5A6D-4C6A-A483-36F2D106B018}"/>
              </a:ext>
            </a:extLst>
          </p:cNvPr>
          <p:cNvSpPr>
            <a:spLocks noGrp="1"/>
          </p:cNvSpPr>
          <p:nvPr>
            <p:ph type="title"/>
          </p:nvPr>
        </p:nvSpPr>
        <p:spPr>
          <a:xfrm>
            <a:off x="457200" y="274638"/>
            <a:ext cx="8229600" cy="634082"/>
          </a:xfrm>
        </p:spPr>
        <p:txBody>
          <a:bodyPr>
            <a:normAutofit fontScale="90000"/>
          </a:bodyPr>
          <a:lstStyle/>
          <a:p>
            <a:r>
              <a:rPr lang="en-GB" dirty="0"/>
              <a:t>Uncritical Vs critical</a:t>
            </a:r>
          </a:p>
        </p:txBody>
      </p:sp>
      <p:sp>
        <p:nvSpPr>
          <p:cNvPr id="3" name="Content Placeholder 2">
            <a:extLst>
              <a:ext uri="{FF2B5EF4-FFF2-40B4-BE49-F238E27FC236}">
                <a16:creationId xmlns:a16="http://schemas.microsoft.com/office/drawing/2014/main" id="{5A90F904-7CAE-456A-9E05-5E2B0605796F}"/>
              </a:ext>
            </a:extLst>
          </p:cNvPr>
          <p:cNvSpPr>
            <a:spLocks noGrp="1"/>
          </p:cNvSpPr>
          <p:nvPr>
            <p:ph idx="1"/>
          </p:nvPr>
        </p:nvSpPr>
        <p:spPr>
          <a:xfrm>
            <a:off x="457200" y="908720"/>
            <a:ext cx="8229600" cy="4608513"/>
          </a:xfrm>
        </p:spPr>
        <p:txBody>
          <a:bodyPr>
            <a:normAutofit/>
          </a:bodyPr>
          <a:lstStyle/>
          <a:p>
            <a:pPr algn="just"/>
            <a:r>
              <a:rPr lang="en-GB" sz="2400" b="0" i="0" dirty="0">
                <a:solidFill>
                  <a:srgbClr val="3C3C3C"/>
                </a:solidFill>
                <a:effectLst/>
                <a:latin typeface="Roboto"/>
              </a:rPr>
              <a:t>An uncritical reading of this email would simply accept all of its claims. It was sent from my friend David’s personal email address. It was July. Perhaps he was on holiday with his family; perhaps he had got into trouble and desperately needed my help. I must help him at once!</a:t>
            </a:r>
          </a:p>
          <a:p>
            <a:pPr algn="just"/>
            <a:endParaRPr lang="en-GB" sz="2400" dirty="0">
              <a:solidFill>
                <a:srgbClr val="3C3C3C"/>
              </a:solidFill>
              <a:latin typeface="Roboto"/>
            </a:endParaRPr>
          </a:p>
          <a:p>
            <a:pPr algn="just"/>
            <a:r>
              <a:rPr lang="en-GB" sz="2400" b="0" i="0" dirty="0">
                <a:solidFill>
                  <a:srgbClr val="3C3C3C"/>
                </a:solidFill>
                <a:effectLst/>
                <a:latin typeface="Roboto"/>
              </a:rPr>
              <a:t> This kind of instant, uncritical response would almost certainly get me into trouble. What I needed to do was to pause, step back and think critically for a moment.</a:t>
            </a:r>
            <a:endParaRPr lang="en-GB" sz="2400" dirty="0"/>
          </a:p>
        </p:txBody>
      </p:sp>
    </p:spTree>
    <p:extLst>
      <p:ext uri="{BB962C8B-B14F-4D97-AF65-F5344CB8AC3E}">
        <p14:creationId xmlns:p14="http://schemas.microsoft.com/office/powerpoint/2010/main" val="352909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C6AE5-C3CC-46F3-961C-0DB80358249D}"/>
              </a:ext>
            </a:extLst>
          </p:cNvPr>
          <p:cNvSpPr>
            <a:spLocks noGrp="1"/>
          </p:cNvSpPr>
          <p:nvPr>
            <p:ph type="title"/>
          </p:nvPr>
        </p:nvSpPr>
        <p:spPr>
          <a:xfrm>
            <a:off x="457200" y="274638"/>
            <a:ext cx="8229600" cy="634082"/>
          </a:xfrm>
        </p:spPr>
        <p:txBody>
          <a:bodyPr>
            <a:normAutofit fontScale="90000"/>
          </a:bodyPr>
          <a:lstStyle/>
          <a:p>
            <a:r>
              <a:rPr lang="en-GB" dirty="0"/>
              <a:t>Uncritical Vs critical</a:t>
            </a:r>
          </a:p>
        </p:txBody>
      </p:sp>
      <p:sp>
        <p:nvSpPr>
          <p:cNvPr id="3" name="Content Placeholder 2">
            <a:extLst>
              <a:ext uri="{FF2B5EF4-FFF2-40B4-BE49-F238E27FC236}">
                <a16:creationId xmlns:a16="http://schemas.microsoft.com/office/drawing/2014/main" id="{CD8272DB-5DA2-4A59-BB43-D46331099F6C}"/>
              </a:ext>
            </a:extLst>
          </p:cNvPr>
          <p:cNvSpPr>
            <a:spLocks noGrp="1"/>
          </p:cNvSpPr>
          <p:nvPr>
            <p:ph idx="1"/>
          </p:nvPr>
        </p:nvSpPr>
        <p:spPr>
          <a:xfrm>
            <a:off x="457200" y="1052736"/>
            <a:ext cx="8229600" cy="4464497"/>
          </a:xfrm>
        </p:spPr>
        <p:txBody>
          <a:bodyPr>
            <a:normAutofit fontScale="77500" lnSpcReduction="20000"/>
          </a:bodyPr>
          <a:lstStyle/>
          <a:p>
            <a:r>
              <a:rPr lang="en-GB" sz="2800" dirty="0"/>
              <a:t>Is this somehow unusual, out of the ordinary, unexpected or odd? </a:t>
            </a:r>
          </a:p>
          <a:p>
            <a:r>
              <a:rPr lang="en-GB" sz="2800" dirty="0"/>
              <a:t>If so, it’s time to pause, pay attention and ask a few careful questions. </a:t>
            </a:r>
          </a:p>
          <a:p>
            <a:r>
              <a:rPr lang="en-GB" sz="2800" dirty="0"/>
              <a:t>Who and where did this message come from? • Why was it sent? </a:t>
            </a:r>
          </a:p>
          <a:p>
            <a:r>
              <a:rPr lang="en-GB" sz="2800" dirty="0"/>
              <a:t>Is the person sending it who they claim to be? </a:t>
            </a:r>
          </a:p>
          <a:p>
            <a:r>
              <a:rPr lang="en-GB" sz="2800" dirty="0"/>
              <a:t>Do I believe what the message is saying?</a:t>
            </a:r>
          </a:p>
          <a:p>
            <a:r>
              <a:rPr lang="en-GB" sz="2800" dirty="0"/>
              <a:t>If I don’t believe it, what might be the hidden intentions behind it? </a:t>
            </a:r>
          </a:p>
          <a:p>
            <a:r>
              <a:rPr lang="en-GB" sz="2800" dirty="0"/>
              <a:t>What reliable sources can I use to check what is really going on? </a:t>
            </a:r>
          </a:p>
          <a:p>
            <a:r>
              <a:rPr lang="en-GB" sz="2800" dirty="0"/>
              <a:t>Finally – once I’ve done all this – what actions should I take?</a:t>
            </a:r>
          </a:p>
          <a:p>
            <a:r>
              <a:rPr lang="en-GB" sz="2800" dirty="0"/>
              <a:t>Let me double check by calling the person</a:t>
            </a:r>
          </a:p>
          <a:p>
            <a:endParaRPr lang="en-GB" sz="2800" dirty="0"/>
          </a:p>
        </p:txBody>
      </p:sp>
    </p:spTree>
    <p:extLst>
      <p:ext uri="{BB962C8B-B14F-4D97-AF65-F5344CB8AC3E}">
        <p14:creationId xmlns:p14="http://schemas.microsoft.com/office/powerpoint/2010/main" val="4270980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03EB5-5F6E-4235-99BD-B0162044E5D7}"/>
              </a:ext>
            </a:extLst>
          </p:cNvPr>
          <p:cNvSpPr>
            <a:spLocks noGrp="1"/>
          </p:cNvSpPr>
          <p:nvPr>
            <p:ph type="title"/>
          </p:nvPr>
        </p:nvSpPr>
        <p:spPr/>
        <p:txBody>
          <a:bodyPr/>
          <a:lstStyle/>
          <a:p>
            <a:r>
              <a:rPr lang="en-GB" dirty="0"/>
              <a:t>Critical Thinking</a:t>
            </a:r>
          </a:p>
        </p:txBody>
      </p:sp>
      <p:sp>
        <p:nvSpPr>
          <p:cNvPr id="3" name="Content Placeholder 2">
            <a:extLst>
              <a:ext uri="{FF2B5EF4-FFF2-40B4-BE49-F238E27FC236}">
                <a16:creationId xmlns:a16="http://schemas.microsoft.com/office/drawing/2014/main" id="{1E031C0B-1456-4915-9BDD-3FCADC3E51FC}"/>
              </a:ext>
            </a:extLst>
          </p:cNvPr>
          <p:cNvSpPr>
            <a:spLocks noGrp="1"/>
          </p:cNvSpPr>
          <p:nvPr>
            <p:ph idx="1"/>
          </p:nvPr>
        </p:nvSpPr>
        <p:spPr/>
        <p:txBody>
          <a:bodyPr>
            <a:normAutofit/>
          </a:bodyPr>
          <a:lstStyle/>
          <a:p>
            <a:pPr algn="just"/>
            <a:r>
              <a:rPr lang="en-GB" sz="2000" dirty="0"/>
              <a:t>If we took everything at face value, we wouldn’t get very far in life: we would be deceived, bewildered, manipulated, confused. Imagine if you believed everything you were told by everyone, everything that you saw and heard and read in every advert, every politician’s claim.</a:t>
            </a:r>
          </a:p>
          <a:p>
            <a:pPr algn="just"/>
            <a:endParaRPr lang="en-GB" sz="2000" dirty="0"/>
          </a:p>
          <a:p>
            <a:pPr algn="just"/>
            <a:r>
              <a:rPr lang="en-GB" sz="2000" dirty="0"/>
              <a:t>The art of critical thinking isn’t about changing human nature, or pretending we can or should act entirely rationally all the time. It’s about learning to recognize our own – and others’ – limitations; and knowing when to pause, think again and reach for the right questions in order to work out what is really going on.</a:t>
            </a:r>
          </a:p>
        </p:txBody>
      </p:sp>
    </p:spTree>
    <p:extLst>
      <p:ext uri="{BB962C8B-B14F-4D97-AF65-F5344CB8AC3E}">
        <p14:creationId xmlns:p14="http://schemas.microsoft.com/office/powerpoint/2010/main" val="509142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lstStyle/>
          <a:p>
            <a:r>
              <a:rPr lang="en-GB" altLang="en-US" sz="3600" b="1" dirty="0">
                <a:solidFill>
                  <a:srgbClr val="0070C0"/>
                </a:solidFill>
                <a:ea typeface="ＭＳ Ｐゴシック" panose="020B0600070205080204" pitchFamily="34" charset="-128"/>
              </a:rPr>
              <a:t>Definitions of critical thinking.</a:t>
            </a:r>
          </a:p>
        </p:txBody>
      </p:sp>
      <p:sp>
        <p:nvSpPr>
          <p:cNvPr id="5123" name="Rectangle 3"/>
          <p:cNvSpPr>
            <a:spLocks noGrp="1" noChangeArrowheads="1"/>
          </p:cNvSpPr>
          <p:nvPr>
            <p:ph type="body" idx="1"/>
          </p:nvPr>
        </p:nvSpPr>
        <p:spPr>
          <a:xfrm>
            <a:off x="539552" y="908720"/>
            <a:ext cx="8064500" cy="3996444"/>
          </a:xfrm>
          <a:noFill/>
        </p:spPr>
        <p:txBody>
          <a:bodyPr>
            <a:normAutofit/>
          </a:bodyPr>
          <a:lstStyle/>
          <a:p>
            <a:pPr marL="0" indent="0">
              <a:spcBef>
                <a:spcPct val="0"/>
              </a:spcBef>
              <a:buNone/>
            </a:pPr>
            <a:endParaRPr lang="en-GB" altLang="en-US" sz="2200" dirty="0">
              <a:ea typeface="ＭＳ Ｐゴシック" panose="020B0600070205080204" pitchFamily="34" charset="-128"/>
            </a:endParaRPr>
          </a:p>
          <a:p>
            <a:pPr marL="0" indent="0">
              <a:spcBef>
                <a:spcPct val="0"/>
              </a:spcBef>
              <a:buNone/>
            </a:pPr>
            <a:endParaRPr lang="en-GB" altLang="en-US" sz="2200" dirty="0">
              <a:ea typeface="ＭＳ Ｐゴシック" panose="020B0600070205080204" pitchFamily="34" charset="-128"/>
            </a:endParaRPr>
          </a:p>
        </p:txBody>
      </p:sp>
      <p:sp>
        <p:nvSpPr>
          <p:cNvPr id="5" name="Rectangle 3"/>
          <p:cNvSpPr txBox="1">
            <a:spLocks noChangeArrowheads="1"/>
          </p:cNvSpPr>
          <p:nvPr/>
        </p:nvSpPr>
        <p:spPr>
          <a:xfrm>
            <a:off x="359222" y="692696"/>
            <a:ext cx="8064500" cy="5040560"/>
          </a:xfrm>
          <a:prstGeom prst="rect">
            <a:avLst/>
          </a:prstGeom>
          <a:noFill/>
        </p:spPr>
        <p:txBody>
          <a:bodyPr vert="horz" lIns="91440" tIns="45720" rIns="91440" bIns="45720" rtlCol="0">
            <a:normAutofit fontScale="2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sz="7200" dirty="0"/>
          </a:p>
          <a:p>
            <a:r>
              <a:rPr lang="en-GB" sz="8000" dirty="0"/>
              <a:t>“the propensity and skill to engage in an activity with reflective skepticism” (McPeck, 1981, p. 8); </a:t>
            </a:r>
          </a:p>
          <a:p>
            <a:pPr marL="0" indent="0">
              <a:buNone/>
            </a:pPr>
            <a:endParaRPr lang="en-GB" sz="8000" dirty="0"/>
          </a:p>
          <a:p>
            <a:r>
              <a:rPr lang="en-GB" sz="8000" dirty="0"/>
              <a:t>“reflective and reasonable thinking that is focused on deciding what to believe or do” (Ennis, 1985, p. 45); </a:t>
            </a:r>
          </a:p>
          <a:p>
            <a:pPr marL="0" indent="0">
              <a:buNone/>
            </a:pPr>
            <a:endParaRPr lang="en-GB" sz="8000" dirty="0"/>
          </a:p>
          <a:p>
            <a:r>
              <a:rPr lang="en-GB" sz="8000" dirty="0"/>
              <a:t>“Skillful, responsible thinking that facilitates good judgment because it (1) relies upon criteria, (2) is self-correcting, and (3) is sensitive to context” (Lipman, 1988, p. 39);  </a:t>
            </a:r>
          </a:p>
          <a:p>
            <a:endParaRPr lang="en-GB" sz="8000" dirty="0"/>
          </a:p>
          <a:p>
            <a:r>
              <a:rPr lang="en-GB" sz="8000" dirty="0"/>
              <a:t>thinking that is goal-directed and purposive, “thinking aimed at forming a judgment,” where the thinking itself meets standards of adequacy and accuracy (Bailin et al., 1999b, p. 287); and </a:t>
            </a:r>
          </a:p>
          <a:p>
            <a:endParaRPr lang="en-GB" sz="8000" dirty="0"/>
          </a:p>
          <a:p>
            <a:r>
              <a:rPr lang="en-GB" sz="8000" dirty="0"/>
              <a:t>“judging in a reflective way what to do or what to believe” (Facione, 2000, p. 61). </a:t>
            </a:r>
          </a:p>
        </p:txBody>
      </p:sp>
    </p:spTree>
    <p:extLst>
      <p:ext uri="{BB962C8B-B14F-4D97-AF65-F5344CB8AC3E}">
        <p14:creationId xmlns:p14="http://schemas.microsoft.com/office/powerpoint/2010/main" val="2095491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ADADE-2C39-4D2A-83CB-0D529689DB06}"/>
              </a:ext>
            </a:extLst>
          </p:cNvPr>
          <p:cNvSpPr>
            <a:spLocks noGrp="1"/>
          </p:cNvSpPr>
          <p:nvPr>
            <p:ph type="title"/>
          </p:nvPr>
        </p:nvSpPr>
        <p:spPr/>
        <p:txBody>
          <a:bodyPr/>
          <a:lstStyle/>
          <a:p>
            <a:r>
              <a:rPr lang="en-GB" dirty="0"/>
              <a:t>Thinking Critically</a:t>
            </a:r>
          </a:p>
        </p:txBody>
      </p:sp>
      <p:sp>
        <p:nvSpPr>
          <p:cNvPr id="3" name="Content Placeholder 2">
            <a:extLst>
              <a:ext uri="{FF2B5EF4-FFF2-40B4-BE49-F238E27FC236}">
                <a16:creationId xmlns:a16="http://schemas.microsoft.com/office/drawing/2014/main" id="{101618F5-3B99-4DD0-88D6-499445AB1813}"/>
              </a:ext>
            </a:extLst>
          </p:cNvPr>
          <p:cNvSpPr>
            <a:spLocks noGrp="1"/>
          </p:cNvSpPr>
          <p:nvPr>
            <p:ph idx="1"/>
          </p:nvPr>
        </p:nvSpPr>
        <p:spPr/>
        <p:txBody>
          <a:bodyPr>
            <a:normAutofit/>
          </a:bodyPr>
          <a:lstStyle/>
          <a:p>
            <a:pPr algn="just"/>
            <a:r>
              <a:rPr lang="en-GB" sz="2000" b="0" i="0" dirty="0">
                <a:solidFill>
                  <a:srgbClr val="3C3C3C"/>
                </a:solidFill>
                <a:effectLst/>
                <a:latin typeface="Arial" panose="020B0604020202020204" pitchFamily="34" charset="0"/>
                <a:cs typeface="Arial" panose="020B0604020202020204" pitchFamily="34" charset="0"/>
              </a:rPr>
              <a:t>When we are thinking critically, </a:t>
            </a:r>
            <a:r>
              <a:rPr lang="en-GB" sz="2000" dirty="0">
                <a:latin typeface="Arial" panose="020B0604020202020204" pitchFamily="34" charset="0"/>
                <a:cs typeface="Arial" panose="020B0604020202020204" pitchFamily="34" charset="0"/>
              </a:rPr>
              <a:t>we are setting out actively to understand what is going on by using reasoning, evaluating evidence and thinking carefully about the process of thinking itself.</a:t>
            </a:r>
          </a:p>
          <a:p>
            <a:pPr algn="just"/>
            <a:endParaRPr lang="en-GB" sz="2000" dirty="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1102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C4C5F-0DDF-4E8F-AE6B-8116893BFC93}"/>
              </a:ext>
            </a:extLst>
          </p:cNvPr>
          <p:cNvSpPr>
            <a:spLocks noGrp="1"/>
          </p:cNvSpPr>
          <p:nvPr>
            <p:ph type="title"/>
          </p:nvPr>
        </p:nvSpPr>
        <p:spPr>
          <a:xfrm>
            <a:off x="457200" y="274638"/>
            <a:ext cx="8229600" cy="562074"/>
          </a:xfrm>
        </p:spPr>
        <p:txBody>
          <a:bodyPr>
            <a:normAutofit fontScale="90000"/>
          </a:bodyPr>
          <a:lstStyle/>
          <a:p>
            <a:r>
              <a:rPr lang="en-GB" dirty="0"/>
              <a:t>Class activity</a:t>
            </a:r>
          </a:p>
        </p:txBody>
      </p:sp>
      <p:pic>
        <p:nvPicPr>
          <p:cNvPr id="4" name="Content Placeholder 3">
            <a:extLst>
              <a:ext uri="{FF2B5EF4-FFF2-40B4-BE49-F238E27FC236}">
                <a16:creationId xmlns:a16="http://schemas.microsoft.com/office/drawing/2014/main" id="{F8DA73F9-3814-4199-AC02-91C28D2C03DD}"/>
              </a:ext>
            </a:extLst>
          </p:cNvPr>
          <p:cNvPicPr>
            <a:picLocks noGrp="1" noChangeAspect="1"/>
          </p:cNvPicPr>
          <p:nvPr>
            <p:ph idx="1"/>
          </p:nvPr>
        </p:nvPicPr>
        <p:blipFill>
          <a:blip r:embed="rId2"/>
          <a:stretch>
            <a:fillRect/>
          </a:stretch>
        </p:blipFill>
        <p:spPr>
          <a:xfrm>
            <a:off x="513423" y="1124744"/>
            <a:ext cx="8117154" cy="4391819"/>
          </a:xfrm>
          <a:prstGeom prst="rect">
            <a:avLst/>
          </a:prstGeom>
        </p:spPr>
      </p:pic>
    </p:spTree>
    <p:extLst>
      <p:ext uri="{BB962C8B-B14F-4D97-AF65-F5344CB8AC3E}">
        <p14:creationId xmlns:p14="http://schemas.microsoft.com/office/powerpoint/2010/main" val="2506367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C4C5F-0DDF-4E8F-AE6B-8116893BFC93}"/>
              </a:ext>
            </a:extLst>
          </p:cNvPr>
          <p:cNvSpPr>
            <a:spLocks noGrp="1"/>
          </p:cNvSpPr>
          <p:nvPr>
            <p:ph type="title"/>
          </p:nvPr>
        </p:nvSpPr>
        <p:spPr>
          <a:xfrm>
            <a:off x="457200" y="274638"/>
            <a:ext cx="8229600" cy="562074"/>
          </a:xfrm>
        </p:spPr>
        <p:txBody>
          <a:bodyPr>
            <a:normAutofit fontScale="90000"/>
          </a:bodyPr>
          <a:lstStyle/>
          <a:p>
            <a:r>
              <a:rPr lang="en-GB" dirty="0"/>
              <a:t>Class activity</a:t>
            </a:r>
          </a:p>
        </p:txBody>
      </p:sp>
      <p:pic>
        <p:nvPicPr>
          <p:cNvPr id="6" name="Content Placeholder 5">
            <a:extLst>
              <a:ext uri="{FF2B5EF4-FFF2-40B4-BE49-F238E27FC236}">
                <a16:creationId xmlns:a16="http://schemas.microsoft.com/office/drawing/2014/main" id="{68B2DCA2-8362-4F85-9A89-7157B772B09B}"/>
              </a:ext>
            </a:extLst>
          </p:cNvPr>
          <p:cNvPicPr>
            <a:picLocks noGrp="1" noChangeAspect="1"/>
          </p:cNvPicPr>
          <p:nvPr>
            <p:ph idx="1"/>
          </p:nvPr>
        </p:nvPicPr>
        <p:blipFill>
          <a:blip r:embed="rId2"/>
          <a:stretch>
            <a:fillRect/>
          </a:stretch>
        </p:blipFill>
        <p:spPr>
          <a:xfrm>
            <a:off x="457200" y="980728"/>
            <a:ext cx="8229600" cy="4357919"/>
          </a:xfrm>
          <a:prstGeom prst="rect">
            <a:avLst/>
          </a:prstGeom>
        </p:spPr>
      </p:pic>
    </p:spTree>
    <p:extLst>
      <p:ext uri="{BB962C8B-B14F-4D97-AF65-F5344CB8AC3E}">
        <p14:creationId xmlns:p14="http://schemas.microsoft.com/office/powerpoint/2010/main" val="2601208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007E2-1C60-4A8E-A11A-D02B40EAC146}"/>
              </a:ext>
            </a:extLst>
          </p:cNvPr>
          <p:cNvSpPr>
            <a:spLocks noGrp="1"/>
          </p:cNvSpPr>
          <p:nvPr>
            <p:ph type="title"/>
          </p:nvPr>
        </p:nvSpPr>
        <p:spPr/>
        <p:txBody>
          <a:bodyPr/>
          <a:lstStyle/>
          <a:p>
            <a:r>
              <a:rPr lang="en-GB" dirty="0"/>
              <a:t>Background of critical thinking</a:t>
            </a:r>
          </a:p>
        </p:txBody>
      </p:sp>
      <p:graphicFrame>
        <p:nvGraphicFramePr>
          <p:cNvPr id="5" name="Diagram 5">
            <a:extLst>
              <a:ext uri="{FF2B5EF4-FFF2-40B4-BE49-F238E27FC236}">
                <a16:creationId xmlns:a16="http://schemas.microsoft.com/office/drawing/2014/main" id="{207FB528-6BF1-433B-A8A6-9ED80E24638A}"/>
              </a:ext>
            </a:extLst>
          </p:cNvPr>
          <p:cNvGraphicFramePr/>
          <p:nvPr>
            <p:extLst>
              <p:ext uri="{D42A27DB-BD31-4B8C-83A1-F6EECF244321}">
                <p14:modId xmlns:p14="http://schemas.microsoft.com/office/powerpoint/2010/main" val="337583825"/>
              </p:ext>
            </p:extLst>
          </p:nvPr>
        </p:nvGraphicFramePr>
        <p:xfrm>
          <a:off x="457200" y="1600201"/>
          <a:ext cx="82296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7437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fontScale="90000"/>
          </a:bodyPr>
          <a:lstStyle/>
          <a:p>
            <a:r>
              <a:rPr lang="en-GB" sz="3600" dirty="0">
                <a:solidFill>
                  <a:schemeClr val="tx2"/>
                </a:solidFill>
              </a:rPr>
              <a:t>The Educational approach to critical thinking</a:t>
            </a:r>
            <a:endParaRPr lang="en-GB" altLang="en-US" sz="3600" b="1" dirty="0">
              <a:solidFill>
                <a:schemeClr val="tx2"/>
              </a:solidFill>
              <a:ea typeface="ＭＳ Ｐゴシック" panose="020B0600070205080204" pitchFamily="34" charset="-128"/>
            </a:endParaRPr>
          </a:p>
        </p:txBody>
      </p:sp>
      <p:sp>
        <p:nvSpPr>
          <p:cNvPr id="5123" name="Rectangle 3"/>
          <p:cNvSpPr>
            <a:spLocks noGrp="1" noChangeArrowheads="1"/>
          </p:cNvSpPr>
          <p:nvPr>
            <p:ph type="body" idx="1"/>
          </p:nvPr>
        </p:nvSpPr>
        <p:spPr>
          <a:xfrm>
            <a:off x="251520" y="1052736"/>
            <a:ext cx="8640960" cy="4248472"/>
          </a:xfrm>
          <a:noFill/>
        </p:spPr>
        <p:txBody>
          <a:bodyPr>
            <a:normAutofit/>
          </a:bodyPr>
          <a:lstStyle/>
          <a:p>
            <a:r>
              <a:rPr lang="en-GB" sz="2800" dirty="0"/>
              <a:t>The development of critical thinking has attracted contributions from educational practitioners such as Benjamin Bloom. </a:t>
            </a:r>
          </a:p>
          <a:p>
            <a:endParaRPr lang="en-GB" sz="2800" dirty="0"/>
          </a:p>
          <a:p>
            <a:r>
              <a:rPr lang="en-GB" sz="2800" dirty="0"/>
              <a:t>Bloom’s taxonomy for information processing skills is one of the most widely cited sources when it comes to teaching and assessing higher-order thinking skills. </a:t>
            </a:r>
            <a:endParaRPr lang="en-GB" sz="2800" i="1" dirty="0"/>
          </a:p>
        </p:txBody>
      </p:sp>
    </p:spTree>
    <p:extLst>
      <p:ext uri="{BB962C8B-B14F-4D97-AF65-F5344CB8AC3E}">
        <p14:creationId xmlns:p14="http://schemas.microsoft.com/office/powerpoint/2010/main" val="2556358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67544" y="260648"/>
            <a:ext cx="8352928" cy="5184576"/>
          </a:xfrm>
          <a:prstGeom prst="rect">
            <a:avLst/>
          </a:prstGeom>
        </p:spPr>
      </p:pic>
    </p:spTree>
    <p:extLst>
      <p:ext uri="{BB962C8B-B14F-4D97-AF65-F5344CB8AC3E}">
        <p14:creationId xmlns:p14="http://schemas.microsoft.com/office/powerpoint/2010/main" val="1793308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179512" y="260649"/>
            <a:ext cx="8568952" cy="5328592"/>
          </a:xfrm>
          <a:prstGeom prst="rect">
            <a:avLst/>
          </a:prstGeom>
        </p:spPr>
      </p:pic>
    </p:spTree>
    <p:extLst>
      <p:ext uri="{BB962C8B-B14F-4D97-AF65-F5344CB8AC3E}">
        <p14:creationId xmlns:p14="http://schemas.microsoft.com/office/powerpoint/2010/main" val="1085213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fontScale="90000"/>
          </a:bodyPr>
          <a:lstStyle/>
          <a:p>
            <a:r>
              <a:rPr lang="en-GB" altLang="en-US" sz="3600" b="1" dirty="0">
                <a:solidFill>
                  <a:srgbClr val="0070C0"/>
                </a:solidFill>
                <a:ea typeface="ＭＳ Ｐゴシック" panose="020B0600070205080204" pitchFamily="34" charset="-128"/>
              </a:rPr>
              <a:t>Benefits of critical thinking in the workplace</a:t>
            </a:r>
          </a:p>
        </p:txBody>
      </p:sp>
      <p:sp>
        <p:nvSpPr>
          <p:cNvPr id="5123" name="Rectangle 3"/>
          <p:cNvSpPr>
            <a:spLocks noGrp="1" noChangeArrowheads="1"/>
          </p:cNvSpPr>
          <p:nvPr>
            <p:ph type="body" idx="1"/>
          </p:nvPr>
        </p:nvSpPr>
        <p:spPr>
          <a:xfrm>
            <a:off x="539552" y="908720"/>
            <a:ext cx="8064500" cy="3996444"/>
          </a:xfrm>
          <a:noFill/>
        </p:spPr>
        <p:txBody>
          <a:bodyPr>
            <a:normAutofit/>
          </a:bodyPr>
          <a:lstStyle/>
          <a:p>
            <a:pPr marL="0" indent="0">
              <a:spcBef>
                <a:spcPct val="0"/>
              </a:spcBef>
              <a:buNone/>
            </a:pPr>
            <a:endParaRPr lang="en-GB" altLang="en-US" sz="2200" dirty="0">
              <a:ea typeface="ＭＳ Ｐゴシック" panose="020B0600070205080204" pitchFamily="34" charset="-128"/>
            </a:endParaRPr>
          </a:p>
          <a:p>
            <a:pPr marL="0" indent="0">
              <a:spcBef>
                <a:spcPct val="0"/>
              </a:spcBef>
              <a:buNone/>
            </a:pPr>
            <a:endParaRPr lang="en-GB" altLang="en-US" sz="2200" dirty="0">
              <a:ea typeface="ＭＳ Ｐゴシック" panose="020B0600070205080204" pitchFamily="34" charset="-128"/>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1124745"/>
            <a:ext cx="8352928" cy="4104456"/>
          </a:xfrm>
          <a:prstGeom prst="rect">
            <a:avLst/>
          </a:prstGeom>
        </p:spPr>
      </p:pic>
    </p:spTree>
    <p:extLst>
      <p:ext uri="{BB962C8B-B14F-4D97-AF65-F5344CB8AC3E}">
        <p14:creationId xmlns:p14="http://schemas.microsoft.com/office/powerpoint/2010/main" val="1323049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57405" y="19675"/>
            <a:ext cx="9144000" cy="647353"/>
          </a:xfrm>
          <a:noFill/>
        </p:spPr>
        <p:txBody>
          <a:bodyPr/>
          <a:lstStyle/>
          <a:p>
            <a:r>
              <a:rPr lang="en-GB" altLang="en-US" sz="3600" b="1" dirty="0">
                <a:solidFill>
                  <a:srgbClr val="0070C0"/>
                </a:solidFill>
                <a:ea typeface="ＭＳ Ｐゴシック" panose="020B0600070205080204" pitchFamily="34" charset="-128"/>
              </a:rPr>
              <a:t>Discussions</a:t>
            </a:r>
          </a:p>
        </p:txBody>
      </p:sp>
      <p:sp>
        <p:nvSpPr>
          <p:cNvPr id="5123" name="Rectangle 3"/>
          <p:cNvSpPr>
            <a:spLocks noGrp="1" noChangeArrowheads="1"/>
          </p:cNvSpPr>
          <p:nvPr>
            <p:ph type="body" idx="1"/>
          </p:nvPr>
        </p:nvSpPr>
        <p:spPr>
          <a:xfrm>
            <a:off x="179512" y="785295"/>
            <a:ext cx="8783960" cy="5019970"/>
          </a:xfrm>
          <a:noFill/>
        </p:spPr>
        <p:txBody>
          <a:bodyPr>
            <a:normAutofit fontScale="77500" lnSpcReduction="20000"/>
          </a:bodyPr>
          <a:lstStyle/>
          <a:p>
            <a:pPr marL="0" indent="0" algn="just">
              <a:buNone/>
            </a:pPr>
            <a:r>
              <a:rPr lang="en-GB" i="1" dirty="0"/>
              <a:t>Read through the following statements and identify those that you think may come from critical thinkers.</a:t>
            </a:r>
          </a:p>
          <a:p>
            <a:pPr marL="0" indent="0">
              <a:buNone/>
            </a:pPr>
            <a:endParaRPr lang="en-GB" i="1" dirty="0"/>
          </a:p>
          <a:p>
            <a:pPr lvl="1" algn="just"/>
            <a:r>
              <a:rPr lang="en-GB" dirty="0"/>
              <a:t>“I hate talk shows where people just state their opinions but never give any reasons at all”</a:t>
            </a:r>
          </a:p>
          <a:p>
            <a:pPr lvl="1" algn="just"/>
            <a:r>
              <a:rPr lang="en-GB" dirty="0"/>
              <a:t>“No matter how complex a problem, you can bet there will be a simple solution”</a:t>
            </a:r>
          </a:p>
          <a:p>
            <a:pPr lvl="1" algn="just"/>
            <a:r>
              <a:rPr lang="en-GB" dirty="0"/>
              <a:t>“Just because information is in a textbook, doesn’t necessarily mean it can be trusted”</a:t>
            </a:r>
          </a:p>
          <a:p>
            <a:pPr lvl="1" algn="just"/>
            <a:r>
              <a:rPr lang="en-GB" dirty="0"/>
              <a:t>“My views are probably shaped by the social and economic groups I belong to”</a:t>
            </a:r>
          </a:p>
          <a:p>
            <a:pPr lvl="1" algn="just"/>
            <a:r>
              <a:rPr lang="en-GB" dirty="0"/>
              <a:t>“Selling an idea is like selling cars, you say whatever works”</a:t>
            </a:r>
          </a:p>
          <a:p>
            <a:pPr lvl="1" algn="just"/>
            <a:r>
              <a:rPr lang="en-GB" dirty="0"/>
              <a:t>“I like to think about whether someone’s views reflects the experience of all groups of people”</a:t>
            </a:r>
          </a:p>
        </p:txBody>
      </p:sp>
    </p:spTree>
    <p:extLst>
      <p:ext uri="{BB962C8B-B14F-4D97-AF65-F5344CB8AC3E}">
        <p14:creationId xmlns:p14="http://schemas.microsoft.com/office/powerpoint/2010/main" val="2127225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How do you win an argument?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1052736"/>
            <a:ext cx="8640960" cy="4464496"/>
          </a:xfrm>
          <a:prstGeom prst="rect">
            <a:avLst/>
          </a:prstGeom>
        </p:spPr>
      </p:pic>
    </p:spTree>
    <p:extLst>
      <p:ext uri="{BB962C8B-B14F-4D97-AF65-F5344CB8AC3E}">
        <p14:creationId xmlns:p14="http://schemas.microsoft.com/office/powerpoint/2010/main" val="6460941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1124744"/>
            <a:ext cx="8352928" cy="3304951"/>
          </a:xfrm>
          <a:prstGeom prst="rect">
            <a:avLst/>
          </a:prstGeom>
        </p:spPr>
      </p:pic>
    </p:spTree>
    <p:extLst>
      <p:ext uri="{BB962C8B-B14F-4D97-AF65-F5344CB8AC3E}">
        <p14:creationId xmlns:p14="http://schemas.microsoft.com/office/powerpoint/2010/main" val="127287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06392" y="2420888"/>
            <a:ext cx="7531229" cy="1107996"/>
          </a:xfrm>
          <a:prstGeom prst="rect">
            <a:avLst/>
          </a:prstGeom>
          <a:noFill/>
        </p:spPr>
        <p:txBody>
          <a:bodyPr wrap="none" lIns="91440" tIns="45720" rIns="91440" bIns="45720">
            <a:spAutoFit/>
          </a:bodyPr>
          <a:lstStyle/>
          <a:p>
            <a:pPr algn="ctr"/>
            <a:r>
              <a:rPr lang="en-US" sz="6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Introduction to logic</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402378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What is logic</a:t>
            </a:r>
          </a:p>
        </p:txBody>
      </p:sp>
      <p:sp>
        <p:nvSpPr>
          <p:cNvPr id="5123" name="Rectangle 3"/>
          <p:cNvSpPr>
            <a:spLocks noGrp="1" noChangeArrowheads="1"/>
          </p:cNvSpPr>
          <p:nvPr>
            <p:ph type="body" idx="1"/>
          </p:nvPr>
        </p:nvSpPr>
        <p:spPr>
          <a:xfrm>
            <a:off x="251520" y="548681"/>
            <a:ext cx="8640960" cy="4896544"/>
          </a:xfrm>
          <a:noFill/>
        </p:spPr>
        <p:txBody>
          <a:bodyPr>
            <a:normAutofit fontScale="85000" lnSpcReduction="20000"/>
          </a:bodyPr>
          <a:lstStyle/>
          <a:p>
            <a:endParaRPr lang="en-GB" b="1" dirty="0"/>
          </a:p>
          <a:p>
            <a:r>
              <a:rPr lang="en-US" altLang="en-US" dirty="0"/>
              <a:t>Logic has often been called the study of reason, but that isn’t entirely correct. Logic does not concern itself with the study of reason broadly, but rather with the methods and principles which distinguish correct from incorrect reasoning. </a:t>
            </a:r>
          </a:p>
          <a:p>
            <a:endParaRPr lang="en-US" altLang="en-US" dirty="0"/>
          </a:p>
          <a:p>
            <a:r>
              <a:rPr lang="en-GB" b="1" dirty="0"/>
              <a:t>Logic </a:t>
            </a:r>
            <a:r>
              <a:rPr lang="en-GB" dirty="0"/>
              <a:t>is a branch of Philosophy and it described as the science of correct reasoning.</a:t>
            </a:r>
          </a:p>
          <a:p>
            <a:pPr marL="0" indent="0">
              <a:buNone/>
            </a:pPr>
            <a:endParaRPr lang="en-GB" dirty="0"/>
          </a:p>
          <a:p>
            <a:r>
              <a:rPr lang="en-GB" b="1" dirty="0"/>
              <a:t>Reasoning </a:t>
            </a:r>
            <a:r>
              <a:rPr lang="en-GB" dirty="0"/>
              <a:t>– The drawing of inferences or conclusions from known or assumed facts. </a:t>
            </a:r>
            <a:endParaRPr lang="en-GB" sz="2800" i="1" dirty="0"/>
          </a:p>
        </p:txBody>
      </p:sp>
    </p:spTree>
    <p:extLst>
      <p:ext uri="{BB962C8B-B14F-4D97-AF65-F5344CB8AC3E}">
        <p14:creationId xmlns:p14="http://schemas.microsoft.com/office/powerpoint/2010/main" val="285262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Definition of terms</a:t>
            </a:r>
          </a:p>
        </p:txBody>
      </p:sp>
      <p:sp>
        <p:nvSpPr>
          <p:cNvPr id="5123" name="Rectangle 3"/>
          <p:cNvSpPr>
            <a:spLocks noGrp="1" noChangeArrowheads="1"/>
          </p:cNvSpPr>
          <p:nvPr>
            <p:ph type="body" idx="1"/>
          </p:nvPr>
        </p:nvSpPr>
        <p:spPr>
          <a:xfrm>
            <a:off x="251520" y="764703"/>
            <a:ext cx="8640960" cy="4680521"/>
          </a:xfrm>
          <a:noFill/>
        </p:spPr>
        <p:txBody>
          <a:bodyPr>
            <a:normAutofit fontScale="85000" lnSpcReduction="10000"/>
          </a:bodyPr>
          <a:lstStyle/>
          <a:p>
            <a:endParaRPr lang="en-GB" b="1" dirty="0"/>
          </a:p>
          <a:p>
            <a:r>
              <a:rPr lang="en-GB" b="1" dirty="0"/>
              <a:t>Argument</a:t>
            </a:r>
            <a:r>
              <a:rPr lang="en-GB" dirty="0"/>
              <a:t>: A series of statements called the </a:t>
            </a:r>
            <a:r>
              <a:rPr lang="en-GB" i="1" dirty="0"/>
              <a:t>premises</a:t>
            </a:r>
            <a:r>
              <a:rPr lang="en-GB" dirty="0"/>
              <a:t> intended to determine the degree of truth of another statement, the </a:t>
            </a:r>
            <a:r>
              <a:rPr lang="en-GB" i="1" dirty="0"/>
              <a:t>conclusion</a:t>
            </a:r>
            <a:r>
              <a:rPr lang="en-GB" dirty="0"/>
              <a:t>.</a:t>
            </a:r>
          </a:p>
          <a:p>
            <a:endParaRPr lang="en-GB" dirty="0"/>
          </a:p>
          <a:p>
            <a:r>
              <a:rPr lang="en-GB" b="1" dirty="0"/>
              <a:t>Premise</a:t>
            </a:r>
            <a:r>
              <a:rPr lang="en-GB" dirty="0"/>
              <a:t>: A proposition supporting or helping to support a conclusion.</a:t>
            </a:r>
          </a:p>
          <a:p>
            <a:endParaRPr lang="en-GB" dirty="0"/>
          </a:p>
          <a:p>
            <a:r>
              <a:rPr lang="en-GB" b="1" dirty="0"/>
              <a:t>Conclusion</a:t>
            </a:r>
            <a:r>
              <a:rPr lang="en-GB" dirty="0"/>
              <a:t>: A statement or proposition for which the premises are intended to provide support. it is the point the argument is trying to make.</a:t>
            </a:r>
            <a:endParaRPr lang="en-GB" sz="2800" i="1" dirty="0"/>
          </a:p>
        </p:txBody>
      </p:sp>
    </p:spTree>
    <p:extLst>
      <p:ext uri="{BB962C8B-B14F-4D97-AF65-F5344CB8AC3E}">
        <p14:creationId xmlns:p14="http://schemas.microsoft.com/office/powerpoint/2010/main" val="3791255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Inductive and Deductive reasoning</a:t>
            </a:r>
          </a:p>
        </p:txBody>
      </p:sp>
      <p:sp>
        <p:nvSpPr>
          <p:cNvPr id="5123" name="Rectangle 3"/>
          <p:cNvSpPr>
            <a:spLocks noGrp="1" noChangeArrowheads="1"/>
          </p:cNvSpPr>
          <p:nvPr>
            <p:ph type="body" idx="1"/>
          </p:nvPr>
        </p:nvSpPr>
        <p:spPr>
          <a:xfrm>
            <a:off x="251520" y="692697"/>
            <a:ext cx="8640960" cy="4752528"/>
          </a:xfrm>
          <a:noFill/>
        </p:spPr>
        <p:txBody>
          <a:bodyPr>
            <a:normAutofit fontScale="77500" lnSpcReduction="20000"/>
          </a:bodyPr>
          <a:lstStyle/>
          <a:p>
            <a:pPr marL="609600" indent="-609600">
              <a:buFont typeface="Wingdings" panose="05000000000000000000" pitchFamily="2" charset="2"/>
              <a:buNone/>
            </a:pPr>
            <a:endParaRPr lang="en-GB" altLang="en-US" b="1" dirty="0"/>
          </a:p>
          <a:p>
            <a:pPr marL="609600" indent="-609600">
              <a:buFont typeface="Wingdings" panose="05000000000000000000" pitchFamily="2" charset="2"/>
              <a:buNone/>
            </a:pPr>
            <a:r>
              <a:rPr lang="en-US" altLang="en-US" dirty="0"/>
              <a:t>There are two types of reasoning / arguments.</a:t>
            </a:r>
            <a:br>
              <a:rPr lang="en-US" altLang="en-US" dirty="0"/>
            </a:br>
            <a:endParaRPr lang="en-US" altLang="en-US" dirty="0"/>
          </a:p>
          <a:p>
            <a:pPr marL="609600" indent="-609600">
              <a:buFont typeface="Wingdings" panose="05000000000000000000" pitchFamily="2" charset="2"/>
              <a:buAutoNum type="arabicPeriod"/>
            </a:pPr>
            <a:r>
              <a:rPr lang="en-US" altLang="en-US" b="1" dirty="0"/>
              <a:t>Inductive reasoning:</a:t>
            </a:r>
            <a:r>
              <a:rPr lang="en-US" altLang="en-US" dirty="0"/>
              <a:t> This involves probabilistic reasoning, i.e. the truth of the premises makes the conclusion </a:t>
            </a:r>
            <a:r>
              <a:rPr lang="en-US" altLang="en-US" i="1" dirty="0"/>
              <a:t>probable</a:t>
            </a:r>
            <a:r>
              <a:rPr lang="en-US" altLang="en-US" dirty="0"/>
              <a:t>. </a:t>
            </a:r>
            <a:r>
              <a:rPr lang="en-GB" altLang="en-US" dirty="0"/>
              <a:t>Inductive reasoning moves from specific instances into a generalized conclusion.</a:t>
            </a:r>
            <a:br>
              <a:rPr lang="en-US" altLang="en-US" dirty="0"/>
            </a:br>
            <a:endParaRPr lang="en-US" altLang="en-US" dirty="0"/>
          </a:p>
          <a:p>
            <a:pPr marL="609600" indent="-609600">
              <a:buFont typeface="Wingdings" panose="05000000000000000000" pitchFamily="2" charset="2"/>
              <a:buAutoNum type="arabicPeriod"/>
            </a:pPr>
            <a:r>
              <a:rPr lang="en-US" altLang="en-US" b="1" dirty="0"/>
              <a:t>Deductive reasoning:</a:t>
            </a:r>
            <a:r>
              <a:rPr lang="en-US" altLang="en-US" dirty="0"/>
              <a:t> This involves necessary reasoning, i.e. the truth of the premises makes the truth of the conclusion </a:t>
            </a:r>
            <a:r>
              <a:rPr lang="en-US" altLang="en-US" i="1" dirty="0"/>
              <a:t>necessary. </a:t>
            </a:r>
            <a:r>
              <a:rPr lang="en-GB" altLang="en-US" dirty="0"/>
              <a:t>Deductive reasoning moves from generalized principles that are known to be true to a specific conclusion</a:t>
            </a:r>
            <a:endParaRPr lang="en-US" altLang="en-US" b="1" dirty="0"/>
          </a:p>
        </p:txBody>
      </p:sp>
    </p:spTree>
    <p:extLst>
      <p:ext uri="{BB962C8B-B14F-4D97-AF65-F5344CB8AC3E}">
        <p14:creationId xmlns:p14="http://schemas.microsoft.com/office/powerpoint/2010/main" val="2171735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2656"/>
            <a:ext cx="8892479" cy="5263281"/>
          </a:xfrm>
          <a:prstGeom prst="rect">
            <a:avLst/>
          </a:prstGeom>
        </p:spPr>
      </p:pic>
    </p:spTree>
    <p:extLst>
      <p:ext uri="{BB962C8B-B14F-4D97-AF65-F5344CB8AC3E}">
        <p14:creationId xmlns:p14="http://schemas.microsoft.com/office/powerpoint/2010/main" val="38506435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Inductive reasoning</a:t>
            </a:r>
          </a:p>
        </p:txBody>
      </p:sp>
      <p:sp>
        <p:nvSpPr>
          <p:cNvPr id="5123" name="Rectangle 3"/>
          <p:cNvSpPr>
            <a:spLocks noGrp="1" noChangeArrowheads="1"/>
          </p:cNvSpPr>
          <p:nvPr>
            <p:ph type="body" idx="1"/>
          </p:nvPr>
        </p:nvSpPr>
        <p:spPr>
          <a:xfrm>
            <a:off x="322512" y="1124744"/>
            <a:ext cx="8640960" cy="4609232"/>
          </a:xfrm>
          <a:noFill/>
        </p:spPr>
        <p:txBody>
          <a:bodyPr>
            <a:normAutofit fontScale="92500" lnSpcReduction="10000"/>
          </a:bodyPr>
          <a:lstStyle/>
          <a:p>
            <a:r>
              <a:rPr lang="en-GB" sz="2800" dirty="0"/>
              <a:t>Involves going from a series of specific cases to a general statement. The conclusion in an inductive argument is never guaranteed.</a:t>
            </a:r>
          </a:p>
          <a:p>
            <a:endParaRPr lang="en-GB" sz="2800" b="1" dirty="0"/>
          </a:p>
          <a:p>
            <a:r>
              <a:rPr lang="en-GB" altLang="en-US" sz="2800" dirty="0"/>
              <a:t>Thus, Inductive reasoning moves from specific instances to making a generalized conclusion that may be probable depending on the truth of the premises.</a:t>
            </a:r>
          </a:p>
          <a:p>
            <a:endParaRPr lang="en-GB" altLang="en-US" sz="2800" dirty="0"/>
          </a:p>
          <a:p>
            <a:r>
              <a:rPr lang="en-GB" altLang="en-US" sz="2800" dirty="0"/>
              <a:t>Note that Inductive reasoning allows for the possibility that the conclusion is false, even if all of the premises are true</a:t>
            </a:r>
          </a:p>
          <a:p>
            <a:endParaRPr lang="en-GB" altLang="en-US" sz="2800" dirty="0"/>
          </a:p>
          <a:p>
            <a:endParaRPr lang="en-GB" sz="2800" b="1" dirty="0"/>
          </a:p>
        </p:txBody>
      </p:sp>
    </p:spTree>
    <p:extLst>
      <p:ext uri="{BB962C8B-B14F-4D97-AF65-F5344CB8AC3E}">
        <p14:creationId xmlns:p14="http://schemas.microsoft.com/office/powerpoint/2010/main" val="3851222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Inductive reasoning (Examples)</a:t>
            </a:r>
          </a:p>
        </p:txBody>
      </p:sp>
      <p:sp>
        <p:nvSpPr>
          <p:cNvPr id="5123" name="Rectangle 3"/>
          <p:cNvSpPr>
            <a:spLocks noGrp="1" noChangeArrowheads="1"/>
          </p:cNvSpPr>
          <p:nvPr>
            <p:ph type="body" idx="1"/>
          </p:nvPr>
        </p:nvSpPr>
        <p:spPr>
          <a:xfrm>
            <a:off x="107504" y="835993"/>
            <a:ext cx="9036496" cy="4609232"/>
          </a:xfrm>
          <a:noFill/>
        </p:spPr>
        <p:txBody>
          <a:bodyPr>
            <a:normAutofit fontScale="92500"/>
          </a:bodyPr>
          <a:lstStyle/>
          <a:p>
            <a:endParaRPr lang="en-GB" altLang="en-US" sz="2800" dirty="0"/>
          </a:p>
          <a:p>
            <a:pPr marL="0" indent="0">
              <a:buNone/>
            </a:pPr>
            <a:r>
              <a:rPr lang="en-US" altLang="en-US" sz="2800" dirty="0">
                <a:solidFill>
                  <a:srgbClr val="FFFF00"/>
                </a:solidFill>
              </a:rPr>
              <a:t>Premise 1:</a:t>
            </a:r>
            <a:r>
              <a:rPr lang="en-US" altLang="en-US" sz="2800" dirty="0"/>
              <a:t> 	</a:t>
            </a:r>
            <a:r>
              <a:rPr lang="en-GB" altLang="en-US" sz="2800" dirty="0"/>
              <a:t>2/3 of the students at this college receive       		 student aid. </a:t>
            </a:r>
          </a:p>
          <a:p>
            <a:pPr marL="0" indent="0">
              <a:buNone/>
            </a:pPr>
            <a:r>
              <a:rPr lang="en-US" altLang="en-US" sz="2800" dirty="0">
                <a:solidFill>
                  <a:srgbClr val="FF0000"/>
                </a:solidFill>
              </a:rPr>
              <a:t>Conclusion:</a:t>
            </a:r>
            <a:r>
              <a:rPr lang="en-US" altLang="en-US" sz="2800" dirty="0"/>
              <a:t> 	</a:t>
            </a:r>
            <a:r>
              <a:rPr lang="en-GB" altLang="en-US" sz="2800" dirty="0"/>
              <a:t>Therefore, two-thirds of all college 	  		    	students receive student aid.</a:t>
            </a:r>
          </a:p>
          <a:p>
            <a:endParaRPr lang="en-GB" altLang="en-US" sz="2800" dirty="0"/>
          </a:p>
          <a:p>
            <a:pPr marL="0" indent="0">
              <a:buNone/>
            </a:pPr>
            <a:r>
              <a:rPr lang="en-US" altLang="en-US" sz="2800" dirty="0">
                <a:solidFill>
                  <a:srgbClr val="FFFF00"/>
                </a:solidFill>
              </a:rPr>
              <a:t>Premise 1:</a:t>
            </a:r>
            <a:r>
              <a:rPr lang="en-US" altLang="en-US" sz="2800" dirty="0"/>
              <a:t> 	</a:t>
            </a:r>
            <a:r>
              <a:rPr lang="en-GB" altLang="en-US" sz="2800" dirty="0"/>
              <a:t> The chair in the living room is red.</a:t>
            </a:r>
          </a:p>
          <a:p>
            <a:pPr marL="0" indent="0">
              <a:buNone/>
            </a:pPr>
            <a:r>
              <a:rPr lang="en-US" altLang="en-US" sz="2800" dirty="0">
                <a:solidFill>
                  <a:srgbClr val="FFFF00"/>
                </a:solidFill>
              </a:rPr>
              <a:t>Premise 2:	 </a:t>
            </a:r>
            <a:r>
              <a:rPr lang="en-GB" altLang="en-US" sz="2800" dirty="0"/>
              <a:t>The chair in the dining room is red. </a:t>
            </a:r>
          </a:p>
          <a:p>
            <a:pPr marL="0" indent="0">
              <a:buNone/>
            </a:pPr>
            <a:r>
              <a:rPr lang="en-US" altLang="en-US" sz="2800" dirty="0">
                <a:solidFill>
                  <a:srgbClr val="FFFF00"/>
                </a:solidFill>
              </a:rPr>
              <a:t>Premise 3:	 </a:t>
            </a:r>
            <a:r>
              <a:rPr lang="en-GB" altLang="en-US" sz="2800" dirty="0"/>
              <a:t>The chair in the bedroom is red. </a:t>
            </a:r>
          </a:p>
          <a:p>
            <a:pPr marL="0" indent="0">
              <a:buNone/>
            </a:pPr>
            <a:r>
              <a:rPr lang="en-US" altLang="en-US" sz="2800" dirty="0">
                <a:solidFill>
                  <a:srgbClr val="FF0000"/>
                </a:solidFill>
              </a:rPr>
              <a:t>Conclusion:</a:t>
            </a:r>
            <a:r>
              <a:rPr lang="en-US" altLang="en-US" sz="2800" dirty="0"/>
              <a:t> 	</a:t>
            </a:r>
            <a:r>
              <a:rPr lang="en-GB" altLang="en-US" sz="2800" dirty="0"/>
              <a:t> Therefore, all chairs in the house are red.</a:t>
            </a:r>
          </a:p>
          <a:p>
            <a:endParaRPr lang="en-GB" altLang="en-US" sz="2800" dirty="0"/>
          </a:p>
          <a:p>
            <a:endParaRPr lang="en-GB" sz="2800" b="1" dirty="0"/>
          </a:p>
        </p:txBody>
      </p:sp>
    </p:spTree>
    <p:extLst>
      <p:ext uri="{BB962C8B-B14F-4D97-AF65-F5344CB8AC3E}">
        <p14:creationId xmlns:p14="http://schemas.microsoft.com/office/powerpoint/2010/main" val="1349463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Inductive reasoning (Examples)</a:t>
            </a:r>
          </a:p>
        </p:txBody>
      </p:sp>
      <p:sp>
        <p:nvSpPr>
          <p:cNvPr id="5123" name="Rectangle 3"/>
          <p:cNvSpPr>
            <a:spLocks noGrp="1" noChangeArrowheads="1"/>
          </p:cNvSpPr>
          <p:nvPr>
            <p:ph type="body" idx="1"/>
          </p:nvPr>
        </p:nvSpPr>
        <p:spPr>
          <a:xfrm>
            <a:off x="107504" y="1124744"/>
            <a:ext cx="9036496" cy="4609232"/>
          </a:xfrm>
          <a:noFill/>
        </p:spPr>
        <p:txBody>
          <a:bodyPr>
            <a:normAutofit/>
          </a:bodyPr>
          <a:lstStyle/>
          <a:p>
            <a:r>
              <a:rPr lang="en-GB" dirty="0"/>
              <a:t>What is the next number in the sequence 6,13, 20, 27,…</a:t>
            </a:r>
          </a:p>
          <a:p>
            <a:endParaRPr lang="en-GB" sz="28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4" y="2132856"/>
            <a:ext cx="3278715" cy="3240360"/>
          </a:xfrm>
          <a:prstGeom prst="rect">
            <a:avLst/>
          </a:prstGeom>
        </p:spPr>
      </p:pic>
    </p:spTree>
    <p:extLst>
      <p:ext uri="{BB962C8B-B14F-4D97-AF65-F5344CB8AC3E}">
        <p14:creationId xmlns:p14="http://schemas.microsoft.com/office/powerpoint/2010/main" val="1114760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F1843A0-08A7-42D6-B073-CCBD074FB0F7}"/>
              </a:ext>
            </a:extLst>
          </p:cNvPr>
          <p:cNvPicPr>
            <a:picLocks noChangeAspect="1"/>
          </p:cNvPicPr>
          <p:nvPr/>
        </p:nvPicPr>
        <p:blipFill>
          <a:blip r:embed="rId2"/>
          <a:stretch>
            <a:fillRect/>
          </a:stretch>
        </p:blipFill>
        <p:spPr>
          <a:xfrm>
            <a:off x="0" y="56283"/>
            <a:ext cx="9144000" cy="5604965"/>
          </a:xfrm>
          <a:prstGeom prst="rect">
            <a:avLst/>
          </a:prstGeom>
        </p:spPr>
      </p:pic>
    </p:spTree>
    <p:extLst>
      <p:ext uri="{BB962C8B-B14F-4D97-AF65-F5344CB8AC3E}">
        <p14:creationId xmlns:p14="http://schemas.microsoft.com/office/powerpoint/2010/main" val="4026791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09E8192-98DB-4B50-8A31-341E627AAB23}"/>
              </a:ext>
            </a:extLst>
          </p:cNvPr>
          <p:cNvPicPr>
            <a:picLocks noChangeAspect="1"/>
          </p:cNvPicPr>
          <p:nvPr/>
        </p:nvPicPr>
        <p:blipFill>
          <a:blip r:embed="rId2"/>
          <a:stretch>
            <a:fillRect/>
          </a:stretch>
        </p:blipFill>
        <p:spPr>
          <a:xfrm>
            <a:off x="52814" y="0"/>
            <a:ext cx="9038372" cy="5733256"/>
          </a:xfrm>
          <a:prstGeom prst="rect">
            <a:avLst/>
          </a:prstGeom>
        </p:spPr>
      </p:pic>
    </p:spTree>
    <p:extLst>
      <p:ext uri="{BB962C8B-B14F-4D97-AF65-F5344CB8AC3E}">
        <p14:creationId xmlns:p14="http://schemas.microsoft.com/office/powerpoint/2010/main" val="18021396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9F550E-463F-48A7-8DE5-2BA4660A9072}"/>
              </a:ext>
            </a:extLst>
          </p:cNvPr>
          <p:cNvPicPr>
            <a:picLocks noChangeAspect="1"/>
          </p:cNvPicPr>
          <p:nvPr/>
        </p:nvPicPr>
        <p:blipFill>
          <a:blip r:embed="rId2"/>
          <a:stretch>
            <a:fillRect/>
          </a:stretch>
        </p:blipFill>
        <p:spPr>
          <a:xfrm>
            <a:off x="0" y="39152"/>
            <a:ext cx="9144000" cy="5622095"/>
          </a:xfrm>
          <a:prstGeom prst="rect">
            <a:avLst/>
          </a:prstGeom>
        </p:spPr>
      </p:pic>
    </p:spTree>
    <p:extLst>
      <p:ext uri="{BB962C8B-B14F-4D97-AF65-F5344CB8AC3E}">
        <p14:creationId xmlns:p14="http://schemas.microsoft.com/office/powerpoint/2010/main" val="14007745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Deductive reasoning</a:t>
            </a:r>
          </a:p>
        </p:txBody>
      </p:sp>
      <p:sp>
        <p:nvSpPr>
          <p:cNvPr id="5123" name="Rectangle 3"/>
          <p:cNvSpPr>
            <a:spLocks noGrp="1" noChangeArrowheads="1"/>
          </p:cNvSpPr>
          <p:nvPr>
            <p:ph type="body" idx="1"/>
          </p:nvPr>
        </p:nvSpPr>
        <p:spPr>
          <a:xfrm>
            <a:off x="107504" y="1124744"/>
            <a:ext cx="8855968" cy="4392488"/>
          </a:xfrm>
          <a:noFill/>
        </p:spPr>
        <p:txBody>
          <a:bodyPr>
            <a:normAutofit lnSpcReduction="10000"/>
          </a:bodyPr>
          <a:lstStyle/>
          <a:p>
            <a:r>
              <a:rPr lang="en-GB" dirty="0"/>
              <a:t>A type of reasoning in which one goes from a general statement to a specific instance. </a:t>
            </a:r>
            <a:r>
              <a:rPr lang="en-GB" altLang="en-US" dirty="0"/>
              <a:t>Deductive reasoning deals with certainty, and goes from the universal to a particular.</a:t>
            </a:r>
          </a:p>
          <a:p>
            <a:endParaRPr lang="en-GB" altLang="en-US" sz="2800" dirty="0"/>
          </a:p>
          <a:p>
            <a:r>
              <a:rPr lang="en-GB" dirty="0"/>
              <a:t>Deductive reasoning is when you start from things you </a:t>
            </a:r>
            <a:r>
              <a:rPr lang="en-GB" b="1" i="1" dirty="0"/>
              <a:t>assume to be true</a:t>
            </a:r>
            <a:r>
              <a:rPr lang="en-GB" dirty="0"/>
              <a:t>, and draw </a:t>
            </a:r>
            <a:r>
              <a:rPr lang="en-GB" i="1" dirty="0"/>
              <a:t>conclusions that must be true if your assumptions are true.</a:t>
            </a:r>
            <a:endParaRPr lang="en-GB" altLang="en-US" sz="2800" dirty="0"/>
          </a:p>
          <a:p>
            <a:endParaRPr lang="en-GB" sz="2800" dirty="0"/>
          </a:p>
          <a:p>
            <a:endParaRPr lang="en-GB" sz="2800" dirty="0"/>
          </a:p>
        </p:txBody>
      </p:sp>
    </p:spTree>
    <p:extLst>
      <p:ext uri="{BB962C8B-B14F-4D97-AF65-F5344CB8AC3E}">
        <p14:creationId xmlns:p14="http://schemas.microsoft.com/office/powerpoint/2010/main" val="98050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chemeClr val="tx2"/>
                </a:solidFill>
                <a:ea typeface="ＭＳ Ｐゴシック" panose="020B0600070205080204" pitchFamily="34" charset="-128"/>
              </a:rPr>
              <a:t>Validity vs Truth</a:t>
            </a:r>
          </a:p>
        </p:txBody>
      </p:sp>
      <p:sp>
        <p:nvSpPr>
          <p:cNvPr id="5123" name="Rectangle 3"/>
          <p:cNvSpPr>
            <a:spLocks noGrp="1" noChangeArrowheads="1"/>
          </p:cNvSpPr>
          <p:nvPr>
            <p:ph type="body" idx="1"/>
          </p:nvPr>
        </p:nvSpPr>
        <p:spPr>
          <a:xfrm>
            <a:off x="107504" y="835993"/>
            <a:ext cx="9036496" cy="4897983"/>
          </a:xfrm>
          <a:noFill/>
        </p:spPr>
        <p:txBody>
          <a:bodyPr>
            <a:normAutofit fontScale="85000" lnSpcReduction="10000"/>
          </a:bodyPr>
          <a:lstStyle/>
          <a:p>
            <a:r>
              <a:rPr lang="en-GB" dirty="0"/>
              <a:t>When engaging deductive reasoning, do not confuse truth with validity. The notion of validity is more important in the context of logical reasoning.</a:t>
            </a:r>
          </a:p>
          <a:p>
            <a:endParaRPr lang="en-GB" dirty="0"/>
          </a:p>
          <a:p>
            <a:r>
              <a:rPr lang="en-GB" dirty="0"/>
              <a:t>For any given set of premises, if the conclusion is guaranteed, the arguments is said to be </a:t>
            </a:r>
            <a:r>
              <a:rPr lang="en-GB" b="1" i="1" dirty="0"/>
              <a:t>valid</a:t>
            </a:r>
            <a:r>
              <a:rPr lang="en-GB" dirty="0"/>
              <a:t>. Thus, </a:t>
            </a:r>
            <a:r>
              <a:rPr lang="en-US" dirty="0"/>
              <a:t>a</a:t>
            </a:r>
            <a:r>
              <a:rPr lang="en-US" altLang="en-US" dirty="0"/>
              <a:t>n argument is valid </a:t>
            </a:r>
            <a:r>
              <a:rPr lang="en-US" altLang="en-US" i="1" dirty="0"/>
              <a:t>if and only if</a:t>
            </a:r>
            <a:r>
              <a:rPr lang="en-US" altLang="en-US" dirty="0"/>
              <a:t> it is NOT possible for the conclusion to be false when ALL the premises are true.</a:t>
            </a:r>
          </a:p>
          <a:p>
            <a:endParaRPr lang="en-GB" dirty="0"/>
          </a:p>
          <a:p>
            <a:r>
              <a:rPr lang="en-GB" dirty="0"/>
              <a:t>If the conclusion is not guaranteed (at least one instance in which the conclusion does not follow), the argument is said to be </a:t>
            </a:r>
            <a:r>
              <a:rPr lang="en-GB" b="1" i="1" dirty="0"/>
              <a:t>invalid</a:t>
            </a:r>
            <a:r>
              <a:rPr lang="en-GB" dirty="0"/>
              <a:t>.</a:t>
            </a:r>
          </a:p>
          <a:p>
            <a:endParaRPr lang="en-GB" sz="2800" b="1" dirty="0"/>
          </a:p>
        </p:txBody>
      </p:sp>
    </p:spTree>
    <p:extLst>
      <p:ext uri="{BB962C8B-B14F-4D97-AF65-F5344CB8AC3E}">
        <p14:creationId xmlns:p14="http://schemas.microsoft.com/office/powerpoint/2010/main" val="432969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chemeClr val="tx2"/>
                </a:solidFill>
                <a:ea typeface="ＭＳ Ｐゴシック" panose="020B0600070205080204" pitchFamily="34" charset="-128"/>
              </a:rPr>
              <a:t>Deductive reasoning</a:t>
            </a:r>
          </a:p>
        </p:txBody>
      </p:sp>
      <p:sp>
        <p:nvSpPr>
          <p:cNvPr id="5123" name="Rectangle 3"/>
          <p:cNvSpPr>
            <a:spLocks noGrp="1" noChangeArrowheads="1"/>
          </p:cNvSpPr>
          <p:nvPr>
            <p:ph type="body" idx="1"/>
          </p:nvPr>
        </p:nvSpPr>
        <p:spPr>
          <a:xfrm>
            <a:off x="107504" y="835993"/>
            <a:ext cx="9036496" cy="4897983"/>
          </a:xfrm>
          <a:noFill/>
        </p:spPr>
        <p:txBody>
          <a:bodyPr>
            <a:normAutofit fontScale="85000" lnSpcReduction="10000"/>
          </a:bodyPr>
          <a:lstStyle/>
          <a:p>
            <a:r>
              <a:rPr lang="en-GB" dirty="0"/>
              <a:t>When engaging deductive reasoning, do not confuse truth with validity. The notion of validity is more important in the context of logical reasoning.</a:t>
            </a:r>
          </a:p>
          <a:p>
            <a:endParaRPr lang="en-GB" dirty="0"/>
          </a:p>
          <a:p>
            <a:r>
              <a:rPr lang="en-GB" dirty="0"/>
              <a:t>For any given set of premises, if the conclusion is guaranteed, the arguments is said to be </a:t>
            </a:r>
            <a:r>
              <a:rPr lang="en-GB" b="1" i="1" dirty="0"/>
              <a:t>valid</a:t>
            </a:r>
            <a:r>
              <a:rPr lang="en-GB" dirty="0"/>
              <a:t>. Thus, </a:t>
            </a:r>
            <a:r>
              <a:rPr lang="en-US" dirty="0"/>
              <a:t>a</a:t>
            </a:r>
            <a:r>
              <a:rPr lang="en-US" altLang="en-US" dirty="0"/>
              <a:t>n argument is valid </a:t>
            </a:r>
            <a:r>
              <a:rPr lang="en-US" altLang="en-US" i="1" dirty="0"/>
              <a:t>if and only if</a:t>
            </a:r>
            <a:r>
              <a:rPr lang="en-US" altLang="en-US" dirty="0"/>
              <a:t> it is NOT possible for the conclusion to be false when ALL the premises are true.</a:t>
            </a:r>
          </a:p>
          <a:p>
            <a:endParaRPr lang="en-GB" dirty="0"/>
          </a:p>
          <a:p>
            <a:r>
              <a:rPr lang="en-GB" dirty="0"/>
              <a:t>If the conclusion is not guaranteed (at least one instance in which the conclusion does not follow), the argument is said to be </a:t>
            </a:r>
            <a:r>
              <a:rPr lang="en-GB" b="1" i="1" dirty="0"/>
              <a:t>invalid</a:t>
            </a:r>
            <a:r>
              <a:rPr lang="en-GB" dirty="0"/>
              <a:t>.</a:t>
            </a:r>
          </a:p>
          <a:p>
            <a:endParaRPr lang="en-GB" sz="2800" b="1" dirty="0"/>
          </a:p>
        </p:txBody>
      </p:sp>
    </p:spTree>
    <p:extLst>
      <p:ext uri="{BB962C8B-B14F-4D97-AF65-F5344CB8AC3E}">
        <p14:creationId xmlns:p14="http://schemas.microsoft.com/office/powerpoint/2010/main" val="3166241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chemeClr val="tx2"/>
                </a:solidFill>
                <a:ea typeface="ＭＳ Ｐゴシック" panose="020B0600070205080204" pitchFamily="34" charset="-128"/>
              </a:rPr>
              <a:t>Deductive reasoning (Examples)</a:t>
            </a:r>
          </a:p>
        </p:txBody>
      </p:sp>
      <p:sp>
        <p:nvSpPr>
          <p:cNvPr id="5123" name="Rectangle 3"/>
          <p:cNvSpPr>
            <a:spLocks noGrp="1" noChangeArrowheads="1"/>
          </p:cNvSpPr>
          <p:nvPr>
            <p:ph type="body" idx="1"/>
          </p:nvPr>
        </p:nvSpPr>
        <p:spPr>
          <a:xfrm>
            <a:off x="98579" y="1124744"/>
            <a:ext cx="9036496" cy="4897983"/>
          </a:xfrm>
          <a:noFill/>
        </p:spPr>
        <p:txBody>
          <a:bodyPr>
            <a:normAutofit fontScale="77500" lnSpcReduction="20000"/>
          </a:bodyPr>
          <a:lstStyle/>
          <a:p>
            <a:pPr>
              <a:buFont typeface="Wingdings" panose="05000000000000000000" pitchFamily="2" charset="2"/>
              <a:buNone/>
            </a:pPr>
            <a:r>
              <a:rPr lang="en-US" altLang="en-US" dirty="0">
                <a:solidFill>
                  <a:srgbClr val="FFFF00"/>
                </a:solidFill>
              </a:rPr>
              <a:t>Premise 1:</a:t>
            </a:r>
            <a:r>
              <a:rPr lang="en-US" altLang="en-US" dirty="0"/>
              <a:t> 	All men are mortal.</a:t>
            </a:r>
          </a:p>
          <a:p>
            <a:pPr>
              <a:buFont typeface="Wingdings" panose="05000000000000000000" pitchFamily="2" charset="2"/>
              <a:buNone/>
            </a:pPr>
            <a:r>
              <a:rPr lang="en-US" altLang="en-US" dirty="0">
                <a:solidFill>
                  <a:srgbClr val="FFFF00"/>
                </a:solidFill>
              </a:rPr>
              <a:t>Premise 2:</a:t>
            </a:r>
            <a:r>
              <a:rPr lang="en-US" altLang="en-US" dirty="0"/>
              <a:t>	Socrates is a man.</a:t>
            </a:r>
          </a:p>
          <a:p>
            <a:pPr>
              <a:buFont typeface="Wingdings" panose="05000000000000000000" pitchFamily="2" charset="2"/>
              <a:buNone/>
            </a:pPr>
            <a:r>
              <a:rPr lang="en-US" altLang="en-US" dirty="0">
                <a:solidFill>
                  <a:srgbClr val="FF0000"/>
                </a:solidFill>
              </a:rPr>
              <a:t>Conclusion:</a:t>
            </a:r>
            <a:r>
              <a:rPr lang="en-US" altLang="en-US" dirty="0"/>
              <a:t> 	Socrates is mortal</a:t>
            </a:r>
          </a:p>
          <a:p>
            <a:pPr>
              <a:buFont typeface="Wingdings" panose="05000000000000000000" pitchFamily="2" charset="2"/>
              <a:buNone/>
            </a:pPr>
            <a:endParaRPr lang="en-US" altLang="en-US" dirty="0"/>
          </a:p>
          <a:p>
            <a:pPr marL="0" indent="0">
              <a:buNone/>
            </a:pPr>
            <a:r>
              <a:rPr lang="en-US" altLang="en-US" dirty="0">
                <a:solidFill>
                  <a:srgbClr val="FFFF00"/>
                </a:solidFill>
              </a:rPr>
              <a:t>Premise 1:</a:t>
            </a:r>
            <a:r>
              <a:rPr lang="en-US" altLang="en-US" dirty="0"/>
              <a:t>	</a:t>
            </a:r>
            <a:r>
              <a:rPr lang="en-GB" dirty="0"/>
              <a:t>The law of gravity means everything that goes up                    	           must come down.</a:t>
            </a:r>
            <a:endParaRPr lang="en-US" altLang="en-US" dirty="0"/>
          </a:p>
          <a:p>
            <a:pPr marL="0" indent="0">
              <a:buNone/>
            </a:pPr>
            <a:r>
              <a:rPr lang="en-US" altLang="en-US" dirty="0">
                <a:solidFill>
                  <a:srgbClr val="FFFF00"/>
                </a:solidFill>
              </a:rPr>
              <a:t>Premise 2:</a:t>
            </a:r>
            <a:r>
              <a:rPr lang="en-US" altLang="en-US" dirty="0"/>
              <a:t>	</a:t>
            </a:r>
            <a:r>
              <a:rPr lang="en-GB" dirty="0"/>
              <a:t>I threw a ball in the air.</a:t>
            </a:r>
          </a:p>
          <a:p>
            <a:pPr>
              <a:buFont typeface="Wingdings" panose="05000000000000000000" pitchFamily="2" charset="2"/>
              <a:buNone/>
            </a:pPr>
            <a:r>
              <a:rPr lang="en-US" altLang="en-US" dirty="0">
                <a:solidFill>
                  <a:srgbClr val="FF0000"/>
                </a:solidFill>
              </a:rPr>
              <a:t>Conclusion:</a:t>
            </a:r>
            <a:r>
              <a:rPr lang="en-US" altLang="en-US" dirty="0"/>
              <a:t>	</a:t>
            </a:r>
            <a:r>
              <a:rPr lang="en-GB" dirty="0"/>
              <a:t>That means the ball must come down</a:t>
            </a:r>
          </a:p>
          <a:p>
            <a:pPr>
              <a:buFont typeface="Wingdings" panose="05000000000000000000" pitchFamily="2" charset="2"/>
              <a:buNone/>
            </a:pPr>
            <a:endParaRPr lang="en-US" altLang="en-US" dirty="0"/>
          </a:p>
          <a:p>
            <a:pPr>
              <a:buFont typeface="Wingdings" panose="05000000000000000000" pitchFamily="2" charset="2"/>
              <a:buNone/>
            </a:pPr>
            <a:r>
              <a:rPr lang="en-US" altLang="en-US" dirty="0">
                <a:solidFill>
                  <a:srgbClr val="FFFF00"/>
                </a:solidFill>
              </a:rPr>
              <a:t>Premise 1:</a:t>
            </a:r>
            <a:r>
              <a:rPr lang="en-US" altLang="en-US" dirty="0"/>
              <a:t>	All phones have very large screens.</a:t>
            </a:r>
          </a:p>
          <a:p>
            <a:pPr>
              <a:buFont typeface="Wingdings" panose="05000000000000000000" pitchFamily="2" charset="2"/>
              <a:buNone/>
            </a:pPr>
            <a:r>
              <a:rPr lang="en-US" altLang="en-US" dirty="0">
                <a:solidFill>
                  <a:srgbClr val="FFFF00"/>
                </a:solidFill>
              </a:rPr>
              <a:t>Premise 2:</a:t>
            </a:r>
            <a:r>
              <a:rPr lang="en-US" altLang="en-US" dirty="0"/>
              <a:t>	Nokia Lumia is a phone.</a:t>
            </a:r>
          </a:p>
          <a:p>
            <a:pPr>
              <a:buFont typeface="Wingdings" panose="05000000000000000000" pitchFamily="2" charset="2"/>
              <a:buNone/>
            </a:pPr>
            <a:r>
              <a:rPr lang="en-US" altLang="en-US" dirty="0">
                <a:solidFill>
                  <a:srgbClr val="FF0000"/>
                </a:solidFill>
              </a:rPr>
              <a:t>Conclusion:</a:t>
            </a:r>
            <a:r>
              <a:rPr lang="en-US" altLang="en-US" dirty="0"/>
              <a:t>	Therefore, Nokia Lumia has a very large screen..</a:t>
            </a:r>
          </a:p>
        </p:txBody>
      </p:sp>
    </p:spTree>
    <p:extLst>
      <p:ext uri="{BB962C8B-B14F-4D97-AF65-F5344CB8AC3E}">
        <p14:creationId xmlns:p14="http://schemas.microsoft.com/office/powerpoint/2010/main" val="32346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chemeClr val="tx2"/>
                </a:solidFill>
                <a:ea typeface="ＭＳ Ｐゴシック" panose="020B0600070205080204" pitchFamily="34" charset="-128"/>
              </a:rPr>
              <a:t>Entailment and Soundness</a:t>
            </a:r>
          </a:p>
        </p:txBody>
      </p:sp>
      <p:sp>
        <p:nvSpPr>
          <p:cNvPr id="5123" name="Rectangle 3"/>
          <p:cNvSpPr>
            <a:spLocks noGrp="1" noChangeArrowheads="1"/>
          </p:cNvSpPr>
          <p:nvPr>
            <p:ph type="body" idx="1"/>
          </p:nvPr>
        </p:nvSpPr>
        <p:spPr>
          <a:xfrm>
            <a:off x="0" y="548680"/>
            <a:ext cx="8532440" cy="4897983"/>
          </a:xfrm>
          <a:noFill/>
        </p:spPr>
        <p:txBody>
          <a:bodyPr>
            <a:normAutofit/>
          </a:bodyPr>
          <a:lstStyle/>
          <a:p>
            <a:pPr>
              <a:lnSpc>
                <a:spcPct val="90000"/>
              </a:lnSpc>
            </a:pPr>
            <a:endParaRPr lang="en-US" altLang="en-US" sz="2800" dirty="0"/>
          </a:p>
          <a:p>
            <a:pPr>
              <a:lnSpc>
                <a:spcPct val="90000"/>
              </a:lnSpc>
            </a:pPr>
            <a:r>
              <a:rPr lang="en-US" altLang="en-US" sz="2800" dirty="0"/>
              <a:t>In a valid argument, the premises are said to entail the conclusion. Whereas validity is a </a:t>
            </a:r>
            <a:r>
              <a:rPr lang="en-US" altLang="en-US" sz="2800" i="1" dirty="0"/>
              <a:t>property</a:t>
            </a:r>
            <a:r>
              <a:rPr lang="en-US" altLang="en-US" sz="2800" dirty="0"/>
              <a:t> of arguments as a whole, entailment is a </a:t>
            </a:r>
            <a:r>
              <a:rPr lang="en-US" altLang="en-US" sz="2800" i="1" dirty="0"/>
              <a:t>relationship</a:t>
            </a:r>
            <a:r>
              <a:rPr lang="en-US" altLang="en-US" sz="2800" dirty="0"/>
              <a:t> that holds between the premises and conclusion of a valid argument.</a:t>
            </a:r>
            <a:br>
              <a:rPr lang="en-US" altLang="en-US" sz="2800" dirty="0"/>
            </a:br>
            <a:endParaRPr lang="en-US" altLang="en-US" sz="2800" dirty="0"/>
          </a:p>
          <a:p>
            <a:pPr>
              <a:lnSpc>
                <a:spcPct val="90000"/>
              </a:lnSpc>
            </a:pPr>
            <a:r>
              <a:rPr lang="en-US" altLang="en-US" sz="2800" dirty="0"/>
              <a:t>Soundness is a property of a valid argument </a:t>
            </a:r>
            <a:r>
              <a:rPr lang="en-US" altLang="en-US" sz="2800" i="1" dirty="0"/>
              <a:t>with</a:t>
            </a:r>
            <a:r>
              <a:rPr lang="en-US" altLang="en-US" sz="2800" dirty="0"/>
              <a:t> all true premises. Only a sound argument is a “good” argument, as validity only speaks to the </a:t>
            </a:r>
            <a:r>
              <a:rPr lang="en-US" altLang="en-US" sz="2800" i="1" dirty="0"/>
              <a:t>potential</a:t>
            </a:r>
            <a:r>
              <a:rPr lang="en-US" altLang="en-US" sz="2800" dirty="0"/>
              <a:t> of the argument to yield a true conclusion.</a:t>
            </a:r>
          </a:p>
        </p:txBody>
      </p:sp>
    </p:spTree>
    <p:extLst>
      <p:ext uri="{BB962C8B-B14F-4D97-AF65-F5344CB8AC3E}">
        <p14:creationId xmlns:p14="http://schemas.microsoft.com/office/powerpoint/2010/main" val="368429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395536" y="116632"/>
            <a:ext cx="8229600" cy="634082"/>
          </a:xfrm>
        </p:spPr>
        <p:txBody>
          <a:bodyPr>
            <a:normAutofit fontScale="90000"/>
          </a:bodyPr>
          <a:lstStyle/>
          <a:p>
            <a:r>
              <a:rPr lang="en-GB" altLang="en-US" b="1" dirty="0">
                <a:solidFill>
                  <a:schemeClr val="tx2"/>
                </a:solidFill>
                <a:ea typeface="ＭＳ Ｐゴシック" panose="020B0600070205080204" pitchFamily="34" charset="-128"/>
              </a:rPr>
              <a:t>Implications for the workplace</a:t>
            </a:r>
            <a:endParaRPr lang="en-GB" altLang="en-US" dirty="0"/>
          </a:p>
        </p:txBody>
      </p:sp>
      <p:sp>
        <p:nvSpPr>
          <p:cNvPr id="3" name="Content Placeholder 2"/>
          <p:cNvSpPr>
            <a:spLocks noGrp="1"/>
          </p:cNvSpPr>
          <p:nvPr>
            <p:ph idx="1"/>
          </p:nvPr>
        </p:nvSpPr>
        <p:spPr>
          <a:xfrm>
            <a:off x="225860" y="980728"/>
            <a:ext cx="8568952" cy="4680519"/>
          </a:xfrm>
        </p:spPr>
        <p:txBody>
          <a:bodyPr>
            <a:normAutofit lnSpcReduction="10000"/>
          </a:bodyPr>
          <a:lstStyle/>
          <a:p>
            <a:pPr algn="just">
              <a:defRPr/>
            </a:pPr>
            <a:r>
              <a:rPr lang="en-GB" sz="2500" dirty="0"/>
              <a:t>Employees who accept established premises and formulate approaches to their work based on those premises (or standards) are using their deductive reasoning skills</a:t>
            </a:r>
          </a:p>
          <a:p>
            <a:pPr marL="0" indent="0" algn="just">
              <a:buNone/>
              <a:defRPr/>
            </a:pPr>
            <a:r>
              <a:rPr lang="en-GB" sz="2500" dirty="0"/>
              <a:t> </a:t>
            </a:r>
          </a:p>
          <a:p>
            <a:pPr algn="just">
              <a:defRPr/>
            </a:pPr>
            <a:r>
              <a:rPr lang="en-GB" sz="2500" dirty="0"/>
              <a:t>Overall, these employees are guided by the philosophy, policies, and procedures embraced by their organization.</a:t>
            </a:r>
          </a:p>
          <a:p>
            <a:pPr marL="0" indent="0" algn="just">
              <a:buNone/>
              <a:defRPr/>
            </a:pPr>
            <a:endParaRPr lang="en-GB" sz="2500" dirty="0"/>
          </a:p>
          <a:p>
            <a:pPr algn="just">
              <a:defRPr/>
            </a:pPr>
            <a:r>
              <a:rPr lang="en-GB" sz="2500" dirty="0"/>
              <a:t>In their day-to-day activity, these employees are guided by their knowledge of the job, company, and industry (including the most recent industry trends) as they make decisions and solve problems.</a:t>
            </a:r>
          </a:p>
          <a:p>
            <a:pPr marL="0" indent="0" algn="just">
              <a:buFont typeface="Arial" panose="020B0604020202020204" pitchFamily="34" charset="0"/>
              <a:buNone/>
              <a:defRPr/>
            </a:pPr>
            <a:endParaRPr lang="en-GB" sz="2500" dirty="0"/>
          </a:p>
        </p:txBody>
      </p:sp>
      <p:sp>
        <p:nvSpPr>
          <p:cNvPr id="35844"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B7BF305-7F4A-426F-A638-5EB0FC9AD977}" type="datetime1">
              <a:rPr lang="en-GB" altLang="en-US" sz="1000" smtClean="0">
                <a:solidFill>
                  <a:srgbClr val="898989"/>
                </a:solidFill>
              </a:rPr>
              <a:pPr>
                <a:spcBef>
                  <a:spcPct val="0"/>
                </a:spcBef>
                <a:buFontTx/>
                <a:buNone/>
              </a:pPr>
              <a:t>15/09/2020</a:t>
            </a:fld>
            <a:endParaRPr lang="en-GB" altLang="en-US" sz="1000">
              <a:solidFill>
                <a:srgbClr val="898989"/>
              </a:solidFill>
            </a:endParaRPr>
          </a:p>
        </p:txBody>
      </p:sp>
      <p:sp>
        <p:nvSpPr>
          <p:cNvPr id="35845"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E41987E-44F0-4E24-8B55-C54DCDD8A94D}" type="slidenum">
              <a:rPr lang="en-GB" altLang="en-US" sz="1200" smtClean="0">
                <a:solidFill>
                  <a:srgbClr val="898989"/>
                </a:solidFill>
              </a:rPr>
              <a:pPr>
                <a:spcBef>
                  <a:spcPct val="0"/>
                </a:spcBef>
                <a:buFontTx/>
                <a:buNone/>
              </a:pPr>
              <a:t>33</a:t>
            </a:fld>
            <a:endParaRPr lang="en-GB" altLang="en-US" sz="1200">
              <a:solidFill>
                <a:srgbClr val="898989"/>
              </a:solidFill>
            </a:endParaRPr>
          </a:p>
        </p:txBody>
      </p:sp>
    </p:spTree>
    <p:extLst>
      <p:ext uri="{BB962C8B-B14F-4D97-AF65-F5344CB8AC3E}">
        <p14:creationId xmlns:p14="http://schemas.microsoft.com/office/powerpoint/2010/main" val="11984178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rgbClr val="C00000"/>
                </a:solidFill>
                <a:ea typeface="ＭＳ Ｐゴシック" panose="020B0600070205080204" pitchFamily="34" charset="-128"/>
              </a:rPr>
              <a:t>Class activity</a:t>
            </a:r>
          </a:p>
        </p:txBody>
      </p:sp>
      <p:sp>
        <p:nvSpPr>
          <p:cNvPr id="5123" name="Rectangle 3"/>
          <p:cNvSpPr>
            <a:spLocks noGrp="1" noChangeArrowheads="1"/>
          </p:cNvSpPr>
          <p:nvPr>
            <p:ph type="body" idx="1"/>
          </p:nvPr>
        </p:nvSpPr>
        <p:spPr>
          <a:xfrm>
            <a:off x="107504" y="835993"/>
            <a:ext cx="9036496" cy="4897983"/>
          </a:xfrm>
          <a:noFill/>
        </p:spPr>
        <p:txBody>
          <a:bodyPr>
            <a:normAutofit/>
          </a:bodyPr>
          <a:lstStyle/>
          <a:p>
            <a:pPr>
              <a:defRPr/>
            </a:pPr>
            <a:endParaRPr lang="en-GB" dirty="0"/>
          </a:p>
          <a:p>
            <a:pPr>
              <a:defRPr/>
            </a:pPr>
            <a:r>
              <a:rPr lang="en-GB" dirty="0"/>
              <a:t>Classify the arguments / reasoning provided as either inductive or deductive arguments</a:t>
            </a:r>
          </a:p>
        </p:txBody>
      </p:sp>
    </p:spTree>
    <p:extLst>
      <p:ext uri="{BB962C8B-B14F-4D97-AF65-F5344CB8AC3E}">
        <p14:creationId xmlns:p14="http://schemas.microsoft.com/office/powerpoint/2010/main" val="342696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spTree>
    <p:extLst>
      <p:ext uri="{BB962C8B-B14F-4D97-AF65-F5344CB8AC3E}">
        <p14:creationId xmlns:p14="http://schemas.microsoft.com/office/powerpoint/2010/main" val="23990496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6CAA-50D6-40F4-BA16-46E337586461}"/>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C1C4C3BA-CA6F-4217-B7D7-209F99E37E3E}"/>
              </a:ext>
            </a:extLst>
          </p:cNvPr>
          <p:cNvSpPr>
            <a:spLocks noGrp="1"/>
          </p:cNvSpPr>
          <p:nvPr>
            <p:ph idx="1"/>
          </p:nvPr>
        </p:nvSpPr>
        <p:spPr/>
        <p:txBody>
          <a:bodyPr/>
          <a:lstStyle/>
          <a:p>
            <a:r>
              <a:rPr lang="en-GB" dirty="0"/>
              <a:t>Chatfield, T. (2017). </a:t>
            </a:r>
            <a:r>
              <a:rPr lang="en-GB" i="1" dirty="0"/>
              <a:t>Critical thinking: Your guide to effective argument, successful analysis and independent study</a:t>
            </a:r>
            <a:r>
              <a:rPr lang="en-GB" dirty="0"/>
              <a:t>. Sage.</a:t>
            </a:r>
          </a:p>
          <a:p>
            <a:endParaRPr lang="en-GB" dirty="0"/>
          </a:p>
        </p:txBody>
      </p:sp>
    </p:spTree>
    <p:extLst>
      <p:ext uri="{BB962C8B-B14F-4D97-AF65-F5344CB8AC3E}">
        <p14:creationId xmlns:p14="http://schemas.microsoft.com/office/powerpoint/2010/main" val="24964705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2227</TotalTime>
  <Words>2505</Words>
  <Application>Microsoft Office PowerPoint</Application>
  <PresentationFormat>On-screen Show (4:3)</PresentationFormat>
  <Paragraphs>163</Paragraphs>
  <Slides>36</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Myriad Pro</vt:lpstr>
      <vt:lpstr>Roboto</vt:lpstr>
      <vt:lpstr>Rockwell</vt:lpstr>
      <vt:lpstr>Wingdings</vt:lpstr>
      <vt:lpstr>20140311PresentationUWTSDTemplate</vt:lpstr>
      <vt:lpstr>BMSK5101 Developing workplace critical thinking</vt:lpstr>
      <vt:lpstr>Uncritical Vs critical</vt:lpstr>
      <vt:lpstr>Uncritical Vs critical</vt:lpstr>
      <vt:lpstr>Critical Thinking</vt:lpstr>
      <vt:lpstr>Definitions of critical thinking.</vt:lpstr>
      <vt:lpstr>Thinking Critically</vt:lpstr>
      <vt:lpstr>Class activity</vt:lpstr>
      <vt:lpstr>Class activity</vt:lpstr>
      <vt:lpstr>Background of critical thinking</vt:lpstr>
      <vt:lpstr>The Educational approach to critical thinking</vt:lpstr>
      <vt:lpstr>PowerPoint Presentation</vt:lpstr>
      <vt:lpstr>PowerPoint Presentation</vt:lpstr>
      <vt:lpstr>Benefits of critical thinking in the workplace</vt:lpstr>
      <vt:lpstr>Discussions</vt:lpstr>
      <vt:lpstr>How do you win an argument?</vt:lpstr>
      <vt:lpstr>PowerPoint Presentation</vt:lpstr>
      <vt:lpstr>PowerPoint Presentation</vt:lpstr>
      <vt:lpstr>What is logic</vt:lpstr>
      <vt:lpstr>Definition of terms</vt:lpstr>
      <vt:lpstr>Inductive and Deductive reasoning</vt:lpstr>
      <vt:lpstr>PowerPoint Presentation</vt:lpstr>
      <vt:lpstr>Inductive reasoning</vt:lpstr>
      <vt:lpstr>Inductive reasoning (Examples)</vt:lpstr>
      <vt:lpstr>Inductive reasoning (Examples)</vt:lpstr>
      <vt:lpstr>PowerPoint Presentation</vt:lpstr>
      <vt:lpstr>PowerPoint Presentation</vt:lpstr>
      <vt:lpstr>PowerPoint Presentation</vt:lpstr>
      <vt:lpstr>Deductive reasoning</vt:lpstr>
      <vt:lpstr>Validity vs Truth</vt:lpstr>
      <vt:lpstr>Deductive reasoning</vt:lpstr>
      <vt:lpstr>Deductive reasoning (Examples)</vt:lpstr>
      <vt:lpstr>Entailment and Soundness</vt:lpstr>
      <vt:lpstr>Implications for the workplace</vt:lpstr>
      <vt:lpstr>Class activity</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Nkwocha, Obinna</cp:lastModifiedBy>
  <cp:revision>153</cp:revision>
  <dcterms:created xsi:type="dcterms:W3CDTF">2015-04-14T15:21:28Z</dcterms:created>
  <dcterms:modified xsi:type="dcterms:W3CDTF">2020-09-15T22:02:46Z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