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56" d="100"/>
          <a:sy n="156" d="100"/>
        </p:scale>
        <p:origin x="444" y="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CEABA-B379-E37F-8217-677A4BB878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60D74E-A4EC-8CE8-92AF-231C6031E0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300A04-F8AD-36B7-E24C-6ADEBA139C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38252-32B5-46B7-BE0A-4FFA236BA07F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7D54B8-0EB7-643C-4700-F421F7980F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9C8E68-6AF2-4736-1345-A89835F071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7AD4B-4C00-4609-8EC1-97C72D6FE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632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B4CAE6-1FEF-0600-752F-0081E9ECED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D6790E-BB91-2DD1-9B06-F38F4F941D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79C10-F5C3-D9AF-C109-48580B09E6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38252-32B5-46B7-BE0A-4FFA236BA07F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A3E8CB-2095-5943-222A-AAE64DBD03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1C6679-7572-409F-ECF9-8B006EB2A3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7AD4B-4C00-4609-8EC1-97C72D6FE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9685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DADD7-14FC-BECF-6049-A3C672DA9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BFCEB3-A52A-1C63-4EBE-28E1794B55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268B9B-4417-860B-E506-23F2F63E83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38252-32B5-46B7-BE0A-4FFA236BA07F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98B12-7C4C-44C4-983A-A7113026D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095E13-7A0C-2B08-9A0E-54B6CB998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7AD4B-4C00-4609-8EC1-97C72D6FE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195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883F9-124C-C0CE-7C5C-1EEF3481AB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D5C12-2902-6B52-0797-F747BE0176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CCCC5A-4A11-F07A-CC10-39226F9A28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7E727B-342D-1076-531D-474B6A065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38252-32B5-46B7-BE0A-4FFA236BA07F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6CD58A-D513-F2F4-32F7-CAEE799532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AAE5AC-5A8C-9CF5-B3D2-C2B837FEE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7AD4B-4C00-4609-8EC1-97C72D6FE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440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6A101-DF6B-6D36-3592-4664A422E2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30D5DE-4D83-E26D-48AD-5D70A8B6D3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6D4A74-A11F-1EF9-6058-1DA205A436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1599D9-C632-2DD0-ABAB-E02BFFE272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B64992-E587-13E8-EBFC-58D19C2DAC9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31BA92-6E02-CA3A-2CBB-A7B8A53C0E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38252-32B5-46B7-BE0A-4FFA236BA07F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234DEA-F12C-BA19-E9E0-5073F2ED1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25B5047-A531-4929-BE1C-73A3016F6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7AD4B-4C00-4609-8EC1-97C72D6FE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1568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28A93-D0DC-0EDB-F69C-5FE9955D9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9F7D98-4F0E-4446-87E9-98E36B0F8B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38252-32B5-46B7-BE0A-4FFA236BA07F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5DADA5-F800-3648-42F1-98EA7AC3D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E97B55-89A7-EA64-29B4-3693CF270D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7AD4B-4C00-4609-8EC1-97C72D6FE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821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DF6B7D-1D34-0FC1-F392-C95695681F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38252-32B5-46B7-BE0A-4FFA236BA07F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1E0717-42EE-E92E-CB39-8A95F4E0FA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302FF6-470D-2A67-4818-FF7FB3BDE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7AD4B-4C00-4609-8EC1-97C72D6FE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988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618EB-EE35-47EA-934D-71A2353EE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38336E-D9BC-191A-4790-18E7DE56E4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A2D6BC-A2F4-8954-142A-4DB3AF1988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7F8A69-4E99-27B1-F9DD-AD616A983E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38252-32B5-46B7-BE0A-4FFA236BA07F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9D2762-699F-5D72-7DFD-D8BFAAA690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B18FAD-AA77-C937-39F3-C06C8A709E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7AD4B-4C00-4609-8EC1-97C72D6FE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578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0E1ED-747D-B895-8BFF-FC9228DEB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5891311-1F8F-7013-3F38-A1F39B3D36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2244A1-3A7B-23FA-2BF7-A52AEBDD25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807A70-DDE3-B41D-4EC7-14FEC0760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38252-32B5-46B7-BE0A-4FFA236BA07F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377704-41A9-63CC-D11E-3ADE07EE2B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3B1FF0-E649-8893-6B11-A699358569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7AD4B-4C00-4609-8EC1-97C72D6FE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128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619BF-DF0C-F8F5-1549-6D99FA9DD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B0A2DB-8FFC-506F-CB62-14F15FAFB4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77F571-FBF6-7640-A47D-2D2A83D344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38252-32B5-46B7-BE0A-4FFA236BA07F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2BBE0F-2265-43D6-4F30-22A2EA55EA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F1E8AC-B5FB-D9E3-B6EF-710D413C0A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7AD4B-4C00-4609-8EC1-97C72D6FE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2087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2D7493D-65C3-A53C-5431-BECE82E2C86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B4124A-0BC4-3727-C772-276EA49B9D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B16764-0119-3A02-D573-2442ED8C83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38252-32B5-46B7-BE0A-4FFA236BA07F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BCF228-0D6A-A041-1B9B-A17A7B1F4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90385B-E682-7B22-1810-887497314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7AD4B-4C00-4609-8EC1-97C72D6FE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552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C7DFFE-7D32-C369-7FC3-C178A3199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F7E650-46B5-24D3-AA15-3A89C83373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2323AD-EE3C-3263-77C7-1216A0BB271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F38252-32B5-46B7-BE0A-4FFA236BA07F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3D007B-4536-AA59-0536-4BF2ACDAA9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E0558C-3CE3-6241-6365-C20A1B88D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57AD4B-4C00-4609-8EC1-97C72D6FE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283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111273@student.uwtsd.ac.uk" TargetMode="External"/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AA71FDE-A4AE-CD14-246F-74F89192431A}"/>
              </a:ext>
            </a:extLst>
          </p:cNvPr>
          <p:cNvSpPr txBox="1"/>
          <p:nvPr/>
        </p:nvSpPr>
        <p:spPr>
          <a:xfrm>
            <a:off x="2102304" y="379639"/>
            <a:ext cx="838472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 dirty="0">
                <a:effectLst/>
                <a:latin typeface="Times New Roman" panose="02020603050405020304" pitchFamily="18" charset="0"/>
                <a:ea typeface="Arial Unicode MS"/>
              </a:rPr>
              <a:t>Foreign Languages &amp; Cultural Awareness</a:t>
            </a:r>
            <a:endParaRPr lang="en-GB" sz="18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algn="ctr"/>
            <a:r>
              <a:rPr lang="en-US" sz="1800" dirty="0">
                <a:effectLst/>
                <a:latin typeface="Times New Roman" panose="02020603050405020304" pitchFamily="18" charset="0"/>
                <a:ea typeface="Arial Unicode MS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algn="ctr"/>
            <a:r>
              <a:rPr lang="en-US" sz="1800" dirty="0">
                <a:effectLst/>
                <a:latin typeface="Times New Roman" panose="02020603050405020304" pitchFamily="18" charset="0"/>
                <a:ea typeface="Arial Unicode MS"/>
              </a:rPr>
              <a:t>Spanish – Español</a:t>
            </a:r>
            <a:endParaRPr lang="en-GB" sz="18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algn="ctr"/>
            <a:r>
              <a:rPr lang="en-US" sz="1800" dirty="0">
                <a:effectLst/>
                <a:latin typeface="Times New Roman" panose="02020603050405020304" pitchFamily="18" charset="0"/>
                <a:ea typeface="Arial Unicode MS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algn="ctr"/>
            <a:r>
              <a:rPr lang="en-US" sz="1800" b="1" dirty="0">
                <a:effectLst/>
                <a:latin typeface="Times New Roman" panose="02020603050405020304" pitchFamily="18" charset="0"/>
                <a:ea typeface="Arial Unicode MS"/>
              </a:rPr>
              <a:t>BMIH5003</a:t>
            </a:r>
            <a:endParaRPr lang="en-GB" sz="18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algn="ctr"/>
            <a:r>
              <a:rPr lang="en-US" sz="1800" dirty="0">
                <a:effectLst/>
                <a:latin typeface="Times New Roman" panose="02020603050405020304" pitchFamily="18" charset="0"/>
                <a:ea typeface="Arial Unicode MS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algn="ctr"/>
            <a:r>
              <a:rPr lang="en-US" sz="1800" dirty="0">
                <a:effectLst/>
                <a:latin typeface="Times New Roman" panose="02020603050405020304" pitchFamily="18" charset="0"/>
                <a:ea typeface="Arial Unicode MS"/>
              </a:rPr>
              <a:t>Rodrigo F. Aguilera</a:t>
            </a:r>
            <a:endParaRPr lang="en-GB" sz="18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algn="ctr"/>
            <a:r>
              <a:rPr lang="en-US" sz="180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Unicode MS"/>
                <a:hlinkClick r:id="rId2"/>
              </a:rPr>
              <a:t>Rodrigo.faguilera@uwtsd.ac.uk</a:t>
            </a:r>
            <a:endParaRPr lang="en-GB" sz="18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algn="ctr"/>
            <a:r>
              <a:rPr lang="en-US" sz="1800" dirty="0">
                <a:effectLst/>
                <a:latin typeface="Times New Roman" panose="02020603050405020304" pitchFamily="18" charset="0"/>
                <a:ea typeface="Arial Unicode MS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algn="ctr"/>
            <a:r>
              <a:rPr lang="en-US" sz="1800" dirty="0">
                <a:effectLst/>
                <a:latin typeface="Times New Roman" panose="02020603050405020304" pitchFamily="18" charset="0"/>
                <a:ea typeface="Arial Unicode MS"/>
              </a:rPr>
              <a:t>Mi nombre: MIHAI IULIAN TATU</a:t>
            </a:r>
            <a:endParaRPr lang="en-GB" sz="18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algn="ctr"/>
            <a:r>
              <a:rPr lang="en-US" sz="1800" dirty="0">
                <a:effectLst/>
                <a:latin typeface="Times New Roman" panose="02020603050405020304" pitchFamily="18" charset="0"/>
                <a:ea typeface="Arial Unicode MS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algn="ctr"/>
            <a:r>
              <a:rPr lang="en-US" sz="1800" dirty="0">
                <a:effectLst/>
                <a:latin typeface="Times New Roman" panose="02020603050405020304" pitchFamily="18" charset="0"/>
                <a:ea typeface="Arial Unicode MS"/>
              </a:rPr>
              <a:t>Mi email: </a:t>
            </a:r>
            <a:r>
              <a:rPr lang="en-US" sz="180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Unicode MS"/>
                <a:hlinkClick r:id="rId3"/>
              </a:rPr>
              <a:t>2111273@student.uwtsd.ac.uk</a:t>
            </a:r>
            <a:endParaRPr lang="en-GB" sz="18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algn="ctr"/>
            <a:r>
              <a:rPr lang="en-US" sz="1800" dirty="0">
                <a:effectLst/>
                <a:latin typeface="Times New Roman" panose="02020603050405020304" pitchFamily="18" charset="0"/>
                <a:ea typeface="Arial Unicode MS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algn="ctr"/>
            <a:r>
              <a:rPr lang="en-US" sz="1800" dirty="0">
                <a:effectLst/>
                <a:latin typeface="Times New Roman" panose="02020603050405020304" pitchFamily="18" charset="0"/>
                <a:ea typeface="Arial Unicode MS"/>
              </a:rPr>
              <a:t>Mi numero de estudiante: 2111273</a:t>
            </a:r>
            <a:endParaRPr lang="en-GB" sz="18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r>
              <a:rPr lang="en-US" sz="1800" dirty="0">
                <a:effectLst/>
                <a:latin typeface="Times New Roman" panose="02020603050405020304" pitchFamily="18" charset="0"/>
                <a:ea typeface="Arial Unicode MS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algn="ctr"/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Hotel Breakfast Board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65576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A32A4C-CA6D-0C15-2D7C-3C00C58A6D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365" y="75172"/>
            <a:ext cx="4228486" cy="81715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30000"/>
              </a:lnSpc>
            </a:pPr>
            <a:br>
              <a:rPr lang="en-GB" sz="2800" u="sng" dirty="0">
                <a:solidFill>
                  <a:srgbClr val="202124"/>
                </a:solidFill>
                <a:latin typeface="Cochocib Script Latin Pro" panose="020B0604020202020204" pitchFamily="2" charset="0"/>
              </a:rPr>
            </a:br>
            <a:r>
              <a:rPr lang="en-GB" sz="2800" b="1" i="0" strike="noStrike" dirty="0">
                <a:solidFill>
                  <a:srgbClr val="202124"/>
                </a:solidFill>
                <a:effectLst/>
                <a:latin typeface="Cochocib Script Latin Pro" panose="020B0604020202020204" pitchFamily="2" charset="0"/>
              </a:rPr>
              <a:t>Hotel Aravaca Village</a:t>
            </a:r>
            <a:br>
              <a:rPr lang="en-GB" sz="2800" b="1" i="0" strike="noStrike" dirty="0">
                <a:solidFill>
                  <a:srgbClr val="202124"/>
                </a:solidFill>
                <a:effectLst/>
                <a:latin typeface="Algerian" panose="04020705040A02060702" pitchFamily="82" charset="0"/>
              </a:rPr>
            </a:br>
            <a:br>
              <a:rPr lang="en-GB" sz="2800" b="1" i="0" strike="noStrike" dirty="0">
                <a:solidFill>
                  <a:srgbClr val="202124"/>
                </a:solidFill>
                <a:effectLst/>
                <a:latin typeface="Algerian" panose="04020705040A02060702" pitchFamily="82" charset="0"/>
              </a:rPr>
            </a:br>
            <a:br>
              <a:rPr lang="en-GB" sz="1300" b="1" i="0" strike="noStrike" dirty="0">
                <a:solidFill>
                  <a:srgbClr val="202124"/>
                </a:solidFill>
                <a:effectLst/>
                <a:latin typeface="Bernard MT Condensed" panose="02050806060905020404" pitchFamily="18" charset="0"/>
              </a:rPr>
            </a:br>
            <a:r>
              <a:rPr lang="en-GB" sz="1300" i="0" u="sng" strike="noStrike" dirty="0">
                <a:solidFill>
                  <a:srgbClr val="202124"/>
                </a:solidFill>
                <a:effectLst/>
                <a:latin typeface="Bernard MT Condensed" panose="02050806060905020404" pitchFamily="18" charset="0"/>
                <a:cs typeface="Aharoni" panose="020B0604020202020204" pitchFamily="2" charset="-79"/>
              </a:rPr>
              <a:t>Desayuno</a:t>
            </a:r>
            <a:br>
              <a:rPr lang="en-GB" sz="1300" i="0" u="sng" strike="noStrike" dirty="0">
                <a:solidFill>
                  <a:srgbClr val="202124"/>
                </a:solidFill>
                <a:effectLst/>
                <a:latin typeface="Bernard MT Condensed" panose="02050806060905020404" pitchFamily="18" charset="0"/>
                <a:cs typeface="Aharoni" panose="020B0604020202020204" pitchFamily="2" charset="-79"/>
              </a:rPr>
            </a:br>
            <a:br>
              <a:rPr lang="en-GB" sz="2800" b="1" i="0" strike="noStrike" dirty="0">
                <a:solidFill>
                  <a:srgbClr val="202124"/>
                </a:solidFill>
                <a:effectLst/>
                <a:latin typeface="Algerian" panose="04020705040A02060702" pitchFamily="82" charset="0"/>
              </a:rPr>
            </a:br>
            <a:br>
              <a:rPr lang="en-GB" sz="1000" b="0" i="0" u="sng" strike="noStrike" dirty="0">
                <a:solidFill>
                  <a:srgbClr val="202124"/>
                </a:solidFill>
                <a:effectLst/>
                <a:latin typeface="Abadi" panose="020B0604020202020204" pitchFamily="34" charset="0"/>
              </a:rPr>
            </a:br>
            <a:r>
              <a:rPr lang="es-ES" sz="1000" b="1" i="0" strike="noStrike" dirty="0">
                <a:solidFill>
                  <a:srgbClr val="FF0000"/>
                </a:solidFill>
                <a:effectLst/>
                <a:latin typeface="Abadi" panose="020B0604020202020204" pitchFamily="34" charset="0"/>
              </a:rPr>
              <a:t>Cada set incluye jugo de naranja, frutas y café de Bali</a:t>
            </a:r>
            <a:endParaRPr lang="en-US" sz="1000" b="1" dirty="0">
              <a:solidFill>
                <a:srgbClr val="FF0000"/>
              </a:solidFill>
              <a:latin typeface="Abadi" panose="020B06040202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556694-3DD5-19AE-F8DD-32E2EE9080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89888" y="1336835"/>
            <a:ext cx="2298246" cy="5033232"/>
          </a:xfr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1200" b="0" i="0" u="sng" dirty="0">
                <a:solidFill>
                  <a:srgbClr val="3D3D3D"/>
                </a:solidFill>
                <a:effectLst/>
                <a:cs typeface="Aharoni" panose="02010803020104030203" pitchFamily="2" charset="-79"/>
              </a:rPr>
              <a:t>Inglés = 55 </a:t>
            </a:r>
            <a:r>
              <a:rPr lang="en-GB" sz="1200" i="0" u="sng" dirty="0">
                <a:solidFill>
                  <a:srgbClr val="3D3D3D"/>
                </a:solidFill>
                <a:effectLst/>
                <a:cs typeface="Aharoni" panose="02010803020104030203" pitchFamily="2" charset="-79"/>
              </a:rPr>
              <a:t>libra</a:t>
            </a:r>
          </a:p>
          <a:p>
            <a:pPr algn="ctr">
              <a:lnSpc>
                <a:spcPct val="100000"/>
              </a:lnSpc>
            </a:pPr>
            <a:endParaRPr lang="es-ES" sz="1400" u="sng" dirty="0">
              <a:cs typeface="Aharoni" panose="02010803020104030203" pitchFamily="2" charset="-79"/>
            </a:endParaRP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s-ES" sz="800" dirty="0"/>
              <a:t>Huevo revuelto (2 piezas)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s-ES" sz="800" dirty="0"/>
              <a:t>Pan tostado (2 unidades)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s-ES" sz="800" dirty="0"/>
              <a:t>Baked Bean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s-ES" sz="800" dirty="0"/>
              <a:t>Tomate a la parrilla con hierbas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s-ES" sz="800" dirty="0"/>
              <a:t>Mantequilla Champiñones con ajo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s-ES" sz="800" b="1" dirty="0"/>
              <a:t>y una de estas opciones</a:t>
            </a:r>
            <a:r>
              <a:rPr lang="es-ES" sz="800" dirty="0"/>
              <a:t>: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s-ES" sz="800" dirty="0"/>
              <a:t>Salchicha de pollo (2pcs) o tocino (1pc)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endParaRPr lang="es-ES" sz="800" dirty="0"/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1200" i="0" u="sng" dirty="0">
                <a:solidFill>
                  <a:srgbClr val="3D3D3D"/>
                </a:solidFill>
                <a:effectLst/>
              </a:rPr>
              <a:t>Estadounide = 55 libra</a:t>
            </a: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endParaRPr lang="en-GB" sz="1200" i="0" u="sng" dirty="0">
              <a:solidFill>
                <a:srgbClr val="3D3D3D"/>
              </a:solidFill>
              <a:effectLst/>
            </a:endParaRP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i="0" dirty="0">
                <a:solidFill>
                  <a:srgbClr val="3D3D3D"/>
                </a:solidFill>
                <a:effectLst/>
              </a:rPr>
              <a:t>Huevo revuelto (2 piezas)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i="0" dirty="0">
                <a:solidFill>
                  <a:srgbClr val="3D3D3D"/>
                </a:solidFill>
                <a:effectLst/>
              </a:rPr>
              <a:t>Plain Toast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i="0" dirty="0">
                <a:solidFill>
                  <a:srgbClr val="3D3D3D"/>
                </a:solidFill>
                <a:effectLst/>
              </a:rPr>
              <a:t>Hash Brown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i="0" dirty="0">
                <a:solidFill>
                  <a:srgbClr val="3D3D3D"/>
                </a:solidFill>
                <a:effectLst/>
              </a:rPr>
              <a:t>Verduras salteadas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b="1" i="0" dirty="0">
                <a:solidFill>
                  <a:srgbClr val="3D3D3D"/>
                </a:solidFill>
                <a:effectLst/>
              </a:rPr>
              <a:t>y una de estas opciones</a:t>
            </a:r>
            <a:r>
              <a:rPr lang="es-ES" sz="800" i="0" dirty="0">
                <a:solidFill>
                  <a:srgbClr val="3D3D3D"/>
                </a:solidFill>
                <a:effectLst/>
              </a:rPr>
              <a:t>: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i="0" dirty="0">
                <a:solidFill>
                  <a:srgbClr val="3D3D3D"/>
                </a:solidFill>
                <a:effectLst/>
              </a:rPr>
              <a:t>Salchicha de pollo (2pcs) O tocino (1pc)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s-ES" sz="800" dirty="0">
              <a:solidFill>
                <a:srgbClr val="3D3D3D"/>
              </a:solidFill>
            </a:endParaRP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1200" i="0" u="sng" dirty="0">
                <a:solidFill>
                  <a:srgbClr val="3D3D3D"/>
                </a:solidFill>
                <a:effectLst/>
              </a:rPr>
              <a:t>Indonesia = 45 libra</a:t>
            </a: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endParaRPr lang="en-GB" sz="1200" i="0" u="sng" dirty="0">
              <a:solidFill>
                <a:srgbClr val="3D3D3D"/>
              </a:solidFill>
              <a:effectLst/>
            </a:endParaRP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i="0" dirty="0">
                <a:solidFill>
                  <a:srgbClr val="3D3D3D"/>
                </a:solidFill>
                <a:effectLst/>
              </a:rPr>
              <a:t>Fideos fritos o arroz saludable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i="0" dirty="0">
                <a:solidFill>
                  <a:srgbClr val="3D3D3D"/>
                </a:solidFill>
                <a:effectLst/>
              </a:rPr>
              <a:t>Fried Chicken Wing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s-ES" sz="800" dirty="0">
              <a:solidFill>
                <a:srgbClr val="3D3D3D"/>
              </a:solidFill>
            </a:endParaRP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s-ES" sz="1200" i="0" u="sng" dirty="0">
                <a:solidFill>
                  <a:srgbClr val="3D3D3D"/>
                </a:solidFill>
                <a:effectLst/>
              </a:rPr>
              <a:t>Vegetariano 1 = 45 libra</a:t>
            </a: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endParaRPr lang="es-ES" sz="1200" u="sng" dirty="0">
              <a:solidFill>
                <a:srgbClr val="3D3D3D"/>
              </a:solidFill>
            </a:endParaRP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i="0" dirty="0">
                <a:solidFill>
                  <a:srgbClr val="3D3D3D"/>
                </a:solidFill>
                <a:effectLst/>
              </a:rPr>
              <a:t>Fried Mix Vegetables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i="0" dirty="0">
                <a:solidFill>
                  <a:srgbClr val="3D3D3D"/>
                </a:solidFill>
                <a:effectLst/>
              </a:rPr>
              <a:t>Arroz al vapor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s-ES" sz="800" dirty="0">
              <a:solidFill>
                <a:srgbClr val="3D3D3D"/>
              </a:solidFill>
            </a:endParaRP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s-ES" sz="1200" i="0" u="sng" dirty="0">
                <a:solidFill>
                  <a:srgbClr val="3D3D3D"/>
                </a:solidFill>
                <a:effectLst/>
              </a:rPr>
              <a:t>Vegetariano 2 = 45 libra</a:t>
            </a: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endParaRPr lang="es-ES" sz="1200" u="sng" dirty="0">
              <a:solidFill>
                <a:srgbClr val="3D3D3D"/>
              </a:solidFill>
            </a:endParaRP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i="0" dirty="0">
                <a:solidFill>
                  <a:srgbClr val="3D3D3D"/>
                </a:solidFill>
                <a:effectLst/>
              </a:rPr>
              <a:t>Arroz Frito Saludable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i="0" dirty="0">
                <a:solidFill>
                  <a:srgbClr val="3D3D3D"/>
                </a:solidFill>
                <a:effectLst/>
              </a:rPr>
              <a:t>Tortilla triturada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s-ES" sz="800" i="0" dirty="0">
              <a:solidFill>
                <a:srgbClr val="3D3D3D"/>
              </a:solidFill>
              <a:effectLst/>
            </a:endParaRP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s-ES" sz="800" dirty="0">
              <a:solidFill>
                <a:srgbClr val="3D3D3D"/>
              </a:solidFill>
            </a:endParaRP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z="800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FDC8D79C-E3CE-3056-FB28-BA7ED82B75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97" r="12596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E7DCC1B-385A-E367-B07D-54405C587C8B}"/>
              </a:ext>
            </a:extLst>
          </p:cNvPr>
          <p:cNvSpPr txBox="1"/>
          <p:nvPr/>
        </p:nvSpPr>
        <p:spPr>
          <a:xfrm>
            <a:off x="970096" y="967503"/>
            <a:ext cx="586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3D3D3D"/>
                </a:solidFill>
                <a:latin typeface="Onyx" panose="04050602080702020203" pitchFamily="82" charset="0"/>
              </a:rPr>
              <a:t>M</a:t>
            </a:r>
            <a:r>
              <a:rPr lang="en-GB" b="0" i="0" dirty="0">
                <a:solidFill>
                  <a:srgbClr val="3D3D3D"/>
                </a:solidFill>
                <a:effectLst/>
                <a:latin typeface="Onyx" panose="04050602080702020203" pitchFamily="82" charset="0"/>
              </a:rPr>
              <a:t>enú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11B7E73-DAAA-DDDB-C535-A1A2A466E3E1}"/>
              </a:ext>
            </a:extLst>
          </p:cNvPr>
          <p:cNvCxnSpPr/>
          <p:nvPr/>
        </p:nvCxnSpPr>
        <p:spPr>
          <a:xfrm>
            <a:off x="175533" y="1336835"/>
            <a:ext cx="229824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36C795BA-0487-11BA-037E-C4C0E5AFDF07}"/>
              </a:ext>
            </a:extLst>
          </p:cNvPr>
          <p:cNvSpPr txBox="1"/>
          <p:nvPr/>
        </p:nvSpPr>
        <p:spPr>
          <a:xfrm>
            <a:off x="3638723" y="967503"/>
            <a:ext cx="60966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3D3D3D"/>
                </a:solidFill>
                <a:latin typeface="Onyx" panose="04050602080702020203" pitchFamily="82" charset="0"/>
              </a:rPr>
              <a:t>Solo M</a:t>
            </a:r>
            <a:r>
              <a:rPr lang="en-GB" b="0" i="0" dirty="0">
                <a:solidFill>
                  <a:srgbClr val="3D3D3D"/>
                </a:solidFill>
                <a:effectLst/>
                <a:latin typeface="Onyx" panose="04050602080702020203" pitchFamily="82" charset="0"/>
              </a:rPr>
              <a:t>enú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48F02B8-D77E-9ABC-48F6-D5DEDF90375E}"/>
              </a:ext>
            </a:extLst>
          </p:cNvPr>
          <p:cNvCxnSpPr/>
          <p:nvPr/>
        </p:nvCxnSpPr>
        <p:spPr>
          <a:xfrm>
            <a:off x="2969079" y="1336835"/>
            <a:ext cx="229824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6CDAA986-D5C7-DC5B-0075-21856D1FD2A3}"/>
              </a:ext>
            </a:extLst>
          </p:cNvPr>
          <p:cNvSpPr txBox="1">
            <a:spLocks/>
          </p:cNvSpPr>
          <p:nvPr/>
        </p:nvSpPr>
        <p:spPr>
          <a:xfrm>
            <a:off x="2930605" y="1336834"/>
            <a:ext cx="2690506" cy="5345633"/>
          </a:xfrm>
          <a:prstGeom prst="rect">
            <a:avLst/>
          </a:prstGeom>
        </p:spPr>
        <p:txBody>
          <a:bodyPr vert="horz" lIns="91440" tIns="45720" rIns="91440" bIns="45720" numCol="1" rtlCol="0">
            <a:normAutofit fontScale="92500"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GB" sz="1200" u="sng" dirty="0">
                <a:solidFill>
                  <a:srgbClr val="3D3D3D"/>
                </a:solidFill>
                <a:cs typeface="Aharoni" panose="02010803020104030203" pitchFamily="2" charset="-79"/>
              </a:rPr>
              <a:t>Jugo de Fruta</a:t>
            </a:r>
          </a:p>
          <a:p>
            <a:pPr algn="ctr">
              <a:lnSpc>
                <a:spcPct val="100000"/>
              </a:lnSpc>
            </a:pPr>
            <a:endParaRPr lang="es-ES" sz="1400" u="sng" dirty="0">
              <a:cs typeface="Aharoni" panose="02010803020104030203" pitchFamily="2" charset="-79"/>
            </a:endParaRP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s-ES" sz="800" dirty="0"/>
              <a:t>Naranja - Melón - Papaya 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s-ES" sz="800" dirty="0"/>
              <a:t>Sandía - Fruta del Dragón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endParaRPr lang="es-ES" sz="800" dirty="0"/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endParaRPr lang="es-ES" sz="800" dirty="0"/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dirty="0"/>
              <a:t>Aguacate - Mango – Fresa                                        </a:t>
            </a:r>
            <a:r>
              <a:rPr lang="es-ES" sz="900" b="1" u="sng" dirty="0"/>
              <a:t>= 25 libra</a:t>
            </a:r>
            <a:endParaRPr lang="es-ES" sz="900" dirty="0"/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endParaRPr lang="es-ES" sz="800" dirty="0"/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1200" u="sng" dirty="0">
                <a:solidFill>
                  <a:srgbClr val="3D3D3D"/>
                </a:solidFill>
              </a:rPr>
              <a:t>Café</a:t>
            </a: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endParaRPr lang="en-GB" sz="1200" u="sng" dirty="0">
              <a:solidFill>
                <a:srgbClr val="3D3D3D"/>
              </a:solidFill>
            </a:endParaRP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dirty="0">
                <a:solidFill>
                  <a:srgbClr val="3D3D3D"/>
                </a:solidFill>
              </a:rPr>
              <a:t>Expreso                                                                     </a:t>
            </a:r>
            <a:r>
              <a:rPr lang="es-ES" sz="900" b="1" u="sng" dirty="0">
                <a:solidFill>
                  <a:srgbClr val="3D3D3D"/>
                </a:solidFill>
              </a:rPr>
              <a:t>= 25 libra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dirty="0">
                <a:solidFill>
                  <a:srgbClr val="3D3D3D"/>
                </a:solidFill>
              </a:rPr>
              <a:t>Capuchino                                                                 </a:t>
            </a:r>
            <a:r>
              <a:rPr lang="es-ES" sz="900" b="1" u="sng" dirty="0">
                <a:solidFill>
                  <a:srgbClr val="3D3D3D"/>
                </a:solidFill>
              </a:rPr>
              <a:t>= 30 libra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dirty="0">
                <a:solidFill>
                  <a:srgbClr val="3D3D3D"/>
                </a:solidFill>
              </a:rPr>
              <a:t>Café Latte                                                                 </a:t>
            </a:r>
            <a:r>
              <a:rPr lang="es-ES" sz="900" b="1" u="sng" dirty="0">
                <a:solidFill>
                  <a:srgbClr val="3D3D3D"/>
                </a:solidFill>
              </a:rPr>
              <a:t>= 30 libra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s-ES" sz="800" dirty="0">
              <a:solidFill>
                <a:srgbClr val="3D3D3D"/>
              </a:solidFill>
            </a:endParaRP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1200" u="sng" dirty="0">
                <a:solidFill>
                  <a:srgbClr val="3D3D3D"/>
                </a:solidFill>
              </a:rPr>
              <a:t>Dos huevos cualquier estilo </a:t>
            </a: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1200" u="sng" dirty="0">
                <a:solidFill>
                  <a:srgbClr val="3D3D3D"/>
                </a:solidFill>
              </a:rPr>
              <a:t>= 20 libra</a:t>
            </a: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endParaRPr lang="en-GB" sz="1200" u="sng" dirty="0">
              <a:solidFill>
                <a:srgbClr val="3D3D3D"/>
              </a:solidFill>
            </a:endParaRP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dirty="0">
                <a:solidFill>
                  <a:srgbClr val="3D3D3D"/>
                </a:solidFill>
              </a:rPr>
              <a:t>Huevos fritos, tortillas, revueltos,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dirty="0">
                <a:solidFill>
                  <a:srgbClr val="3D3D3D"/>
                </a:solidFill>
              </a:rPr>
              <a:t>Huevos escalfados o hervidos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s-ES" sz="800" dirty="0">
              <a:solidFill>
                <a:srgbClr val="3D3D3D"/>
              </a:solidFill>
            </a:endParaRP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s-ES" sz="1200" u="sng" dirty="0">
                <a:solidFill>
                  <a:srgbClr val="3D3D3D"/>
                </a:solidFill>
              </a:rPr>
              <a:t>Jaffle &amp; Toasties = 40 libra</a:t>
            </a: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endParaRPr lang="es-ES" sz="1200" u="sng" dirty="0">
              <a:solidFill>
                <a:srgbClr val="3D3D3D"/>
              </a:solidFill>
            </a:endParaRP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dirty="0">
                <a:solidFill>
                  <a:srgbClr val="3D3D3D"/>
                </a:solidFill>
              </a:rPr>
              <a:t>Queso y elegir 1 de estos: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dirty="0">
                <a:solidFill>
                  <a:srgbClr val="3D3D3D"/>
                </a:solidFill>
              </a:rPr>
              <a:t>Huevo frito                                       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dirty="0">
                <a:solidFill>
                  <a:srgbClr val="3D3D3D"/>
                </a:solidFill>
              </a:rPr>
              <a:t>Seta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dirty="0">
                <a:solidFill>
                  <a:srgbClr val="3D3D3D"/>
                </a:solidFill>
              </a:rPr>
              <a:t>Baked Beans  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dirty="0">
                <a:solidFill>
                  <a:srgbClr val="3D3D3D"/>
                </a:solidFill>
              </a:rPr>
              <a:t>Banana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dirty="0">
                <a:solidFill>
                  <a:srgbClr val="3D3D3D"/>
                </a:solidFill>
              </a:rPr>
              <a:t>Tocino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dirty="0">
                <a:solidFill>
                  <a:srgbClr val="3D3D3D"/>
                </a:solidFill>
              </a:rPr>
              <a:t>Chocolate Sprinkles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dirty="0">
                <a:solidFill>
                  <a:srgbClr val="3D3D3D"/>
                </a:solidFill>
              </a:rPr>
              <a:t>Granos de maíz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dirty="0">
                <a:solidFill>
                  <a:srgbClr val="3D3D3D"/>
                </a:solidFill>
              </a:rPr>
              <a:t>Rainbow Sprinkles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dirty="0">
                <a:solidFill>
                  <a:srgbClr val="3D3D3D"/>
                </a:solidFill>
              </a:rPr>
              <a:t> </a:t>
            </a: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s-ES" sz="1200" u="sng" dirty="0">
                <a:solidFill>
                  <a:srgbClr val="3D3D3D"/>
                </a:solidFill>
              </a:rPr>
              <a:t>Sopa</a:t>
            </a: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endParaRPr lang="es-ES" sz="1200" u="sng" dirty="0">
              <a:solidFill>
                <a:srgbClr val="3D3D3D"/>
              </a:solidFill>
            </a:endParaRP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dirty="0">
                <a:solidFill>
                  <a:srgbClr val="3D3D3D"/>
                </a:solidFill>
              </a:rPr>
              <a:t>Sopa de setas                                                                </a:t>
            </a:r>
            <a:r>
              <a:rPr lang="es-ES" sz="800" b="1" u="sng" dirty="0">
                <a:solidFill>
                  <a:srgbClr val="3D3D3D"/>
                </a:solidFill>
              </a:rPr>
              <a:t>= 25 libra</a:t>
            </a:r>
            <a:endParaRPr lang="es-ES" sz="800" dirty="0">
              <a:solidFill>
                <a:srgbClr val="3D3D3D"/>
              </a:solidFill>
            </a:endParaRP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800" dirty="0">
                <a:solidFill>
                  <a:srgbClr val="3D3D3D"/>
                </a:solidFill>
              </a:rPr>
              <a:t>Sopa de maíz de pollo                                                  </a:t>
            </a:r>
            <a:r>
              <a:rPr lang="es-ES" sz="800" b="1" u="sng" dirty="0">
                <a:solidFill>
                  <a:srgbClr val="3D3D3D"/>
                </a:solidFill>
              </a:rPr>
              <a:t>= 30 libra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s-ES" sz="800" b="1" u="sng" dirty="0">
              <a:solidFill>
                <a:srgbClr val="3D3D3D"/>
              </a:solidFill>
            </a:endParaRP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s-ES" sz="1300" u="sng" dirty="0">
                <a:solidFill>
                  <a:srgbClr val="3D3D3D"/>
                </a:solidFill>
              </a:rPr>
              <a:t>Adicional</a:t>
            </a:r>
            <a:endParaRPr lang="es-ES" sz="1300" b="1" u="sng" dirty="0">
              <a:solidFill>
                <a:srgbClr val="3D3D3D"/>
              </a:solidFill>
            </a:endParaRP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s-ES" sz="800" b="1" u="sng" dirty="0">
              <a:solidFill>
                <a:srgbClr val="3D3D3D"/>
              </a:solidFill>
            </a:endParaRP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s-ES" sz="800" b="1" u="sng" dirty="0">
              <a:solidFill>
                <a:srgbClr val="3D3D3D"/>
              </a:solidFill>
            </a:endParaRP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900" dirty="0">
                <a:solidFill>
                  <a:srgbClr val="3D3D3D"/>
                </a:solidFill>
              </a:rPr>
              <a:t>Tocino (2 unidades)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900" dirty="0">
                <a:solidFill>
                  <a:srgbClr val="3D3D3D"/>
                </a:solidFill>
              </a:rPr>
              <a:t>Pan tostado (2pcs) con mantequilla     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900" dirty="0">
                <a:solidFill>
                  <a:srgbClr val="3D3D3D"/>
                </a:solidFill>
              </a:rPr>
              <a:t>Hash Browns (4pcs)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s-ES" sz="900" dirty="0">
                <a:solidFill>
                  <a:srgbClr val="3D3D3D"/>
                </a:solidFill>
              </a:rPr>
              <a:t>Cuñas de patata                                                     </a:t>
            </a:r>
            <a:r>
              <a:rPr lang="es-ES" sz="900" u="sng" dirty="0">
                <a:solidFill>
                  <a:srgbClr val="3D3D3D"/>
                </a:solidFill>
              </a:rPr>
              <a:t>= 30 libra</a:t>
            </a: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s-ES" sz="900" dirty="0">
              <a:solidFill>
                <a:srgbClr val="3D3D3D"/>
              </a:solidFill>
            </a:endParaRP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s-ES" sz="800" dirty="0">
              <a:solidFill>
                <a:srgbClr val="3D3D3D"/>
              </a:solidFill>
            </a:endParaRPr>
          </a:p>
          <a:p>
            <a:pPr marL="171450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z="800" dirty="0"/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C17502E1-D23F-5B29-6172-B13631BCBE83}"/>
              </a:ext>
            </a:extLst>
          </p:cNvPr>
          <p:cNvCxnSpPr/>
          <p:nvPr/>
        </p:nvCxnSpPr>
        <p:spPr>
          <a:xfrm>
            <a:off x="4269921" y="1926276"/>
            <a:ext cx="220436" cy="979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85570244-D032-D6CA-97CA-4861DB41C429}"/>
              </a:ext>
            </a:extLst>
          </p:cNvPr>
          <p:cNvCxnSpPr>
            <a:cxnSpLocks/>
          </p:cNvCxnSpPr>
          <p:nvPr/>
        </p:nvCxnSpPr>
        <p:spPr>
          <a:xfrm flipV="1">
            <a:off x="4271282" y="2089257"/>
            <a:ext cx="219075" cy="789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D6A24DF1-B8AE-0333-0077-587DFD53E83D}"/>
              </a:ext>
            </a:extLst>
          </p:cNvPr>
          <p:cNvSpPr txBox="1"/>
          <p:nvPr/>
        </p:nvSpPr>
        <p:spPr>
          <a:xfrm>
            <a:off x="4436489" y="1941336"/>
            <a:ext cx="79388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u="sng" dirty="0"/>
              <a:t>= 20 libra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877C969-D3E7-C7A6-EDE8-FA43D7B7D2AA}"/>
              </a:ext>
            </a:extLst>
          </p:cNvPr>
          <p:cNvSpPr txBox="1"/>
          <p:nvPr/>
        </p:nvSpPr>
        <p:spPr>
          <a:xfrm>
            <a:off x="4952913" y="6154623"/>
            <a:ext cx="166856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800" u="sng" dirty="0">
                <a:solidFill>
                  <a:srgbClr val="3D3D3D"/>
                </a:solidFill>
              </a:rPr>
              <a:t>= 10 libra</a:t>
            </a:r>
            <a:endParaRPr lang="en-GB" sz="800" dirty="0"/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D1E83A70-2EA4-6317-FDF7-A46D61A286C2}"/>
              </a:ext>
            </a:extLst>
          </p:cNvPr>
          <p:cNvCxnSpPr>
            <a:cxnSpLocks/>
            <a:endCxn id="29" idx="1"/>
          </p:cNvCxnSpPr>
          <p:nvPr/>
        </p:nvCxnSpPr>
        <p:spPr>
          <a:xfrm>
            <a:off x="4629150" y="6102200"/>
            <a:ext cx="323763" cy="1601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7E01E599-AAA5-2820-5DF4-4D6EE0A59A08}"/>
              </a:ext>
            </a:extLst>
          </p:cNvPr>
          <p:cNvCxnSpPr>
            <a:cxnSpLocks/>
            <a:endCxn id="29" idx="1"/>
          </p:cNvCxnSpPr>
          <p:nvPr/>
        </p:nvCxnSpPr>
        <p:spPr>
          <a:xfrm flipV="1">
            <a:off x="4723039" y="6262345"/>
            <a:ext cx="229874" cy="153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237F1AC6-C36E-8BC3-A0BC-386879B13E16}"/>
              </a:ext>
            </a:extLst>
          </p:cNvPr>
          <p:cNvCxnSpPr>
            <a:cxnSpLocks/>
            <a:endCxn id="29" idx="1"/>
          </p:cNvCxnSpPr>
          <p:nvPr/>
        </p:nvCxnSpPr>
        <p:spPr>
          <a:xfrm flipV="1">
            <a:off x="4380139" y="6262345"/>
            <a:ext cx="572774" cy="1579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33350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319</Words>
  <Application>Microsoft Office PowerPoint</Application>
  <PresentationFormat>Widescreen</PresentationFormat>
  <Paragraphs>100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3" baseType="lpstr">
      <vt:lpstr>Abadi</vt:lpstr>
      <vt:lpstr>Algerian</vt:lpstr>
      <vt:lpstr>Arial</vt:lpstr>
      <vt:lpstr>Bernard MT Condensed</vt:lpstr>
      <vt:lpstr>Calibri</vt:lpstr>
      <vt:lpstr>Calibri Light</vt:lpstr>
      <vt:lpstr>Cochocib Script Latin Pro</vt:lpstr>
      <vt:lpstr>Onyx</vt:lpstr>
      <vt:lpstr>Times New Roman</vt:lpstr>
      <vt:lpstr>Wingdings</vt:lpstr>
      <vt:lpstr>Office Theme</vt:lpstr>
      <vt:lpstr>PowerPoint Presentation</vt:lpstr>
      <vt:lpstr> Hotel Aravaca Village   Desayuno   Cada set incluye jugo de naranja, frutas y café de Bali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Hotel Aravaca Village   Desayuno   Cada set incluye jugo de naranja, frutas y café de Bali</dc:title>
  <dc:creator>Mihai Iulian Tatu (2111273)</dc:creator>
  <cp:lastModifiedBy>Mihai Iulian Tatu (2111273)</cp:lastModifiedBy>
  <cp:revision>3</cp:revision>
  <dcterms:created xsi:type="dcterms:W3CDTF">2022-12-05T13:49:51Z</dcterms:created>
  <dcterms:modified xsi:type="dcterms:W3CDTF">2022-12-05T14:43:35Z</dcterms:modified>
</cp:coreProperties>
</file>