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sldIdLst>
    <p:sldId id="256" r:id="rId2"/>
    <p:sldId id="344" r:id="rId3"/>
    <p:sldId id="345" r:id="rId4"/>
    <p:sldId id="346" r:id="rId5"/>
    <p:sldId id="348" r:id="rId6"/>
    <p:sldId id="349" r:id="rId7"/>
    <p:sldId id="347" r:id="rId8"/>
    <p:sldId id="376" r:id="rId9"/>
    <p:sldId id="350" r:id="rId10"/>
    <p:sldId id="351" r:id="rId11"/>
    <p:sldId id="352" r:id="rId12"/>
    <p:sldId id="353" r:id="rId13"/>
    <p:sldId id="358" r:id="rId14"/>
    <p:sldId id="359" r:id="rId15"/>
    <p:sldId id="360" r:id="rId16"/>
    <p:sldId id="361" r:id="rId17"/>
    <p:sldId id="362" r:id="rId18"/>
    <p:sldId id="375" r:id="rId19"/>
    <p:sldId id="363" r:id="rId20"/>
    <p:sldId id="366" r:id="rId21"/>
    <p:sldId id="364" r:id="rId22"/>
    <p:sldId id="365" r:id="rId23"/>
    <p:sldId id="367" r:id="rId24"/>
    <p:sldId id="371" r:id="rId25"/>
    <p:sldId id="368" r:id="rId26"/>
    <p:sldId id="369" r:id="rId27"/>
    <p:sldId id="370" r:id="rId28"/>
    <p:sldId id="372" r:id="rId29"/>
    <p:sldId id="373" r:id="rId30"/>
    <p:sldId id="374" r:id="rId31"/>
    <p:sldId id="342"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04" d="100"/>
          <a:sy n="104" d="100"/>
        </p:scale>
        <p:origin x="132" y="2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19/02/2022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a:t>
            </a:fld>
            <a:endParaRPr lang="en-GB"/>
          </a:p>
        </p:txBody>
      </p:sp>
    </p:spTree>
    <p:extLst>
      <p:ext uri="{BB962C8B-B14F-4D97-AF65-F5344CB8AC3E}">
        <p14:creationId xmlns:p14="http://schemas.microsoft.com/office/powerpoint/2010/main" val="268736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371E672-7927-4125-B3DC-8ADF109CA7F3}" type="datetime1">
              <a:rPr lang="en-US" smtClean="0"/>
              <a:t>2/19/2022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D93EF-8E31-4EAF-9155-665C5DD49C2D}" type="datetime1">
              <a:rPr lang="en-US" smtClean="0"/>
              <a:t>2/19/2022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4C6CA1-3B91-4CD1-9C1A-E745F0EB4DBD}" type="datetime1">
              <a:rPr lang="en-US" smtClean="0"/>
              <a:t>2/19/2022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DAE15F-5BA9-42B0-8271-911F741AF871}" type="datetime1">
              <a:rPr lang="en-US" smtClean="0"/>
              <a:t>2/19/2022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2C93B2-39EA-4CA4-A47D-3D19777EFE8D}" type="datetime1">
              <a:rPr lang="en-US" smtClean="0"/>
              <a:t>2/19/2022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B9E3BF-963F-4234-86AF-1F546A0CDB06}" type="datetime1">
              <a:rPr lang="en-US" smtClean="0"/>
              <a:t>2/19/2022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71AD6E-0E81-41D6-9133-6A5C3D9CB687}" type="datetime1">
              <a:rPr lang="en-US" smtClean="0"/>
              <a:t>2/19/2022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3FCB8-FCEE-44B8-8864-9240B8852292}" type="datetime1">
              <a:rPr lang="en-US" smtClean="0"/>
              <a:t>2/19/2022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ED022F-D4C2-4631-8F82-7D561F0580D6}" type="datetime1">
              <a:rPr lang="en-US" smtClean="0"/>
              <a:t>2/19/2022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087A8A-B554-4763-B816-9BD227632DAD}" type="datetime1">
              <a:rPr lang="en-US" smtClean="0"/>
              <a:t>2/19/2022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02736-408E-4136-B9C1-40662E9A2AEF}" type="datetime1">
              <a:rPr lang="en-US" smtClean="0"/>
              <a:t>2/19/2022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6D253F-6496-4941-9B4C-CFC1CB749F3D}" type="datetime1">
              <a:rPr lang="en-US" smtClean="0"/>
              <a:t>2/19/2022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EBM5Bte4ltg" TargetMode="External"/><Relationship Id="rId2" Type="http://schemas.openxmlformats.org/officeDocument/2006/relationships/hyperlink" Target="https://www.youtube.com/watch?v=ZXRyZe-vsJ8"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LjLamj-b0I8"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CRRlbK5w8AE" TargetMode="External"/><Relationship Id="rId2" Type="http://schemas.openxmlformats.org/officeDocument/2006/relationships/hyperlink" Target="https://www.youtube.com/watch?v=k64P4l2Wmeg"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i0fXTDI1egY" TargetMode="External"/><Relationship Id="rId2" Type="http://schemas.openxmlformats.org/officeDocument/2006/relationships/hyperlink" Target="https://www.youtube.com/watch?v=5UgPJhyJmlM"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CD9CF23-1A2B-4D71-98D8-726430C4356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DAF95-9810-47FB-A744-2A36F128AD2E}"/>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Mulvey and </a:t>
            </a:r>
            <a:br>
              <a:rPr lang="en-US" sz="6600" dirty="0">
                <a:solidFill>
                  <a:schemeClr val="tx1">
                    <a:alpha val="80000"/>
                  </a:schemeClr>
                </a:solidFill>
              </a:rPr>
            </a:br>
            <a:r>
              <a:rPr lang="en-US" sz="6600" dirty="0">
                <a:solidFill>
                  <a:schemeClr val="tx1">
                    <a:alpha val="80000"/>
                  </a:schemeClr>
                </a:solidFill>
              </a:rPr>
              <a:t>the Male Gaze</a:t>
            </a:r>
          </a:p>
        </p:txBody>
      </p:sp>
      <p:sp>
        <p:nvSpPr>
          <p:cNvPr id="3" name="Text Placeholder 2">
            <a:extLst>
              <a:ext uri="{FF2B5EF4-FFF2-40B4-BE49-F238E27FC236}">
                <a16:creationId xmlns:a16="http://schemas.microsoft.com/office/drawing/2014/main" id="{07BD5B7A-7888-4E39-8B2C-34E7AA3EF58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B77189B-C6F8-4FF7-927F-556924760C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686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E5B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076F5-F4A2-47DC-A2BD-09DA04701DD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What is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D7C662-9511-493F-BEDC-180F8693116A}"/>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1700">
                <a:solidFill>
                  <a:srgbClr val="FFFFFF"/>
                </a:solidFill>
              </a:rPr>
              <a:t>The concept of the ‘gaze’ is one that has become an important part of how we understand the mechanics of gender with our society, but particularly with its representation in forms of media. </a:t>
            </a:r>
          </a:p>
          <a:p>
            <a:pPr marL="0" indent="0">
              <a:buNone/>
            </a:pPr>
            <a:r>
              <a:rPr lang="en-US" altLang="en-US" sz="1700">
                <a:solidFill>
                  <a:srgbClr val="FFFFFF"/>
                </a:solidFill>
              </a:rPr>
              <a:t>It directly deals with how an audience views the people presented within forms of culture, both visually and in other forms. </a:t>
            </a:r>
          </a:p>
          <a:p>
            <a:pPr marL="0" indent="0">
              <a:buNone/>
            </a:pPr>
            <a:r>
              <a:rPr lang="en-US" altLang="en-US" sz="1700">
                <a:solidFill>
                  <a:srgbClr val="FFFFFF"/>
                </a:solidFill>
              </a:rPr>
              <a:t>In the context of feminist theory, it usually takes three forms (though there can be other examples – e.g. the lesbian or gay gaze):</a:t>
            </a:r>
          </a:p>
          <a:p>
            <a:pPr marL="0" indent="0">
              <a:buNone/>
            </a:pPr>
            <a:r>
              <a:rPr lang="en-US" altLang="en-US" sz="1700">
                <a:solidFill>
                  <a:srgbClr val="FFFFFF"/>
                </a:solidFill>
              </a:rPr>
              <a:t>How men look at women, </a:t>
            </a:r>
          </a:p>
          <a:p>
            <a:pPr marL="0" indent="0">
              <a:buNone/>
            </a:pPr>
            <a:r>
              <a:rPr lang="en-US" altLang="en-US" sz="1700">
                <a:solidFill>
                  <a:srgbClr val="FFFFFF"/>
                </a:solidFill>
              </a:rPr>
              <a:t>How women look at themselves </a:t>
            </a:r>
          </a:p>
          <a:p>
            <a:pPr marL="0" indent="0">
              <a:buNone/>
            </a:pPr>
            <a:r>
              <a:rPr lang="en-US" altLang="en-US" sz="1700">
                <a:solidFill>
                  <a:srgbClr val="FFFFFF"/>
                </a:solidFill>
              </a:rPr>
              <a:t>How women look at other women. </a:t>
            </a:r>
          </a:p>
          <a:p>
            <a:endParaRPr lang="en-US" sz="1700">
              <a:solidFill>
                <a:srgbClr val="FFFFFF"/>
              </a:solidFill>
            </a:endParaRPr>
          </a:p>
        </p:txBody>
      </p:sp>
      <p:sp>
        <p:nvSpPr>
          <p:cNvPr id="5" name="Footer Placeholder 4">
            <a:extLst>
              <a:ext uri="{FF2B5EF4-FFF2-40B4-BE49-F238E27FC236}">
                <a16:creationId xmlns:a16="http://schemas.microsoft.com/office/drawing/2014/main" id="{B8071589-E471-4BEC-B468-5F9CB7C5E60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clipart, vector graphics&#10;&#10;Description automatically generated">
            <a:extLst>
              <a:ext uri="{FF2B5EF4-FFF2-40B4-BE49-F238E27FC236}">
                <a16:creationId xmlns:a16="http://schemas.microsoft.com/office/drawing/2014/main" id="{DA16F11B-1484-480D-B744-2775B1A33124}"/>
              </a:ext>
            </a:extLst>
          </p:cNvPr>
          <p:cNvPicPr>
            <a:picLocks noGrp="1" noChangeAspect="1"/>
          </p:cNvPicPr>
          <p:nvPr>
            <p:ph sz="half" idx="2"/>
          </p:nvPr>
        </p:nvPicPr>
        <p:blipFill rotWithShape="1">
          <a:blip r:embed="rId2"/>
          <a:srcRect r="15167"/>
          <a:stretch/>
        </p:blipFill>
        <p:spPr>
          <a:xfrm>
            <a:off x="7552266" y="10"/>
            <a:ext cx="4639734" cy="6857990"/>
          </a:xfrm>
          <a:prstGeom prst="rect">
            <a:avLst/>
          </a:prstGeom>
        </p:spPr>
      </p:pic>
    </p:spTree>
    <p:extLst>
      <p:ext uri="{BB962C8B-B14F-4D97-AF65-F5344CB8AC3E}">
        <p14:creationId xmlns:p14="http://schemas.microsoft.com/office/powerpoint/2010/main" val="1635615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256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1ACB7-8196-4169-A9E8-CB1CE8D66B9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What is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B270FE-002E-42A1-BD38-78106AFA87A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a:solidFill>
                  <a:srgbClr val="FFFFFF"/>
                </a:solidFill>
              </a:rPr>
              <a:t>Laura Mulvey coined the term ‘Male Gaze’ in 1975, but most fully describes and completes the theoretical outline of it in her 1989 ‘Visual and Other Pleasures’</a:t>
            </a:r>
          </a:p>
          <a:p>
            <a:pPr marL="0" indent="0">
              <a:buNone/>
            </a:pPr>
            <a:r>
              <a:rPr lang="en-US" altLang="en-US">
                <a:solidFill>
                  <a:srgbClr val="FFFFFF"/>
                </a:solidFill>
              </a:rPr>
              <a:t>Her work emerges from the field of film studies, but has been widely applied to other aspects of culture – like art, everyday interaction, or literature. </a:t>
            </a:r>
          </a:p>
          <a:p>
            <a:pPr marL="0" indent="0">
              <a:buNone/>
            </a:pPr>
            <a:r>
              <a:rPr lang="en-US" altLang="en-US">
                <a:solidFill>
                  <a:srgbClr val="FFFFFF"/>
                </a:solidFill>
              </a:rPr>
              <a:t>She believes that in film audiences have to ‘view’ characters from the perspective of a heterosexual male, and that this has a number of cultural and social effects on gender dynamics. </a:t>
            </a:r>
          </a:p>
          <a:p>
            <a:endParaRPr lang="en-US">
              <a:solidFill>
                <a:srgbClr val="FFFFFF"/>
              </a:solidFill>
            </a:endParaRPr>
          </a:p>
        </p:txBody>
      </p:sp>
      <p:sp>
        <p:nvSpPr>
          <p:cNvPr id="5" name="Footer Placeholder 4">
            <a:extLst>
              <a:ext uri="{FF2B5EF4-FFF2-40B4-BE49-F238E27FC236}">
                <a16:creationId xmlns:a16="http://schemas.microsoft.com/office/drawing/2014/main" id="{FD8DDF47-38C8-43DC-B1F1-78EAD8823EC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shape&#10;&#10;Description automatically generated">
            <a:extLst>
              <a:ext uri="{FF2B5EF4-FFF2-40B4-BE49-F238E27FC236}">
                <a16:creationId xmlns:a16="http://schemas.microsoft.com/office/drawing/2014/main" id="{52D7BE81-C585-422F-B77A-D5F1E29DBCC8}"/>
              </a:ext>
            </a:extLst>
          </p:cNvPr>
          <p:cNvPicPr>
            <a:picLocks noGrp="1" noChangeAspect="1"/>
          </p:cNvPicPr>
          <p:nvPr>
            <p:ph sz="half" idx="2"/>
          </p:nvPr>
        </p:nvPicPr>
        <p:blipFill rotWithShape="1">
          <a:blip r:embed="rId2"/>
          <a:srcRect l="4709" r="10458"/>
          <a:stretch/>
        </p:blipFill>
        <p:spPr>
          <a:xfrm>
            <a:off x="7552266" y="10"/>
            <a:ext cx="4639734" cy="6857990"/>
          </a:xfrm>
          <a:prstGeom prst="rect">
            <a:avLst/>
          </a:prstGeom>
        </p:spPr>
      </p:pic>
    </p:spTree>
    <p:extLst>
      <p:ext uri="{BB962C8B-B14F-4D97-AF65-F5344CB8AC3E}">
        <p14:creationId xmlns:p14="http://schemas.microsoft.com/office/powerpoint/2010/main" val="2391398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FC0B-9ED1-4D66-8EC4-922B6C440A54}"/>
              </a:ext>
            </a:extLst>
          </p:cNvPr>
          <p:cNvSpPr>
            <a:spLocks noGrp="1"/>
          </p:cNvSpPr>
          <p:nvPr>
            <p:ph type="title"/>
          </p:nvPr>
        </p:nvSpPr>
        <p:spPr/>
        <p:txBody>
          <a:bodyPr/>
          <a:lstStyle/>
          <a:p>
            <a:r>
              <a:rPr lang="en-GB" dirty="0"/>
              <a:t>What is the Gaze?</a:t>
            </a:r>
          </a:p>
        </p:txBody>
      </p:sp>
      <p:sp>
        <p:nvSpPr>
          <p:cNvPr id="3" name="Content Placeholder 2">
            <a:extLst>
              <a:ext uri="{FF2B5EF4-FFF2-40B4-BE49-F238E27FC236}">
                <a16:creationId xmlns:a16="http://schemas.microsoft.com/office/drawing/2014/main" id="{787599E2-066C-4783-915F-E02BA7B1ABAA}"/>
              </a:ext>
            </a:extLst>
          </p:cNvPr>
          <p:cNvSpPr>
            <a:spLocks noGrp="1"/>
          </p:cNvSpPr>
          <p:nvPr>
            <p:ph sz="half" idx="1"/>
          </p:nvPr>
        </p:nvSpPr>
        <p:spPr/>
        <p:txBody>
          <a:bodyPr>
            <a:normAutofit lnSpcReduction="10000"/>
          </a:bodyPr>
          <a:lstStyle/>
          <a:p>
            <a:endParaRPr lang="en-GB" dirty="0"/>
          </a:p>
        </p:txBody>
      </p:sp>
      <p:sp>
        <p:nvSpPr>
          <p:cNvPr id="4" name="Content Placeholder 3">
            <a:extLst>
              <a:ext uri="{FF2B5EF4-FFF2-40B4-BE49-F238E27FC236}">
                <a16:creationId xmlns:a16="http://schemas.microsoft.com/office/drawing/2014/main" id="{7E08D57F-5F0F-4709-BF51-FD8A5A2BEA15}"/>
              </a:ext>
            </a:extLst>
          </p:cNvPr>
          <p:cNvSpPr>
            <a:spLocks noGrp="1"/>
          </p:cNvSpPr>
          <p:nvPr>
            <p:ph sz="half" idx="2"/>
          </p:nvPr>
        </p:nvSpPr>
        <p:spPr>
          <a:xfrm>
            <a:off x="5989320" y="585216"/>
            <a:ext cx="4754880" cy="5724144"/>
          </a:xfrm>
        </p:spPr>
        <p:txBody>
          <a:bodyPr>
            <a:normAutofit lnSpcReduction="10000"/>
          </a:bodyPr>
          <a:lstStyle/>
          <a:p>
            <a:pPr>
              <a:lnSpc>
                <a:spcPct val="150000"/>
              </a:lnSpc>
            </a:pPr>
            <a:r>
              <a:rPr lang="en-GB" i="1" dirty="0"/>
              <a:t>“In a world ordered by sexual imbalance, pleasure in looking has been split between active/male and passive/female. The determining male gaze projects its phantasy on to the female form which is styled accordingly. In their traditional exhibitionist role women are simultaneously looked at and displayed, with their appearance coded for strong visual and erotic impact so that they can be said to connote to-be-looked-at-ness”</a:t>
            </a:r>
            <a:br>
              <a:rPr lang="en-GB" dirty="0"/>
            </a:br>
            <a:r>
              <a:rPr lang="en-GB" sz="1800" dirty="0"/>
              <a:t>Mulvey, 1989</a:t>
            </a:r>
            <a:endParaRPr lang="en-GB" dirty="0"/>
          </a:p>
          <a:p>
            <a:endParaRPr lang="en-GB" dirty="0"/>
          </a:p>
        </p:txBody>
      </p:sp>
      <p:sp>
        <p:nvSpPr>
          <p:cNvPr id="5" name="Footer Placeholder 4">
            <a:extLst>
              <a:ext uri="{FF2B5EF4-FFF2-40B4-BE49-F238E27FC236}">
                <a16:creationId xmlns:a16="http://schemas.microsoft.com/office/drawing/2014/main" id="{C76E0CC2-412D-4DCE-9DFA-DD1A4FD227D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51489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clipart&#10;&#10;Description automatically generated">
            <a:extLst>
              <a:ext uri="{FF2B5EF4-FFF2-40B4-BE49-F238E27FC236}">
                <a16:creationId xmlns:a16="http://schemas.microsoft.com/office/drawing/2014/main" id="{825D5327-5CAE-4667-8915-2A3E0D343613}"/>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r="-1" b="14750"/>
          <a:stretch/>
        </p:blipFill>
        <p:spPr>
          <a:xfrm>
            <a:off x="20" y="-1"/>
            <a:ext cx="12188932" cy="6858000"/>
          </a:xfrm>
          <a:prstGeom prst="rect">
            <a:avLst/>
          </a:prstGeom>
        </p:spPr>
      </p:pic>
      <p:sp>
        <p:nvSpPr>
          <p:cNvPr id="2" name="Title 1">
            <a:extLst>
              <a:ext uri="{FF2B5EF4-FFF2-40B4-BE49-F238E27FC236}">
                <a16:creationId xmlns:a16="http://schemas.microsoft.com/office/drawing/2014/main" id="{2BCCEB9C-AC90-4910-B6D7-DD47CF126595}"/>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The Male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747F4C-AC47-45F8-A413-8517848E6605}"/>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What does it then mean to talk about the ‘male’ gaze?</a:t>
            </a:r>
          </a:p>
          <a:p>
            <a:pPr marL="0" indent="0">
              <a:buNone/>
            </a:pPr>
            <a:r>
              <a:rPr lang="en-US"/>
              <a:t>Examples abound in contemporary cinema (we will look at some of these later), as well as cultural products like magazines, adverts, tv series, or books. </a:t>
            </a:r>
          </a:p>
          <a:p>
            <a:pPr marL="0" indent="0">
              <a:buNone/>
            </a:pPr>
            <a:r>
              <a:rPr lang="en-US"/>
              <a:t>Think of how often t</a:t>
            </a:r>
            <a:r>
              <a:rPr lang="en-US" altLang="en-US"/>
              <a:t>he camera lingers on the curves of the female body, and events which occur to women are presented largely in the context of a man's reaction to these events – the classic example being the retelling of the active male hero and the passive female in need of rescue. </a:t>
            </a:r>
          </a:p>
        </p:txBody>
      </p:sp>
      <p:sp>
        <p:nvSpPr>
          <p:cNvPr id="5" name="Footer Placeholder 4">
            <a:extLst>
              <a:ext uri="{FF2B5EF4-FFF2-40B4-BE49-F238E27FC236}">
                <a16:creationId xmlns:a16="http://schemas.microsoft.com/office/drawing/2014/main" id="{490C8E9B-12DA-47C4-8B14-68D328FE2019}"/>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40442262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10;&#10;Description automatically generated">
            <a:extLst>
              <a:ext uri="{FF2B5EF4-FFF2-40B4-BE49-F238E27FC236}">
                <a16:creationId xmlns:a16="http://schemas.microsoft.com/office/drawing/2014/main" id="{5EAEB38E-EA88-48DE-A13B-460417A59B5B}"/>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r="16910" b="1"/>
          <a:stretch/>
        </p:blipFill>
        <p:spPr>
          <a:xfrm>
            <a:off x="20" y="-1"/>
            <a:ext cx="12188932" cy="6858000"/>
          </a:xfrm>
          <a:prstGeom prst="rect">
            <a:avLst/>
          </a:prstGeom>
        </p:spPr>
      </p:pic>
      <p:sp>
        <p:nvSpPr>
          <p:cNvPr id="2" name="Title 1">
            <a:extLst>
              <a:ext uri="{FF2B5EF4-FFF2-40B4-BE49-F238E27FC236}">
                <a16:creationId xmlns:a16="http://schemas.microsoft.com/office/drawing/2014/main" id="{B98D08B7-DDF9-4423-B0C6-FC377A2C9C24}"/>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The Male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FA1B72-CC2E-4CF8-AEA1-39D9844ED10E}"/>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ltLang="en-US"/>
              <a:t>This attribution of the gaze of the camera to a male perspective relegates the place of women to the status of objects – that is women become narrative objectives that are arranged not just for the narrative of the male hero in the film, but also for the male viewer watching. </a:t>
            </a:r>
          </a:p>
          <a:p>
            <a:pPr marL="0" indent="0">
              <a:buNone/>
            </a:pPr>
            <a:r>
              <a:rPr lang="en-US" altLang="en-US"/>
              <a:t>The female viewer must experience the narrative secondarily, by identification with the male, rather than through identification with the female presented. </a:t>
            </a:r>
          </a:p>
          <a:p>
            <a:endParaRPr lang="en-US"/>
          </a:p>
        </p:txBody>
      </p:sp>
      <p:sp>
        <p:nvSpPr>
          <p:cNvPr id="5" name="Footer Placeholder 4">
            <a:extLst>
              <a:ext uri="{FF2B5EF4-FFF2-40B4-BE49-F238E27FC236}">
                <a16:creationId xmlns:a16="http://schemas.microsoft.com/office/drawing/2014/main" id="{207D9B4C-415F-4BD9-85D2-19F5BA5A05C4}"/>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370734473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DF41-6197-4F47-900C-DD02ADE5179E}"/>
              </a:ext>
            </a:extLst>
          </p:cNvPr>
          <p:cNvSpPr>
            <a:spLocks noGrp="1"/>
          </p:cNvSpPr>
          <p:nvPr>
            <p:ph type="title"/>
          </p:nvPr>
        </p:nvSpPr>
        <p:spPr/>
        <p:txBody>
          <a:bodyPr/>
          <a:lstStyle/>
          <a:p>
            <a:r>
              <a:rPr lang="en-GB" dirty="0"/>
              <a:t>The Male Gaze</a:t>
            </a:r>
          </a:p>
        </p:txBody>
      </p:sp>
      <p:sp>
        <p:nvSpPr>
          <p:cNvPr id="3" name="Content Placeholder 2">
            <a:extLst>
              <a:ext uri="{FF2B5EF4-FFF2-40B4-BE49-F238E27FC236}">
                <a16:creationId xmlns:a16="http://schemas.microsoft.com/office/drawing/2014/main" id="{D671DDFC-517D-415C-AF0B-495085C0BE84}"/>
              </a:ext>
            </a:extLst>
          </p:cNvPr>
          <p:cNvSpPr>
            <a:spLocks noGrp="1"/>
          </p:cNvSpPr>
          <p:nvPr>
            <p:ph sz="half" idx="1"/>
          </p:nvPr>
        </p:nvSpPr>
        <p:spPr/>
        <p:txBody>
          <a:bodyPr/>
          <a:lstStyle/>
          <a:p>
            <a:r>
              <a:rPr lang="en-GB" dirty="0"/>
              <a:t>https://www.youtube.com/watch?v=7ABNEjPxWEg</a:t>
            </a:r>
          </a:p>
          <a:p>
            <a:endParaRPr lang="en-GB" dirty="0"/>
          </a:p>
        </p:txBody>
      </p:sp>
      <p:sp>
        <p:nvSpPr>
          <p:cNvPr id="4" name="Content Placeholder 3">
            <a:extLst>
              <a:ext uri="{FF2B5EF4-FFF2-40B4-BE49-F238E27FC236}">
                <a16:creationId xmlns:a16="http://schemas.microsoft.com/office/drawing/2014/main" id="{B08F0258-2430-4F1E-BACB-3E452FAC32F3}"/>
              </a:ext>
            </a:extLst>
          </p:cNvPr>
          <p:cNvSpPr>
            <a:spLocks noGrp="1"/>
          </p:cNvSpPr>
          <p:nvPr>
            <p:ph sz="half" idx="2"/>
          </p:nvPr>
        </p:nvSpPr>
        <p:spPr/>
        <p:txBody>
          <a:bodyPr/>
          <a:lstStyle/>
          <a:p>
            <a:endParaRPr lang="en-GB"/>
          </a:p>
        </p:txBody>
      </p:sp>
      <p:sp>
        <p:nvSpPr>
          <p:cNvPr id="5" name="Footer Placeholder 4">
            <a:extLst>
              <a:ext uri="{FF2B5EF4-FFF2-40B4-BE49-F238E27FC236}">
                <a16:creationId xmlns:a16="http://schemas.microsoft.com/office/drawing/2014/main" id="{5AAAD4D2-3FD2-4E1C-AF28-3191EA30856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31626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E8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E7419-BBB7-4123-8D74-543269CF55C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Male Gaze</a:t>
            </a:r>
          </a:p>
        </p:txBody>
      </p:sp>
      <p:pic>
        <p:nvPicPr>
          <p:cNvPr id="7" name="Content Placeholder 6">
            <a:extLst>
              <a:ext uri="{FF2B5EF4-FFF2-40B4-BE49-F238E27FC236}">
                <a16:creationId xmlns:a16="http://schemas.microsoft.com/office/drawing/2014/main" id="{3BBE6375-42CB-4BA0-B20B-4B5B5B4AD733}"/>
              </a:ext>
            </a:extLst>
          </p:cNvPr>
          <p:cNvPicPr>
            <a:picLocks noGrp="1" noChangeAspect="1"/>
          </p:cNvPicPr>
          <p:nvPr>
            <p:ph sz="half" idx="2"/>
          </p:nvPr>
        </p:nvPicPr>
        <p:blipFill rotWithShape="1">
          <a:blip r:embed="rId2"/>
          <a:srcRect r="10641"/>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5C371254-87F2-46D0-BB03-E907CBEB3BD5}"/>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29AE06-A402-460E-AF9A-887C92617BE8}"/>
              </a:ext>
            </a:extLst>
          </p:cNvPr>
          <p:cNvSpPr>
            <a:spLocks noGrp="1"/>
          </p:cNvSpPr>
          <p:nvPr>
            <p:ph sz="half" idx="1"/>
          </p:nvPr>
        </p:nvSpPr>
        <p:spPr>
          <a:xfrm>
            <a:off x="8029319" y="917725"/>
            <a:ext cx="3424739" cy="4852362"/>
          </a:xfrm>
        </p:spPr>
        <p:txBody>
          <a:bodyPr vert="horz" lIns="45720" tIns="45720" rIns="45720" bIns="45720" rtlCol="0" anchor="ctr">
            <a:normAutofit fontScale="92500"/>
          </a:bodyPr>
          <a:lstStyle/>
          <a:p>
            <a:pPr marL="0" indent="0">
              <a:buNone/>
            </a:pPr>
            <a:r>
              <a:rPr lang="en-US" dirty="0">
                <a:solidFill>
                  <a:srgbClr val="FFFFFF"/>
                </a:solidFill>
              </a:rPr>
              <a:t>A clear example of this is the music video across – She’s So Lovely, by Scouting For Girls – but there are many, many, other possible choices. </a:t>
            </a:r>
          </a:p>
          <a:p>
            <a:pPr marL="0" indent="0">
              <a:buNone/>
            </a:pPr>
            <a:r>
              <a:rPr lang="en-US" dirty="0">
                <a:solidFill>
                  <a:srgbClr val="FFFFFF"/>
                </a:solidFill>
              </a:rPr>
              <a:t>In this case, the gaze is obviously directed from the male lead towards the woman pictured, with a tight focus on aspects of femininity expressed by her.  </a:t>
            </a:r>
          </a:p>
          <a:p>
            <a:pPr marL="0" indent="0">
              <a:buNone/>
            </a:pPr>
            <a:r>
              <a:rPr lang="en-US" dirty="0">
                <a:solidFill>
                  <a:srgbClr val="FFFFFF"/>
                </a:solidFill>
              </a:rPr>
              <a:t>This is highlighted further by the lyrics sung across the view of the images and the cinematographic styles used to highlight and foreground her against other bodies in the images.</a:t>
            </a:r>
          </a:p>
        </p:txBody>
      </p:sp>
    </p:spTree>
    <p:extLst>
      <p:ext uri="{BB962C8B-B14F-4D97-AF65-F5344CB8AC3E}">
        <p14:creationId xmlns:p14="http://schemas.microsoft.com/office/powerpoint/2010/main" val="1962659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365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96DBE-D17E-4CCA-9CE5-ED67667A9AD0}"/>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Male Gaze	</a:t>
            </a:r>
          </a:p>
        </p:txBody>
      </p:sp>
      <p:pic>
        <p:nvPicPr>
          <p:cNvPr id="7" name="Content Placeholder 6">
            <a:extLst>
              <a:ext uri="{FF2B5EF4-FFF2-40B4-BE49-F238E27FC236}">
                <a16:creationId xmlns:a16="http://schemas.microsoft.com/office/drawing/2014/main" id="{6789FFD7-8E97-4A13-867A-EEA0F698B49A}"/>
              </a:ext>
            </a:extLst>
          </p:cNvPr>
          <p:cNvPicPr>
            <a:picLocks noGrp="1" noChangeAspect="1"/>
          </p:cNvPicPr>
          <p:nvPr>
            <p:ph sz="half" idx="2"/>
          </p:nvPr>
        </p:nvPicPr>
        <p:blipFill rotWithShape="1">
          <a:blip r:embed="rId2"/>
          <a:srcRect t="4473" r="1" b="20441"/>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B0A90CC2-1786-4F79-BC34-EEF58295341C}"/>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08B7FA-8479-4F57-959E-340DCA3CEF78}"/>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dirty="0">
                <a:solidFill>
                  <a:srgbClr val="FFFFFF"/>
                </a:solidFill>
              </a:rPr>
              <a:t>This intense focus and </a:t>
            </a:r>
            <a:r>
              <a:rPr lang="en-US" sz="1700" dirty="0" err="1">
                <a:solidFill>
                  <a:srgbClr val="FFFFFF"/>
                </a:solidFill>
              </a:rPr>
              <a:t>sexualisation</a:t>
            </a:r>
            <a:r>
              <a:rPr lang="en-US" sz="1700" dirty="0">
                <a:solidFill>
                  <a:srgbClr val="FFFFFF"/>
                </a:solidFill>
              </a:rPr>
              <a:t> of the representation of women in media culture is not only limited to those aspects that deliberately accentuate and highlight heterosexual desire, whether purely sexual or in the context of love. </a:t>
            </a:r>
          </a:p>
          <a:p>
            <a:pPr marL="0" indent="0">
              <a:buNone/>
            </a:pPr>
            <a:r>
              <a:rPr lang="en-US" sz="1700" dirty="0">
                <a:solidFill>
                  <a:srgbClr val="FFFFFF"/>
                </a:solidFill>
              </a:rPr>
              <a:t>We see the effects of </a:t>
            </a:r>
            <a:r>
              <a:rPr lang="en-US" altLang="en-US" sz="1700" dirty="0">
                <a:solidFill>
                  <a:srgbClr val="FFFFFF"/>
                </a:solidFill>
              </a:rPr>
              <a:t>the sexualizing of the female body even in situations where female sexiness has nothing to do with the product being advertised – juxtaposed with a product purely for the titillation or enthrallment of the male gaze. </a:t>
            </a:r>
          </a:p>
          <a:p>
            <a:pPr marL="0" indent="0">
              <a:buNone/>
            </a:pPr>
            <a:r>
              <a:rPr lang="en-US" altLang="en-US" sz="1700" dirty="0">
                <a:solidFill>
                  <a:srgbClr val="FFFFFF"/>
                </a:solidFill>
              </a:rPr>
              <a:t>An example – Herbal Essences shampoo: https://www.youtube.com/watch?v=4bOIPUEQIyQ</a:t>
            </a:r>
          </a:p>
          <a:p>
            <a:pPr marL="0" indent="0">
              <a:buNone/>
            </a:pPr>
            <a:endParaRPr lang="en-US" sz="1700" dirty="0">
              <a:solidFill>
                <a:srgbClr val="FFFFFF"/>
              </a:solidFill>
            </a:endParaRPr>
          </a:p>
        </p:txBody>
      </p:sp>
    </p:spTree>
    <p:extLst>
      <p:ext uri="{BB962C8B-B14F-4D97-AF65-F5344CB8AC3E}">
        <p14:creationId xmlns:p14="http://schemas.microsoft.com/office/powerpoint/2010/main" val="1298280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Shape&#10;&#10;Description automatically generated">
            <a:extLst>
              <a:ext uri="{FF2B5EF4-FFF2-40B4-BE49-F238E27FC236}">
                <a16:creationId xmlns:a16="http://schemas.microsoft.com/office/drawing/2014/main" id="{13D18367-8B66-4F65-A89D-E63FDCBB7802}"/>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0289" r="-1" b="10033"/>
          <a:stretch/>
        </p:blipFill>
        <p:spPr>
          <a:xfrm>
            <a:off x="20" y="-1"/>
            <a:ext cx="12188932" cy="6858000"/>
          </a:xfrm>
          <a:prstGeom prst="rect">
            <a:avLst/>
          </a:prstGeom>
        </p:spPr>
      </p:pic>
      <p:sp>
        <p:nvSpPr>
          <p:cNvPr id="2" name="Title 1">
            <a:extLst>
              <a:ext uri="{FF2B5EF4-FFF2-40B4-BE49-F238E27FC236}">
                <a16:creationId xmlns:a16="http://schemas.microsoft.com/office/drawing/2014/main" id="{1752D99E-EBA7-4D2D-82FE-50AF2300BA40}"/>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Activeness and Passivity</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832FFB-D5CC-4CB2-A16C-86F48B6FD41B}"/>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Further to this, Mulvey draws on the work of Freud and Lacan to attribute a number of implications of this common representation of men and women in forms of cultural media. </a:t>
            </a:r>
          </a:p>
          <a:p>
            <a:pPr marL="0" indent="0">
              <a:buNone/>
            </a:pPr>
            <a:r>
              <a:rPr lang="en-US" altLang="en-US"/>
              <a:t>Mulvey sees the representation of woman in film &amp; literature (and therefore society in general) as being dominated by a male point of view – this economic and social domination results in passivity being attributed as a natural quality of women, bringing with it all the issues of natural and power we have already looked at. </a:t>
            </a:r>
          </a:p>
          <a:p>
            <a:pPr>
              <a:buFontTx/>
              <a:buNone/>
            </a:pPr>
            <a:endParaRPr lang="en-US" altLang="en-US" i="1"/>
          </a:p>
          <a:p>
            <a:endParaRPr lang="en-US"/>
          </a:p>
        </p:txBody>
      </p:sp>
      <p:sp>
        <p:nvSpPr>
          <p:cNvPr id="5" name="Footer Placeholder 4">
            <a:extLst>
              <a:ext uri="{FF2B5EF4-FFF2-40B4-BE49-F238E27FC236}">
                <a16:creationId xmlns:a16="http://schemas.microsoft.com/office/drawing/2014/main" id="{CEA1190B-C155-4DA1-AB67-36435050C4CE}"/>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360796662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10;&#10;Description automatically generated">
            <a:extLst>
              <a:ext uri="{FF2B5EF4-FFF2-40B4-BE49-F238E27FC236}">
                <a16:creationId xmlns:a16="http://schemas.microsoft.com/office/drawing/2014/main" id="{B193B9FA-1FB1-4760-B592-189E01B512C9}"/>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3216" r="-1" b="21765"/>
          <a:stretch/>
        </p:blipFill>
        <p:spPr>
          <a:xfrm>
            <a:off x="20" y="-1"/>
            <a:ext cx="12188932" cy="6858000"/>
          </a:xfrm>
          <a:prstGeom prst="rect">
            <a:avLst/>
          </a:prstGeom>
        </p:spPr>
      </p:pic>
      <p:sp>
        <p:nvSpPr>
          <p:cNvPr id="2" name="Title 1">
            <a:extLst>
              <a:ext uri="{FF2B5EF4-FFF2-40B4-BE49-F238E27FC236}">
                <a16:creationId xmlns:a16="http://schemas.microsoft.com/office/drawing/2014/main" id="{09DE9BF6-5255-47D2-B0C5-8C5E1EE47B80}"/>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Activeness and Passivity</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88EDA0-746C-447E-AD9D-E56A0934D960}"/>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ltLang="en-US"/>
              <a:t>For Mulvey, the gendered distinction of active masculine vs. passive feminine both arises from, and results in the re-inscription of, forms of patriarchal social organisation. </a:t>
            </a:r>
          </a:p>
          <a:p>
            <a:pPr marL="0" indent="0">
              <a:buNone/>
            </a:pPr>
            <a:r>
              <a:rPr lang="en-US" altLang="en-US"/>
              <a:t>The connection of this to the notion of gaze is through the identification of the viewer with the focus and activity of the camera – as the camera moves through the action, following the activity of the critical characters, one is able and encouraged to identify with and act alongside them. </a:t>
            </a:r>
          </a:p>
          <a:p>
            <a:pPr marL="0" indent="0">
              <a:buNone/>
            </a:pPr>
            <a:r>
              <a:rPr lang="en-US" altLang="en-US"/>
              <a:t>To look, in this sense, is active. </a:t>
            </a:r>
          </a:p>
        </p:txBody>
      </p:sp>
      <p:sp>
        <p:nvSpPr>
          <p:cNvPr id="5" name="Footer Placeholder 4">
            <a:extLst>
              <a:ext uri="{FF2B5EF4-FFF2-40B4-BE49-F238E27FC236}">
                <a16:creationId xmlns:a16="http://schemas.microsoft.com/office/drawing/2014/main" id="{4ED851EC-4ABE-4AED-94D2-03B37CE22FF8}"/>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41903677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32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CE00A-E314-43EB-A085-DA4C4BE7760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Activeness and Passivity</a:t>
            </a:r>
          </a:p>
        </p:txBody>
      </p:sp>
      <p:pic>
        <p:nvPicPr>
          <p:cNvPr id="7" name="Content Placeholder 6" descr="Shape&#10;&#10;Description automatically generated">
            <a:extLst>
              <a:ext uri="{FF2B5EF4-FFF2-40B4-BE49-F238E27FC236}">
                <a16:creationId xmlns:a16="http://schemas.microsoft.com/office/drawing/2014/main" id="{33EDFE6C-1F81-43B0-A821-BFB182276A51}"/>
              </a:ext>
            </a:extLst>
          </p:cNvPr>
          <p:cNvPicPr>
            <a:picLocks noGrp="1" noChangeAspect="1"/>
          </p:cNvPicPr>
          <p:nvPr>
            <p:ph sz="half" idx="2"/>
          </p:nvPr>
        </p:nvPicPr>
        <p:blipFill rotWithShape="1">
          <a:blip r:embed="rId2"/>
          <a:srcRect r="1" b="12822"/>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0BB5BA19-B331-4FFD-B47E-DCA4A0BED457}"/>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B68F72-E56A-4064-BC1E-6C08A12B73B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altLang="en-US" sz="2000">
                <a:solidFill>
                  <a:srgbClr val="FFFFFF"/>
                </a:solidFill>
              </a:rPr>
              <a:t>This structuring of visual media around the expectation of male activity and female passivity can be seen in a number of ways.</a:t>
            </a:r>
          </a:p>
          <a:p>
            <a:pPr marL="0" indent="0">
              <a:buNone/>
            </a:pPr>
            <a:r>
              <a:rPr lang="en-US" altLang="en-US" sz="2000">
                <a:solidFill>
                  <a:srgbClr val="FFFFFF"/>
                </a:solidFill>
              </a:rPr>
              <a:t>These include that men have tended to play active roles which drive the narrative, while women have tended to play passive roles.</a:t>
            </a:r>
          </a:p>
          <a:p>
            <a:pPr marL="0" indent="0">
              <a:buNone/>
            </a:pPr>
            <a:r>
              <a:rPr lang="en-US" altLang="en-US" sz="2000">
                <a:solidFill>
                  <a:srgbClr val="FFFFFF"/>
                </a:solidFill>
              </a:rPr>
              <a:t>Further to this, where women are represented in film they are seen as erotic objects for male characters which slow the narrative.</a:t>
            </a:r>
          </a:p>
        </p:txBody>
      </p:sp>
    </p:spTree>
    <p:extLst>
      <p:ext uri="{BB962C8B-B14F-4D97-AF65-F5344CB8AC3E}">
        <p14:creationId xmlns:p14="http://schemas.microsoft.com/office/powerpoint/2010/main" val="304698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C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C4EEA-3BEE-4416-9368-42A7BD584C32}"/>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Activeness and Passivity</a:t>
            </a:r>
          </a:p>
        </p:txBody>
      </p:sp>
      <p:pic>
        <p:nvPicPr>
          <p:cNvPr id="7" name="Content Placeholder 6" descr="A picture containing text, building, window&#10;&#10;Description automatically generated">
            <a:extLst>
              <a:ext uri="{FF2B5EF4-FFF2-40B4-BE49-F238E27FC236}">
                <a16:creationId xmlns:a16="http://schemas.microsoft.com/office/drawing/2014/main" id="{C1EE00AE-D392-4D03-B5D3-D9994DA84D85}"/>
              </a:ext>
            </a:extLst>
          </p:cNvPr>
          <p:cNvPicPr>
            <a:picLocks noGrp="1" noChangeAspect="1"/>
          </p:cNvPicPr>
          <p:nvPr>
            <p:ph sz="half" idx="2"/>
          </p:nvPr>
        </p:nvPicPr>
        <p:blipFill rotWithShape="1">
          <a:blip r:embed="rId2"/>
          <a:srcRect t="15640" r="1" b="21026"/>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F3273C27-9904-4E1C-AFFB-006B332B57B4}"/>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93B9B0-EF6B-4122-8B71-77646E5F037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altLang="en-US" sz="2000">
                <a:solidFill>
                  <a:srgbClr val="FFFFFF"/>
                </a:solidFill>
              </a:rPr>
              <a:t>This structuring has generally relegated women to one of two representations in visual culture, each the subject of a different form of the male gaze – either voyeuristic or fetishistic. </a:t>
            </a:r>
          </a:p>
          <a:p>
            <a:pPr marL="0" indent="0">
              <a:buNone/>
            </a:pPr>
            <a:r>
              <a:rPr lang="en-US" altLang="en-US" sz="2000">
                <a:solidFill>
                  <a:srgbClr val="FFFFFF"/>
                </a:solidFill>
              </a:rPr>
              <a:t>These gazes correlate to the two forms of femininity most commonly expressed in film – either the sexual active and seductive female, or the powerless and passive female. </a:t>
            </a:r>
          </a:p>
          <a:p>
            <a:pPr marL="0" indent="0">
              <a:buNone/>
            </a:pPr>
            <a:r>
              <a:rPr lang="en-US" altLang="en-US" sz="2000">
                <a:solidFill>
                  <a:srgbClr val="FFFFFF"/>
                </a:solidFill>
              </a:rPr>
              <a:t>Films have largely presented images of women that were produced simply for the gratification of male viewers.</a:t>
            </a:r>
          </a:p>
        </p:txBody>
      </p:sp>
    </p:spTree>
    <p:extLst>
      <p:ext uri="{BB962C8B-B14F-4D97-AF65-F5344CB8AC3E}">
        <p14:creationId xmlns:p14="http://schemas.microsoft.com/office/powerpoint/2010/main" val="745051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E195-0B61-43D9-A10A-3E6B7E2811E1}"/>
              </a:ext>
            </a:extLst>
          </p:cNvPr>
          <p:cNvSpPr>
            <a:spLocks noGrp="1"/>
          </p:cNvSpPr>
          <p:nvPr>
            <p:ph type="title"/>
          </p:nvPr>
        </p:nvSpPr>
        <p:spPr/>
        <p:txBody>
          <a:bodyPr/>
          <a:lstStyle/>
          <a:p>
            <a:r>
              <a:rPr lang="en-GB" dirty="0"/>
              <a:t>Passivity</a:t>
            </a:r>
          </a:p>
        </p:txBody>
      </p:sp>
      <p:sp>
        <p:nvSpPr>
          <p:cNvPr id="3" name="Content Placeholder 2">
            <a:extLst>
              <a:ext uri="{FF2B5EF4-FFF2-40B4-BE49-F238E27FC236}">
                <a16:creationId xmlns:a16="http://schemas.microsoft.com/office/drawing/2014/main" id="{541F632F-095B-4CF8-B876-2D6B2BC74D50}"/>
              </a:ext>
            </a:extLst>
          </p:cNvPr>
          <p:cNvSpPr>
            <a:spLocks noGrp="1"/>
          </p:cNvSpPr>
          <p:nvPr>
            <p:ph sz="half" idx="1"/>
          </p:nvPr>
        </p:nvSpPr>
        <p:spPr/>
        <p:txBody>
          <a:bodyPr>
            <a:normAutofit/>
          </a:bodyPr>
          <a:lstStyle/>
          <a:p>
            <a:endParaRPr lang="en-GB"/>
          </a:p>
        </p:txBody>
      </p:sp>
      <p:sp>
        <p:nvSpPr>
          <p:cNvPr id="4" name="Content Placeholder 3">
            <a:extLst>
              <a:ext uri="{FF2B5EF4-FFF2-40B4-BE49-F238E27FC236}">
                <a16:creationId xmlns:a16="http://schemas.microsoft.com/office/drawing/2014/main" id="{3F91BCF0-247F-4363-9353-FEFFED9C9178}"/>
              </a:ext>
            </a:extLst>
          </p:cNvPr>
          <p:cNvSpPr>
            <a:spLocks noGrp="1"/>
          </p:cNvSpPr>
          <p:nvPr>
            <p:ph sz="half" idx="2"/>
          </p:nvPr>
        </p:nvSpPr>
        <p:spPr>
          <a:xfrm>
            <a:off x="5989320" y="585216"/>
            <a:ext cx="4754880" cy="5724144"/>
          </a:xfrm>
        </p:spPr>
        <p:txBody>
          <a:bodyPr>
            <a:normAutofit/>
          </a:bodyPr>
          <a:lstStyle/>
          <a:p>
            <a:pPr>
              <a:lnSpc>
                <a:spcPct val="150000"/>
              </a:lnSpc>
            </a:pPr>
            <a:r>
              <a:rPr lang="en-GB" sz="2400" i="1" dirty="0"/>
              <a:t>“Woman, then, stands in patriarchal culture as a signifier for the male other, bound by a symbolic order in which man can live out his fantasies and obsessions through linguistic command by imposing them on the silent image of a woman still tied to her place as the bearer of meaning, not maker of meaning.”</a:t>
            </a:r>
            <a:br>
              <a:rPr lang="en-GB" dirty="0"/>
            </a:br>
            <a:r>
              <a:rPr lang="en-GB" dirty="0"/>
              <a:t>Mulvey, 1989</a:t>
            </a:r>
          </a:p>
          <a:p>
            <a:endParaRPr lang="en-GB" dirty="0"/>
          </a:p>
        </p:txBody>
      </p:sp>
      <p:sp>
        <p:nvSpPr>
          <p:cNvPr id="5" name="Footer Placeholder 4">
            <a:extLst>
              <a:ext uri="{FF2B5EF4-FFF2-40B4-BE49-F238E27FC236}">
                <a16:creationId xmlns:a16="http://schemas.microsoft.com/office/drawing/2014/main" id="{BCE1C73E-CF48-4EAC-A625-F71308DFEB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05431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41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A0763-23AA-4984-857E-494FC4E0891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Activeness and Passivity</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9A82FB-5D10-4FE9-9428-9F2928399AAC}"/>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These two forms of female representation and their concomitant male gazes are often found attached to different female figures within a particular film, for example the seductive baddy and the chaste goody.</a:t>
            </a:r>
          </a:p>
          <a:p>
            <a:pPr marL="0" indent="0">
              <a:buNone/>
            </a:pPr>
            <a:r>
              <a:rPr lang="en-US">
                <a:solidFill>
                  <a:srgbClr val="FFFFFF"/>
                </a:solidFill>
              </a:rPr>
              <a:t>Sometimes the role taken on by the female figure changes according to the progression of the narrative – changing from a wild and unbridled passionate woman, to a controlled and submissive wife – or because of the changing desires of the male character (and the male audience through them).</a:t>
            </a:r>
          </a:p>
        </p:txBody>
      </p:sp>
      <p:sp>
        <p:nvSpPr>
          <p:cNvPr id="5" name="Footer Placeholder 4">
            <a:extLst>
              <a:ext uri="{FF2B5EF4-FFF2-40B4-BE49-F238E27FC236}">
                <a16:creationId xmlns:a16="http://schemas.microsoft.com/office/drawing/2014/main" id="{073971F9-7B07-4F01-8878-1635F41E95FE}"/>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window, clipart&#10;&#10;Description automatically generated">
            <a:extLst>
              <a:ext uri="{FF2B5EF4-FFF2-40B4-BE49-F238E27FC236}">
                <a16:creationId xmlns:a16="http://schemas.microsoft.com/office/drawing/2014/main" id="{8DA5522C-2190-4A2F-A44E-D2CA58924DD0}"/>
              </a:ext>
            </a:extLst>
          </p:cNvPr>
          <p:cNvPicPr>
            <a:picLocks noGrp="1" noChangeAspect="1"/>
          </p:cNvPicPr>
          <p:nvPr>
            <p:ph sz="half" idx="2"/>
          </p:nvPr>
        </p:nvPicPr>
        <p:blipFill rotWithShape="1">
          <a:blip r:embed="rId2"/>
          <a:srcRect l="14545" r="17801"/>
          <a:stretch/>
        </p:blipFill>
        <p:spPr>
          <a:xfrm>
            <a:off x="7552266" y="10"/>
            <a:ext cx="4639734" cy="6857990"/>
          </a:xfrm>
          <a:prstGeom prst="rect">
            <a:avLst/>
          </a:prstGeom>
        </p:spPr>
      </p:pic>
    </p:spTree>
    <p:extLst>
      <p:ext uri="{BB962C8B-B14F-4D97-AF65-F5344CB8AC3E}">
        <p14:creationId xmlns:p14="http://schemas.microsoft.com/office/powerpoint/2010/main" val="754489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3CF80-5730-49FD-8D61-7AA476EB27DC}"/>
              </a:ext>
            </a:extLst>
          </p:cNvPr>
          <p:cNvSpPr>
            <a:spLocks noGrp="1"/>
          </p:cNvSpPr>
          <p:nvPr>
            <p:ph type="title"/>
          </p:nvPr>
        </p:nvSpPr>
        <p:spPr/>
        <p:txBody>
          <a:bodyPr/>
          <a:lstStyle/>
          <a:p>
            <a:r>
              <a:rPr lang="en-GB" dirty="0"/>
              <a:t>Passivity</a:t>
            </a:r>
          </a:p>
        </p:txBody>
      </p:sp>
      <p:sp>
        <p:nvSpPr>
          <p:cNvPr id="3" name="Content Placeholder 2">
            <a:extLst>
              <a:ext uri="{FF2B5EF4-FFF2-40B4-BE49-F238E27FC236}">
                <a16:creationId xmlns:a16="http://schemas.microsoft.com/office/drawing/2014/main" id="{5BC2686B-2E5A-4552-A6BC-EF92213DAFA3}"/>
              </a:ext>
            </a:extLst>
          </p:cNvPr>
          <p:cNvSpPr>
            <a:spLocks noGrp="1"/>
          </p:cNvSpPr>
          <p:nvPr>
            <p:ph sz="half" idx="1"/>
          </p:nvPr>
        </p:nvSpPr>
        <p:spPr/>
        <p:txBody>
          <a:bodyPr>
            <a:normAutofit fontScale="85000" lnSpcReduction="10000"/>
          </a:bodyPr>
          <a:lstStyle/>
          <a:p>
            <a:r>
              <a:rPr lang="en-GB" dirty="0"/>
              <a:t>Only Angels Have Wings - </a:t>
            </a:r>
            <a:r>
              <a:rPr lang="en-GB" dirty="0">
                <a:hlinkClick r:id="rId2"/>
              </a:rPr>
              <a:t>https://www.youtube.com/watch?v=ZXRyZe-vsJ8</a:t>
            </a:r>
            <a:endParaRPr lang="en-GB" dirty="0"/>
          </a:p>
          <a:p>
            <a:endParaRPr lang="en-GB" dirty="0"/>
          </a:p>
          <a:p>
            <a:r>
              <a:rPr lang="en-GB" dirty="0"/>
              <a:t>To Have and Have Not - </a:t>
            </a:r>
            <a:r>
              <a:rPr lang="en-GB" dirty="0">
                <a:hlinkClick r:id="rId3"/>
              </a:rPr>
              <a:t>https://www.youtube.com/watch?v=EBM5Bte4ltg</a:t>
            </a:r>
            <a:endParaRPr lang="en-GB" dirty="0"/>
          </a:p>
          <a:p>
            <a:endParaRPr lang="en-GB" dirty="0"/>
          </a:p>
        </p:txBody>
      </p:sp>
      <p:sp>
        <p:nvSpPr>
          <p:cNvPr id="4" name="Content Placeholder 3">
            <a:extLst>
              <a:ext uri="{FF2B5EF4-FFF2-40B4-BE49-F238E27FC236}">
                <a16:creationId xmlns:a16="http://schemas.microsoft.com/office/drawing/2014/main" id="{D5B3B5F3-8973-49E0-B912-B0B94BA09D8A}"/>
              </a:ext>
            </a:extLst>
          </p:cNvPr>
          <p:cNvSpPr>
            <a:spLocks noGrp="1"/>
          </p:cNvSpPr>
          <p:nvPr>
            <p:ph sz="half" idx="2"/>
          </p:nvPr>
        </p:nvSpPr>
        <p:spPr>
          <a:xfrm>
            <a:off x="5989320" y="741872"/>
            <a:ext cx="4754880" cy="5567488"/>
          </a:xfrm>
        </p:spPr>
        <p:txBody>
          <a:bodyPr>
            <a:normAutofit fontScale="85000" lnSpcReduction="10000"/>
          </a:bodyPr>
          <a:lstStyle/>
          <a:p>
            <a:pPr>
              <a:lnSpc>
                <a:spcPct val="150000"/>
              </a:lnSpc>
            </a:pPr>
            <a:r>
              <a:rPr lang="en-GB" i="1" dirty="0"/>
              <a:t>“…the film opens with the woman as object of the combined gaze of spectator and all the male protagonists in the film. She is isolated, glamorous, on display, sexualised. But as the narrative progresses she falls in love with the main male protagonist and becomes his property, losing her outward glamorous characteristics, her generalized sexuality, her show-girl connotations; her eroticism is subjected to the male star alone. By means of identification with him, through participating in his power, the spectator can indirectly possess her too.” </a:t>
            </a:r>
            <a:br>
              <a:rPr lang="en-GB" dirty="0"/>
            </a:br>
            <a:r>
              <a:rPr lang="en-GB" dirty="0"/>
              <a:t>Mulvey, 1989</a:t>
            </a:r>
          </a:p>
        </p:txBody>
      </p:sp>
      <p:sp>
        <p:nvSpPr>
          <p:cNvPr id="5" name="Footer Placeholder 4">
            <a:extLst>
              <a:ext uri="{FF2B5EF4-FFF2-40B4-BE49-F238E27FC236}">
                <a16:creationId xmlns:a16="http://schemas.microsoft.com/office/drawing/2014/main" id="{67C309CD-6E67-4B6B-A848-3A93A6C8399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64812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33ECA-DA08-4119-8433-AD8D27F3BE90}"/>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Some Examples</a:t>
            </a:r>
          </a:p>
        </p:txBody>
      </p:sp>
      <p:sp>
        <p:nvSpPr>
          <p:cNvPr id="3" name="Subtitle 2">
            <a:extLst>
              <a:ext uri="{FF2B5EF4-FFF2-40B4-BE49-F238E27FC236}">
                <a16:creationId xmlns:a16="http://schemas.microsoft.com/office/drawing/2014/main" id="{C7376CC3-06D8-475A-B3C4-EA3D766D4D3B}"/>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276145D-D102-43C8-ACCB-16EEC6C4EB52}"/>
              </a:ext>
            </a:extLst>
          </p:cNvPr>
          <p:cNvSpPr>
            <a:spLocks noGrp="1"/>
          </p:cNvSpPr>
          <p:nvPr>
            <p:ph type="ftr" sz="quarter" idx="11"/>
          </p:nvPr>
        </p:nvSpPr>
        <p:spPr>
          <a:xfrm>
            <a:off x="4842932" y="6470704"/>
            <a:ext cx="5901459" cy="274320"/>
          </a:xfrm>
        </p:spPr>
        <p:txBody>
          <a:bodyPr>
            <a:normAutofit/>
          </a:bodyPr>
          <a:lstStyle/>
          <a:p>
            <a:pPr>
              <a:spcAft>
                <a:spcPts val="600"/>
              </a:spcAft>
            </a:pPr>
            <a:r>
              <a:rPr lang="en-US"/>
              <a:t>A. Slater - 2022</a:t>
            </a:r>
          </a:p>
        </p:txBody>
      </p:sp>
    </p:spTree>
    <p:extLst>
      <p:ext uri="{BB962C8B-B14F-4D97-AF65-F5344CB8AC3E}">
        <p14:creationId xmlns:p14="http://schemas.microsoft.com/office/powerpoint/2010/main" val="20895282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74D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EB841-055B-49D1-AF17-30E42CC5370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Counter-Examples	</a:t>
            </a:r>
          </a:p>
        </p:txBody>
      </p:sp>
      <p:pic>
        <p:nvPicPr>
          <p:cNvPr id="7" name="Content Placeholder 6" descr="A person holding an object and another person holding an object&#10;&#10;Description automatically generated with low confidence">
            <a:extLst>
              <a:ext uri="{FF2B5EF4-FFF2-40B4-BE49-F238E27FC236}">
                <a16:creationId xmlns:a16="http://schemas.microsoft.com/office/drawing/2014/main" id="{FA51CBDD-E4C6-4560-8DCB-D60463DE1545}"/>
              </a:ext>
            </a:extLst>
          </p:cNvPr>
          <p:cNvPicPr>
            <a:picLocks noGrp="1" noChangeAspect="1"/>
          </p:cNvPicPr>
          <p:nvPr>
            <p:ph sz="half" idx="2"/>
          </p:nvPr>
        </p:nvPicPr>
        <p:blipFill rotWithShape="1">
          <a:blip r:embed="rId2"/>
          <a:srcRect r="-1" b="3346"/>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E102A6E4-C44F-4F8A-B8DD-E7D9D742FA62}"/>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B816AE-FB10-4B9B-B59C-E084C9DF89F4}"/>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There are, of course, a number of ways in which this notion of the male-gaze has been challenged and subverted within film. </a:t>
            </a:r>
          </a:p>
          <a:p>
            <a:r>
              <a:rPr lang="en-US" sz="1900">
                <a:solidFill>
                  <a:srgbClr val="FFFFFF"/>
                </a:solidFill>
              </a:rPr>
              <a:t>A particularly pertinent one is the role of Ellen Ridley in the film series Alien, which, as part of the sci-fi genre, occurs within an even more male-dominated genre than others. </a:t>
            </a:r>
          </a:p>
          <a:p>
            <a:r>
              <a:rPr lang="en-US" sz="1900">
                <a:solidFill>
                  <a:srgbClr val="FFFFFF"/>
                </a:solidFill>
              </a:rPr>
              <a:t>Ridley represents and reflects a historically relevant form of feminism, tied with many of the same attributes expressed in 2</a:t>
            </a:r>
            <a:r>
              <a:rPr lang="en-US" sz="1900" baseline="30000">
                <a:solidFill>
                  <a:srgbClr val="FFFFFF"/>
                </a:solidFill>
              </a:rPr>
              <a:t>nd</a:t>
            </a:r>
            <a:r>
              <a:rPr lang="en-US" sz="1900">
                <a:solidFill>
                  <a:srgbClr val="FFFFFF"/>
                </a:solidFill>
              </a:rPr>
              <a:t> / 3</a:t>
            </a:r>
            <a:r>
              <a:rPr lang="en-US" sz="1900" baseline="30000">
                <a:solidFill>
                  <a:srgbClr val="FFFFFF"/>
                </a:solidFill>
              </a:rPr>
              <a:t>rd</a:t>
            </a:r>
            <a:r>
              <a:rPr lang="en-US" sz="1900">
                <a:solidFill>
                  <a:srgbClr val="FFFFFF"/>
                </a:solidFill>
              </a:rPr>
              <a:t> wave forms of feminist activism. </a:t>
            </a:r>
          </a:p>
        </p:txBody>
      </p:sp>
    </p:spTree>
    <p:extLst>
      <p:ext uri="{BB962C8B-B14F-4D97-AF65-F5344CB8AC3E}">
        <p14:creationId xmlns:p14="http://schemas.microsoft.com/office/powerpoint/2010/main" val="945611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5008-A13D-46E7-A2D0-2A54CA0DAA4D}"/>
              </a:ext>
            </a:extLst>
          </p:cNvPr>
          <p:cNvSpPr>
            <a:spLocks noGrp="1"/>
          </p:cNvSpPr>
          <p:nvPr>
            <p:ph type="title"/>
          </p:nvPr>
        </p:nvSpPr>
        <p:spPr/>
        <p:txBody>
          <a:bodyPr/>
          <a:lstStyle/>
          <a:p>
            <a:r>
              <a:rPr lang="en-GB" dirty="0"/>
              <a:t>Alien</a:t>
            </a:r>
          </a:p>
        </p:txBody>
      </p:sp>
      <p:sp>
        <p:nvSpPr>
          <p:cNvPr id="3" name="Content Placeholder 2">
            <a:extLst>
              <a:ext uri="{FF2B5EF4-FFF2-40B4-BE49-F238E27FC236}">
                <a16:creationId xmlns:a16="http://schemas.microsoft.com/office/drawing/2014/main" id="{7D042167-3A77-4B8B-AA3B-2BC5DDB161E1}"/>
              </a:ext>
            </a:extLst>
          </p:cNvPr>
          <p:cNvSpPr>
            <a:spLocks noGrp="1"/>
          </p:cNvSpPr>
          <p:nvPr>
            <p:ph sz="half" idx="1"/>
          </p:nvPr>
        </p:nvSpPr>
        <p:spPr/>
        <p:txBody>
          <a:bodyPr/>
          <a:lstStyle/>
          <a:p>
            <a:r>
              <a:rPr lang="en-GB" dirty="0">
                <a:hlinkClick r:id="rId2"/>
              </a:rPr>
              <a:t>https://www.youtube.com/watch?v=LjLamj-b0I8</a:t>
            </a:r>
            <a:endParaRPr lang="en-GB" dirty="0"/>
          </a:p>
          <a:p>
            <a:endParaRPr lang="en-GB" dirty="0"/>
          </a:p>
        </p:txBody>
      </p:sp>
      <p:sp>
        <p:nvSpPr>
          <p:cNvPr id="4" name="Content Placeholder 3">
            <a:extLst>
              <a:ext uri="{FF2B5EF4-FFF2-40B4-BE49-F238E27FC236}">
                <a16:creationId xmlns:a16="http://schemas.microsoft.com/office/drawing/2014/main" id="{183C16F7-A05B-4A33-821A-3D9510F9F9A4}"/>
              </a:ext>
            </a:extLst>
          </p:cNvPr>
          <p:cNvSpPr>
            <a:spLocks noGrp="1"/>
          </p:cNvSpPr>
          <p:nvPr>
            <p:ph sz="half" idx="2"/>
          </p:nvPr>
        </p:nvSpPr>
        <p:spPr/>
        <p:txBody>
          <a:bodyPr/>
          <a:lstStyle/>
          <a:p>
            <a:endParaRPr lang="en-GB"/>
          </a:p>
        </p:txBody>
      </p:sp>
      <p:sp>
        <p:nvSpPr>
          <p:cNvPr id="5" name="Footer Placeholder 4">
            <a:extLst>
              <a:ext uri="{FF2B5EF4-FFF2-40B4-BE49-F238E27FC236}">
                <a16:creationId xmlns:a16="http://schemas.microsoft.com/office/drawing/2014/main" id="{D6C0C589-97B2-4A0F-9346-BA1CCDD612D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18172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E4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AA674-6F7E-4FA2-B7D3-27CD036818B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Alien</a:t>
            </a:r>
          </a:p>
        </p:txBody>
      </p:sp>
      <p:pic>
        <p:nvPicPr>
          <p:cNvPr id="7" name="Content Placeholder 6" descr="A picture containing text, wearing, mask, eyes&#10;&#10;Description automatically generated">
            <a:extLst>
              <a:ext uri="{FF2B5EF4-FFF2-40B4-BE49-F238E27FC236}">
                <a16:creationId xmlns:a16="http://schemas.microsoft.com/office/drawing/2014/main" id="{D0C22094-4CD6-4B81-82F8-72B86B51D97D}"/>
              </a:ext>
            </a:extLst>
          </p:cNvPr>
          <p:cNvPicPr>
            <a:picLocks noGrp="1" noChangeAspect="1"/>
          </p:cNvPicPr>
          <p:nvPr>
            <p:ph sz="half" idx="2"/>
          </p:nvPr>
        </p:nvPicPr>
        <p:blipFill rotWithShape="1">
          <a:blip r:embed="rId2"/>
          <a:srcRect l="3338"/>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F5A237EB-47D8-4B6A-9653-E24714CFF86C}"/>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866D3A-C74B-4B45-8F37-EF971623965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a:solidFill>
                  <a:srgbClr val="FFFFFF"/>
                </a:solidFill>
              </a:rPr>
              <a:t>Over the course of the Alien series, four films, we see Ridley’s character develop and grow, particularly as she faces new challenges and struggles to overcome them. </a:t>
            </a:r>
          </a:p>
          <a:p>
            <a:r>
              <a:rPr lang="en-US" sz="1700">
                <a:solidFill>
                  <a:srgbClr val="FFFFFF"/>
                </a:solidFill>
              </a:rPr>
              <a:t>Her casting and character role challenges a number of cultural norms about female leadership, the self-reliance of female characters, and the centrality of a female character in film. </a:t>
            </a:r>
          </a:p>
          <a:p>
            <a:r>
              <a:rPr lang="en-US" altLang="en-US" sz="1700">
                <a:solidFill>
                  <a:srgbClr val="FFFFFF"/>
                </a:solidFill>
              </a:rPr>
              <a:t>In addition, many of the challenges faced by Ripley are directly related to and challenge her femininity, but the film preserves a concept of her active sexuality and gendered identity. </a:t>
            </a:r>
            <a:endParaRPr lang="en-US" sz="1700">
              <a:solidFill>
                <a:srgbClr val="FFFFFF"/>
              </a:solidFill>
            </a:endParaRPr>
          </a:p>
        </p:txBody>
      </p:sp>
    </p:spTree>
    <p:extLst>
      <p:ext uri="{BB962C8B-B14F-4D97-AF65-F5344CB8AC3E}">
        <p14:creationId xmlns:p14="http://schemas.microsoft.com/office/powerpoint/2010/main" val="2287535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3B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024BB-59C4-4B2C-9C1A-2BAB74266B0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Alien</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09A09-EEC6-4950-823B-0F70ACBEFE35}"/>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Beyond her own role, we also see Ripley engage with broader structural patriarchal forces, such as her struggle against the Company and against male authority characters in the films.</a:t>
            </a:r>
          </a:p>
          <a:p>
            <a:pPr marL="0" indent="0">
              <a:buNone/>
            </a:pPr>
            <a:endParaRPr lang="en-US" dirty="0">
              <a:solidFill>
                <a:srgbClr val="FFFFFF"/>
              </a:solidFill>
            </a:endParaRPr>
          </a:p>
          <a:p>
            <a:pPr marL="0" indent="0">
              <a:buNone/>
            </a:pPr>
            <a:r>
              <a:rPr lang="en-US" dirty="0">
                <a:solidFill>
                  <a:srgbClr val="FFFFFF"/>
                </a:solidFill>
              </a:rPr>
              <a:t>However, there are also distinctly ‘feminine’ attributions to the character, particularly around things like motherhood and caring instincts.</a:t>
            </a:r>
          </a:p>
        </p:txBody>
      </p:sp>
      <p:sp>
        <p:nvSpPr>
          <p:cNvPr id="5" name="Footer Placeholder 4">
            <a:extLst>
              <a:ext uri="{FF2B5EF4-FFF2-40B4-BE49-F238E27FC236}">
                <a16:creationId xmlns:a16="http://schemas.microsoft.com/office/drawing/2014/main" id="{8767850B-0021-4352-90C1-6BE4684AB49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erson holding an object&#10;&#10;Description automatically generated">
            <a:extLst>
              <a:ext uri="{FF2B5EF4-FFF2-40B4-BE49-F238E27FC236}">
                <a16:creationId xmlns:a16="http://schemas.microsoft.com/office/drawing/2014/main" id="{5BE8B9E4-EB51-431F-AD81-41A573CADCF9}"/>
              </a:ext>
            </a:extLst>
          </p:cNvPr>
          <p:cNvPicPr>
            <a:picLocks noGrp="1" noChangeAspect="1"/>
          </p:cNvPicPr>
          <p:nvPr>
            <p:ph sz="half" idx="2"/>
          </p:nvPr>
        </p:nvPicPr>
        <p:blipFill rotWithShape="1">
          <a:blip r:embed="rId2"/>
          <a:srcRect r="32346"/>
          <a:stretch/>
        </p:blipFill>
        <p:spPr>
          <a:xfrm>
            <a:off x="7552266" y="10"/>
            <a:ext cx="4639734" cy="6857990"/>
          </a:xfrm>
          <a:prstGeom prst="rect">
            <a:avLst/>
          </a:prstGeom>
        </p:spPr>
      </p:pic>
    </p:spTree>
    <p:extLst>
      <p:ext uri="{BB962C8B-B14F-4D97-AF65-F5344CB8AC3E}">
        <p14:creationId xmlns:p14="http://schemas.microsoft.com/office/powerpoint/2010/main" val="1898259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person with blonde hair&#10;&#10;Description automatically generated with low confidence">
            <a:extLst>
              <a:ext uri="{FF2B5EF4-FFF2-40B4-BE49-F238E27FC236}">
                <a16:creationId xmlns:a16="http://schemas.microsoft.com/office/drawing/2014/main" id="{8F1325BC-24B5-45B5-8CB8-4951E95D9AEF}"/>
              </a:ext>
            </a:extLst>
          </p:cNvPr>
          <p:cNvPicPr>
            <a:picLocks noGrp="1" noChangeAspect="1"/>
          </p:cNvPicPr>
          <p:nvPr>
            <p:ph sz="half" idx="2"/>
          </p:nvPr>
        </p:nvPicPr>
        <p:blipFill rotWithShape="1">
          <a:blip r:embed="rId2"/>
          <a:srcRect l="9761" r="12760" b="-1"/>
          <a:stretch/>
        </p:blipFill>
        <p:spPr>
          <a:xfrm>
            <a:off x="321732" y="322287"/>
            <a:ext cx="3448718" cy="4106284"/>
          </a:xfrm>
          <a:prstGeom prst="rect">
            <a:avLst/>
          </a:prstGeom>
        </p:spPr>
      </p:pic>
      <p:cxnSp>
        <p:nvCxnSpPr>
          <p:cNvPr id="14" name="Straight Connector 1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75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9666D0B-011C-4F17-8E47-6CF5D8B6726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Terminator</a:t>
            </a:r>
          </a:p>
        </p:txBody>
      </p:sp>
      <p:pic>
        <p:nvPicPr>
          <p:cNvPr id="9" name="Picture 8" descr="A person holding an object&#10;&#10;Description automatically generated with medium confidence">
            <a:extLst>
              <a:ext uri="{FF2B5EF4-FFF2-40B4-BE49-F238E27FC236}">
                <a16:creationId xmlns:a16="http://schemas.microsoft.com/office/drawing/2014/main" id="{931AED2E-0D5D-42D7-826E-B329F90988D1}"/>
              </a:ext>
            </a:extLst>
          </p:cNvPr>
          <p:cNvPicPr>
            <a:picLocks noChangeAspect="1"/>
          </p:cNvPicPr>
          <p:nvPr/>
        </p:nvPicPr>
        <p:blipFill rotWithShape="1">
          <a:blip r:embed="rId3"/>
          <a:srcRect r="3" b="13060"/>
          <a:stretch/>
        </p:blipFill>
        <p:spPr>
          <a:xfrm>
            <a:off x="3902466" y="321733"/>
            <a:ext cx="3448718" cy="4107392"/>
          </a:xfrm>
          <a:prstGeom prst="rect">
            <a:avLst/>
          </a:prstGeom>
        </p:spPr>
      </p:pic>
      <p:sp>
        <p:nvSpPr>
          <p:cNvPr id="5" name="Footer Placeholder 4">
            <a:extLst>
              <a:ext uri="{FF2B5EF4-FFF2-40B4-BE49-F238E27FC236}">
                <a16:creationId xmlns:a16="http://schemas.microsoft.com/office/drawing/2014/main" id="{437590F2-D603-427C-B5BD-DFDA0F0A9E79}"/>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j-lt"/>
                <a:ea typeface="+mn-ea"/>
                <a:cs typeface="+mn-cs"/>
              </a:rPr>
              <a:t>A. Slater - 2022</a:t>
            </a: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2E89BBB6-F1F7-419F-AE12-2232636AD95E}"/>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Another example of evolving female representation in media culture is the role of Sarah Connor within the Terminator franchise. </a:t>
            </a:r>
          </a:p>
          <a:p>
            <a:pPr marL="0" indent="0">
              <a:buNone/>
            </a:pPr>
            <a:r>
              <a:rPr lang="en-US" sz="1700">
                <a:solidFill>
                  <a:srgbClr val="FFFFFF"/>
                </a:solidFill>
              </a:rPr>
              <a:t>While in the first film she is depicted in a very stereotypical way – as hysterical, passive, and in need of rescue – her character shifts significantly over the course of the franchise, as does the representation of femininity more broadly. </a:t>
            </a:r>
          </a:p>
          <a:p>
            <a:pPr marL="0" indent="0">
              <a:buNone/>
            </a:pPr>
            <a:r>
              <a:rPr lang="en-US" sz="1700">
                <a:solidFill>
                  <a:srgbClr val="FFFFFF"/>
                </a:solidFill>
              </a:rPr>
              <a:t>We see this expressed in the change in her characters prominence and power in the second film, where she is able to actively fight against the Terminator. </a:t>
            </a:r>
          </a:p>
        </p:txBody>
      </p:sp>
    </p:spTree>
    <p:extLst>
      <p:ext uri="{BB962C8B-B14F-4D97-AF65-F5344CB8AC3E}">
        <p14:creationId xmlns:p14="http://schemas.microsoft.com/office/powerpoint/2010/main" val="991985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5ED7-8056-4F21-AAC8-1F3A0D653008}"/>
              </a:ext>
            </a:extLst>
          </p:cNvPr>
          <p:cNvSpPr>
            <a:spLocks noGrp="1"/>
          </p:cNvSpPr>
          <p:nvPr>
            <p:ph type="title"/>
          </p:nvPr>
        </p:nvSpPr>
        <p:spPr/>
        <p:txBody>
          <a:bodyPr/>
          <a:lstStyle/>
          <a:p>
            <a:r>
              <a:rPr lang="en-GB" dirty="0"/>
              <a:t>Terminator</a:t>
            </a:r>
          </a:p>
        </p:txBody>
      </p:sp>
      <p:sp>
        <p:nvSpPr>
          <p:cNvPr id="3" name="Content Placeholder 2">
            <a:extLst>
              <a:ext uri="{FF2B5EF4-FFF2-40B4-BE49-F238E27FC236}">
                <a16:creationId xmlns:a16="http://schemas.microsoft.com/office/drawing/2014/main" id="{AAA9FE1E-7FED-4650-B639-9599521CB6D7}"/>
              </a:ext>
            </a:extLst>
          </p:cNvPr>
          <p:cNvSpPr>
            <a:spLocks noGrp="1"/>
          </p:cNvSpPr>
          <p:nvPr>
            <p:ph sz="half" idx="1"/>
          </p:nvPr>
        </p:nvSpPr>
        <p:spPr/>
        <p:txBody>
          <a:bodyPr/>
          <a:lstStyle/>
          <a:p>
            <a:r>
              <a:rPr lang="en-GB" dirty="0">
                <a:hlinkClick r:id="rId2"/>
              </a:rPr>
              <a:t>https://www.youtube.com/watch?v=k64P4l2Wmeg</a:t>
            </a:r>
            <a:br>
              <a:rPr lang="en-GB" dirty="0"/>
            </a:br>
            <a:br>
              <a:rPr lang="en-GB" dirty="0"/>
            </a:br>
            <a:r>
              <a:rPr lang="en-GB" dirty="0">
                <a:hlinkClick r:id="rId3"/>
              </a:rPr>
              <a:t>https://www.youtube.com/watch?v=CRRlbK5w8AE</a:t>
            </a:r>
            <a:br>
              <a:rPr lang="en-GB" dirty="0"/>
            </a:br>
            <a:br>
              <a:rPr lang="en-GB" dirty="0"/>
            </a:br>
            <a:endParaRPr lang="en-GB" dirty="0"/>
          </a:p>
        </p:txBody>
      </p:sp>
      <p:sp>
        <p:nvSpPr>
          <p:cNvPr id="4" name="Content Placeholder 3">
            <a:extLst>
              <a:ext uri="{FF2B5EF4-FFF2-40B4-BE49-F238E27FC236}">
                <a16:creationId xmlns:a16="http://schemas.microsoft.com/office/drawing/2014/main" id="{AF4FE726-D180-462F-B4F3-90B2577ACC7D}"/>
              </a:ext>
            </a:extLst>
          </p:cNvPr>
          <p:cNvSpPr>
            <a:spLocks noGrp="1"/>
          </p:cNvSpPr>
          <p:nvPr>
            <p:ph sz="half" idx="2"/>
          </p:nvPr>
        </p:nvSpPr>
        <p:spPr/>
        <p:txBody>
          <a:bodyPr/>
          <a:lstStyle/>
          <a:p>
            <a:endParaRPr lang="en-GB"/>
          </a:p>
        </p:txBody>
      </p:sp>
      <p:sp>
        <p:nvSpPr>
          <p:cNvPr id="5" name="Footer Placeholder 4">
            <a:extLst>
              <a:ext uri="{FF2B5EF4-FFF2-40B4-BE49-F238E27FC236}">
                <a16:creationId xmlns:a16="http://schemas.microsoft.com/office/drawing/2014/main" id="{0788283E-BFED-4098-A30D-D5D4BB5FAF1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13618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36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0D10F7C1-F539-4304-B803-030EC861CE4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Terminator</a:t>
            </a:r>
          </a:p>
        </p:txBody>
      </p:sp>
      <p:pic>
        <p:nvPicPr>
          <p:cNvPr id="7" name="Content Placeholder 6" descr="A picture containing person, indoor, posing&#10;&#10;Description automatically generated">
            <a:extLst>
              <a:ext uri="{FF2B5EF4-FFF2-40B4-BE49-F238E27FC236}">
                <a16:creationId xmlns:a16="http://schemas.microsoft.com/office/drawing/2014/main" id="{8FCEAA0D-6539-4B44-B1E9-F2DCDF99CDF6}"/>
              </a:ext>
            </a:extLst>
          </p:cNvPr>
          <p:cNvPicPr>
            <a:picLocks noGrp="1" noChangeAspect="1"/>
          </p:cNvPicPr>
          <p:nvPr>
            <p:ph sz="half" idx="2"/>
          </p:nvPr>
        </p:nvPicPr>
        <p:blipFill rotWithShape="1">
          <a:blip r:embed="rId2"/>
          <a:srcRect t="10503" r="2" b="22505"/>
          <a:stretch/>
        </p:blipFill>
        <p:spPr>
          <a:xfrm>
            <a:off x="327547" y="321733"/>
            <a:ext cx="3448718" cy="4107392"/>
          </a:xfrm>
          <a:prstGeom prst="rect">
            <a:avLst/>
          </a:prstGeom>
        </p:spPr>
      </p:pic>
      <p:pic>
        <p:nvPicPr>
          <p:cNvPr id="9" name="Picture 8" descr="A person with long hair&#10;&#10;Description automatically generated with low confidence">
            <a:extLst>
              <a:ext uri="{FF2B5EF4-FFF2-40B4-BE49-F238E27FC236}">
                <a16:creationId xmlns:a16="http://schemas.microsoft.com/office/drawing/2014/main" id="{CD3E6D02-D6A4-42CB-BB4B-1BC50DECF349}"/>
              </a:ext>
            </a:extLst>
          </p:cNvPr>
          <p:cNvPicPr>
            <a:picLocks noChangeAspect="1"/>
          </p:cNvPicPr>
          <p:nvPr/>
        </p:nvPicPr>
        <p:blipFill rotWithShape="1">
          <a:blip r:embed="rId3"/>
          <a:srcRect r="2" b="10702"/>
          <a:stretch/>
        </p:blipFill>
        <p:spPr>
          <a:xfrm>
            <a:off x="3925067" y="321732"/>
            <a:ext cx="3448718" cy="4106284"/>
          </a:xfrm>
          <a:prstGeom prst="rect">
            <a:avLst/>
          </a:prstGeom>
        </p:spPr>
      </p:pic>
      <p:sp>
        <p:nvSpPr>
          <p:cNvPr id="5" name="Footer Placeholder 4">
            <a:extLst>
              <a:ext uri="{FF2B5EF4-FFF2-40B4-BE49-F238E27FC236}">
                <a16:creationId xmlns:a16="http://schemas.microsoft.com/office/drawing/2014/main" id="{50B97048-2017-4251-8A61-BA0CBBF7F25F}"/>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j-lt"/>
                <a:ea typeface="+mn-ea"/>
                <a:cs typeface="+mn-cs"/>
              </a:rPr>
              <a:t>A. Slater - 2022</a:t>
            </a: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DD5F9298-6673-4A29-9137-681E119F25F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dirty="0">
                <a:solidFill>
                  <a:srgbClr val="FFFFFF"/>
                </a:solidFill>
              </a:rPr>
              <a:t>This evolution of female representation continues in the third film and ensuing TV series – in the third film, the terminator itself is presented as female, although note the male gaze structuring this representation. </a:t>
            </a:r>
          </a:p>
          <a:p>
            <a:r>
              <a:rPr lang="en-US" dirty="0">
                <a:solidFill>
                  <a:srgbClr val="FFFFFF"/>
                </a:solidFill>
              </a:rPr>
              <a:t>By the time we reach the TV series ‘The Sarah Connor Chronicles’, not only has the character become the titular role, but the level of importance of it has reached world-saving levels. </a:t>
            </a:r>
          </a:p>
        </p:txBody>
      </p:sp>
    </p:spTree>
    <p:extLst>
      <p:ext uri="{BB962C8B-B14F-4D97-AF65-F5344CB8AC3E}">
        <p14:creationId xmlns:p14="http://schemas.microsoft.com/office/powerpoint/2010/main" val="2989516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DFE4-4975-4457-8B2B-7645FCE21C23}"/>
              </a:ext>
            </a:extLst>
          </p:cNvPr>
          <p:cNvSpPr>
            <a:spLocks noGrp="1"/>
          </p:cNvSpPr>
          <p:nvPr>
            <p:ph type="title"/>
          </p:nvPr>
        </p:nvSpPr>
        <p:spPr/>
        <p:txBody>
          <a:bodyPr/>
          <a:lstStyle/>
          <a:p>
            <a:r>
              <a:rPr lang="en-GB" dirty="0"/>
              <a:t>Terminator</a:t>
            </a:r>
          </a:p>
        </p:txBody>
      </p:sp>
      <p:sp>
        <p:nvSpPr>
          <p:cNvPr id="3" name="Content Placeholder 2">
            <a:extLst>
              <a:ext uri="{FF2B5EF4-FFF2-40B4-BE49-F238E27FC236}">
                <a16:creationId xmlns:a16="http://schemas.microsoft.com/office/drawing/2014/main" id="{F79EDF2F-70FB-447B-99EF-03E14924126B}"/>
              </a:ext>
            </a:extLst>
          </p:cNvPr>
          <p:cNvSpPr>
            <a:spLocks noGrp="1"/>
          </p:cNvSpPr>
          <p:nvPr>
            <p:ph sz="half" idx="1"/>
          </p:nvPr>
        </p:nvSpPr>
        <p:spPr/>
        <p:txBody>
          <a:bodyPr/>
          <a:lstStyle/>
          <a:p>
            <a:r>
              <a:rPr lang="en-GB" dirty="0">
                <a:hlinkClick r:id="rId2"/>
              </a:rPr>
              <a:t>https://www.youtube.com/watch?v=5UgPJhyJmlM</a:t>
            </a:r>
            <a:endParaRPr lang="en-GB" dirty="0"/>
          </a:p>
          <a:p>
            <a:endParaRPr lang="en-GB" dirty="0"/>
          </a:p>
          <a:p>
            <a:r>
              <a:rPr lang="en-GB" dirty="0">
                <a:hlinkClick r:id="rId3"/>
              </a:rPr>
              <a:t>https://www.youtube.com/watch?v=i0fXTDI1egY</a:t>
            </a:r>
            <a:endParaRPr lang="en-GB" dirty="0"/>
          </a:p>
          <a:p>
            <a:endParaRPr lang="en-GB" dirty="0"/>
          </a:p>
        </p:txBody>
      </p:sp>
      <p:sp>
        <p:nvSpPr>
          <p:cNvPr id="4" name="Content Placeholder 3">
            <a:extLst>
              <a:ext uri="{FF2B5EF4-FFF2-40B4-BE49-F238E27FC236}">
                <a16:creationId xmlns:a16="http://schemas.microsoft.com/office/drawing/2014/main" id="{6363BDFA-709A-4385-83FD-D8F2322FAC5A}"/>
              </a:ext>
            </a:extLst>
          </p:cNvPr>
          <p:cNvSpPr>
            <a:spLocks noGrp="1"/>
          </p:cNvSpPr>
          <p:nvPr>
            <p:ph sz="half" idx="2"/>
          </p:nvPr>
        </p:nvSpPr>
        <p:spPr/>
        <p:txBody>
          <a:bodyPr/>
          <a:lstStyle/>
          <a:p>
            <a:endParaRPr lang="en-GB"/>
          </a:p>
        </p:txBody>
      </p:sp>
      <p:sp>
        <p:nvSpPr>
          <p:cNvPr id="5" name="Footer Placeholder 4">
            <a:extLst>
              <a:ext uri="{FF2B5EF4-FFF2-40B4-BE49-F238E27FC236}">
                <a16:creationId xmlns:a16="http://schemas.microsoft.com/office/drawing/2014/main" id="{0F3A8963-44F3-4DE9-9AE8-C812A49C79C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685033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35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E6126-D3AD-4E43-9ABD-93344F8885B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Changing Perspectives</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DBA3E8-5ED7-45EA-8509-7B7911A05CC9}"/>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2000">
                <a:solidFill>
                  <a:srgbClr val="FFFFFF"/>
                </a:solidFill>
              </a:rPr>
              <a:t>Visual culture both depends on general culture for its intelligibility, but also drives forward aspects of general culture through changing representation.</a:t>
            </a:r>
          </a:p>
          <a:p>
            <a:pPr marL="0" indent="0">
              <a:buNone/>
            </a:pPr>
            <a:r>
              <a:rPr lang="en-US" altLang="en-US" sz="2000">
                <a:solidFill>
                  <a:srgbClr val="FFFFFF"/>
                </a:solidFill>
              </a:rPr>
              <a:t>Contemporary representations of women in visual culture, while still heavily subject to the male gaze, are increasingly likely to represent women as career-driven (the obsessed with work, but needs a man to complete her life trope), intelligent (the nerdy shy girl who only blossoms when a boy shows interest trope ), confident (sassy and uncontrollable except by that one special guy trope), or violent (unpredictable and violent, presented as sexy and mysterious trope).</a:t>
            </a:r>
            <a:endParaRPr lang="en-US" sz="2000">
              <a:solidFill>
                <a:srgbClr val="FFFFFF"/>
              </a:solidFill>
            </a:endParaRPr>
          </a:p>
        </p:txBody>
      </p:sp>
      <p:sp>
        <p:nvSpPr>
          <p:cNvPr id="5" name="Footer Placeholder 4">
            <a:extLst>
              <a:ext uri="{FF2B5EF4-FFF2-40B4-BE49-F238E27FC236}">
                <a16:creationId xmlns:a16="http://schemas.microsoft.com/office/drawing/2014/main" id="{20308E0B-3700-4834-9963-A3BA706C97B6}"/>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shape&#10;&#10;Description automatically generated">
            <a:extLst>
              <a:ext uri="{FF2B5EF4-FFF2-40B4-BE49-F238E27FC236}">
                <a16:creationId xmlns:a16="http://schemas.microsoft.com/office/drawing/2014/main" id="{A8DE43E9-B5C6-485D-B88C-8D5A4A9B55DD}"/>
              </a:ext>
            </a:extLst>
          </p:cNvPr>
          <p:cNvPicPr>
            <a:picLocks noGrp="1" noChangeAspect="1"/>
          </p:cNvPicPr>
          <p:nvPr>
            <p:ph sz="half" idx="2"/>
          </p:nvPr>
        </p:nvPicPr>
        <p:blipFill rotWithShape="1">
          <a:blip r:embed="rId2"/>
          <a:srcRect r="15167"/>
          <a:stretch/>
        </p:blipFill>
        <p:spPr>
          <a:xfrm>
            <a:off x="7552266" y="10"/>
            <a:ext cx="4639734" cy="6857990"/>
          </a:xfrm>
          <a:prstGeom prst="rect">
            <a:avLst/>
          </a:prstGeom>
        </p:spPr>
      </p:pic>
    </p:spTree>
    <p:extLst>
      <p:ext uri="{BB962C8B-B14F-4D97-AF65-F5344CB8AC3E}">
        <p14:creationId xmlns:p14="http://schemas.microsoft.com/office/powerpoint/2010/main" val="9410714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Logo&#10;&#10;Description automatically generated">
            <a:extLst>
              <a:ext uri="{FF2B5EF4-FFF2-40B4-BE49-F238E27FC236}">
                <a16:creationId xmlns:a16="http://schemas.microsoft.com/office/drawing/2014/main" id="{C582302F-5FB6-426B-ADFB-35E45A2AF63E}"/>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9464" r="-1" b="5516"/>
          <a:stretch/>
        </p:blipFill>
        <p:spPr>
          <a:xfrm>
            <a:off x="20" y="-1"/>
            <a:ext cx="12188932" cy="6858000"/>
          </a:xfrm>
          <a:prstGeom prst="rect">
            <a:avLst/>
          </a:prstGeom>
        </p:spPr>
      </p:pic>
      <p:sp>
        <p:nvSpPr>
          <p:cNvPr id="2" name="Title 1">
            <a:extLst>
              <a:ext uri="{FF2B5EF4-FFF2-40B4-BE49-F238E27FC236}">
                <a16:creationId xmlns:a16="http://schemas.microsoft.com/office/drawing/2014/main" id="{6DCCDF69-BED3-403B-AA38-D8E16D6DFBAD}"/>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Aspects of the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5E1580-EDA6-43B3-B372-392AF3EC9C9D}"/>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There are a number of other ways in which the mechanics of the gaze have an impact on our society – Mulvey concentrates on the notion of the ‘male gaze’ as it is the most prevalent form within our heteronormative and patriarchal societies. </a:t>
            </a:r>
          </a:p>
          <a:p>
            <a:pPr marL="0" indent="0">
              <a:buNone/>
            </a:pPr>
            <a:r>
              <a:rPr lang="en-US" altLang="en-US"/>
              <a:t>Some other points of interest in this area include the concept and eroticism of voyeurism / exhibitionism – the enjoyment of the gaze as a sexual experience – or the inter-group competitive gaze – where, for example, members of the same gender may be subject to a social gaze. </a:t>
            </a:r>
          </a:p>
          <a:p>
            <a:pPr marL="0" indent="0">
              <a:buNone/>
            </a:pPr>
            <a:r>
              <a:rPr lang="en-US" altLang="en-US"/>
              <a:t>Further to this, we could talk of a ‘female’ gaze which attempts to impose objectification onto men, or of a ‘gay’ gaze, which might function similarly. </a:t>
            </a:r>
          </a:p>
          <a:p>
            <a:pPr marL="0" indent="0">
              <a:buNone/>
            </a:pPr>
            <a:endParaRPr lang="en-US"/>
          </a:p>
        </p:txBody>
      </p:sp>
      <p:sp>
        <p:nvSpPr>
          <p:cNvPr id="5" name="Footer Placeholder 4">
            <a:extLst>
              <a:ext uri="{FF2B5EF4-FFF2-40B4-BE49-F238E27FC236}">
                <a16:creationId xmlns:a16="http://schemas.microsoft.com/office/drawing/2014/main" id="{5C0E6BE7-6F09-4059-BA92-6B866B8D5016}"/>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166072982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96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2BB02-8544-4A10-9F0E-EB72AC469AC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Aspects of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D3943-B5BB-4D88-8FFC-65B1811560F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 each of these alternative cases, there is a distinct difference to the male gaze in the power differential between the subject who gazes and the object of the gaze. </a:t>
            </a:r>
          </a:p>
          <a:p>
            <a:r>
              <a:rPr lang="en-US" sz="2000">
                <a:solidFill>
                  <a:srgbClr val="FFFFFF"/>
                </a:solidFill>
              </a:rPr>
              <a:t>For Mulvey, and others, the male gaze is particularly prevalent precisely because of its social, economic, cultural power – it is involved in the maintenance and promotion of the meta-level patriarchal norms of society at a micro level. </a:t>
            </a:r>
          </a:p>
          <a:p>
            <a:r>
              <a:rPr lang="en-US" sz="2000">
                <a:solidFill>
                  <a:srgbClr val="FFFFFF"/>
                </a:solidFill>
              </a:rPr>
              <a:t>In alternative situations, e.g. a gay gaze, the power differential functions in the opposite direction – from a marginalised subject, toward a dominant object. </a:t>
            </a:r>
          </a:p>
        </p:txBody>
      </p:sp>
      <p:sp>
        <p:nvSpPr>
          <p:cNvPr id="5" name="Footer Placeholder 4">
            <a:extLst>
              <a:ext uri="{FF2B5EF4-FFF2-40B4-BE49-F238E27FC236}">
                <a16:creationId xmlns:a16="http://schemas.microsoft.com/office/drawing/2014/main" id="{68C8D8CE-24B8-473D-B108-7DBC50444D0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book&#10;&#10;Description automatically generated">
            <a:extLst>
              <a:ext uri="{FF2B5EF4-FFF2-40B4-BE49-F238E27FC236}">
                <a16:creationId xmlns:a16="http://schemas.microsoft.com/office/drawing/2014/main" id="{D5C505E5-73BD-4DD4-8608-63AE0CE132CF}"/>
              </a:ext>
            </a:extLst>
          </p:cNvPr>
          <p:cNvPicPr>
            <a:picLocks noGrp="1" noChangeAspect="1"/>
          </p:cNvPicPr>
          <p:nvPr>
            <p:ph sz="half" idx="2"/>
          </p:nvPr>
        </p:nvPicPr>
        <p:blipFill rotWithShape="1">
          <a:blip r:embed="rId2"/>
          <a:srcRect l="9235" r="23110"/>
          <a:stretch/>
        </p:blipFill>
        <p:spPr>
          <a:xfrm>
            <a:off x="7552266" y="10"/>
            <a:ext cx="4639734" cy="6857990"/>
          </a:xfrm>
          <a:prstGeom prst="rect">
            <a:avLst/>
          </a:prstGeom>
        </p:spPr>
      </p:pic>
    </p:spTree>
    <p:extLst>
      <p:ext uri="{BB962C8B-B14F-4D97-AF65-F5344CB8AC3E}">
        <p14:creationId xmlns:p14="http://schemas.microsoft.com/office/powerpoint/2010/main" val="3978659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633A-E1A7-4BFE-93DF-7EC7620AF2CA}"/>
              </a:ext>
            </a:extLst>
          </p:cNvPr>
          <p:cNvSpPr>
            <a:spLocks noGrp="1"/>
          </p:cNvSpPr>
          <p:nvPr>
            <p:ph type="title"/>
          </p:nvPr>
        </p:nvSpPr>
        <p:spPr/>
        <p:txBody>
          <a:bodyPr/>
          <a:lstStyle/>
          <a:p>
            <a:r>
              <a:rPr lang="en-GB" dirty="0"/>
              <a:t>Aspects of the Gaze</a:t>
            </a:r>
          </a:p>
        </p:txBody>
      </p:sp>
      <p:sp>
        <p:nvSpPr>
          <p:cNvPr id="3" name="Content Placeholder 2">
            <a:extLst>
              <a:ext uri="{FF2B5EF4-FFF2-40B4-BE49-F238E27FC236}">
                <a16:creationId xmlns:a16="http://schemas.microsoft.com/office/drawing/2014/main" id="{200AA117-9399-4F62-BE18-707551BFB95C}"/>
              </a:ext>
            </a:extLst>
          </p:cNvPr>
          <p:cNvSpPr>
            <a:spLocks noGrp="1"/>
          </p:cNvSpPr>
          <p:nvPr>
            <p:ph sz="half" idx="1"/>
          </p:nvPr>
        </p:nvSpPr>
        <p:spPr/>
        <p:txBody>
          <a:bodyPr>
            <a:normAutofit fontScale="92500"/>
          </a:bodyPr>
          <a:lstStyle/>
          <a:p>
            <a:endParaRPr lang="en-GB"/>
          </a:p>
        </p:txBody>
      </p:sp>
      <p:sp>
        <p:nvSpPr>
          <p:cNvPr id="4" name="Content Placeholder 3">
            <a:extLst>
              <a:ext uri="{FF2B5EF4-FFF2-40B4-BE49-F238E27FC236}">
                <a16:creationId xmlns:a16="http://schemas.microsoft.com/office/drawing/2014/main" id="{1BE61A50-D10D-4688-A26D-3510B15C90FF}"/>
              </a:ext>
            </a:extLst>
          </p:cNvPr>
          <p:cNvSpPr>
            <a:spLocks noGrp="1"/>
          </p:cNvSpPr>
          <p:nvPr>
            <p:ph sz="half" idx="2"/>
          </p:nvPr>
        </p:nvSpPr>
        <p:spPr/>
        <p:txBody>
          <a:bodyPr>
            <a:normAutofit fontScale="92500"/>
          </a:bodyPr>
          <a:lstStyle/>
          <a:p>
            <a:pPr>
              <a:lnSpc>
                <a:spcPct val="150000"/>
              </a:lnSpc>
            </a:pPr>
            <a:r>
              <a:rPr lang="en-GB" altLang="en-US" sz="2800" dirty="0"/>
              <a:t>“to gaze implies more than to look at – it signifies a psychological relationship of power, in which the gazer is superior to the object of the gaze.”</a:t>
            </a:r>
            <a:br>
              <a:rPr lang="en-GB" altLang="en-US" dirty="0"/>
            </a:br>
            <a:r>
              <a:rPr lang="en-GB" altLang="en-US" dirty="0"/>
              <a:t>Jonathan Schroeder, 1998</a:t>
            </a:r>
            <a:endParaRPr lang="en-US" altLang="en-US" dirty="0"/>
          </a:p>
          <a:p>
            <a:endParaRPr lang="en-GB" dirty="0"/>
          </a:p>
        </p:txBody>
      </p:sp>
      <p:sp>
        <p:nvSpPr>
          <p:cNvPr id="5" name="Footer Placeholder 4">
            <a:extLst>
              <a:ext uri="{FF2B5EF4-FFF2-40B4-BE49-F238E27FC236}">
                <a16:creationId xmlns:a16="http://schemas.microsoft.com/office/drawing/2014/main" id="{E4151F31-3D37-4906-A148-F8395449E47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72579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Reading</a:t>
            </a:r>
          </a:p>
        </p:txBody>
      </p: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Today, we have looked at the concept of the male gaze, primarily through the work of Mulvey. </a:t>
            </a:r>
          </a:p>
          <a:p>
            <a:r>
              <a:rPr lang="en-US" sz="2000"/>
              <a:t>Your readings for this session are:</a:t>
            </a:r>
          </a:p>
          <a:p>
            <a:r>
              <a:rPr lang="en-US" sz="2000"/>
              <a:t>“Women as Image, Man as Bearer of the Look” (p.19-26) in ‘Visual and Other Pleasures’ by Mulvey</a:t>
            </a:r>
          </a:p>
          <a:p>
            <a:r>
              <a:rPr lang="en-US" sz="2000"/>
              <a:t>A permalink to this book is included on the Moodle page.  </a:t>
            </a:r>
          </a:p>
          <a:p>
            <a:r>
              <a:rPr lang="en-US" sz="2000"/>
              <a:t>Piontek. (2021). “There Are No Ugly Men in Wakanda”: Black Panther, Spectatorship, and the Queer Male Gaze. </a:t>
            </a:r>
            <a:r>
              <a:rPr lang="en-US" sz="2000" i="1"/>
              <a:t>Journal of Popular Culture</a:t>
            </a:r>
            <a:r>
              <a:rPr lang="en-US" sz="2000"/>
              <a:t>, </a:t>
            </a:r>
            <a:r>
              <a:rPr lang="en-US" sz="2000" i="1"/>
              <a:t>54</a:t>
            </a:r>
            <a:r>
              <a:rPr lang="en-US" sz="2000"/>
              <a:t>(4), 682–706.</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pic>
        <p:nvPicPr>
          <p:cNvPr id="7" name="Content Placeholder 6">
            <a:extLst>
              <a:ext uri="{FF2B5EF4-FFF2-40B4-BE49-F238E27FC236}">
                <a16:creationId xmlns:a16="http://schemas.microsoft.com/office/drawing/2014/main" id="{C1AC1951-F7C1-490F-A370-E8F04F90ACAB}"/>
              </a:ext>
            </a:extLst>
          </p:cNvPr>
          <p:cNvPicPr>
            <a:picLocks noGrp="1" noChangeAspect="1"/>
          </p:cNvPicPr>
          <p:nvPr>
            <p:ph sz="half" idx="2"/>
          </p:nvPr>
        </p:nvPicPr>
        <p:blipFill rotWithShape="1">
          <a:blip r:embed="rId2"/>
          <a:srcRect r="-2" b="1335"/>
          <a:stretch/>
        </p:blipFill>
        <p:spPr>
          <a:xfrm>
            <a:off x="7552266" y="10"/>
            <a:ext cx="4639733"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693</TotalTime>
  <Words>2501</Words>
  <Application>Microsoft Office PowerPoint</Application>
  <PresentationFormat>Widescreen</PresentationFormat>
  <Paragraphs>138</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HPRS5042/6042 Complex Bodies: Questioning Gender, Religion, &amp; Sexuality</vt:lpstr>
      <vt:lpstr>Mulvey and  the Male Gaze</vt:lpstr>
      <vt:lpstr>What is the Gaze?</vt:lpstr>
      <vt:lpstr>What is the Gaze?</vt:lpstr>
      <vt:lpstr>What is the Gaze?</vt:lpstr>
      <vt:lpstr>The Male Gaze</vt:lpstr>
      <vt:lpstr>The Male Gaze</vt:lpstr>
      <vt:lpstr>The Male Gaze</vt:lpstr>
      <vt:lpstr>The Male Gaze</vt:lpstr>
      <vt:lpstr>The Male Gaze </vt:lpstr>
      <vt:lpstr>Activeness and Passivity</vt:lpstr>
      <vt:lpstr>Activeness and Passivity</vt:lpstr>
      <vt:lpstr>Activeness and Passivity</vt:lpstr>
      <vt:lpstr>Activeness and Passivity</vt:lpstr>
      <vt:lpstr>Passivity</vt:lpstr>
      <vt:lpstr>Activeness and Passivity</vt:lpstr>
      <vt:lpstr>Passivity</vt:lpstr>
      <vt:lpstr>Some Examples</vt:lpstr>
      <vt:lpstr>Counter-Examples </vt:lpstr>
      <vt:lpstr>Alien</vt:lpstr>
      <vt:lpstr>Alien</vt:lpstr>
      <vt:lpstr>Alien</vt:lpstr>
      <vt:lpstr>Terminator</vt:lpstr>
      <vt:lpstr>Terminator</vt:lpstr>
      <vt:lpstr>Terminator</vt:lpstr>
      <vt:lpstr>Terminator</vt:lpstr>
      <vt:lpstr>Changing Perspectives</vt:lpstr>
      <vt:lpstr>Aspects of the Gaze</vt:lpstr>
      <vt:lpstr>Aspects of the Gaze</vt:lpstr>
      <vt:lpstr>Aspects of the Gaze</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72</cp:revision>
  <dcterms:created xsi:type="dcterms:W3CDTF">2019-12-18T11:03:36Z</dcterms:created>
  <dcterms:modified xsi:type="dcterms:W3CDTF">2022-02-19T17:51:46Z</dcterms:modified>
</cp:coreProperties>
</file>