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58" r:id="rId5"/>
    <p:sldId id="260" r:id="rId6"/>
    <p:sldId id="262" r:id="rId7"/>
    <p:sldId id="263" r:id="rId8"/>
    <p:sldId id="275" r:id="rId9"/>
    <p:sldId id="269" r:id="rId10"/>
    <p:sldId id="276" r:id="rId11"/>
    <p:sldId id="277" r:id="rId12"/>
    <p:sldId id="278" r:id="rId13"/>
    <p:sldId id="279" r:id="rId14"/>
    <p:sldId id="266" r:id="rId15"/>
    <p:sldId id="273" r:id="rId16"/>
  </p:sldIdLst>
  <p:sldSz cx="18288000" cy="10287000"/>
  <p:notesSz cx="6858000" cy="9144000"/>
  <p:embeddedFontLst>
    <p:embeddedFont>
      <p:font typeface="Bebas Neue Bold" panose="020B0604020202020204" charset="0"/>
      <p:regular r:id="rId18"/>
    </p:embeddedFont>
    <p:embeddedFont>
      <p:font typeface="Black Mango" panose="020B0604020202020204" charset="0"/>
      <p:regular r:id="rId19"/>
    </p:embeddedFont>
    <p:embeddedFont>
      <p:font typeface="Black Mango Heavy" panose="020B0604020202020204" charset="0"/>
      <p:regular r:id="rId20"/>
    </p:embeddedFont>
    <p:embeddedFont>
      <p:font typeface="Canva Sans" panose="020B0604020202020204" charset="0"/>
      <p:regular r:id="rId21"/>
    </p:embeddedFont>
    <p:embeddedFont>
      <p:font typeface="Canva Sans Bold" panose="020B0604020202020204" charset="0"/>
      <p:regular r:id="rId22"/>
    </p:embeddedFont>
    <p:embeddedFont>
      <p:font typeface="Open Sauce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70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A1B77C-0FA2-4972-AF77-8A6DE69BFB5A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EFBD8-F44B-4756-A076-B967FD8E4B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781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EFBD8-F44B-4756-A076-B967FD8E4B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96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EFBD8-F44B-4756-A076-B967FD8E4B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755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abusiness.com/index.cfm?codeID=32155&amp;pagetype=features" TargetMode="External"/><Relationship Id="rId7" Type="http://schemas.openxmlformats.org/officeDocument/2006/relationships/hyperlink" Target="https://developers.google.com/search/docs/fundamentals/seo-starter-guide" TargetMode="External"/><Relationship Id="rId2" Type="http://schemas.openxmlformats.org/officeDocument/2006/relationships/hyperlink" Target="https://blog.hubspot.com/marketing/online-presenc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csc.gov.uk/files/NCSC_A5_Small_Business_Guide_v4_OCT20.pdf" TargetMode="External"/><Relationship Id="rId5" Type="http://schemas.openxmlformats.org/officeDocument/2006/relationships/hyperlink" Target="https://www.euromatech.com/articles/the-role-of-content-marketing-in-building-brand-authority/" TargetMode="External"/><Relationship Id="rId4" Type="http://schemas.openxmlformats.org/officeDocument/2006/relationships/hyperlink" Target="https://wearesocial.com/uk/blog/2024/01/digital-202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748" y="0"/>
            <a:ext cx="18288000" cy="12184380"/>
          </a:xfrm>
          <a:custGeom>
            <a:avLst/>
            <a:gdLst/>
            <a:ahLst/>
            <a:cxnLst/>
            <a:rect l="l" t="t" r="r" b="b"/>
            <a:pathLst>
              <a:path w="18288000" h="12184380">
                <a:moveTo>
                  <a:pt x="0" y="0"/>
                </a:moveTo>
                <a:lnTo>
                  <a:pt x="18288000" y="0"/>
                </a:lnTo>
                <a:lnTo>
                  <a:pt x="18288000" y="12184380"/>
                </a:lnTo>
                <a:lnTo>
                  <a:pt x="0" y="121843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829800" y="-26631"/>
            <a:ext cx="8443452" cy="10467826"/>
            <a:chOff x="0" y="-47625"/>
            <a:chExt cx="1827536" cy="2756958"/>
          </a:xfrm>
        </p:grpSpPr>
        <p:sp>
          <p:nvSpPr>
            <p:cNvPr id="4" name="Freeform 4"/>
            <p:cNvSpPr/>
            <p:nvPr/>
          </p:nvSpPr>
          <p:spPr>
            <a:xfrm>
              <a:off x="83799" y="0"/>
              <a:ext cx="1551957" cy="2709333"/>
            </a:xfrm>
            <a:custGeom>
              <a:avLst/>
              <a:gdLst/>
              <a:ahLst/>
              <a:cxnLst/>
              <a:rect l="l" t="t" r="r" b="b"/>
              <a:pathLst>
                <a:path w="1827536" h="2709333">
                  <a:moveTo>
                    <a:pt x="0" y="0"/>
                  </a:moveTo>
                  <a:lnTo>
                    <a:pt x="1827536" y="0"/>
                  </a:lnTo>
                  <a:lnTo>
                    <a:pt x="1827536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B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827536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16963" y="1894063"/>
            <a:ext cx="7042337" cy="2667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04"/>
              </a:lnSpc>
            </a:pPr>
            <a:r>
              <a:rPr lang="en-US" sz="8670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LUXURY,</a:t>
            </a:r>
          </a:p>
          <a:p>
            <a:pPr algn="ctr">
              <a:lnSpc>
                <a:spcPts val="10404"/>
              </a:lnSpc>
            </a:pPr>
            <a:r>
              <a:rPr lang="en-US" sz="8670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RELAXATION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00795" y="7418186"/>
            <a:ext cx="14141899" cy="267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9600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SKIN CARE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28800" y="-2513320"/>
            <a:ext cx="14141899" cy="267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9600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Elite Wellness Spa</a:t>
            </a:r>
          </a:p>
        </p:txBody>
      </p:sp>
      <p:sp>
        <p:nvSpPr>
          <p:cNvPr id="9" name="AutoShape 9"/>
          <p:cNvSpPr/>
          <p:nvPr/>
        </p:nvSpPr>
        <p:spPr>
          <a:xfrm>
            <a:off x="11573989" y="7544591"/>
            <a:ext cx="5685311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>
            <a:off x="11573989" y="1267538"/>
            <a:ext cx="5685311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10795853" y="4764664"/>
            <a:ext cx="5987968" cy="1704986"/>
            <a:chOff x="75961" y="335106"/>
            <a:chExt cx="7983958" cy="2273315"/>
          </a:xfrm>
        </p:grpSpPr>
        <p:grpSp>
          <p:nvGrpSpPr>
            <p:cNvPr id="12" name="Group 12"/>
            <p:cNvGrpSpPr/>
            <p:nvPr/>
          </p:nvGrpSpPr>
          <p:grpSpPr>
            <a:xfrm rot="299999">
              <a:off x="75961" y="525606"/>
              <a:ext cx="7780758" cy="2082815"/>
              <a:chOff x="0" y="0"/>
              <a:chExt cx="1699843" cy="455027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699843" cy="455027"/>
              </a:xfrm>
              <a:custGeom>
                <a:avLst/>
                <a:gdLst/>
                <a:ahLst/>
                <a:cxnLst/>
                <a:rect l="l" t="t" r="r" b="b"/>
                <a:pathLst>
                  <a:path w="1699843" h="455027">
                    <a:moveTo>
                      <a:pt x="26534" y="0"/>
                    </a:moveTo>
                    <a:lnTo>
                      <a:pt x="1673310" y="0"/>
                    </a:lnTo>
                    <a:cubicBezTo>
                      <a:pt x="1687964" y="0"/>
                      <a:pt x="1699843" y="11879"/>
                      <a:pt x="1699843" y="26534"/>
                    </a:cubicBezTo>
                    <a:lnTo>
                      <a:pt x="1699843" y="428494"/>
                    </a:lnTo>
                    <a:cubicBezTo>
                      <a:pt x="1699843" y="443148"/>
                      <a:pt x="1687964" y="455027"/>
                      <a:pt x="1673310" y="455027"/>
                    </a:cubicBezTo>
                    <a:lnTo>
                      <a:pt x="26534" y="455027"/>
                    </a:lnTo>
                    <a:cubicBezTo>
                      <a:pt x="11879" y="455027"/>
                      <a:pt x="0" y="443148"/>
                      <a:pt x="0" y="428494"/>
                    </a:cubicBezTo>
                    <a:lnTo>
                      <a:pt x="0" y="26534"/>
                    </a:lnTo>
                    <a:cubicBezTo>
                      <a:pt x="0" y="11879"/>
                      <a:pt x="11879" y="0"/>
                      <a:pt x="26534" y="0"/>
                    </a:cubicBezTo>
                    <a:close/>
                  </a:path>
                </a:pathLst>
              </a:custGeom>
              <a:solidFill>
                <a:srgbClr val="000000">
                  <a:alpha val="2470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228600"/>
                <a:ext cx="1699843" cy="683627"/>
              </a:xfrm>
              <a:prstGeom prst="rect">
                <a:avLst/>
              </a:prstGeom>
            </p:spPr>
            <p:txBody>
              <a:bodyPr lIns="45932" tIns="45932" rIns="45932" bIns="45932" rtlCol="0" anchor="ctr"/>
              <a:lstStyle/>
              <a:p>
                <a:pPr algn="ctr">
                  <a:lnSpc>
                    <a:spcPts val="839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 rot="299999">
              <a:off x="279161" y="335106"/>
              <a:ext cx="7780758" cy="2082815"/>
              <a:chOff x="0" y="0"/>
              <a:chExt cx="1699843" cy="455027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699843" cy="455027"/>
              </a:xfrm>
              <a:custGeom>
                <a:avLst/>
                <a:gdLst/>
                <a:ahLst/>
                <a:cxnLst/>
                <a:rect l="l" t="t" r="r" b="b"/>
                <a:pathLst>
                  <a:path w="1699843" h="455027">
                    <a:moveTo>
                      <a:pt x="26534" y="0"/>
                    </a:moveTo>
                    <a:lnTo>
                      <a:pt x="1673310" y="0"/>
                    </a:lnTo>
                    <a:cubicBezTo>
                      <a:pt x="1687964" y="0"/>
                      <a:pt x="1699843" y="11879"/>
                      <a:pt x="1699843" y="26534"/>
                    </a:cubicBezTo>
                    <a:lnTo>
                      <a:pt x="1699843" y="428494"/>
                    </a:lnTo>
                    <a:cubicBezTo>
                      <a:pt x="1699843" y="443148"/>
                      <a:pt x="1687964" y="455027"/>
                      <a:pt x="1673310" y="455027"/>
                    </a:cubicBezTo>
                    <a:lnTo>
                      <a:pt x="26534" y="455027"/>
                    </a:lnTo>
                    <a:cubicBezTo>
                      <a:pt x="11879" y="455027"/>
                      <a:pt x="0" y="443148"/>
                      <a:pt x="0" y="428494"/>
                    </a:cubicBezTo>
                    <a:lnTo>
                      <a:pt x="0" y="26534"/>
                    </a:lnTo>
                    <a:cubicBezTo>
                      <a:pt x="0" y="11879"/>
                      <a:pt x="11879" y="0"/>
                      <a:pt x="26534" y="0"/>
                    </a:cubicBezTo>
                    <a:close/>
                  </a:path>
                </a:pathLst>
              </a:custGeom>
              <a:solidFill>
                <a:srgbClr val="769B55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228600"/>
                <a:ext cx="1699843" cy="683627"/>
              </a:xfrm>
              <a:prstGeom prst="rect">
                <a:avLst/>
              </a:prstGeom>
            </p:spPr>
            <p:txBody>
              <a:bodyPr lIns="45932" tIns="45932" rIns="45932" bIns="45932" rtlCol="0" anchor="ctr"/>
              <a:lstStyle/>
              <a:p>
                <a:pPr algn="ctr">
                  <a:lnSpc>
                    <a:spcPts val="839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 rot="299999">
              <a:off x="784992" y="547107"/>
              <a:ext cx="6861961" cy="16101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200"/>
                </a:lnSpc>
              </a:pPr>
              <a:r>
                <a:rPr lang="en-US" sz="6000" b="1" dirty="0">
                  <a:solidFill>
                    <a:srgbClr val="FFFBF3"/>
                  </a:solidFill>
                  <a:latin typeface="Bebas Neue Bold"/>
                  <a:ea typeface="Bebas Neue Bold"/>
                  <a:cs typeface="Bebas Neue Bold"/>
                  <a:sym typeface="Bebas Neue Bold"/>
                </a:rPr>
                <a:t>Elite Wellness Spa</a:t>
              </a:r>
            </a:p>
          </p:txBody>
        </p:sp>
      </p:grpSp>
      <p:sp>
        <p:nvSpPr>
          <p:cNvPr id="20" name="TextBox 6">
            <a:extLst>
              <a:ext uri="{FF2B5EF4-FFF2-40B4-BE49-F238E27FC236}">
                <a16:creationId xmlns:a16="http://schemas.microsoft.com/office/drawing/2014/main" id="{43A762F7-52B0-8BF2-A3FC-5F908152B03C}"/>
              </a:ext>
            </a:extLst>
          </p:cNvPr>
          <p:cNvSpPr txBox="1"/>
          <p:nvPr/>
        </p:nvSpPr>
        <p:spPr>
          <a:xfrm>
            <a:off x="10344868" y="7582033"/>
            <a:ext cx="7042337" cy="1277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04"/>
              </a:lnSpc>
            </a:pPr>
            <a:r>
              <a:rPr lang="en-US" sz="7200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REJUVENATION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ED3695-452E-2553-B757-3E3D1EC8AE06}"/>
              </a:ext>
            </a:extLst>
          </p:cNvPr>
          <p:cNvSpPr txBox="1"/>
          <p:nvPr/>
        </p:nvSpPr>
        <p:spPr>
          <a:xfrm>
            <a:off x="11573989" y="419100"/>
            <a:ext cx="5494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Andrey Atanasov 2324732@student.uwtsd.ac.uk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9144000" cy="10287000"/>
          </a:xfrm>
          <a:custGeom>
            <a:avLst/>
            <a:gdLst/>
            <a:ahLst/>
            <a:cxnLst/>
            <a:rect l="l" t="t" r="r" b="b"/>
            <a:pathLst>
              <a:path w="9144000" h="10287000">
                <a:moveTo>
                  <a:pt x="0" y="0"/>
                </a:moveTo>
                <a:lnTo>
                  <a:pt x="9144000" y="0"/>
                </a:lnTo>
                <a:lnTo>
                  <a:pt x="9144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006" r="-549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9288688" y="1376476"/>
            <a:ext cx="3306074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welcome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227727" y="245553"/>
            <a:ext cx="8541701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6999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Table Of Contents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144000" y="1315151"/>
            <a:ext cx="9144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AutoShape 11"/>
          <p:cNvSpPr/>
          <p:nvPr/>
        </p:nvSpPr>
        <p:spPr>
          <a:xfrm>
            <a:off x="9144000" y="10192836"/>
            <a:ext cx="9144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11695608" y="354303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-2603724" y="8758834"/>
            <a:ext cx="14141899" cy="303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20000">
                <a:solidFill>
                  <a:srgbClr val="FFFBF3"/>
                </a:solidFill>
                <a:latin typeface="Black Mango"/>
                <a:ea typeface="Black Mango"/>
                <a:cs typeface="Black Mango"/>
                <a:sym typeface="Black Mango"/>
              </a:rPr>
              <a:t>YOUTH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-2603724" y="-1543050"/>
            <a:ext cx="14141899" cy="303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20000">
                <a:solidFill>
                  <a:srgbClr val="FFFBF3"/>
                </a:solidFill>
                <a:latin typeface="Black Mango"/>
                <a:ea typeface="Black Mango"/>
                <a:cs typeface="Black Mango"/>
                <a:sym typeface="Black Mango"/>
              </a:rPr>
              <a:t>YOUTH</a:t>
            </a:r>
          </a:p>
        </p:txBody>
      </p:sp>
      <p:sp>
        <p:nvSpPr>
          <p:cNvPr id="18" name="TextBox 5">
            <a:extLst>
              <a:ext uri="{FF2B5EF4-FFF2-40B4-BE49-F238E27FC236}">
                <a16:creationId xmlns:a16="http://schemas.microsoft.com/office/drawing/2014/main" id="{4223E533-853D-1D32-1ED6-E1B0D258F5D0}"/>
              </a:ext>
            </a:extLst>
          </p:cNvPr>
          <p:cNvSpPr txBox="1"/>
          <p:nvPr/>
        </p:nvSpPr>
        <p:spPr>
          <a:xfrm>
            <a:off x="9273448" y="2146958"/>
            <a:ext cx="3306074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introduction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19" name="TextBox 5">
            <a:extLst>
              <a:ext uri="{FF2B5EF4-FFF2-40B4-BE49-F238E27FC236}">
                <a16:creationId xmlns:a16="http://schemas.microsoft.com/office/drawing/2014/main" id="{07B324F4-1378-64DB-5916-1B1D1F4C2F1D}"/>
              </a:ext>
            </a:extLst>
          </p:cNvPr>
          <p:cNvSpPr txBox="1"/>
          <p:nvPr/>
        </p:nvSpPr>
        <p:spPr>
          <a:xfrm>
            <a:off x="9242967" y="2926719"/>
            <a:ext cx="5920833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overview &amp; target audience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0" name="TextBox 5">
            <a:extLst>
              <a:ext uri="{FF2B5EF4-FFF2-40B4-BE49-F238E27FC236}">
                <a16:creationId xmlns:a16="http://schemas.microsoft.com/office/drawing/2014/main" id="{15CCEAE3-DD92-8CA4-D25C-E5DBDCFDB594}"/>
              </a:ext>
            </a:extLst>
          </p:cNvPr>
          <p:cNvSpPr txBox="1"/>
          <p:nvPr/>
        </p:nvSpPr>
        <p:spPr>
          <a:xfrm>
            <a:off x="9227727" y="3762947"/>
            <a:ext cx="3306074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Brand identity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1" name="TextBox 5">
            <a:extLst>
              <a:ext uri="{FF2B5EF4-FFF2-40B4-BE49-F238E27FC236}">
                <a16:creationId xmlns:a16="http://schemas.microsoft.com/office/drawing/2014/main" id="{7A3B532C-B317-669F-9BCD-4F473B90C275}"/>
              </a:ext>
            </a:extLst>
          </p:cNvPr>
          <p:cNvSpPr txBox="1"/>
          <p:nvPr/>
        </p:nvSpPr>
        <p:spPr>
          <a:xfrm>
            <a:off x="9211891" y="4642461"/>
            <a:ext cx="4427312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Marketing strategy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2" name="TextBox 5">
            <a:extLst>
              <a:ext uri="{FF2B5EF4-FFF2-40B4-BE49-F238E27FC236}">
                <a16:creationId xmlns:a16="http://schemas.microsoft.com/office/drawing/2014/main" id="{35DF2EB0-D6E1-4946-4FC3-35AD7AF0B99A}"/>
              </a:ext>
            </a:extLst>
          </p:cNvPr>
          <p:cNvSpPr txBox="1"/>
          <p:nvPr/>
        </p:nvSpPr>
        <p:spPr>
          <a:xfrm>
            <a:off x="9196651" y="5486462"/>
            <a:ext cx="5288101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Social media strategy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3" name="TextBox 5">
            <a:extLst>
              <a:ext uri="{FF2B5EF4-FFF2-40B4-BE49-F238E27FC236}">
                <a16:creationId xmlns:a16="http://schemas.microsoft.com/office/drawing/2014/main" id="{18543F25-6CED-4F22-08F7-C3B4A0D31EE3}"/>
              </a:ext>
            </a:extLst>
          </p:cNvPr>
          <p:cNvSpPr txBox="1"/>
          <p:nvPr/>
        </p:nvSpPr>
        <p:spPr>
          <a:xfrm>
            <a:off x="9196650" y="6281063"/>
            <a:ext cx="5288101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Content marketing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4" name="TextBox 5">
            <a:extLst>
              <a:ext uri="{FF2B5EF4-FFF2-40B4-BE49-F238E27FC236}">
                <a16:creationId xmlns:a16="http://schemas.microsoft.com/office/drawing/2014/main" id="{70753229-2A7E-4E37-45FD-1A135E64CA7D}"/>
              </a:ext>
            </a:extLst>
          </p:cNvPr>
          <p:cNvSpPr txBox="1"/>
          <p:nvPr/>
        </p:nvSpPr>
        <p:spPr>
          <a:xfrm>
            <a:off x="9227727" y="7111997"/>
            <a:ext cx="5288101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SEO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5" name="TextBox 5">
            <a:extLst>
              <a:ext uri="{FF2B5EF4-FFF2-40B4-BE49-F238E27FC236}">
                <a16:creationId xmlns:a16="http://schemas.microsoft.com/office/drawing/2014/main" id="{50C5D61C-7804-C76F-31E0-47CA466571AB}"/>
              </a:ext>
            </a:extLst>
          </p:cNvPr>
          <p:cNvSpPr txBox="1"/>
          <p:nvPr/>
        </p:nvSpPr>
        <p:spPr>
          <a:xfrm>
            <a:off x="9227726" y="7831215"/>
            <a:ext cx="5288101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Cloud Computing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6" name="TextBox 5">
            <a:extLst>
              <a:ext uri="{FF2B5EF4-FFF2-40B4-BE49-F238E27FC236}">
                <a16:creationId xmlns:a16="http://schemas.microsoft.com/office/drawing/2014/main" id="{0D661139-5796-6D63-F50C-73EC815F9875}"/>
              </a:ext>
            </a:extLst>
          </p:cNvPr>
          <p:cNvSpPr txBox="1"/>
          <p:nvPr/>
        </p:nvSpPr>
        <p:spPr>
          <a:xfrm>
            <a:off x="9196649" y="8588957"/>
            <a:ext cx="5288101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SECURITY measures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7" name="TextBox 5">
            <a:extLst>
              <a:ext uri="{FF2B5EF4-FFF2-40B4-BE49-F238E27FC236}">
                <a16:creationId xmlns:a16="http://schemas.microsoft.com/office/drawing/2014/main" id="{6CB30BB0-B7F1-F7C8-0E02-91ABA1D93EA5}"/>
              </a:ext>
            </a:extLst>
          </p:cNvPr>
          <p:cNvSpPr txBox="1"/>
          <p:nvPr/>
        </p:nvSpPr>
        <p:spPr>
          <a:xfrm>
            <a:off x="9144000" y="9445051"/>
            <a:ext cx="5288101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conclusion</a:t>
            </a:r>
            <a:endParaRPr lang="en-US" sz="5000" b="1" u="none" strike="noStrike" dirty="0">
              <a:solidFill>
                <a:srgbClr val="C85103"/>
              </a:solidFill>
              <a:latin typeface="Bebas Neue Bold"/>
              <a:ea typeface="Bebas Neue Bold"/>
              <a:cs typeface="Bebas Neue Bold"/>
              <a:sym typeface="Bebas Neue Bold"/>
            </a:endParaRPr>
          </a:p>
        </p:txBody>
      </p:sp>
      <p:sp>
        <p:nvSpPr>
          <p:cNvPr id="28" name="TextBox 13">
            <a:extLst>
              <a:ext uri="{FF2B5EF4-FFF2-40B4-BE49-F238E27FC236}">
                <a16:creationId xmlns:a16="http://schemas.microsoft.com/office/drawing/2014/main" id="{3B71E40E-FD74-5411-A62F-D2DA86388251}"/>
              </a:ext>
            </a:extLst>
          </p:cNvPr>
          <p:cNvSpPr txBox="1"/>
          <p:nvPr/>
        </p:nvSpPr>
        <p:spPr>
          <a:xfrm>
            <a:off x="12320039" y="1099475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2</a:t>
            </a:r>
          </a:p>
        </p:txBody>
      </p:sp>
      <p:sp>
        <p:nvSpPr>
          <p:cNvPr id="29" name="TextBox 13">
            <a:extLst>
              <a:ext uri="{FF2B5EF4-FFF2-40B4-BE49-F238E27FC236}">
                <a16:creationId xmlns:a16="http://schemas.microsoft.com/office/drawing/2014/main" id="{899B1748-7B9C-1EB4-C606-0C45B9180CE0}"/>
              </a:ext>
            </a:extLst>
          </p:cNvPr>
          <p:cNvSpPr txBox="1"/>
          <p:nvPr/>
        </p:nvSpPr>
        <p:spPr>
          <a:xfrm>
            <a:off x="15262767" y="1926294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3</a:t>
            </a:r>
          </a:p>
        </p:txBody>
      </p:sp>
      <p:sp>
        <p:nvSpPr>
          <p:cNvPr id="30" name="TextBox 13">
            <a:extLst>
              <a:ext uri="{FF2B5EF4-FFF2-40B4-BE49-F238E27FC236}">
                <a16:creationId xmlns:a16="http://schemas.microsoft.com/office/drawing/2014/main" id="{64A12DF8-FBDA-6E4B-0AA1-48B31EC9F942}"/>
              </a:ext>
            </a:extLst>
          </p:cNvPr>
          <p:cNvSpPr txBox="1"/>
          <p:nvPr/>
        </p:nvSpPr>
        <p:spPr>
          <a:xfrm>
            <a:off x="12500516" y="2776532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4</a:t>
            </a:r>
          </a:p>
        </p:txBody>
      </p:sp>
      <p:sp>
        <p:nvSpPr>
          <p:cNvPr id="31" name="TextBox 13">
            <a:extLst>
              <a:ext uri="{FF2B5EF4-FFF2-40B4-BE49-F238E27FC236}">
                <a16:creationId xmlns:a16="http://schemas.microsoft.com/office/drawing/2014/main" id="{A1E8E6E8-C308-233B-FEC9-FE71FC39EA05}"/>
              </a:ext>
            </a:extLst>
          </p:cNvPr>
          <p:cNvSpPr txBox="1"/>
          <p:nvPr/>
        </p:nvSpPr>
        <p:spPr>
          <a:xfrm>
            <a:off x="13677705" y="3614851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5</a:t>
            </a:r>
          </a:p>
        </p:txBody>
      </p:sp>
      <p:sp>
        <p:nvSpPr>
          <p:cNvPr id="32" name="TextBox 13">
            <a:extLst>
              <a:ext uri="{FF2B5EF4-FFF2-40B4-BE49-F238E27FC236}">
                <a16:creationId xmlns:a16="http://schemas.microsoft.com/office/drawing/2014/main" id="{D3AA24ED-F1F4-F370-D2AC-F784B695A196}"/>
              </a:ext>
            </a:extLst>
          </p:cNvPr>
          <p:cNvSpPr txBox="1"/>
          <p:nvPr/>
        </p:nvSpPr>
        <p:spPr>
          <a:xfrm>
            <a:off x="14081049" y="4515095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6</a:t>
            </a:r>
          </a:p>
        </p:txBody>
      </p:sp>
      <p:sp>
        <p:nvSpPr>
          <p:cNvPr id="33" name="TextBox 13">
            <a:extLst>
              <a:ext uri="{FF2B5EF4-FFF2-40B4-BE49-F238E27FC236}">
                <a16:creationId xmlns:a16="http://schemas.microsoft.com/office/drawing/2014/main" id="{2BEF9E66-20C4-34F6-6AFC-4B991B113423}"/>
              </a:ext>
            </a:extLst>
          </p:cNvPr>
          <p:cNvSpPr txBox="1"/>
          <p:nvPr/>
        </p:nvSpPr>
        <p:spPr>
          <a:xfrm>
            <a:off x="13462752" y="5262880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7</a:t>
            </a:r>
          </a:p>
        </p:txBody>
      </p:sp>
      <p:sp>
        <p:nvSpPr>
          <p:cNvPr id="34" name="TextBox 13">
            <a:extLst>
              <a:ext uri="{FF2B5EF4-FFF2-40B4-BE49-F238E27FC236}">
                <a16:creationId xmlns:a16="http://schemas.microsoft.com/office/drawing/2014/main" id="{9877BF2C-3F94-34CD-C3AD-5D131E493839}"/>
              </a:ext>
            </a:extLst>
          </p:cNvPr>
          <p:cNvSpPr txBox="1"/>
          <p:nvPr/>
        </p:nvSpPr>
        <p:spPr>
          <a:xfrm>
            <a:off x="10231480" y="6119291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8</a:t>
            </a:r>
          </a:p>
        </p:txBody>
      </p:sp>
      <p:sp>
        <p:nvSpPr>
          <p:cNvPr id="35" name="TextBox 13">
            <a:extLst>
              <a:ext uri="{FF2B5EF4-FFF2-40B4-BE49-F238E27FC236}">
                <a16:creationId xmlns:a16="http://schemas.microsoft.com/office/drawing/2014/main" id="{B5501489-DB30-358D-4899-80B3D72F3968}"/>
              </a:ext>
            </a:extLst>
          </p:cNvPr>
          <p:cNvSpPr txBox="1"/>
          <p:nvPr/>
        </p:nvSpPr>
        <p:spPr>
          <a:xfrm>
            <a:off x="12951753" y="6818873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9</a:t>
            </a:r>
            <a:endParaRPr lang="en-US" sz="6000" b="1" u="none" strike="noStrike" dirty="0">
              <a:solidFill>
                <a:srgbClr val="C85103">
                  <a:alpha val="24706"/>
                </a:srgbClr>
              </a:solidFill>
              <a:latin typeface="Black Mango Heavy"/>
              <a:ea typeface="Black Mango Heavy"/>
              <a:cs typeface="Black Mango Heavy"/>
              <a:sym typeface="Black Mango Heavy"/>
            </a:endParaRPr>
          </a:p>
        </p:txBody>
      </p:sp>
      <p:sp>
        <p:nvSpPr>
          <p:cNvPr id="36" name="TextBox 13">
            <a:extLst>
              <a:ext uri="{FF2B5EF4-FFF2-40B4-BE49-F238E27FC236}">
                <a16:creationId xmlns:a16="http://schemas.microsoft.com/office/drawing/2014/main" id="{2BEDFB20-8319-1D61-05BF-C6C87E7B8A0C}"/>
              </a:ext>
            </a:extLst>
          </p:cNvPr>
          <p:cNvSpPr txBox="1"/>
          <p:nvPr/>
        </p:nvSpPr>
        <p:spPr>
          <a:xfrm>
            <a:off x="13331794" y="7579215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10</a:t>
            </a:r>
            <a:endParaRPr lang="en-US" sz="6000" b="1" u="none" strike="noStrike" dirty="0">
              <a:solidFill>
                <a:srgbClr val="C85103">
                  <a:alpha val="24706"/>
                </a:srgbClr>
              </a:solidFill>
              <a:latin typeface="Black Mango Heavy"/>
              <a:ea typeface="Black Mango Heavy"/>
              <a:cs typeface="Black Mango Heavy"/>
              <a:sym typeface="Black Mango Heavy"/>
            </a:endParaRPr>
          </a:p>
        </p:txBody>
      </p:sp>
      <p:sp>
        <p:nvSpPr>
          <p:cNvPr id="37" name="TextBox 13">
            <a:extLst>
              <a:ext uri="{FF2B5EF4-FFF2-40B4-BE49-F238E27FC236}">
                <a16:creationId xmlns:a16="http://schemas.microsoft.com/office/drawing/2014/main" id="{646D7536-3E0F-B7C5-2AC5-87955D010A8B}"/>
              </a:ext>
            </a:extLst>
          </p:cNvPr>
          <p:cNvSpPr txBox="1"/>
          <p:nvPr/>
        </p:nvSpPr>
        <p:spPr>
          <a:xfrm>
            <a:off x="11621901" y="8421901"/>
            <a:ext cx="1640296" cy="19620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11</a:t>
            </a:r>
            <a:endParaRPr lang="en-US" sz="6000" b="1" u="none" strike="noStrike" dirty="0">
              <a:solidFill>
                <a:srgbClr val="C85103">
                  <a:alpha val="24706"/>
                </a:srgbClr>
              </a:solidFill>
              <a:latin typeface="Black Mango Heavy"/>
              <a:ea typeface="Black Mango Heavy"/>
              <a:cs typeface="Black Mango Heavy"/>
              <a:sym typeface="Black Mango Heavy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DDA88613-2B0E-11E7-5E8A-A5486C979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87"/>
            <a:ext cx="7366397" cy="10280211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607498" y="5336988"/>
            <a:ext cx="10439400" cy="40850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550"/>
              </a:lnSpc>
            </a:pPr>
            <a:r>
              <a:rPr lang="en-US" sz="3500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This Presentation outlines an online presence strategy for Elite Wellness Spa, a high-end wellness center that offers premium spa treatments. The goal is to demonstrate how branding, marketing, cloud computing and security can support business growth and customer engagement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756334" y="1166680"/>
            <a:ext cx="11444866" cy="3231594"/>
            <a:chOff x="0" y="0"/>
            <a:chExt cx="3329303" cy="94006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329303" cy="940068"/>
            </a:xfrm>
            <a:custGeom>
              <a:avLst/>
              <a:gdLst/>
              <a:ahLst/>
              <a:cxnLst/>
              <a:rect l="l" t="t" r="r" b="b"/>
              <a:pathLst>
                <a:path w="3329303" h="940068">
                  <a:moveTo>
                    <a:pt x="0" y="0"/>
                  </a:moveTo>
                  <a:lnTo>
                    <a:pt x="3329303" y="0"/>
                  </a:lnTo>
                  <a:lnTo>
                    <a:pt x="3329303" y="940068"/>
                  </a:lnTo>
                  <a:lnTo>
                    <a:pt x="0" y="940068"/>
                  </a:lnTo>
                  <a:close/>
                </a:path>
              </a:pathLst>
            </a:custGeom>
            <a:solidFill>
              <a:srgbClr val="000000">
                <a:alpha val="2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3329303" cy="9876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618354" y="1028700"/>
            <a:ext cx="11444866" cy="3231594"/>
            <a:chOff x="0" y="0"/>
            <a:chExt cx="3329303" cy="94006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329303" cy="940068"/>
            </a:xfrm>
            <a:custGeom>
              <a:avLst/>
              <a:gdLst/>
              <a:ahLst/>
              <a:cxnLst/>
              <a:rect l="l" t="t" r="r" b="b"/>
              <a:pathLst>
                <a:path w="3329303" h="940068">
                  <a:moveTo>
                    <a:pt x="0" y="0"/>
                  </a:moveTo>
                  <a:lnTo>
                    <a:pt x="3329303" y="0"/>
                  </a:lnTo>
                  <a:lnTo>
                    <a:pt x="3329303" y="940068"/>
                  </a:lnTo>
                  <a:lnTo>
                    <a:pt x="0" y="940068"/>
                  </a:lnTo>
                  <a:close/>
                </a:path>
              </a:pathLst>
            </a:custGeom>
            <a:solidFill>
              <a:srgbClr val="FFFB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3329303" cy="9876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352199" y="1347527"/>
            <a:ext cx="9205057" cy="26196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406"/>
              </a:lnSpc>
              <a:spcBef>
                <a:spcPct val="0"/>
              </a:spcBef>
            </a:pPr>
            <a:r>
              <a:rPr lang="en-US" sz="8672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Welcome To Presentation</a:t>
            </a:r>
          </a:p>
        </p:txBody>
      </p:sp>
      <p:sp>
        <p:nvSpPr>
          <p:cNvPr id="11" name="AutoShape 11"/>
          <p:cNvSpPr/>
          <p:nvPr/>
        </p:nvSpPr>
        <p:spPr>
          <a:xfrm flipV="1">
            <a:off x="6853714" y="5153025"/>
            <a:ext cx="11434286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C6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6853714" cy="10287000"/>
          </a:xfrm>
          <a:custGeom>
            <a:avLst/>
            <a:gdLst/>
            <a:ahLst/>
            <a:cxnLst/>
            <a:rect l="l" t="t" r="r" b="b"/>
            <a:pathLst>
              <a:path w="6853714" h="10287000">
                <a:moveTo>
                  <a:pt x="0" y="0"/>
                </a:moveTo>
                <a:lnTo>
                  <a:pt x="6853714" y="0"/>
                </a:lnTo>
                <a:lnTo>
                  <a:pt x="685371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76200" y="6324189"/>
            <a:ext cx="18288000" cy="2744214"/>
            <a:chOff x="0" y="0"/>
            <a:chExt cx="4816593" cy="58124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581246"/>
            </a:xfrm>
            <a:custGeom>
              <a:avLst/>
              <a:gdLst/>
              <a:ahLst/>
              <a:cxnLst/>
              <a:rect l="l" t="t" r="r" b="b"/>
              <a:pathLst>
                <a:path w="4816592" h="581246">
                  <a:moveTo>
                    <a:pt x="0" y="0"/>
                  </a:moveTo>
                  <a:lnTo>
                    <a:pt x="4816592" y="0"/>
                  </a:lnTo>
                  <a:lnTo>
                    <a:pt x="4816592" y="581246"/>
                  </a:lnTo>
                  <a:lnTo>
                    <a:pt x="0" y="581246"/>
                  </a:lnTo>
                  <a:close/>
                </a:path>
              </a:pathLst>
            </a:custGeom>
            <a:solidFill>
              <a:srgbClr val="FFFBF3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816593" cy="6288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776727" y="6451367"/>
            <a:ext cx="10378473" cy="183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400"/>
              </a:lnSpc>
              <a:spcBef>
                <a:spcPct val="0"/>
              </a:spcBef>
            </a:pPr>
            <a:r>
              <a:rPr lang="en-US" sz="12000" u="none" strike="noStrike" spc="-504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Introduction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115800" y="6362767"/>
            <a:ext cx="5901079" cy="24422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r">
              <a:lnSpc>
                <a:spcPct val="150000"/>
              </a:lnSpc>
              <a:spcBef>
                <a:spcPct val="0"/>
              </a:spcBef>
            </a:pPr>
            <a:r>
              <a:rPr lang="en-US" i="1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Focus on:</a:t>
            </a:r>
          </a:p>
          <a:p>
            <a:pPr marL="285750" lvl="0" indent="-28575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Brand identity</a:t>
            </a:r>
          </a:p>
          <a:p>
            <a:pPr marL="285750" lvl="0" indent="-28575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i="1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Brand Story</a:t>
            </a:r>
          </a:p>
          <a:p>
            <a:pPr marL="285750" lvl="0" indent="-28575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Marketing Strategy</a:t>
            </a:r>
          </a:p>
          <a:p>
            <a:pPr marL="285750" lvl="0" indent="-28575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i="1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Cloud Computing</a:t>
            </a:r>
          </a:p>
          <a:p>
            <a:pPr marL="285750" lvl="0" indent="-285750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Security Measures</a:t>
            </a:r>
            <a:endParaRPr lang="en-US" i="1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-3048000" y="-863506"/>
            <a:ext cx="14141899" cy="267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9600" dirty="0">
                <a:solidFill>
                  <a:srgbClr val="FFFBF3"/>
                </a:solidFill>
                <a:latin typeface="Black Mango"/>
                <a:ea typeface="Black Mango"/>
                <a:cs typeface="Black Mango"/>
                <a:sym typeface="Black Mango"/>
              </a:rPr>
              <a:t>HEALTH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15200" y="1254033"/>
            <a:ext cx="8998596" cy="48090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Elite Wellness Spa provides luxury treatments such as: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endParaRPr lang="en-US" sz="2400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285750" lvl="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massages </a:t>
            </a:r>
          </a:p>
          <a:p>
            <a:pPr marL="285750" lvl="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wellness retreats</a:t>
            </a:r>
          </a:p>
          <a:p>
            <a:pPr marL="285750" lvl="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aromatherapy</a:t>
            </a:r>
          </a:p>
          <a:p>
            <a:pPr marL="285750" lvl="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personalized experiences.</a:t>
            </a:r>
          </a:p>
          <a:p>
            <a:pPr marL="285750" lvl="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To attract and retain customers, the spa requires a strong online presence that reflects its premium identity.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 well-designed digital strategy supports business needs by communicating value, encouraging bookings and maintaining customer trust.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US" sz="24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 strong online presence is essential for today’s service business as customers frequently research companies online before making purchasing decisions [1].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1701" y="-38100"/>
            <a:ext cx="5278545" cy="10287000"/>
            <a:chOff x="0" y="0"/>
            <a:chExt cx="139023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90234" cy="2709333"/>
            </a:xfrm>
            <a:custGeom>
              <a:avLst/>
              <a:gdLst/>
              <a:ahLst/>
              <a:cxnLst/>
              <a:rect l="l" t="t" r="r" b="b"/>
              <a:pathLst>
                <a:path w="1390234" h="2709333">
                  <a:moveTo>
                    <a:pt x="0" y="0"/>
                  </a:moveTo>
                  <a:lnTo>
                    <a:pt x="1390234" y="0"/>
                  </a:lnTo>
                  <a:lnTo>
                    <a:pt x="139023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390234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1028700"/>
            <a:ext cx="9144000" cy="8229600"/>
            <a:chOff x="0" y="0"/>
            <a:chExt cx="12192000" cy="10972800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rcRect l="12916" r="12916"/>
            <a:stretch>
              <a:fillRect/>
            </a:stretch>
          </p:blipFill>
          <p:spPr>
            <a:xfrm>
              <a:off x="0" y="0"/>
              <a:ext cx="12192000" cy="10972800"/>
            </a:xfrm>
            <a:prstGeom prst="rect">
              <a:avLst/>
            </a:prstGeom>
          </p:spPr>
        </p:pic>
      </p:grpSp>
      <p:sp>
        <p:nvSpPr>
          <p:cNvPr id="7" name="AutoShape 7"/>
          <p:cNvSpPr/>
          <p:nvPr/>
        </p:nvSpPr>
        <p:spPr>
          <a:xfrm>
            <a:off x="1719347" y="7810500"/>
            <a:ext cx="6529005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719347" y="4762500"/>
            <a:ext cx="6529005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9" name="TextBox 9"/>
          <p:cNvSpPr txBox="1"/>
          <p:nvPr/>
        </p:nvSpPr>
        <p:spPr>
          <a:xfrm>
            <a:off x="1552959" y="44160"/>
            <a:ext cx="16146128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999"/>
              </a:lnSpc>
              <a:spcBef>
                <a:spcPct val="0"/>
              </a:spcBef>
            </a:pPr>
            <a:r>
              <a:rPr lang="en-US" sz="7499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Business Overview &amp; Target Audience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95807" y="7955464"/>
            <a:ext cx="6552545" cy="5486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r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Digital presence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95807" y="4943327"/>
            <a:ext cx="6552545" cy="5486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r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Why this age group 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95807" y="5524500"/>
            <a:ext cx="7441794" cy="21300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Customer data shows that wellness and spa services attract customers across this age range with a focus on quality experiences and luxury environments [2]. Therefore, the online brand must signal exclusivity, calmness and professional care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734587" y="8526936"/>
            <a:ext cx="7021473" cy="21418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The digital presence should replicate the experience of visiting the spa: visually elegant, organised and relaxing. This increases perceived value and helps build customer loyalty.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endParaRPr lang="en-US" sz="2400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-7075712" y="3624262"/>
            <a:ext cx="14141899" cy="303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20000">
                <a:solidFill>
                  <a:srgbClr val="E6C6AD"/>
                </a:solidFill>
                <a:latin typeface="Black Mango"/>
                <a:ea typeface="Black Mango"/>
                <a:cs typeface="Black Mango"/>
                <a:sym typeface="Black Mango"/>
              </a:rPr>
              <a:t>SCIENCE</a:t>
            </a:r>
          </a:p>
        </p:txBody>
      </p:sp>
      <p:sp>
        <p:nvSpPr>
          <p:cNvPr id="15" name="TextBox 12">
            <a:extLst>
              <a:ext uri="{FF2B5EF4-FFF2-40B4-BE49-F238E27FC236}">
                <a16:creationId xmlns:a16="http://schemas.microsoft.com/office/drawing/2014/main" id="{2685493D-C799-0DD3-8D4B-9E3895040935}"/>
              </a:ext>
            </a:extLst>
          </p:cNvPr>
          <p:cNvSpPr txBox="1"/>
          <p:nvPr/>
        </p:nvSpPr>
        <p:spPr>
          <a:xfrm>
            <a:off x="1719347" y="2497447"/>
            <a:ext cx="6390486" cy="21300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The spa targets affluent residents aged 25-60 who live in urban areas and prioritize self-care, relaxation and wellbeing. This demographic has disposable income and actively invests in services for health and stress reduction</a:t>
            </a:r>
          </a:p>
        </p:txBody>
      </p:sp>
      <p:sp>
        <p:nvSpPr>
          <p:cNvPr id="16" name="TextBox 11">
            <a:extLst>
              <a:ext uri="{FF2B5EF4-FFF2-40B4-BE49-F238E27FC236}">
                <a16:creationId xmlns:a16="http://schemas.microsoft.com/office/drawing/2014/main" id="{A60224DD-5378-85A7-714D-13F0C6D56A4F}"/>
              </a:ext>
            </a:extLst>
          </p:cNvPr>
          <p:cNvSpPr txBox="1"/>
          <p:nvPr/>
        </p:nvSpPr>
        <p:spPr>
          <a:xfrm>
            <a:off x="1734587" y="1937188"/>
            <a:ext cx="6206325" cy="5486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r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Our Clients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2229"/>
            <a:ext cx="6694903" cy="10287000"/>
            <a:chOff x="0" y="0"/>
            <a:chExt cx="8926538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5038" r="5038"/>
            <a:stretch>
              <a:fillRect/>
            </a:stretch>
          </p:blipFill>
          <p:spPr>
            <a:xfrm>
              <a:off x="0" y="0"/>
              <a:ext cx="8926538" cy="13716000"/>
            </a:xfrm>
            <a:prstGeom prst="rect">
              <a:avLst/>
            </a:prstGeom>
          </p:spPr>
        </p:pic>
      </p:grpSp>
      <p:sp>
        <p:nvSpPr>
          <p:cNvPr id="4" name="TextBox 4"/>
          <p:cNvSpPr txBox="1"/>
          <p:nvPr/>
        </p:nvSpPr>
        <p:spPr>
          <a:xfrm>
            <a:off x="6928851" y="106748"/>
            <a:ext cx="5562600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99"/>
              </a:lnSpc>
              <a:spcBef>
                <a:spcPct val="0"/>
              </a:spcBef>
            </a:pPr>
            <a:r>
              <a:rPr lang="en-US" sz="7499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Our </a:t>
            </a:r>
          </a:p>
          <a:p>
            <a:pPr marL="0" lvl="0" indent="0" algn="l">
              <a:lnSpc>
                <a:spcPts val="8999"/>
              </a:lnSpc>
              <a:spcBef>
                <a:spcPct val="0"/>
              </a:spcBef>
            </a:pPr>
            <a:r>
              <a:rPr lang="en-US" sz="7499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Brand</a:t>
            </a:r>
            <a:endParaRPr lang="en-US" sz="7499" u="none" strike="noStrike" dirty="0">
              <a:solidFill>
                <a:srgbClr val="C85103"/>
              </a:solidFill>
              <a:latin typeface="Black Mango"/>
              <a:ea typeface="Black Mango"/>
              <a:cs typeface="Black Mango"/>
              <a:sym typeface="Black Mango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928850" y="3323907"/>
            <a:ext cx="3870752" cy="548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Brand identity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928851" y="7641436"/>
            <a:ext cx="5224813" cy="5486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A premium color palette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216930" y="3263768"/>
            <a:ext cx="4032753" cy="548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The Logo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8850" y="3984211"/>
            <a:ext cx="3870752" cy="294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is critical because it shapes how a business is recognised and remembered.</a:t>
            </a:r>
          </a:p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Consistent design elements across the website, social media and marketing materials improve recognition and trust [1].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8850" y="8397643"/>
            <a:ext cx="8996949" cy="1828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GB" sz="21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A premium colour palette supports the brand image. Light blue and gold express luxury, while white and neutral tones communicate cleanliness and balance.</a:t>
            </a:r>
          </a:p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GB" sz="21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Typography should use serif or script fonts for a refined, premium feel.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216930" y="3984211"/>
            <a:ext cx="3870752" cy="1456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GB" sz="21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should be minimal and elegant. Ideally containing the business name and tagline.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804855" y="949010"/>
            <a:ext cx="6694903" cy="16940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Maintaining consistency in logo, colours and typography across all digital platforms supports a clear identity that customers can quickly associate with quality services [1].</a:t>
            </a:r>
            <a:endParaRPr lang="en-US" sz="2000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8" name="AutoShape 18"/>
          <p:cNvSpPr/>
          <p:nvPr/>
        </p:nvSpPr>
        <p:spPr>
          <a:xfrm flipV="1">
            <a:off x="5680007" y="2781300"/>
            <a:ext cx="12607993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" name="AutoShape 20"/>
          <p:cNvSpPr/>
          <p:nvPr/>
        </p:nvSpPr>
        <p:spPr>
          <a:xfrm>
            <a:off x="5680007" y="7597907"/>
            <a:ext cx="12607993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Box 8">
            <a:extLst>
              <a:ext uri="{FF2B5EF4-FFF2-40B4-BE49-F238E27FC236}">
                <a16:creationId xmlns:a16="http://schemas.microsoft.com/office/drawing/2014/main" id="{BCD3FB9C-1F6F-61A5-A247-B7C91D18E7E1}"/>
              </a:ext>
            </a:extLst>
          </p:cNvPr>
          <p:cNvSpPr txBox="1"/>
          <p:nvPr/>
        </p:nvSpPr>
        <p:spPr>
          <a:xfrm>
            <a:off x="11804855" y="274837"/>
            <a:ext cx="4032753" cy="548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consistency</a:t>
            </a:r>
          </a:p>
        </p:txBody>
      </p:sp>
      <p:pic>
        <p:nvPicPr>
          <p:cNvPr id="10" name="Picture 9" descr="A close-up of a person's face&#10;&#10;AI-generated content may be incorrect.">
            <a:extLst>
              <a:ext uri="{FF2B5EF4-FFF2-40B4-BE49-F238E27FC236}">
                <a16:creationId xmlns:a16="http://schemas.microsoft.com/office/drawing/2014/main" id="{7F760939-4E16-0D4C-770D-BC60AD897D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" r="-16"/>
          <a:stretch>
            <a:fillRect/>
          </a:stretch>
        </p:blipFill>
        <p:spPr>
          <a:xfrm>
            <a:off x="100543" y="53816"/>
            <a:ext cx="6493816" cy="4156494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491452" y="0"/>
            <a:ext cx="5796548" cy="10287000"/>
            <a:chOff x="0" y="0"/>
            <a:chExt cx="1686211" cy="29924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86211" cy="2992480"/>
            </a:xfrm>
            <a:custGeom>
              <a:avLst/>
              <a:gdLst/>
              <a:ahLst/>
              <a:cxnLst/>
              <a:rect l="l" t="t" r="r" b="b"/>
              <a:pathLst>
                <a:path w="1686211" h="2992480">
                  <a:moveTo>
                    <a:pt x="0" y="0"/>
                  </a:moveTo>
                  <a:lnTo>
                    <a:pt x="1686211" y="0"/>
                  </a:lnTo>
                  <a:lnTo>
                    <a:pt x="1686211" y="2992480"/>
                  </a:lnTo>
                  <a:lnTo>
                    <a:pt x="0" y="2992480"/>
                  </a:lnTo>
                  <a:close/>
                </a:path>
              </a:pathLst>
            </a:custGeom>
            <a:solidFill>
              <a:srgbClr val="FFFB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686211" cy="30401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1047750"/>
            <a:ext cx="3644234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99"/>
              </a:lnSpc>
              <a:spcBef>
                <a:spcPct val="0"/>
              </a:spcBef>
            </a:pPr>
            <a:r>
              <a:rPr lang="en-US" sz="7499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Brand Story</a:t>
            </a:r>
            <a:endParaRPr lang="en-US" sz="7499" u="none" strike="noStrike" dirty="0">
              <a:solidFill>
                <a:srgbClr val="C85103"/>
              </a:solidFill>
              <a:latin typeface="Black Mango"/>
              <a:ea typeface="Black Mango"/>
              <a:cs typeface="Black Mango"/>
              <a:sym typeface="Black Mango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8048625"/>
            <a:ext cx="4101501" cy="548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Brand Message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150524" y="1191457"/>
            <a:ext cx="4462017" cy="56182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A strong brand story provides meaning and emotional connection.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Storytelling influences how customers feel about a business, helping build trust and loyalty [3].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endParaRPr lang="en-GB" sz="2000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Elite Wellness Spa was founded as a sanctuary from stressful modern life.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Its purpose is to offer personalised treatments in a peaceful environment, where visitors can relax and focus on their well-being.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5796548" y="0"/>
            <a:ext cx="6694903" cy="10287000"/>
            <a:chOff x="0" y="0"/>
            <a:chExt cx="8926538" cy="1371600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/>
            <a:srcRect l="28319" r="28319"/>
            <a:stretch>
              <a:fillRect/>
            </a:stretch>
          </p:blipFill>
          <p:spPr>
            <a:xfrm>
              <a:off x="0" y="0"/>
              <a:ext cx="8926538" cy="13716000"/>
            </a:xfrm>
            <a:prstGeom prst="rect">
              <a:avLst/>
            </a:prstGeom>
          </p:spPr>
        </p:pic>
      </p:grpSp>
      <p:sp>
        <p:nvSpPr>
          <p:cNvPr id="11" name="TextBox 11"/>
          <p:cNvSpPr txBox="1"/>
          <p:nvPr/>
        </p:nvSpPr>
        <p:spPr>
          <a:xfrm>
            <a:off x="3222124" y="4048788"/>
            <a:ext cx="14141899" cy="303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20000" dirty="0">
                <a:solidFill>
                  <a:srgbClr val="E6C6AD"/>
                </a:solidFill>
                <a:latin typeface="Black Mango"/>
                <a:ea typeface="Black Mango"/>
                <a:cs typeface="Black Mango"/>
                <a:sym typeface="Black Mango"/>
              </a:rPr>
              <a:t>SKIN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028700" y="4142805"/>
            <a:ext cx="4767848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AutoShape 13"/>
          <p:cNvSpPr/>
          <p:nvPr/>
        </p:nvSpPr>
        <p:spPr>
          <a:xfrm>
            <a:off x="1028700" y="7618095"/>
            <a:ext cx="162306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Box 6">
            <a:extLst>
              <a:ext uri="{FF2B5EF4-FFF2-40B4-BE49-F238E27FC236}">
                <a16:creationId xmlns:a16="http://schemas.microsoft.com/office/drawing/2014/main" id="{E51B8FA2-EDE8-BA10-DD4E-09C8D3F2D6AE}"/>
              </a:ext>
            </a:extLst>
          </p:cNvPr>
          <p:cNvSpPr txBox="1"/>
          <p:nvPr/>
        </p:nvSpPr>
        <p:spPr>
          <a:xfrm>
            <a:off x="998220" y="4324699"/>
            <a:ext cx="4101501" cy="548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4799"/>
              </a:lnSpc>
              <a:spcBef>
                <a:spcPct val="0"/>
              </a:spcBef>
            </a:pPr>
            <a:r>
              <a:rPr lang="en-US" sz="3999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Core values</a:t>
            </a:r>
          </a:p>
        </p:txBody>
      </p:sp>
      <p:sp>
        <p:nvSpPr>
          <p:cNvPr id="17" name="TextBox 7">
            <a:extLst>
              <a:ext uri="{FF2B5EF4-FFF2-40B4-BE49-F238E27FC236}">
                <a16:creationId xmlns:a16="http://schemas.microsoft.com/office/drawing/2014/main" id="{D1C02ADC-B032-4207-93CD-1EAE416E6208}"/>
              </a:ext>
            </a:extLst>
          </p:cNvPr>
          <p:cNvSpPr txBox="1"/>
          <p:nvPr/>
        </p:nvSpPr>
        <p:spPr>
          <a:xfrm>
            <a:off x="838200" y="5061641"/>
            <a:ext cx="4767848" cy="12698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lnSpc>
                <a:spcPts val="335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SELF CARE</a:t>
            </a:r>
          </a:p>
          <a:p>
            <a:pPr marL="342900" lvl="0" indent="-342900" algn="l">
              <a:lnSpc>
                <a:spcPts val="335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4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Q</a:t>
            </a:r>
            <a:r>
              <a:rPr lang="en-GB" sz="2400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UALITY SERVICE</a:t>
            </a:r>
          </a:p>
          <a:p>
            <a:pPr marL="342900" lvl="0" indent="-342900" algn="l">
              <a:lnSpc>
                <a:spcPts val="335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24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CONFORT AND TRANQUILITY</a:t>
            </a:r>
          </a:p>
        </p:txBody>
      </p:sp>
      <p:sp>
        <p:nvSpPr>
          <p:cNvPr id="18" name="TextBox 7">
            <a:extLst>
              <a:ext uri="{FF2B5EF4-FFF2-40B4-BE49-F238E27FC236}">
                <a16:creationId xmlns:a16="http://schemas.microsoft.com/office/drawing/2014/main" id="{A607702A-0A9F-3C8A-CA44-CDB8D58DA07F}"/>
              </a:ext>
            </a:extLst>
          </p:cNvPr>
          <p:cNvSpPr txBox="1"/>
          <p:nvPr/>
        </p:nvSpPr>
        <p:spPr>
          <a:xfrm>
            <a:off x="822960" y="8882458"/>
            <a:ext cx="4767848" cy="8338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r">
              <a:lnSpc>
                <a:spcPts val="3359"/>
              </a:lnSpc>
              <a:spcBef>
                <a:spcPct val="0"/>
              </a:spcBef>
            </a:pPr>
            <a:r>
              <a:rPr lang="en-GB" sz="2400" i="1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This is your sanctuary – rejuvenate, refresh </a:t>
            </a:r>
            <a:r>
              <a:rPr lang="en-GB" sz="2400" i="1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&amp; renew!</a:t>
            </a:r>
            <a:endParaRPr lang="en-GB" sz="2400" i="1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9" name="TextBox 7">
            <a:extLst>
              <a:ext uri="{FF2B5EF4-FFF2-40B4-BE49-F238E27FC236}">
                <a16:creationId xmlns:a16="http://schemas.microsoft.com/office/drawing/2014/main" id="{AC670CC2-88F9-02D4-7E34-BF7FE5285AEB}"/>
              </a:ext>
            </a:extLst>
          </p:cNvPr>
          <p:cNvSpPr txBox="1"/>
          <p:nvPr/>
        </p:nvSpPr>
        <p:spPr>
          <a:xfrm>
            <a:off x="12666711" y="7804672"/>
            <a:ext cx="5429644" cy="12521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r">
              <a:lnSpc>
                <a:spcPts val="3359"/>
              </a:lnSpc>
              <a:spcBef>
                <a:spcPct val="0"/>
              </a:spcBef>
            </a:pPr>
            <a:r>
              <a:rPr lang="en-GB" i="1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By sharing this narrative through the website and social media, customers can see the emotional value of the service, not just the features.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9C8FCE-97A0-B2CE-9BA3-8A28B967D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B7DD04B-A498-94E4-B312-F4D7DA778BCF}"/>
              </a:ext>
            </a:extLst>
          </p:cNvPr>
          <p:cNvSpPr/>
          <p:nvPr/>
        </p:nvSpPr>
        <p:spPr>
          <a:xfrm>
            <a:off x="0" y="0"/>
            <a:ext cx="9144000" cy="10287000"/>
          </a:xfrm>
          <a:custGeom>
            <a:avLst/>
            <a:gdLst/>
            <a:ahLst/>
            <a:cxnLst/>
            <a:rect l="l" t="t" r="r" b="b"/>
            <a:pathLst>
              <a:path w="9144000" h="10287000">
                <a:moveTo>
                  <a:pt x="0" y="0"/>
                </a:moveTo>
                <a:lnTo>
                  <a:pt x="9144000" y="0"/>
                </a:lnTo>
                <a:lnTo>
                  <a:pt x="9144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006" r="-549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7A15ECC-8591-117A-20E9-821478079EB9}"/>
              </a:ext>
            </a:extLst>
          </p:cNvPr>
          <p:cNvSpPr txBox="1"/>
          <p:nvPr/>
        </p:nvSpPr>
        <p:spPr>
          <a:xfrm>
            <a:off x="9537925" y="4857455"/>
            <a:ext cx="5372100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CONTENT MARKETING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4E6ECBCF-3437-E2D0-5CAB-B8A2726EF0FF}"/>
              </a:ext>
            </a:extLst>
          </p:cNvPr>
          <p:cNvSpPr txBox="1"/>
          <p:nvPr/>
        </p:nvSpPr>
        <p:spPr>
          <a:xfrm>
            <a:off x="9537925" y="3461681"/>
            <a:ext cx="4000500" cy="7715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6000"/>
              </a:lnSpc>
              <a:spcBef>
                <a:spcPct val="0"/>
              </a:spcBef>
            </a:pPr>
            <a:r>
              <a:rPr lang="en-US" sz="5000" b="1" u="none" strike="noStrike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SOCIAL MEDIA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9E68ECB8-839B-B5B3-8AE4-D798F7EB7440}"/>
              </a:ext>
            </a:extLst>
          </p:cNvPr>
          <p:cNvSpPr txBox="1"/>
          <p:nvPr/>
        </p:nvSpPr>
        <p:spPr>
          <a:xfrm>
            <a:off x="9537925" y="6284121"/>
            <a:ext cx="6210300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sz="5000" b="1" dirty="0">
                <a:solidFill>
                  <a:srgbClr val="C85103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SEARCH ENGINE OPTIMISATION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2CA50893-ABE8-6FC7-8DA3-19BC0FC993ED}"/>
              </a:ext>
            </a:extLst>
          </p:cNvPr>
          <p:cNvSpPr txBox="1"/>
          <p:nvPr/>
        </p:nvSpPr>
        <p:spPr>
          <a:xfrm>
            <a:off x="10567552" y="227754"/>
            <a:ext cx="6220533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6999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MARKETING STRATEGY</a:t>
            </a: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B623D40F-5067-B516-B85A-98D8DA65906E}"/>
              </a:ext>
            </a:extLst>
          </p:cNvPr>
          <p:cNvSpPr/>
          <p:nvPr/>
        </p:nvSpPr>
        <p:spPr>
          <a:xfrm>
            <a:off x="9144000" y="3171185"/>
            <a:ext cx="9144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AutoShape 11">
            <a:extLst>
              <a:ext uri="{FF2B5EF4-FFF2-40B4-BE49-F238E27FC236}">
                <a16:creationId xmlns:a16="http://schemas.microsoft.com/office/drawing/2014/main" id="{AE67A335-E289-4C39-6C87-CD0E90CB7DB9}"/>
              </a:ext>
            </a:extLst>
          </p:cNvPr>
          <p:cNvSpPr/>
          <p:nvPr/>
        </p:nvSpPr>
        <p:spPr>
          <a:xfrm>
            <a:off x="9144000" y="4533900"/>
            <a:ext cx="9144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>
            <a:extLst>
              <a:ext uri="{FF2B5EF4-FFF2-40B4-BE49-F238E27FC236}">
                <a16:creationId xmlns:a16="http://schemas.microsoft.com/office/drawing/2014/main" id="{AD56DA71-C70C-C6E7-B0C9-EE2BE584FDE7}"/>
              </a:ext>
            </a:extLst>
          </p:cNvPr>
          <p:cNvSpPr/>
          <p:nvPr/>
        </p:nvSpPr>
        <p:spPr>
          <a:xfrm>
            <a:off x="9105818" y="5905500"/>
            <a:ext cx="9144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43A7ED77-F80D-2FE3-3720-4FA499D5D55B}"/>
              </a:ext>
            </a:extLst>
          </p:cNvPr>
          <p:cNvSpPr txBox="1"/>
          <p:nvPr/>
        </p:nvSpPr>
        <p:spPr>
          <a:xfrm>
            <a:off x="17168013" y="2650175"/>
            <a:ext cx="889906" cy="210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9600" b="1" u="none" strike="noStrike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1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D5F9D0F7-7EA9-3B2B-A814-DF4BF13015DA}"/>
              </a:ext>
            </a:extLst>
          </p:cNvPr>
          <p:cNvSpPr txBox="1"/>
          <p:nvPr/>
        </p:nvSpPr>
        <p:spPr>
          <a:xfrm>
            <a:off x="17060515" y="3954781"/>
            <a:ext cx="889906" cy="210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9600" b="1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2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1CF8C056-BBF4-2380-BFCE-F1E7E8986BC8}"/>
              </a:ext>
            </a:extLst>
          </p:cNvPr>
          <p:cNvSpPr txBox="1"/>
          <p:nvPr/>
        </p:nvSpPr>
        <p:spPr>
          <a:xfrm>
            <a:off x="17068800" y="5521955"/>
            <a:ext cx="889906" cy="210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18000"/>
              </a:lnSpc>
              <a:spcBef>
                <a:spcPct val="0"/>
              </a:spcBef>
            </a:pPr>
            <a:r>
              <a:rPr lang="en-US" sz="9600" b="1" dirty="0">
                <a:solidFill>
                  <a:srgbClr val="C85103">
                    <a:alpha val="24706"/>
                  </a:srgbClr>
                </a:solidFill>
                <a:latin typeface="Black Mango Heavy"/>
                <a:ea typeface="Black Mango Heavy"/>
                <a:cs typeface="Black Mango Heavy"/>
                <a:sym typeface="Black Mango Heavy"/>
              </a:rPr>
              <a:t>3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9CD0C4A5-9325-C045-1E04-1F9AB223ECF7}"/>
              </a:ext>
            </a:extLst>
          </p:cNvPr>
          <p:cNvSpPr txBox="1"/>
          <p:nvPr/>
        </p:nvSpPr>
        <p:spPr>
          <a:xfrm>
            <a:off x="-2634204" y="7827644"/>
            <a:ext cx="14141899" cy="303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20000" dirty="0">
                <a:solidFill>
                  <a:srgbClr val="FFFBF3"/>
                </a:solidFill>
                <a:latin typeface="Black Mango"/>
                <a:ea typeface="Black Mango"/>
                <a:cs typeface="Black Mango"/>
                <a:sym typeface="Black Mango"/>
              </a:rPr>
              <a:t>YOUTH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B127B7B5-7615-592F-1154-EBD5FD2DBE40}"/>
              </a:ext>
            </a:extLst>
          </p:cNvPr>
          <p:cNvSpPr txBox="1"/>
          <p:nvPr/>
        </p:nvSpPr>
        <p:spPr>
          <a:xfrm>
            <a:off x="-2603724" y="-357145"/>
            <a:ext cx="14141899" cy="303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20000" dirty="0">
                <a:solidFill>
                  <a:srgbClr val="FFFBF3"/>
                </a:solidFill>
                <a:latin typeface="Black Mango"/>
                <a:ea typeface="Black Mango"/>
                <a:cs typeface="Black Mango"/>
                <a:sym typeface="Black Mango"/>
              </a:rPr>
              <a:t>YOUTH</a:t>
            </a:r>
          </a:p>
        </p:txBody>
      </p:sp>
      <p:sp>
        <p:nvSpPr>
          <p:cNvPr id="18" name="TextBox 6">
            <a:extLst>
              <a:ext uri="{FF2B5EF4-FFF2-40B4-BE49-F238E27FC236}">
                <a16:creationId xmlns:a16="http://schemas.microsoft.com/office/drawing/2014/main" id="{462BECDF-A61E-5376-3AEE-A0C3A7C0A14C}"/>
              </a:ext>
            </a:extLst>
          </p:cNvPr>
          <p:cNvSpPr txBox="1"/>
          <p:nvPr/>
        </p:nvSpPr>
        <p:spPr>
          <a:xfrm>
            <a:off x="9824176" y="2264421"/>
            <a:ext cx="8229600" cy="8338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US" sz="2400" i="1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To attract customers, Elite Wellness Spa will use an integrated marketing strategy combining 3 elements</a:t>
            </a:r>
          </a:p>
        </p:txBody>
      </p:sp>
      <p:sp>
        <p:nvSpPr>
          <p:cNvPr id="19" name="TextBox 6">
            <a:extLst>
              <a:ext uri="{FF2B5EF4-FFF2-40B4-BE49-F238E27FC236}">
                <a16:creationId xmlns:a16="http://schemas.microsoft.com/office/drawing/2014/main" id="{FBB86BDC-A96B-1958-57B6-090184E64DE0}"/>
              </a:ext>
            </a:extLst>
          </p:cNvPr>
          <p:cNvSpPr txBox="1"/>
          <p:nvPr/>
        </p:nvSpPr>
        <p:spPr>
          <a:xfrm>
            <a:off x="9276535" y="8191499"/>
            <a:ext cx="8777241" cy="16940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r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Digital marketing that blends these elements can improve visibility, engagement and customer conversion rates [1].</a:t>
            </a:r>
          </a:p>
          <a:p>
            <a:pPr marL="0" lvl="0" indent="0" algn="r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This approach ensures the brand reaches audiences where they spend their time online while maintaining a consistent identity.</a:t>
            </a:r>
          </a:p>
        </p:txBody>
      </p:sp>
      <p:sp>
        <p:nvSpPr>
          <p:cNvPr id="4" name="AutoShape 12">
            <a:extLst>
              <a:ext uri="{FF2B5EF4-FFF2-40B4-BE49-F238E27FC236}">
                <a16:creationId xmlns:a16="http://schemas.microsoft.com/office/drawing/2014/main" id="{4F5FAA25-9BA4-97CA-9351-4E4E1C0CF1A1}"/>
              </a:ext>
            </a:extLst>
          </p:cNvPr>
          <p:cNvSpPr/>
          <p:nvPr/>
        </p:nvSpPr>
        <p:spPr>
          <a:xfrm>
            <a:off x="9105818" y="7429500"/>
            <a:ext cx="9144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173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45520" y="1257893"/>
            <a:ext cx="8813780" cy="8994416"/>
            <a:chOff x="0" y="0"/>
            <a:chExt cx="2321325" cy="19766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21325" cy="1976654"/>
            </a:xfrm>
            <a:custGeom>
              <a:avLst/>
              <a:gdLst/>
              <a:ahLst/>
              <a:cxnLst/>
              <a:rect l="l" t="t" r="r" b="b"/>
              <a:pathLst>
                <a:path w="2321325" h="1976654">
                  <a:moveTo>
                    <a:pt x="0" y="0"/>
                  </a:moveTo>
                  <a:lnTo>
                    <a:pt x="2321325" y="0"/>
                  </a:lnTo>
                  <a:lnTo>
                    <a:pt x="2321325" y="1976654"/>
                  </a:lnTo>
                  <a:lnTo>
                    <a:pt x="0" y="1976654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E6C6A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321325" cy="2024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0" y="3832324"/>
            <a:ext cx="18288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28700" y="0"/>
            <a:ext cx="6019980" cy="10287000"/>
          </a:xfrm>
          <a:custGeom>
            <a:avLst/>
            <a:gdLst/>
            <a:ahLst/>
            <a:cxnLst/>
            <a:rect l="l" t="t" r="r" b="b"/>
            <a:pathLst>
              <a:path w="6019980" h="10287000">
                <a:moveTo>
                  <a:pt x="0" y="0"/>
                </a:moveTo>
                <a:lnTo>
                  <a:pt x="6019980" y="0"/>
                </a:lnTo>
                <a:lnTo>
                  <a:pt x="601998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9658" r="-868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8445520" y="1516380"/>
            <a:ext cx="8813780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999"/>
              </a:lnSpc>
              <a:spcBef>
                <a:spcPct val="0"/>
              </a:spcBef>
            </a:pPr>
            <a:r>
              <a:rPr lang="en-US" sz="7499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SOCIAL MEDIA STRATEGY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610600" y="4015207"/>
            <a:ext cx="8813780" cy="6054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Social media is a key tool for wellness and lifestyle businesses because it allows customers to see the experience.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Visual platforms such as Instagram are especially effective for showcasing relaxing spaces, treatments and ambience [4].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The strategy includes: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Photos of treatment rooms, lighting and décor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Short calming videos (without showing customer faces)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Testimonials and reviews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Seasonal offers and package promotions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Facebook remains valuable for community engagement and reviews, which strongly influence customer decisions for local services [5].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Content should use a calm and elegant tone, encouraging self-care and luxury.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This maintains brand consistency and supports customer trust.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610600" y="-761494"/>
            <a:ext cx="14141899" cy="267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9600" dirty="0">
                <a:solidFill>
                  <a:srgbClr val="E6C6AD"/>
                </a:solidFill>
                <a:latin typeface="Black Mango"/>
                <a:ea typeface="Black Mango"/>
                <a:cs typeface="Black Mango"/>
                <a:sym typeface="Black Mango"/>
              </a:rPr>
              <a:t>INOVATE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5B4D581-E040-59B7-1D8B-F402E89C5C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869" y="0"/>
            <a:ext cx="6563641" cy="102869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F6E82-C8F4-19CD-32ED-E57D578EEA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>
            <a:extLst>
              <a:ext uri="{FF2B5EF4-FFF2-40B4-BE49-F238E27FC236}">
                <a16:creationId xmlns:a16="http://schemas.microsoft.com/office/drawing/2014/main" id="{6CB5FE52-48EC-1C1D-D7FF-8F603F6248F6}"/>
              </a:ext>
            </a:extLst>
          </p:cNvPr>
          <p:cNvSpPr/>
          <p:nvPr/>
        </p:nvSpPr>
        <p:spPr>
          <a:xfrm flipV="1">
            <a:off x="0" y="3832324"/>
            <a:ext cx="18288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EB556541-0EF5-6136-6FF9-378A1A28AE87}"/>
              </a:ext>
            </a:extLst>
          </p:cNvPr>
          <p:cNvSpPr/>
          <p:nvPr/>
        </p:nvSpPr>
        <p:spPr>
          <a:xfrm>
            <a:off x="1028700" y="0"/>
            <a:ext cx="6019980" cy="10287000"/>
          </a:xfrm>
          <a:custGeom>
            <a:avLst/>
            <a:gdLst/>
            <a:ahLst/>
            <a:cxnLst/>
            <a:rect l="l" t="t" r="r" b="b"/>
            <a:pathLst>
              <a:path w="6019980" h="10287000">
                <a:moveTo>
                  <a:pt x="0" y="0"/>
                </a:moveTo>
                <a:lnTo>
                  <a:pt x="6019980" y="0"/>
                </a:lnTo>
                <a:lnTo>
                  <a:pt x="601998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9658" r="-868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395397F4-59C2-4E74-8C56-A0CFB37EC663}"/>
              </a:ext>
            </a:extLst>
          </p:cNvPr>
          <p:cNvSpPr txBox="1"/>
          <p:nvPr/>
        </p:nvSpPr>
        <p:spPr>
          <a:xfrm>
            <a:off x="8445520" y="1516380"/>
            <a:ext cx="8813780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999"/>
              </a:lnSpc>
              <a:spcBef>
                <a:spcPct val="0"/>
              </a:spcBef>
            </a:pPr>
            <a:r>
              <a:rPr lang="en-US" sz="7499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CONTENT MARKETING</a:t>
            </a:r>
            <a:endParaRPr lang="en-US" sz="7499" u="none" strike="noStrike" dirty="0">
              <a:solidFill>
                <a:srgbClr val="C85103"/>
              </a:solidFill>
              <a:latin typeface="Black Mango"/>
              <a:ea typeface="Black Mango"/>
              <a:cs typeface="Black Mango"/>
              <a:sym typeface="Black Mango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3065BE4D-79A5-87B4-4A46-857EC67FAFD3}"/>
              </a:ext>
            </a:extLst>
          </p:cNvPr>
          <p:cNvSpPr txBox="1"/>
          <p:nvPr/>
        </p:nvSpPr>
        <p:spPr>
          <a:xfrm>
            <a:off x="8610600" y="4015207"/>
            <a:ext cx="8813780" cy="6054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Content marketing builds authority and keeps customers engaged over time.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Useful content may include: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Blog posts about stress relief, aromatherapy or skincare tips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Email newsletters with updates and promotions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Downloadable wellness guides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Seasonal campaigns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Publishing valuable content increases trust and loyalty because customers view the brand as informative and helpful, not only promotional [4].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Seasonal content (such as Valentine’s Day packages or holiday gift vouchers) can boost bookings by aligning offers with customer needs and occasions.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endParaRPr lang="en-GB" sz="2000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B54D17AE-FF02-A654-A69C-5246D0D02BC8}"/>
              </a:ext>
            </a:extLst>
          </p:cNvPr>
          <p:cNvSpPr txBox="1"/>
          <p:nvPr/>
        </p:nvSpPr>
        <p:spPr>
          <a:xfrm>
            <a:off x="8229600" y="-1252717"/>
            <a:ext cx="14141899" cy="267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9600" dirty="0">
                <a:solidFill>
                  <a:srgbClr val="E6C6AD"/>
                </a:solidFill>
                <a:latin typeface="Black Mango"/>
                <a:ea typeface="Black Mango"/>
                <a:cs typeface="Black Mango"/>
                <a:sym typeface="Black Mango"/>
              </a:rPr>
              <a:t>authority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1FFF5C-2960-02DD-1D68-723562F4C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1074330" y="2133510"/>
            <a:ext cx="10287000" cy="601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98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13ECA0-82A5-E050-A48D-93F375126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33AF9D2F-B854-BF4A-0859-48EEF47950B7}"/>
              </a:ext>
            </a:extLst>
          </p:cNvPr>
          <p:cNvGrpSpPr/>
          <p:nvPr/>
        </p:nvGrpSpPr>
        <p:grpSpPr>
          <a:xfrm>
            <a:off x="8445520" y="1257893"/>
            <a:ext cx="8813780" cy="9029105"/>
            <a:chOff x="0" y="0"/>
            <a:chExt cx="2321325" cy="197665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D17721A-1061-4A51-DE0B-A202FEDDB984}"/>
                </a:ext>
              </a:extLst>
            </p:cNvPr>
            <p:cNvSpPr/>
            <p:nvPr/>
          </p:nvSpPr>
          <p:spPr>
            <a:xfrm>
              <a:off x="0" y="0"/>
              <a:ext cx="2321325" cy="1976654"/>
            </a:xfrm>
            <a:custGeom>
              <a:avLst/>
              <a:gdLst/>
              <a:ahLst/>
              <a:cxnLst/>
              <a:rect l="l" t="t" r="r" b="b"/>
              <a:pathLst>
                <a:path w="2321325" h="1976654">
                  <a:moveTo>
                    <a:pt x="0" y="0"/>
                  </a:moveTo>
                  <a:lnTo>
                    <a:pt x="2321325" y="0"/>
                  </a:lnTo>
                  <a:lnTo>
                    <a:pt x="2321325" y="1976654"/>
                  </a:lnTo>
                  <a:lnTo>
                    <a:pt x="0" y="1976654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E6C6A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70FD0CE8-4AE5-80F6-FEBF-DD782BD651DA}"/>
                </a:ext>
              </a:extLst>
            </p:cNvPr>
            <p:cNvSpPr txBox="1"/>
            <p:nvPr/>
          </p:nvSpPr>
          <p:spPr>
            <a:xfrm>
              <a:off x="0" y="-47625"/>
              <a:ext cx="2321325" cy="2024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AutoShape 5">
            <a:extLst>
              <a:ext uri="{FF2B5EF4-FFF2-40B4-BE49-F238E27FC236}">
                <a16:creationId xmlns:a16="http://schemas.microsoft.com/office/drawing/2014/main" id="{A992661D-CBA8-172F-ACCD-045BDE2E8AB7}"/>
              </a:ext>
            </a:extLst>
          </p:cNvPr>
          <p:cNvSpPr/>
          <p:nvPr/>
        </p:nvSpPr>
        <p:spPr>
          <a:xfrm flipV="1">
            <a:off x="0" y="3832324"/>
            <a:ext cx="18288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5C1E642A-729C-D843-A918-503F6C4DAC21}"/>
              </a:ext>
            </a:extLst>
          </p:cNvPr>
          <p:cNvSpPr/>
          <p:nvPr/>
        </p:nvSpPr>
        <p:spPr>
          <a:xfrm>
            <a:off x="1028700" y="0"/>
            <a:ext cx="6019980" cy="10287000"/>
          </a:xfrm>
          <a:custGeom>
            <a:avLst/>
            <a:gdLst/>
            <a:ahLst/>
            <a:cxnLst/>
            <a:rect l="l" t="t" r="r" b="b"/>
            <a:pathLst>
              <a:path w="6019980" h="10287000">
                <a:moveTo>
                  <a:pt x="0" y="0"/>
                </a:moveTo>
                <a:lnTo>
                  <a:pt x="6019980" y="0"/>
                </a:lnTo>
                <a:lnTo>
                  <a:pt x="601998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658" r="-868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58B05617-4DDF-C3CB-A73A-9A220FCA4E39}"/>
              </a:ext>
            </a:extLst>
          </p:cNvPr>
          <p:cNvSpPr txBox="1"/>
          <p:nvPr/>
        </p:nvSpPr>
        <p:spPr>
          <a:xfrm>
            <a:off x="8445520" y="1516380"/>
            <a:ext cx="8813780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999"/>
              </a:lnSpc>
              <a:spcBef>
                <a:spcPct val="0"/>
              </a:spcBef>
            </a:pPr>
            <a:r>
              <a:rPr lang="en-US" sz="7499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SEARCH ENGINE OPTIMISATION</a:t>
            </a:r>
            <a:endParaRPr lang="en-US" sz="7499" u="none" strike="noStrike" dirty="0">
              <a:solidFill>
                <a:srgbClr val="C85103"/>
              </a:solidFill>
              <a:latin typeface="Black Mango"/>
              <a:ea typeface="Black Mango"/>
              <a:cs typeface="Black Mango"/>
              <a:sym typeface="Black Mango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5F0BB619-D081-4E13-3DF2-4EC1D58C3199}"/>
              </a:ext>
            </a:extLst>
          </p:cNvPr>
          <p:cNvSpPr txBox="1"/>
          <p:nvPr/>
        </p:nvSpPr>
        <p:spPr>
          <a:xfrm>
            <a:off x="8610600" y="4015207"/>
            <a:ext cx="8813780" cy="6054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SEO ensures that Elite Wellness Spa can be found easily in online searches.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SEO techniques such as keywords, structured headings, alt-text for images and metadata increase visibility in search results [6].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For example, keywords may include: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“Luxury spa in [city]”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“Deep tissue massage”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“Spa treatments near me”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Local SEO is especially important for physical businesses.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A Google Business Profile with photos, opening hours and reviews helps the spa appear in local search results and Google Maps [6].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Fast website loading and a mobile-friendly design support search performance and improve user experience.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endParaRPr lang="en-GB" sz="2000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AD229B2-D9E6-77EB-4554-5BF9F2D743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-1619160" y="1619160"/>
            <a:ext cx="10287000" cy="7048680"/>
          </a:xfrm>
          <a:prstGeom prst="rect">
            <a:avLst/>
          </a:prstGeom>
        </p:spPr>
      </p:pic>
      <p:sp>
        <p:nvSpPr>
          <p:cNvPr id="8" name="TextBox 11">
            <a:extLst>
              <a:ext uri="{FF2B5EF4-FFF2-40B4-BE49-F238E27FC236}">
                <a16:creationId xmlns:a16="http://schemas.microsoft.com/office/drawing/2014/main" id="{8D7F9113-CEF4-470D-4D35-D303DE270E4F}"/>
              </a:ext>
            </a:extLst>
          </p:cNvPr>
          <p:cNvSpPr txBox="1"/>
          <p:nvPr/>
        </p:nvSpPr>
        <p:spPr>
          <a:xfrm>
            <a:off x="8229600" y="-1252717"/>
            <a:ext cx="14141899" cy="267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9600" dirty="0">
                <a:solidFill>
                  <a:srgbClr val="E6C6AD"/>
                </a:solidFill>
                <a:latin typeface="Black Mango"/>
                <a:ea typeface="Black Mango"/>
                <a:cs typeface="Black Mango"/>
                <a:sym typeface="Black Mango"/>
              </a:rPr>
              <a:t>visibility</a:t>
            </a:r>
          </a:p>
        </p:txBody>
      </p:sp>
    </p:spTree>
    <p:extLst>
      <p:ext uri="{BB962C8B-B14F-4D97-AF65-F5344CB8AC3E}">
        <p14:creationId xmlns:p14="http://schemas.microsoft.com/office/powerpoint/2010/main" val="3738931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7FB2A-80A7-3879-2724-3AE9C29D8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C1E31D1C-EEBD-1EB8-C8CD-E00D24AFBAEC}"/>
              </a:ext>
            </a:extLst>
          </p:cNvPr>
          <p:cNvGrpSpPr/>
          <p:nvPr/>
        </p:nvGrpSpPr>
        <p:grpSpPr>
          <a:xfrm>
            <a:off x="8445520" y="1257893"/>
            <a:ext cx="8813780" cy="9029107"/>
            <a:chOff x="0" y="0"/>
            <a:chExt cx="2321325" cy="197665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A7DB493-F7F1-478F-87EF-724D8B6BF1B2}"/>
                </a:ext>
              </a:extLst>
            </p:cNvPr>
            <p:cNvSpPr/>
            <p:nvPr/>
          </p:nvSpPr>
          <p:spPr>
            <a:xfrm>
              <a:off x="0" y="0"/>
              <a:ext cx="2321325" cy="1976654"/>
            </a:xfrm>
            <a:custGeom>
              <a:avLst/>
              <a:gdLst/>
              <a:ahLst/>
              <a:cxnLst/>
              <a:rect l="l" t="t" r="r" b="b"/>
              <a:pathLst>
                <a:path w="2321325" h="1976654">
                  <a:moveTo>
                    <a:pt x="0" y="0"/>
                  </a:moveTo>
                  <a:lnTo>
                    <a:pt x="2321325" y="0"/>
                  </a:lnTo>
                  <a:lnTo>
                    <a:pt x="2321325" y="1976654"/>
                  </a:lnTo>
                  <a:lnTo>
                    <a:pt x="0" y="1976654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E6C6A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77E5F2BD-6568-600E-9E4F-AD26B4C0B47B}"/>
                </a:ext>
              </a:extLst>
            </p:cNvPr>
            <p:cNvSpPr txBox="1"/>
            <p:nvPr/>
          </p:nvSpPr>
          <p:spPr>
            <a:xfrm>
              <a:off x="0" y="-47625"/>
              <a:ext cx="2321325" cy="2024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AutoShape 5">
            <a:extLst>
              <a:ext uri="{FF2B5EF4-FFF2-40B4-BE49-F238E27FC236}">
                <a16:creationId xmlns:a16="http://schemas.microsoft.com/office/drawing/2014/main" id="{8D7ECBBC-9F68-1C67-58ED-C7A589960558}"/>
              </a:ext>
            </a:extLst>
          </p:cNvPr>
          <p:cNvSpPr/>
          <p:nvPr/>
        </p:nvSpPr>
        <p:spPr>
          <a:xfrm flipV="1">
            <a:off x="0" y="3832324"/>
            <a:ext cx="18288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D2A31DE2-7943-DCD9-FD4F-AFCA6EDEB410}"/>
              </a:ext>
            </a:extLst>
          </p:cNvPr>
          <p:cNvSpPr/>
          <p:nvPr/>
        </p:nvSpPr>
        <p:spPr>
          <a:xfrm>
            <a:off x="1028700" y="0"/>
            <a:ext cx="6019980" cy="10287000"/>
          </a:xfrm>
          <a:custGeom>
            <a:avLst/>
            <a:gdLst/>
            <a:ahLst/>
            <a:cxnLst/>
            <a:rect l="l" t="t" r="r" b="b"/>
            <a:pathLst>
              <a:path w="6019980" h="10287000">
                <a:moveTo>
                  <a:pt x="0" y="0"/>
                </a:moveTo>
                <a:lnTo>
                  <a:pt x="6019980" y="0"/>
                </a:lnTo>
                <a:lnTo>
                  <a:pt x="601998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9658" r="-868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11B649BB-9183-8F06-0CB9-2CC47C39127D}"/>
              </a:ext>
            </a:extLst>
          </p:cNvPr>
          <p:cNvSpPr txBox="1"/>
          <p:nvPr/>
        </p:nvSpPr>
        <p:spPr>
          <a:xfrm>
            <a:off x="8445520" y="1516380"/>
            <a:ext cx="8813780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999"/>
              </a:lnSpc>
              <a:spcBef>
                <a:spcPct val="0"/>
              </a:spcBef>
            </a:pPr>
            <a:r>
              <a:rPr lang="en-US" sz="7499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CLOUD COMPUTING</a:t>
            </a:r>
            <a:endParaRPr lang="en-US" sz="7499" u="none" strike="noStrike" dirty="0">
              <a:solidFill>
                <a:srgbClr val="C85103"/>
              </a:solidFill>
              <a:latin typeface="Black Mango"/>
              <a:ea typeface="Black Mango"/>
              <a:cs typeface="Black Mango"/>
              <a:sym typeface="Black Mango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53C61676-F87F-D7F9-FDB0-2AA93761A14D}"/>
              </a:ext>
            </a:extLst>
          </p:cNvPr>
          <p:cNvSpPr txBox="1"/>
          <p:nvPr/>
        </p:nvSpPr>
        <p:spPr>
          <a:xfrm>
            <a:off x="8610600" y="4015207"/>
            <a:ext cx="8813780" cy="51821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Cloud computing supports the business behind the scenes.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It provides: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Online booking and scheduling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Secure data storage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Scalability as the business grows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Reliable website hosting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Cloud services allow staff to share files, schedules and customer information from any location with an internet connection.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Cloud hosting improves speed, uptime and performance, providing a better digital experience for customers who are browsing, booking or contacting the spa online [6].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endParaRPr lang="en-GB" sz="2000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856A8DA9-E17E-3E71-58B4-41D2F1328D30}"/>
              </a:ext>
            </a:extLst>
          </p:cNvPr>
          <p:cNvSpPr txBox="1"/>
          <p:nvPr/>
        </p:nvSpPr>
        <p:spPr>
          <a:xfrm>
            <a:off x="8092620" y="-1102043"/>
            <a:ext cx="14141899" cy="267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9600" dirty="0">
                <a:solidFill>
                  <a:srgbClr val="E6C6AD"/>
                </a:solidFill>
                <a:latin typeface="Black Mango"/>
                <a:ea typeface="Black Mango"/>
                <a:cs typeface="Black Mango"/>
                <a:sym typeface="Black Mango"/>
              </a:rPr>
              <a:t>scalability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741DCE-D630-E362-F392-94A190C536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1615350" y="1622969"/>
            <a:ext cx="10279382" cy="7048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619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57A456-F8B4-3EB9-8049-4467C4370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5FA738B6-DE01-0A64-AA37-5B176C7361D1}"/>
              </a:ext>
            </a:extLst>
          </p:cNvPr>
          <p:cNvGrpSpPr/>
          <p:nvPr/>
        </p:nvGrpSpPr>
        <p:grpSpPr>
          <a:xfrm>
            <a:off x="8430280" y="152994"/>
            <a:ext cx="8813780" cy="10134006"/>
            <a:chOff x="0" y="0"/>
            <a:chExt cx="2321325" cy="197665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FCB3235E-D995-1796-22AA-CCF6CEBB00BA}"/>
                </a:ext>
              </a:extLst>
            </p:cNvPr>
            <p:cNvSpPr/>
            <p:nvPr/>
          </p:nvSpPr>
          <p:spPr>
            <a:xfrm>
              <a:off x="0" y="0"/>
              <a:ext cx="2321325" cy="1976654"/>
            </a:xfrm>
            <a:custGeom>
              <a:avLst/>
              <a:gdLst/>
              <a:ahLst/>
              <a:cxnLst/>
              <a:rect l="l" t="t" r="r" b="b"/>
              <a:pathLst>
                <a:path w="2321325" h="1976654">
                  <a:moveTo>
                    <a:pt x="0" y="0"/>
                  </a:moveTo>
                  <a:lnTo>
                    <a:pt x="2321325" y="0"/>
                  </a:lnTo>
                  <a:lnTo>
                    <a:pt x="2321325" y="1976654"/>
                  </a:lnTo>
                  <a:lnTo>
                    <a:pt x="0" y="1976654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E6C6A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95951F8-EF7F-8DD4-48F8-00EC324CD36D}"/>
                </a:ext>
              </a:extLst>
            </p:cNvPr>
            <p:cNvSpPr txBox="1"/>
            <p:nvPr/>
          </p:nvSpPr>
          <p:spPr>
            <a:xfrm>
              <a:off x="0" y="-47625"/>
              <a:ext cx="2321325" cy="2024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AutoShape 5">
            <a:extLst>
              <a:ext uri="{FF2B5EF4-FFF2-40B4-BE49-F238E27FC236}">
                <a16:creationId xmlns:a16="http://schemas.microsoft.com/office/drawing/2014/main" id="{AEBC3206-AAFF-8684-E7A8-058E7E6DE2F3}"/>
              </a:ext>
            </a:extLst>
          </p:cNvPr>
          <p:cNvSpPr/>
          <p:nvPr/>
        </p:nvSpPr>
        <p:spPr>
          <a:xfrm flipV="1">
            <a:off x="139720" y="2857500"/>
            <a:ext cx="18288000" cy="0"/>
          </a:xfrm>
          <a:prstGeom prst="line">
            <a:avLst/>
          </a:prstGeom>
          <a:ln w="19050" cap="flat">
            <a:solidFill>
              <a:srgbClr val="C8510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2088D84F-F3D4-5E41-551E-C968B2804806}"/>
              </a:ext>
            </a:extLst>
          </p:cNvPr>
          <p:cNvSpPr/>
          <p:nvPr/>
        </p:nvSpPr>
        <p:spPr>
          <a:xfrm>
            <a:off x="1028700" y="0"/>
            <a:ext cx="6019980" cy="10287000"/>
          </a:xfrm>
          <a:custGeom>
            <a:avLst/>
            <a:gdLst/>
            <a:ahLst/>
            <a:cxnLst/>
            <a:rect l="l" t="t" r="r" b="b"/>
            <a:pathLst>
              <a:path w="6019980" h="10287000">
                <a:moveTo>
                  <a:pt x="0" y="0"/>
                </a:moveTo>
                <a:lnTo>
                  <a:pt x="6019980" y="0"/>
                </a:lnTo>
                <a:lnTo>
                  <a:pt x="601998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658" r="-868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BC8C712F-BE97-7D54-116A-64A0754C4ADB}"/>
              </a:ext>
            </a:extLst>
          </p:cNvPr>
          <p:cNvSpPr txBox="1"/>
          <p:nvPr/>
        </p:nvSpPr>
        <p:spPr>
          <a:xfrm>
            <a:off x="8528060" y="236785"/>
            <a:ext cx="8813780" cy="2308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999"/>
              </a:lnSpc>
              <a:spcBef>
                <a:spcPct val="0"/>
              </a:spcBef>
            </a:pPr>
            <a:r>
              <a:rPr lang="en-US" sz="7499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SECURITY MEASURES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F788116-BF12-1D57-5CA5-42EBF23E1743}"/>
              </a:ext>
            </a:extLst>
          </p:cNvPr>
          <p:cNvSpPr txBox="1"/>
          <p:nvPr/>
        </p:nvSpPr>
        <p:spPr>
          <a:xfrm>
            <a:off x="8602980" y="3009900"/>
            <a:ext cx="8813780" cy="77982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Security is essential for protecting customer data and maintaining trust.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Small businesses should use strong controls such as authentication, encryption and software updates to reduce risk [5].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Key measures include: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SSL certificate on the website to encrypt communication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Strong passwords and two-factor authentication for staff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Regular updates and patches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Firewall and anti-malware monitoring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•	Encrypted online payments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Payment data must be processed securely through trusted platforms such as PayPal or Stripe.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The spa must also comply with the General Data Protection Regulation (GDPR), ensuring personal data is processed lawfully and transparently [5].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Backups should be stored securely to protect against data loss.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These measures help maintain customer confidence and protect the brand reputation.</a:t>
            </a:r>
          </a:p>
          <a:p>
            <a:pPr marL="0" lvl="0" indent="0">
              <a:lnSpc>
                <a:spcPts val="3359"/>
              </a:lnSpc>
              <a:spcBef>
                <a:spcPct val="0"/>
              </a:spcBef>
            </a:pPr>
            <a:endParaRPr lang="en-GB" sz="2000" u="none" strike="noStrike" dirty="0">
              <a:solidFill>
                <a:srgbClr val="C85103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C7AA6DD-B9AC-33BA-68FC-A5642E4B4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7543800" cy="10469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9735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C6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6853714" cy="10287000"/>
          </a:xfrm>
          <a:custGeom>
            <a:avLst/>
            <a:gdLst/>
            <a:ahLst/>
            <a:cxnLst/>
            <a:rect l="l" t="t" r="r" b="b"/>
            <a:pathLst>
              <a:path w="6853714" h="10287000">
                <a:moveTo>
                  <a:pt x="0" y="0"/>
                </a:moveTo>
                <a:lnTo>
                  <a:pt x="6853714" y="0"/>
                </a:lnTo>
                <a:lnTo>
                  <a:pt x="685371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2640" r="-6264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9591" y="6385728"/>
            <a:ext cx="18288000" cy="2206919"/>
            <a:chOff x="0" y="0"/>
            <a:chExt cx="4816593" cy="58124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581246"/>
            </a:xfrm>
            <a:custGeom>
              <a:avLst/>
              <a:gdLst/>
              <a:ahLst/>
              <a:cxnLst/>
              <a:rect l="l" t="t" r="r" b="b"/>
              <a:pathLst>
                <a:path w="4816592" h="581246">
                  <a:moveTo>
                    <a:pt x="0" y="0"/>
                  </a:moveTo>
                  <a:lnTo>
                    <a:pt x="4816592" y="0"/>
                  </a:lnTo>
                  <a:lnTo>
                    <a:pt x="4816592" y="581246"/>
                  </a:lnTo>
                  <a:lnTo>
                    <a:pt x="0" y="581246"/>
                  </a:lnTo>
                  <a:close/>
                </a:path>
              </a:pathLst>
            </a:custGeom>
            <a:solidFill>
              <a:srgbClr val="FFFBF3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816593" cy="6288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776727" y="6451367"/>
            <a:ext cx="10836080" cy="183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400"/>
              </a:lnSpc>
              <a:spcBef>
                <a:spcPct val="0"/>
              </a:spcBef>
            </a:pPr>
            <a:r>
              <a:rPr lang="en-US" sz="12000" spc="-504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conclusion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184770" y="2283967"/>
            <a:ext cx="10872240" cy="38201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GB" sz="20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In conclusion, Elite Wellness Spa can build a successful online presence by combining strong branding, effective marketing, cloud services and robust security.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GB" sz="20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 consistent brand identity communicates luxury, while an integrated marketing strategy attracts the right audience.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GB" sz="20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Cloud computing supports booking systems, data storage and reliability.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GB" sz="20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Security measures protect customer information and ensure compliance with regulations.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GB" sz="20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Together, these strategies create a professional, trustworthy and appealing online presence that reflects the spa’s high-quality services.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GB" sz="20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Elite Wellness Spa will be positioned as a premium destination for relaxation and wellbeing, both online and in person.</a:t>
            </a:r>
          </a:p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r>
              <a:rPr lang="en-GB" sz="180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________________________________________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2133600" y="-266700"/>
            <a:ext cx="14141899" cy="3038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00"/>
              </a:lnSpc>
            </a:pPr>
            <a:r>
              <a:rPr lang="en-US" sz="20000" dirty="0">
                <a:solidFill>
                  <a:srgbClr val="FFFBF3"/>
                </a:solidFill>
                <a:latin typeface="Black Mango"/>
                <a:ea typeface="Black Mango"/>
                <a:cs typeface="Black Mango"/>
                <a:sym typeface="Black Mango"/>
              </a:rPr>
              <a:t>HEALTH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155200" y="6772739"/>
            <a:ext cx="4814615" cy="587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5040"/>
              </a:lnSpc>
              <a:spcBef>
                <a:spcPct val="0"/>
              </a:spcBef>
            </a:pPr>
            <a:r>
              <a:rPr lang="en-US" sz="3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Thank you!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218" y="2285896"/>
            <a:ext cx="5097641" cy="7400322"/>
            <a:chOff x="0" y="0"/>
            <a:chExt cx="1342589" cy="194905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42589" cy="1949056"/>
            </a:xfrm>
            <a:custGeom>
              <a:avLst/>
              <a:gdLst/>
              <a:ahLst/>
              <a:cxnLst/>
              <a:rect l="l" t="t" r="r" b="b"/>
              <a:pathLst>
                <a:path w="1342589" h="1949056">
                  <a:moveTo>
                    <a:pt x="36449" y="0"/>
                  </a:moveTo>
                  <a:lnTo>
                    <a:pt x="1306139" y="0"/>
                  </a:lnTo>
                  <a:cubicBezTo>
                    <a:pt x="1315806" y="0"/>
                    <a:pt x="1325077" y="3840"/>
                    <a:pt x="1331913" y="10676"/>
                  </a:cubicBezTo>
                  <a:cubicBezTo>
                    <a:pt x="1338748" y="17511"/>
                    <a:pt x="1342589" y="26782"/>
                    <a:pt x="1342589" y="36449"/>
                  </a:cubicBezTo>
                  <a:lnTo>
                    <a:pt x="1342589" y="1912607"/>
                  </a:lnTo>
                  <a:cubicBezTo>
                    <a:pt x="1342589" y="1932737"/>
                    <a:pt x="1326270" y="1949056"/>
                    <a:pt x="1306139" y="1949056"/>
                  </a:cubicBezTo>
                  <a:lnTo>
                    <a:pt x="36449" y="1949056"/>
                  </a:lnTo>
                  <a:cubicBezTo>
                    <a:pt x="16319" y="1949056"/>
                    <a:pt x="0" y="1932737"/>
                    <a:pt x="0" y="1912607"/>
                  </a:cubicBezTo>
                  <a:lnTo>
                    <a:pt x="0" y="36449"/>
                  </a:lnTo>
                  <a:cubicBezTo>
                    <a:pt x="0" y="16319"/>
                    <a:pt x="16319" y="0"/>
                    <a:pt x="36449" y="0"/>
                  </a:cubicBezTo>
                  <a:close/>
                </a:path>
              </a:pathLst>
            </a:custGeom>
            <a:solidFill>
              <a:srgbClr val="F0F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1342589" cy="19681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152287" y="2125641"/>
            <a:ext cx="11512980" cy="7400322"/>
            <a:chOff x="0" y="0"/>
            <a:chExt cx="3032225" cy="19490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032225" cy="1949056"/>
            </a:xfrm>
            <a:custGeom>
              <a:avLst/>
              <a:gdLst/>
              <a:ahLst/>
              <a:cxnLst/>
              <a:rect l="l" t="t" r="r" b="b"/>
              <a:pathLst>
                <a:path w="3032225" h="1949056">
                  <a:moveTo>
                    <a:pt x="16139" y="0"/>
                  </a:moveTo>
                  <a:lnTo>
                    <a:pt x="3016086" y="0"/>
                  </a:lnTo>
                  <a:cubicBezTo>
                    <a:pt x="3020366" y="0"/>
                    <a:pt x="3024471" y="1700"/>
                    <a:pt x="3027498" y="4727"/>
                  </a:cubicBezTo>
                  <a:cubicBezTo>
                    <a:pt x="3030525" y="7754"/>
                    <a:pt x="3032225" y="11859"/>
                    <a:pt x="3032225" y="16139"/>
                  </a:cubicBezTo>
                  <a:lnTo>
                    <a:pt x="3032225" y="1932917"/>
                  </a:lnTo>
                  <a:cubicBezTo>
                    <a:pt x="3032225" y="1937197"/>
                    <a:pt x="3030525" y="1941302"/>
                    <a:pt x="3027498" y="1944329"/>
                  </a:cubicBezTo>
                  <a:cubicBezTo>
                    <a:pt x="3024471" y="1947356"/>
                    <a:pt x="3020366" y="1949056"/>
                    <a:pt x="3016086" y="1949056"/>
                  </a:cubicBezTo>
                  <a:lnTo>
                    <a:pt x="16139" y="1949056"/>
                  </a:lnTo>
                  <a:cubicBezTo>
                    <a:pt x="11859" y="1949056"/>
                    <a:pt x="7754" y="1947356"/>
                    <a:pt x="4727" y="1944329"/>
                  </a:cubicBezTo>
                  <a:cubicBezTo>
                    <a:pt x="1700" y="1941302"/>
                    <a:pt x="0" y="1937197"/>
                    <a:pt x="0" y="1932917"/>
                  </a:cubicBezTo>
                  <a:lnTo>
                    <a:pt x="0" y="16139"/>
                  </a:lnTo>
                  <a:cubicBezTo>
                    <a:pt x="0" y="11859"/>
                    <a:pt x="1700" y="7754"/>
                    <a:pt x="4727" y="4727"/>
                  </a:cubicBezTo>
                  <a:cubicBezTo>
                    <a:pt x="7754" y="1700"/>
                    <a:pt x="11859" y="0"/>
                    <a:pt x="16139" y="0"/>
                  </a:cubicBezTo>
                  <a:close/>
                </a:path>
              </a:pathLst>
            </a:custGeom>
            <a:solidFill>
              <a:srgbClr val="F0F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3032225" cy="19681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39005" y="2566614"/>
            <a:ext cx="4368067" cy="647237"/>
            <a:chOff x="0" y="0"/>
            <a:chExt cx="1150437" cy="17046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50437" cy="170466"/>
            </a:xfrm>
            <a:custGeom>
              <a:avLst/>
              <a:gdLst/>
              <a:ahLst/>
              <a:cxnLst/>
              <a:rect l="l" t="t" r="r" b="b"/>
              <a:pathLst>
                <a:path w="1150437" h="170466">
                  <a:moveTo>
                    <a:pt x="31903" y="0"/>
                  </a:moveTo>
                  <a:lnTo>
                    <a:pt x="1118534" y="0"/>
                  </a:lnTo>
                  <a:cubicBezTo>
                    <a:pt x="1126995" y="0"/>
                    <a:pt x="1135110" y="3361"/>
                    <a:pt x="1141093" y="9344"/>
                  </a:cubicBezTo>
                  <a:cubicBezTo>
                    <a:pt x="1147076" y="15327"/>
                    <a:pt x="1150437" y="23442"/>
                    <a:pt x="1150437" y="31903"/>
                  </a:cubicBezTo>
                  <a:lnTo>
                    <a:pt x="1150437" y="138563"/>
                  </a:lnTo>
                  <a:cubicBezTo>
                    <a:pt x="1150437" y="147024"/>
                    <a:pt x="1147076" y="155139"/>
                    <a:pt x="1141093" y="161122"/>
                  </a:cubicBezTo>
                  <a:cubicBezTo>
                    <a:pt x="1135110" y="167104"/>
                    <a:pt x="1126995" y="170466"/>
                    <a:pt x="1118534" y="170466"/>
                  </a:cubicBezTo>
                  <a:lnTo>
                    <a:pt x="31903" y="170466"/>
                  </a:lnTo>
                  <a:cubicBezTo>
                    <a:pt x="23442" y="170466"/>
                    <a:pt x="15327" y="167104"/>
                    <a:pt x="9344" y="161122"/>
                  </a:cubicBezTo>
                  <a:cubicBezTo>
                    <a:pt x="3361" y="155139"/>
                    <a:pt x="0" y="147024"/>
                    <a:pt x="0" y="138563"/>
                  </a:cubicBezTo>
                  <a:lnTo>
                    <a:pt x="0" y="31903"/>
                  </a:lnTo>
                  <a:cubicBezTo>
                    <a:pt x="0" y="23442"/>
                    <a:pt x="3361" y="15327"/>
                    <a:pt x="9344" y="9344"/>
                  </a:cubicBezTo>
                  <a:cubicBezTo>
                    <a:pt x="15327" y="3361"/>
                    <a:pt x="23442" y="0"/>
                    <a:pt x="3190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0F1A3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150437" cy="189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682440" y="2333600"/>
            <a:ext cx="4368067" cy="647237"/>
            <a:chOff x="0" y="0"/>
            <a:chExt cx="1150437" cy="17046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50437" cy="170466"/>
            </a:xfrm>
            <a:custGeom>
              <a:avLst/>
              <a:gdLst/>
              <a:ahLst/>
              <a:cxnLst/>
              <a:rect l="l" t="t" r="r" b="b"/>
              <a:pathLst>
                <a:path w="1150437" h="170466">
                  <a:moveTo>
                    <a:pt x="31903" y="0"/>
                  </a:moveTo>
                  <a:lnTo>
                    <a:pt x="1118534" y="0"/>
                  </a:lnTo>
                  <a:cubicBezTo>
                    <a:pt x="1126995" y="0"/>
                    <a:pt x="1135110" y="3361"/>
                    <a:pt x="1141093" y="9344"/>
                  </a:cubicBezTo>
                  <a:cubicBezTo>
                    <a:pt x="1147076" y="15327"/>
                    <a:pt x="1150437" y="23442"/>
                    <a:pt x="1150437" y="31903"/>
                  </a:cubicBezTo>
                  <a:lnTo>
                    <a:pt x="1150437" y="138563"/>
                  </a:lnTo>
                  <a:cubicBezTo>
                    <a:pt x="1150437" y="147024"/>
                    <a:pt x="1147076" y="155139"/>
                    <a:pt x="1141093" y="161122"/>
                  </a:cubicBezTo>
                  <a:cubicBezTo>
                    <a:pt x="1135110" y="167104"/>
                    <a:pt x="1126995" y="170466"/>
                    <a:pt x="1118534" y="170466"/>
                  </a:cubicBezTo>
                  <a:lnTo>
                    <a:pt x="31903" y="170466"/>
                  </a:lnTo>
                  <a:cubicBezTo>
                    <a:pt x="23442" y="170466"/>
                    <a:pt x="15327" y="167104"/>
                    <a:pt x="9344" y="161122"/>
                  </a:cubicBezTo>
                  <a:cubicBezTo>
                    <a:pt x="3361" y="155139"/>
                    <a:pt x="0" y="147024"/>
                    <a:pt x="0" y="138563"/>
                  </a:cubicBezTo>
                  <a:lnTo>
                    <a:pt x="0" y="31903"/>
                  </a:lnTo>
                  <a:cubicBezTo>
                    <a:pt x="0" y="23442"/>
                    <a:pt x="3361" y="15327"/>
                    <a:pt x="9344" y="9344"/>
                  </a:cubicBezTo>
                  <a:cubicBezTo>
                    <a:pt x="15327" y="3361"/>
                    <a:pt x="23442" y="0"/>
                    <a:pt x="3190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0F1A3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9050"/>
              <a:ext cx="1150437" cy="189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39005" y="7201013"/>
            <a:ext cx="4368067" cy="647237"/>
            <a:chOff x="0" y="0"/>
            <a:chExt cx="1150437" cy="17046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50437" cy="170466"/>
            </a:xfrm>
            <a:custGeom>
              <a:avLst/>
              <a:gdLst/>
              <a:ahLst/>
              <a:cxnLst/>
              <a:rect l="l" t="t" r="r" b="b"/>
              <a:pathLst>
                <a:path w="1150437" h="170466">
                  <a:moveTo>
                    <a:pt x="31903" y="0"/>
                  </a:moveTo>
                  <a:lnTo>
                    <a:pt x="1118534" y="0"/>
                  </a:lnTo>
                  <a:cubicBezTo>
                    <a:pt x="1126995" y="0"/>
                    <a:pt x="1135110" y="3361"/>
                    <a:pt x="1141093" y="9344"/>
                  </a:cubicBezTo>
                  <a:cubicBezTo>
                    <a:pt x="1147076" y="15327"/>
                    <a:pt x="1150437" y="23442"/>
                    <a:pt x="1150437" y="31903"/>
                  </a:cubicBezTo>
                  <a:lnTo>
                    <a:pt x="1150437" y="138563"/>
                  </a:lnTo>
                  <a:cubicBezTo>
                    <a:pt x="1150437" y="147024"/>
                    <a:pt x="1147076" y="155139"/>
                    <a:pt x="1141093" y="161122"/>
                  </a:cubicBezTo>
                  <a:cubicBezTo>
                    <a:pt x="1135110" y="167104"/>
                    <a:pt x="1126995" y="170466"/>
                    <a:pt x="1118534" y="170466"/>
                  </a:cubicBezTo>
                  <a:lnTo>
                    <a:pt x="31903" y="170466"/>
                  </a:lnTo>
                  <a:cubicBezTo>
                    <a:pt x="23442" y="170466"/>
                    <a:pt x="15327" y="167104"/>
                    <a:pt x="9344" y="161122"/>
                  </a:cubicBezTo>
                  <a:cubicBezTo>
                    <a:pt x="3361" y="155139"/>
                    <a:pt x="0" y="147024"/>
                    <a:pt x="0" y="138563"/>
                  </a:cubicBezTo>
                  <a:lnTo>
                    <a:pt x="0" y="31903"/>
                  </a:lnTo>
                  <a:cubicBezTo>
                    <a:pt x="0" y="23442"/>
                    <a:pt x="3361" y="15327"/>
                    <a:pt x="9344" y="9344"/>
                  </a:cubicBezTo>
                  <a:cubicBezTo>
                    <a:pt x="15327" y="3361"/>
                    <a:pt x="23442" y="0"/>
                    <a:pt x="3190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0F1A3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1150437" cy="189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002306" y="8114950"/>
            <a:ext cx="754204" cy="754204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06400" y="0"/>
                  </a:lnTo>
                  <a:cubicBezTo>
                    <a:pt x="630849" y="0"/>
                    <a:pt x="812800" y="181951"/>
                    <a:pt x="812800" y="406400"/>
                  </a:cubicBezTo>
                  <a:lnTo>
                    <a:pt x="812800" y="406400"/>
                  </a:lnTo>
                  <a:cubicBezTo>
                    <a:pt x="812800" y="630849"/>
                    <a:pt x="630849" y="812800"/>
                    <a:pt x="406400" y="812800"/>
                  </a:cubicBezTo>
                  <a:lnTo>
                    <a:pt x="406400" y="812800"/>
                  </a:lnTo>
                  <a:cubicBezTo>
                    <a:pt x="181951" y="812800"/>
                    <a:pt x="0" y="630849"/>
                    <a:pt x="0" y="406400"/>
                  </a:cubicBezTo>
                  <a:lnTo>
                    <a:pt x="0" y="406400"/>
                  </a:lnTo>
                  <a:cubicBezTo>
                    <a:pt x="0" y="181951"/>
                    <a:pt x="181951" y="0"/>
                    <a:pt x="406400" y="0"/>
                  </a:cubicBezTo>
                  <a:close/>
                </a:path>
              </a:pathLst>
            </a:custGeom>
            <a:solidFill>
              <a:srgbClr val="C8500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935869" y="8114950"/>
            <a:ext cx="754204" cy="754204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06400" y="0"/>
                  </a:lnTo>
                  <a:cubicBezTo>
                    <a:pt x="630849" y="0"/>
                    <a:pt x="812800" y="181951"/>
                    <a:pt x="812800" y="406400"/>
                  </a:cubicBezTo>
                  <a:lnTo>
                    <a:pt x="812800" y="406400"/>
                  </a:lnTo>
                  <a:cubicBezTo>
                    <a:pt x="812800" y="630849"/>
                    <a:pt x="630849" y="812800"/>
                    <a:pt x="406400" y="812800"/>
                  </a:cubicBezTo>
                  <a:lnTo>
                    <a:pt x="406400" y="812800"/>
                  </a:lnTo>
                  <a:cubicBezTo>
                    <a:pt x="181951" y="812800"/>
                    <a:pt x="0" y="630849"/>
                    <a:pt x="0" y="406400"/>
                  </a:cubicBezTo>
                  <a:lnTo>
                    <a:pt x="0" y="406400"/>
                  </a:lnTo>
                  <a:cubicBezTo>
                    <a:pt x="0" y="181951"/>
                    <a:pt x="181951" y="0"/>
                    <a:pt x="406400" y="0"/>
                  </a:cubicBezTo>
                  <a:close/>
                </a:path>
              </a:pathLst>
            </a:custGeom>
            <a:solidFill>
              <a:srgbClr val="E6C6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3869431" y="8114950"/>
            <a:ext cx="754204" cy="754204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406400" y="0"/>
                  </a:lnTo>
                  <a:cubicBezTo>
                    <a:pt x="630849" y="0"/>
                    <a:pt x="812800" y="181951"/>
                    <a:pt x="812800" y="406400"/>
                  </a:cubicBezTo>
                  <a:lnTo>
                    <a:pt x="812800" y="406400"/>
                  </a:lnTo>
                  <a:cubicBezTo>
                    <a:pt x="812800" y="630849"/>
                    <a:pt x="630849" y="812800"/>
                    <a:pt x="406400" y="812800"/>
                  </a:cubicBezTo>
                  <a:lnTo>
                    <a:pt x="406400" y="812800"/>
                  </a:lnTo>
                  <a:cubicBezTo>
                    <a:pt x="181951" y="812800"/>
                    <a:pt x="0" y="630849"/>
                    <a:pt x="0" y="406400"/>
                  </a:cubicBezTo>
                  <a:lnTo>
                    <a:pt x="0" y="406400"/>
                  </a:lnTo>
                  <a:cubicBezTo>
                    <a:pt x="0" y="181951"/>
                    <a:pt x="181951" y="0"/>
                    <a:pt x="406400" y="0"/>
                  </a:cubicBezTo>
                  <a:close/>
                </a:path>
              </a:pathLst>
            </a:custGeom>
            <a:solidFill>
              <a:srgbClr val="FFFBF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65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232396" y="3461646"/>
            <a:ext cx="4181285" cy="527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4"/>
              </a:lnSpc>
            </a:pPr>
            <a:r>
              <a:rPr lang="en-US" sz="1700" u="none" strike="noStrike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presentation uses the following free fonts: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747770" y="4317826"/>
            <a:ext cx="3150536" cy="1969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2"/>
              </a:lnSpc>
            </a:pPr>
            <a:r>
              <a:rPr lang="en-US" sz="149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TITLES:</a:t>
            </a:r>
          </a:p>
          <a:p>
            <a:pPr algn="ctr">
              <a:lnSpc>
                <a:spcPts val="2173"/>
              </a:lnSpc>
            </a:pPr>
            <a:r>
              <a:rPr lang="en-US" sz="21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BLACK MANGO</a:t>
            </a:r>
          </a:p>
          <a:p>
            <a:pPr algn="ctr">
              <a:lnSpc>
                <a:spcPts val="2173"/>
              </a:lnSpc>
            </a:pPr>
            <a:endParaRPr lang="en-US" sz="211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1542"/>
              </a:lnSpc>
            </a:pPr>
            <a:r>
              <a:rPr lang="en-US" sz="149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HEADERS:</a:t>
            </a:r>
          </a:p>
          <a:p>
            <a:pPr algn="ctr">
              <a:lnSpc>
                <a:spcPts val="2173"/>
              </a:lnSpc>
            </a:pPr>
            <a:r>
              <a:rPr lang="en-US" sz="21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BEBAS NEUE</a:t>
            </a:r>
          </a:p>
          <a:p>
            <a:pPr algn="ctr">
              <a:lnSpc>
                <a:spcPts val="2173"/>
              </a:lnSpc>
            </a:pPr>
            <a:endParaRPr lang="en-US" sz="211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1542"/>
              </a:lnSpc>
            </a:pPr>
            <a:r>
              <a:rPr lang="en-US" sz="1497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BODY COPY:</a:t>
            </a:r>
          </a:p>
          <a:p>
            <a:pPr algn="ctr">
              <a:lnSpc>
                <a:spcPts val="2173"/>
              </a:lnSpc>
            </a:pPr>
            <a:r>
              <a:rPr lang="en-US" sz="211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OPEN SAUCE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768721" y="8992602"/>
            <a:ext cx="1221374" cy="180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9"/>
              </a:lnSpc>
            </a:pPr>
            <a:r>
              <a:rPr lang="en-US" sz="13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#C85004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02284" y="8992602"/>
            <a:ext cx="1221374" cy="180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9"/>
              </a:lnSpc>
            </a:pPr>
            <a:r>
              <a:rPr lang="en-US" sz="13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#E6C6AD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635847" y="8992602"/>
            <a:ext cx="1221374" cy="180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9"/>
              </a:lnSpc>
            </a:pPr>
            <a:r>
              <a:rPr lang="en-US" sz="13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#FFFBF3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22877" y="218275"/>
            <a:ext cx="9926421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6999" u="none" strike="noStrike" dirty="0">
                <a:solidFill>
                  <a:srgbClr val="C85103"/>
                </a:solidFill>
                <a:latin typeface="Black Mango"/>
                <a:ea typeface="Black Mango"/>
                <a:cs typeface="Black Mango"/>
                <a:sym typeface="Black Mango"/>
              </a:rPr>
              <a:t>ACKNOWLEDGMENTS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47770" y="2693383"/>
            <a:ext cx="3150536" cy="384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9"/>
              </a:lnSpc>
            </a:pPr>
            <a:r>
              <a:rPr lang="en-US" sz="2499" b="1">
                <a:solidFill>
                  <a:srgbClr val="0F1A3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Fonts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291205" y="2465130"/>
            <a:ext cx="3150536" cy="384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9"/>
              </a:lnSpc>
            </a:pPr>
            <a:r>
              <a:rPr lang="en-US" sz="2499" b="1" dirty="0">
                <a:solidFill>
                  <a:srgbClr val="0F1A3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47770" y="7296522"/>
            <a:ext cx="3150536" cy="384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9"/>
              </a:lnSpc>
            </a:pPr>
            <a:r>
              <a:rPr lang="en-US" sz="2499" b="1">
                <a:solidFill>
                  <a:srgbClr val="0F1A3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Colors</a:t>
            </a:r>
          </a:p>
        </p:txBody>
      </p:sp>
      <p:sp>
        <p:nvSpPr>
          <p:cNvPr id="78" name="TextBox 7">
            <a:extLst>
              <a:ext uri="{FF2B5EF4-FFF2-40B4-BE49-F238E27FC236}">
                <a16:creationId xmlns:a16="http://schemas.microsoft.com/office/drawing/2014/main" id="{EB3F7D80-0DAE-D10F-6EA9-85693645E271}"/>
              </a:ext>
            </a:extLst>
          </p:cNvPr>
          <p:cNvSpPr txBox="1"/>
          <p:nvPr/>
        </p:nvSpPr>
        <p:spPr>
          <a:xfrm>
            <a:off x="6860651" y="3112367"/>
            <a:ext cx="10267134" cy="5606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[1] F. Needle, “16 Effective Ways to Build Your Online Presence,” HubSpot Blog, Aug. 5, 2022. [Online]. Available: 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  <a:hlinkClick r:id="rId2"/>
              </a:rPr>
              <a:t>https://blog.hubspot.com/marketing/online-presence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[2] R. Barnes, “North America Research - Generation Next,” Spa Business, 2013. [Online]. Available: 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  <a:hlinkClick r:id="rId3"/>
              </a:rPr>
              <a:t>https://www.spabusiness.com/index.cfm?codeID=32155&amp;pagetype=features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  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[3] We Are Social and Meltwater, “Digital 2024: Global Overview Report,” We Are Social UK, Jan. 31, 2024. [Online]. Available: 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  <a:hlinkClick r:id="rId4"/>
              </a:rPr>
              <a:t>https://wearesocial.com/uk/blog/2024/01/digital-2024/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[4] </a:t>
            </a:r>
            <a:r>
              <a:rPr lang="en-GB" sz="1600" u="none" strike="noStrike" dirty="0" err="1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EuroMaTech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, “The Role of Content Marketing in Building Brand Authority,” </a:t>
            </a:r>
            <a:r>
              <a:rPr lang="en-GB" sz="1600" u="none" strike="noStrike" dirty="0" err="1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EuroMaTech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 Articles, Sept. 16, 2024. [Online]. Available: 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  <a:hlinkClick r:id="rId5"/>
              </a:rPr>
              <a:t>https://www.euromatech.com/articles/the-role-of-content-marketing-in-building-brand-authority/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[5] National Cyber Security Centre, “Cyber Security: Small Business Guide,” NCSC, Oct. 2020. [Online]. Available: 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  <a:hlinkClick r:id="rId6"/>
              </a:rPr>
              <a:t>https://www.ncsc.gov.uk/files/NCSC_A5_Small_Business_Guide_v4_OCT20.pdf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</a:p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[6] Google, “Search Engine Optimization (SEO) Starter Guide,” Google Search Central, 2024. [Online]. Available: 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  <a:hlinkClick r:id="rId7"/>
              </a:rPr>
              <a:t>https://developers.google.com/search/docs/fundamentals/seo-starter-guide</a:t>
            </a:r>
            <a:r>
              <a:rPr lang="en-GB" sz="1600" u="none" strike="noStrike" dirty="0">
                <a:solidFill>
                  <a:srgbClr val="C85103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1597</Words>
  <Application>Microsoft Office PowerPoint</Application>
  <PresentationFormat>Custom</PresentationFormat>
  <Paragraphs>188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Calibri</vt:lpstr>
      <vt:lpstr>Black Mango</vt:lpstr>
      <vt:lpstr>Aptos</vt:lpstr>
      <vt:lpstr>Bebas Neue Bold</vt:lpstr>
      <vt:lpstr>Black Mango Heavy</vt:lpstr>
      <vt:lpstr>Arial</vt:lpstr>
      <vt:lpstr>Canva Sans</vt:lpstr>
      <vt:lpstr>Open Sauce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Anti-Aging Techniques Breakthrough</dc:title>
  <dc:creator>Andrey Atanasov</dc:creator>
  <cp:lastModifiedBy>Andrey Atanasov (2324732)</cp:lastModifiedBy>
  <cp:revision>40</cp:revision>
  <dcterms:created xsi:type="dcterms:W3CDTF">2006-08-16T00:00:00Z</dcterms:created>
  <dcterms:modified xsi:type="dcterms:W3CDTF">2025-12-12T09:01:29Z</dcterms:modified>
  <dc:identifier>DAG6oiFoCwA</dc:identifier>
</cp:coreProperties>
</file>