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4"/>
  </p:sldMasterIdLst>
  <p:notesMasterIdLst>
    <p:notesMasterId r:id="rId20"/>
  </p:notesMasterIdLst>
  <p:sldIdLst>
    <p:sldId id="268" r:id="rId5"/>
    <p:sldId id="256" r:id="rId6"/>
    <p:sldId id="258" r:id="rId7"/>
    <p:sldId id="270" r:id="rId8"/>
    <p:sldId id="257" r:id="rId9"/>
    <p:sldId id="259" r:id="rId10"/>
    <p:sldId id="260" r:id="rId11"/>
    <p:sldId id="261" r:id="rId12"/>
    <p:sldId id="262" r:id="rId13"/>
    <p:sldId id="273" r:id="rId14"/>
    <p:sldId id="265" r:id="rId15"/>
    <p:sldId id="269" r:id="rId16"/>
    <p:sldId id="266" r:id="rId17"/>
    <p:sldId id="267"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18" autoAdjust="0"/>
    <p:restoredTop sz="89668" autoAdjust="0"/>
  </p:normalViewPr>
  <p:slideViewPr>
    <p:cSldViewPr snapToGrid="0">
      <p:cViewPr varScale="1">
        <p:scale>
          <a:sx n="74" d="100"/>
          <a:sy n="74" d="100"/>
        </p:scale>
        <p:origin x="854"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42FFB4-0124-41F5-A8E7-E94C161A6389}" type="doc">
      <dgm:prSet loTypeId="urn:microsoft.com/office/officeart/2005/8/layout/default" loCatId="list" qsTypeId="urn:microsoft.com/office/officeart/2005/8/quickstyle/simple5" qsCatId="simple" csTypeId="urn:microsoft.com/office/officeart/2005/8/colors/colorful5" csCatId="colorful" phldr="1"/>
      <dgm:spPr/>
      <dgm:t>
        <a:bodyPr/>
        <a:lstStyle/>
        <a:p>
          <a:endParaRPr lang="en-US"/>
        </a:p>
      </dgm:t>
    </dgm:pt>
    <dgm:pt modelId="{78B57898-00CD-47F4-8D82-84E58367BC5E}">
      <dgm:prSet custT="1"/>
      <dgm:spPr/>
      <dgm:t>
        <a:bodyPr/>
        <a:lstStyle/>
        <a:p>
          <a:r>
            <a:rPr lang="en-US" sz="1600" b="1" dirty="0">
              <a:latin typeface="Arial" panose="020B0604020202020204" pitchFamily="34" charset="0"/>
              <a:cs typeface="Arial" panose="020B0604020202020204" pitchFamily="34" charset="0"/>
            </a:rPr>
            <a:t>Equality Act 2010 </a:t>
          </a:r>
          <a:r>
            <a:rPr lang="en-US" sz="1600" dirty="0">
              <a:latin typeface="Arial" panose="020B0604020202020204" pitchFamily="34" charset="0"/>
              <a:cs typeface="Arial" panose="020B0604020202020204" pitchFamily="34" charset="0"/>
            </a:rPr>
            <a:t>safeguard people from discrimination especially in healthcare environment, and it encourages fair access to health services, and reduces health inequalities, it supports SDG3</a:t>
          </a:r>
          <a:r>
            <a:rPr lang="en-US" sz="1500" dirty="0">
              <a:latin typeface="Arial" panose="020B0604020202020204" pitchFamily="34" charset="0"/>
              <a:cs typeface="Arial" panose="020B0604020202020204" pitchFamily="34" charset="0"/>
            </a:rPr>
            <a:t>.</a:t>
          </a:r>
        </a:p>
      </dgm:t>
    </dgm:pt>
    <dgm:pt modelId="{C806D8B5-48F2-4A9D-B9EB-434FADE08C54}" type="parTrans" cxnId="{9649630B-F5F0-495E-A3EA-7B76E697D7EE}">
      <dgm:prSet/>
      <dgm:spPr/>
      <dgm:t>
        <a:bodyPr/>
        <a:lstStyle/>
        <a:p>
          <a:endParaRPr lang="en-US"/>
        </a:p>
      </dgm:t>
    </dgm:pt>
    <dgm:pt modelId="{3503BF77-FC06-4534-A38D-7E9E8508716C}" type="sibTrans" cxnId="{9649630B-F5F0-495E-A3EA-7B76E697D7EE}">
      <dgm:prSet/>
      <dgm:spPr/>
      <dgm:t>
        <a:bodyPr/>
        <a:lstStyle/>
        <a:p>
          <a:endParaRPr lang="en-US"/>
        </a:p>
      </dgm:t>
    </dgm:pt>
    <dgm:pt modelId="{E3150378-3954-4BCF-83B1-997B5F0ECF11}">
      <dgm:prSet custT="1"/>
      <dgm:spPr/>
      <dgm:t>
        <a:bodyPr/>
        <a:lstStyle/>
        <a:p>
          <a:pPr>
            <a:lnSpc>
              <a:spcPct val="150000"/>
            </a:lnSpc>
          </a:pPr>
          <a:r>
            <a:rPr lang="en-GB" sz="1600" b="1" dirty="0">
              <a:latin typeface="Arial" panose="020B0604020202020204" pitchFamily="34" charset="0"/>
              <a:cs typeface="Arial" panose="020B0604020202020204" pitchFamily="34" charset="0"/>
            </a:rPr>
            <a:t>NHS Long Term Plan </a:t>
          </a:r>
          <a:r>
            <a:rPr lang="en-GB" sz="1600" dirty="0">
              <a:latin typeface="Arial" panose="020B0604020202020204" pitchFamily="34" charset="0"/>
              <a:cs typeface="Arial" panose="020B0604020202020204" pitchFamily="34" charset="0"/>
            </a:rPr>
            <a:t>focuses on improving health outcomes, reducing health inequalities (Anderson et al., 2021). It aligns with SDG3 Good Health and well-being with emphasis on integrated care, equity, and prevention.</a:t>
          </a:r>
          <a:endParaRPr lang="en-US" sz="1600" dirty="0">
            <a:latin typeface="Arial" panose="020B0604020202020204" pitchFamily="34" charset="0"/>
            <a:cs typeface="Arial" panose="020B0604020202020204" pitchFamily="34" charset="0"/>
          </a:endParaRPr>
        </a:p>
      </dgm:t>
    </dgm:pt>
    <dgm:pt modelId="{DA50D46E-A91E-454D-8F05-CA7476893388}" type="parTrans" cxnId="{7C33B988-D8B1-4EC5-83AB-4608CD98F722}">
      <dgm:prSet/>
      <dgm:spPr/>
      <dgm:t>
        <a:bodyPr/>
        <a:lstStyle/>
        <a:p>
          <a:endParaRPr lang="en-US"/>
        </a:p>
      </dgm:t>
    </dgm:pt>
    <dgm:pt modelId="{8891C285-0BCB-471F-8905-A5EEE3B86404}" type="sibTrans" cxnId="{7C33B988-D8B1-4EC5-83AB-4608CD98F722}">
      <dgm:prSet/>
      <dgm:spPr/>
      <dgm:t>
        <a:bodyPr/>
        <a:lstStyle/>
        <a:p>
          <a:endParaRPr lang="en-US"/>
        </a:p>
      </dgm:t>
    </dgm:pt>
    <dgm:pt modelId="{2C89E676-9B69-4337-980D-E898F16E37D1}">
      <dgm:prSet custT="1"/>
      <dgm:spPr/>
      <dgm:t>
        <a:bodyPr/>
        <a:lstStyle/>
        <a:p>
          <a:pPr>
            <a:lnSpc>
              <a:spcPct val="150000"/>
            </a:lnSpc>
          </a:pPr>
          <a:r>
            <a:rPr lang="en-US" sz="1600" b="1" dirty="0">
              <a:latin typeface="Arial" panose="020B0604020202020204" pitchFamily="34" charset="0"/>
              <a:cs typeface="Arial" panose="020B0604020202020204" pitchFamily="34" charset="0"/>
            </a:rPr>
            <a:t>Mental Health 1983 (Amended 2007) </a:t>
          </a:r>
          <a:r>
            <a:rPr lang="en-US" sz="1600" dirty="0">
              <a:latin typeface="Arial" panose="020B0604020202020204" pitchFamily="34" charset="0"/>
              <a:cs typeface="Arial" panose="020B0604020202020204" pitchFamily="34" charset="0"/>
            </a:rPr>
            <a:t>promotes mental health and support SDG3 Target 3.4 by establishing the legal framework for treating people with, health wellbeing and authorized access to health services.</a:t>
          </a:r>
        </a:p>
      </dgm:t>
    </dgm:pt>
    <dgm:pt modelId="{CE00E2B9-4CC0-41B4-8904-4BE8C8F12B09}" type="parTrans" cxnId="{48EC1E3D-4511-4475-9AFD-0691E5413008}">
      <dgm:prSet/>
      <dgm:spPr/>
      <dgm:t>
        <a:bodyPr/>
        <a:lstStyle/>
        <a:p>
          <a:endParaRPr lang="en-US"/>
        </a:p>
      </dgm:t>
    </dgm:pt>
    <dgm:pt modelId="{A75A9302-22F1-45C1-9B56-6137F53E7BAD}" type="sibTrans" cxnId="{48EC1E3D-4511-4475-9AFD-0691E5413008}">
      <dgm:prSet/>
      <dgm:spPr/>
      <dgm:t>
        <a:bodyPr/>
        <a:lstStyle/>
        <a:p>
          <a:endParaRPr lang="en-US"/>
        </a:p>
      </dgm:t>
    </dgm:pt>
    <dgm:pt modelId="{C3E05A03-671C-4E19-BAFD-9CC04EF7AB65}">
      <dgm:prSet custT="1"/>
      <dgm:spPr/>
      <dgm:t>
        <a:bodyPr/>
        <a:lstStyle/>
        <a:p>
          <a:r>
            <a:rPr lang="en-US" sz="1600" b="1" dirty="0">
              <a:latin typeface="Arial" panose="020B0604020202020204" pitchFamily="34" charset="0"/>
              <a:cs typeface="Arial" panose="020B0604020202020204" pitchFamily="34" charset="0"/>
            </a:rPr>
            <a:t>Mental Capacity Act (MCA) 2005</a:t>
          </a:r>
          <a:r>
            <a:rPr lang="en-US" sz="1600" dirty="0">
              <a:latin typeface="Arial" panose="020B0604020202020204" pitchFamily="34" charset="0"/>
              <a:cs typeface="Arial" panose="020B0604020202020204" pitchFamily="34" charset="0"/>
            </a:rPr>
            <a:t>: Provides support for those with impaired decision-making capacity, ensuring equitable care (Johnston &amp; Liddle, 2007).</a:t>
          </a:r>
        </a:p>
      </dgm:t>
    </dgm:pt>
    <dgm:pt modelId="{B8C9EFDE-F79A-4F13-AF0D-349F0BA03C47}" type="parTrans" cxnId="{68F22DD3-EA58-41A4-A2E1-A3C4CB989D65}">
      <dgm:prSet/>
      <dgm:spPr/>
      <dgm:t>
        <a:bodyPr/>
        <a:lstStyle/>
        <a:p>
          <a:endParaRPr lang="en-US"/>
        </a:p>
      </dgm:t>
    </dgm:pt>
    <dgm:pt modelId="{54F3969A-7F49-4EF7-A9C9-305776A053A6}" type="sibTrans" cxnId="{68F22DD3-EA58-41A4-A2E1-A3C4CB989D65}">
      <dgm:prSet/>
      <dgm:spPr/>
      <dgm:t>
        <a:bodyPr/>
        <a:lstStyle/>
        <a:p>
          <a:endParaRPr lang="en-US"/>
        </a:p>
      </dgm:t>
    </dgm:pt>
    <dgm:pt modelId="{46EAB594-CD5D-4315-B551-51B79F0E4016}">
      <dgm:prSet custT="1"/>
      <dgm:spPr/>
      <dgm:t>
        <a:bodyPr/>
        <a:lstStyle/>
        <a:p>
          <a:pPr>
            <a:lnSpc>
              <a:spcPct val="150000"/>
            </a:lnSpc>
          </a:pPr>
          <a:r>
            <a:rPr lang="en-US" sz="1600" b="1" dirty="0">
              <a:latin typeface="Arial" panose="020B0604020202020204" pitchFamily="34" charset="0"/>
              <a:cs typeface="Arial" panose="020B0604020202020204" pitchFamily="34" charset="0"/>
            </a:rPr>
            <a:t>Care Act 2014: </a:t>
          </a:r>
          <a:r>
            <a:rPr lang="en-US" sz="1600" dirty="0">
              <a:latin typeface="Arial" panose="020B0604020202020204" pitchFamily="34" charset="0"/>
              <a:cs typeface="Arial" panose="020B0604020202020204" pitchFamily="34" charset="0"/>
            </a:rPr>
            <a:t>Focuses on improving care quality and access, addressing health inequalities (Care Act, 2014</a:t>
          </a:r>
          <a:r>
            <a:rPr lang="en-US" sz="1800" dirty="0"/>
            <a:t>).</a:t>
          </a:r>
        </a:p>
      </dgm:t>
    </dgm:pt>
    <dgm:pt modelId="{18927D95-D77B-4FFC-9016-2F6834261AB0}" type="parTrans" cxnId="{FD2010FC-6146-425B-90C5-42769FCAD5A0}">
      <dgm:prSet/>
      <dgm:spPr/>
      <dgm:t>
        <a:bodyPr/>
        <a:lstStyle/>
        <a:p>
          <a:endParaRPr lang="en-US"/>
        </a:p>
      </dgm:t>
    </dgm:pt>
    <dgm:pt modelId="{B559048A-5208-4926-87AC-E489D4356DD1}" type="sibTrans" cxnId="{FD2010FC-6146-425B-90C5-42769FCAD5A0}">
      <dgm:prSet/>
      <dgm:spPr/>
      <dgm:t>
        <a:bodyPr/>
        <a:lstStyle/>
        <a:p>
          <a:endParaRPr lang="en-US"/>
        </a:p>
      </dgm:t>
    </dgm:pt>
    <dgm:pt modelId="{8DCDFA18-6B66-43F0-A82A-D32C3144F8F9}">
      <dgm:prSet custT="1"/>
      <dgm:spPr/>
      <dgm:t>
        <a:bodyPr/>
        <a:lstStyle/>
        <a:p>
          <a:pPr>
            <a:lnSpc>
              <a:spcPct val="150000"/>
            </a:lnSpc>
          </a:pPr>
          <a:r>
            <a:rPr lang="en-US" sz="1600" b="1" dirty="0">
              <a:latin typeface="Arial" panose="020B0604020202020204" pitchFamily="34" charset="0"/>
              <a:cs typeface="Arial" panose="020B0604020202020204" pitchFamily="34" charset="0"/>
            </a:rPr>
            <a:t>Relevance:</a:t>
          </a:r>
          <a:r>
            <a:rPr lang="en-US" sz="1600" dirty="0">
              <a:latin typeface="Arial" panose="020B0604020202020204" pitchFamily="34" charset="0"/>
              <a:cs typeface="Arial" panose="020B0604020202020204" pitchFamily="34" charset="0"/>
            </a:rPr>
            <a:t> These legislations ensure that vulnerable populations receive appropriate care and access to services (Gray, 2021</a:t>
          </a:r>
          <a:r>
            <a:rPr lang="en-US" sz="1800" dirty="0"/>
            <a:t>).</a:t>
          </a:r>
        </a:p>
      </dgm:t>
    </dgm:pt>
    <dgm:pt modelId="{33F8FAB3-CB6B-4A5C-ABD9-70D988B7C433}" type="parTrans" cxnId="{789C3BC8-9F9C-407D-9131-E959416D5127}">
      <dgm:prSet/>
      <dgm:spPr/>
      <dgm:t>
        <a:bodyPr/>
        <a:lstStyle/>
        <a:p>
          <a:endParaRPr lang="en-US"/>
        </a:p>
      </dgm:t>
    </dgm:pt>
    <dgm:pt modelId="{30BE8BD6-C035-455D-8B80-EB51E878087D}" type="sibTrans" cxnId="{789C3BC8-9F9C-407D-9131-E959416D5127}">
      <dgm:prSet/>
      <dgm:spPr/>
      <dgm:t>
        <a:bodyPr/>
        <a:lstStyle/>
        <a:p>
          <a:endParaRPr lang="en-US"/>
        </a:p>
      </dgm:t>
    </dgm:pt>
    <dgm:pt modelId="{5956C67A-81FD-4191-A221-19ED538257A8}" type="pres">
      <dgm:prSet presAssocID="{1942FFB4-0124-41F5-A8E7-E94C161A6389}" presName="diagram" presStyleCnt="0">
        <dgm:presLayoutVars>
          <dgm:dir/>
          <dgm:resizeHandles val="exact"/>
        </dgm:presLayoutVars>
      </dgm:prSet>
      <dgm:spPr/>
    </dgm:pt>
    <dgm:pt modelId="{198F7766-CED6-4BEE-AB95-D72F52DFDE9C}" type="pres">
      <dgm:prSet presAssocID="{78B57898-00CD-47F4-8D82-84E58367BC5E}" presName="node" presStyleLbl="node1" presStyleIdx="0" presStyleCnt="6" custScaleY="158014">
        <dgm:presLayoutVars>
          <dgm:bulletEnabled val="1"/>
        </dgm:presLayoutVars>
      </dgm:prSet>
      <dgm:spPr/>
    </dgm:pt>
    <dgm:pt modelId="{62AFC7EF-54A4-474F-8A99-05412CE96F76}" type="pres">
      <dgm:prSet presAssocID="{3503BF77-FC06-4534-A38D-7E9E8508716C}" presName="sibTrans" presStyleCnt="0"/>
      <dgm:spPr/>
    </dgm:pt>
    <dgm:pt modelId="{7AE5B1D2-3E40-4F49-BB7B-6D29ABC72621}" type="pres">
      <dgm:prSet presAssocID="{E3150378-3954-4BCF-83B1-997B5F0ECF11}" presName="node" presStyleLbl="node1" presStyleIdx="1" presStyleCnt="6" custScaleY="158015">
        <dgm:presLayoutVars>
          <dgm:bulletEnabled val="1"/>
        </dgm:presLayoutVars>
      </dgm:prSet>
      <dgm:spPr/>
    </dgm:pt>
    <dgm:pt modelId="{83BCC55C-1CDA-4693-9493-04B681B28569}" type="pres">
      <dgm:prSet presAssocID="{8891C285-0BCB-471F-8905-A5EEE3B86404}" presName="sibTrans" presStyleCnt="0"/>
      <dgm:spPr/>
    </dgm:pt>
    <dgm:pt modelId="{0776133A-CF44-43DE-8DFD-35213A0317E0}" type="pres">
      <dgm:prSet presAssocID="{2C89E676-9B69-4337-980D-E898F16E37D1}" presName="node" presStyleLbl="node1" presStyleIdx="2" presStyleCnt="6" custScaleY="171196">
        <dgm:presLayoutVars>
          <dgm:bulletEnabled val="1"/>
        </dgm:presLayoutVars>
      </dgm:prSet>
      <dgm:spPr/>
    </dgm:pt>
    <dgm:pt modelId="{1222CA62-0029-473D-AB6D-A4EF0A9A4E4D}" type="pres">
      <dgm:prSet presAssocID="{A75A9302-22F1-45C1-9B56-6137F53E7BAD}" presName="sibTrans" presStyleCnt="0"/>
      <dgm:spPr/>
    </dgm:pt>
    <dgm:pt modelId="{77C00521-DEEE-4F00-ADEE-2178DD59F6D2}" type="pres">
      <dgm:prSet presAssocID="{C3E05A03-671C-4E19-BAFD-9CC04EF7AB65}" presName="node" presStyleLbl="node1" presStyleIdx="3" presStyleCnt="6" custScaleY="132249">
        <dgm:presLayoutVars>
          <dgm:bulletEnabled val="1"/>
        </dgm:presLayoutVars>
      </dgm:prSet>
      <dgm:spPr/>
    </dgm:pt>
    <dgm:pt modelId="{533B957C-B672-4E8D-8F96-5FE4C2323171}" type="pres">
      <dgm:prSet presAssocID="{54F3969A-7F49-4EF7-A9C9-305776A053A6}" presName="sibTrans" presStyleCnt="0"/>
      <dgm:spPr/>
    </dgm:pt>
    <dgm:pt modelId="{35060A39-7535-4B28-997D-79F7A3C6C850}" type="pres">
      <dgm:prSet presAssocID="{46EAB594-CD5D-4315-B551-51B79F0E4016}" presName="node" presStyleLbl="node1" presStyleIdx="4" presStyleCnt="6" custScaleY="131767">
        <dgm:presLayoutVars>
          <dgm:bulletEnabled val="1"/>
        </dgm:presLayoutVars>
      </dgm:prSet>
      <dgm:spPr/>
    </dgm:pt>
    <dgm:pt modelId="{268E59B6-3B8E-442C-929E-1251CB34FA6A}" type="pres">
      <dgm:prSet presAssocID="{B559048A-5208-4926-87AC-E489D4356DD1}" presName="sibTrans" presStyleCnt="0"/>
      <dgm:spPr/>
    </dgm:pt>
    <dgm:pt modelId="{0C3E6008-9954-454B-84F7-45AEE7B05188}" type="pres">
      <dgm:prSet presAssocID="{8DCDFA18-6B66-43F0-A82A-D32C3144F8F9}" presName="node" presStyleLbl="node1" presStyleIdx="5" presStyleCnt="6" custScaleY="141340">
        <dgm:presLayoutVars>
          <dgm:bulletEnabled val="1"/>
        </dgm:presLayoutVars>
      </dgm:prSet>
      <dgm:spPr/>
    </dgm:pt>
  </dgm:ptLst>
  <dgm:cxnLst>
    <dgm:cxn modelId="{9649630B-F5F0-495E-A3EA-7B76E697D7EE}" srcId="{1942FFB4-0124-41F5-A8E7-E94C161A6389}" destId="{78B57898-00CD-47F4-8D82-84E58367BC5E}" srcOrd="0" destOrd="0" parTransId="{C806D8B5-48F2-4A9D-B9EB-434FADE08C54}" sibTransId="{3503BF77-FC06-4534-A38D-7E9E8508716C}"/>
    <dgm:cxn modelId="{28BFB820-DBE8-40B2-B91E-86013EBF1A1B}" type="presOf" srcId="{78B57898-00CD-47F4-8D82-84E58367BC5E}" destId="{198F7766-CED6-4BEE-AB95-D72F52DFDE9C}" srcOrd="0" destOrd="0" presId="urn:microsoft.com/office/officeart/2005/8/layout/default"/>
    <dgm:cxn modelId="{48EC1E3D-4511-4475-9AFD-0691E5413008}" srcId="{1942FFB4-0124-41F5-A8E7-E94C161A6389}" destId="{2C89E676-9B69-4337-980D-E898F16E37D1}" srcOrd="2" destOrd="0" parTransId="{CE00E2B9-4CC0-41B4-8904-4BE8C8F12B09}" sibTransId="{A75A9302-22F1-45C1-9B56-6137F53E7BAD}"/>
    <dgm:cxn modelId="{3A43383D-14CF-486A-9670-A095F24B74C6}" type="presOf" srcId="{46EAB594-CD5D-4315-B551-51B79F0E4016}" destId="{35060A39-7535-4B28-997D-79F7A3C6C850}" srcOrd="0" destOrd="0" presId="urn:microsoft.com/office/officeart/2005/8/layout/default"/>
    <dgm:cxn modelId="{C9A44E5C-95E0-4FAA-A2A2-09ABC29A1B98}" type="presOf" srcId="{C3E05A03-671C-4E19-BAFD-9CC04EF7AB65}" destId="{77C00521-DEEE-4F00-ADEE-2178DD59F6D2}" srcOrd="0" destOrd="0" presId="urn:microsoft.com/office/officeart/2005/8/layout/default"/>
    <dgm:cxn modelId="{87C7B155-3CFA-4DEE-AB1B-34D937C7BFA7}" type="presOf" srcId="{2C89E676-9B69-4337-980D-E898F16E37D1}" destId="{0776133A-CF44-43DE-8DFD-35213A0317E0}" srcOrd="0" destOrd="0" presId="urn:microsoft.com/office/officeart/2005/8/layout/default"/>
    <dgm:cxn modelId="{7C33B988-D8B1-4EC5-83AB-4608CD98F722}" srcId="{1942FFB4-0124-41F5-A8E7-E94C161A6389}" destId="{E3150378-3954-4BCF-83B1-997B5F0ECF11}" srcOrd="1" destOrd="0" parTransId="{DA50D46E-A91E-454D-8F05-CA7476893388}" sibTransId="{8891C285-0BCB-471F-8905-A5EEE3B86404}"/>
    <dgm:cxn modelId="{450D2EC8-635B-4660-B110-B4A47683E604}" type="presOf" srcId="{E3150378-3954-4BCF-83B1-997B5F0ECF11}" destId="{7AE5B1D2-3E40-4F49-BB7B-6D29ABC72621}" srcOrd="0" destOrd="0" presId="urn:microsoft.com/office/officeart/2005/8/layout/default"/>
    <dgm:cxn modelId="{789C3BC8-9F9C-407D-9131-E959416D5127}" srcId="{1942FFB4-0124-41F5-A8E7-E94C161A6389}" destId="{8DCDFA18-6B66-43F0-A82A-D32C3144F8F9}" srcOrd="5" destOrd="0" parTransId="{33F8FAB3-CB6B-4A5C-ABD9-70D988B7C433}" sibTransId="{30BE8BD6-C035-455D-8B80-EB51E878087D}"/>
    <dgm:cxn modelId="{68F22DD3-EA58-41A4-A2E1-A3C4CB989D65}" srcId="{1942FFB4-0124-41F5-A8E7-E94C161A6389}" destId="{C3E05A03-671C-4E19-BAFD-9CC04EF7AB65}" srcOrd="3" destOrd="0" parTransId="{B8C9EFDE-F79A-4F13-AF0D-349F0BA03C47}" sibTransId="{54F3969A-7F49-4EF7-A9C9-305776A053A6}"/>
    <dgm:cxn modelId="{829E1DDB-8C87-4B43-9859-0AE7944F2674}" type="presOf" srcId="{8DCDFA18-6B66-43F0-A82A-D32C3144F8F9}" destId="{0C3E6008-9954-454B-84F7-45AEE7B05188}" srcOrd="0" destOrd="0" presId="urn:microsoft.com/office/officeart/2005/8/layout/default"/>
    <dgm:cxn modelId="{E7A34CFB-7C5F-4565-9612-B6F477A623F4}" type="presOf" srcId="{1942FFB4-0124-41F5-A8E7-E94C161A6389}" destId="{5956C67A-81FD-4191-A221-19ED538257A8}" srcOrd="0" destOrd="0" presId="urn:microsoft.com/office/officeart/2005/8/layout/default"/>
    <dgm:cxn modelId="{FD2010FC-6146-425B-90C5-42769FCAD5A0}" srcId="{1942FFB4-0124-41F5-A8E7-E94C161A6389}" destId="{46EAB594-CD5D-4315-B551-51B79F0E4016}" srcOrd="4" destOrd="0" parTransId="{18927D95-D77B-4FFC-9016-2F6834261AB0}" sibTransId="{B559048A-5208-4926-87AC-E489D4356DD1}"/>
    <dgm:cxn modelId="{2B2822A3-7F29-47AD-ACE2-DA0F5107DCC4}" type="presParOf" srcId="{5956C67A-81FD-4191-A221-19ED538257A8}" destId="{198F7766-CED6-4BEE-AB95-D72F52DFDE9C}" srcOrd="0" destOrd="0" presId="urn:microsoft.com/office/officeart/2005/8/layout/default"/>
    <dgm:cxn modelId="{486594ED-C730-4C20-A67E-531FB54D8378}" type="presParOf" srcId="{5956C67A-81FD-4191-A221-19ED538257A8}" destId="{62AFC7EF-54A4-474F-8A99-05412CE96F76}" srcOrd="1" destOrd="0" presId="urn:microsoft.com/office/officeart/2005/8/layout/default"/>
    <dgm:cxn modelId="{65FE41B0-F7C6-47DC-92F3-3D0D7C45AE56}" type="presParOf" srcId="{5956C67A-81FD-4191-A221-19ED538257A8}" destId="{7AE5B1D2-3E40-4F49-BB7B-6D29ABC72621}" srcOrd="2" destOrd="0" presId="urn:microsoft.com/office/officeart/2005/8/layout/default"/>
    <dgm:cxn modelId="{0671D28E-E4A7-493B-95E4-A58F83E4969F}" type="presParOf" srcId="{5956C67A-81FD-4191-A221-19ED538257A8}" destId="{83BCC55C-1CDA-4693-9493-04B681B28569}" srcOrd="3" destOrd="0" presId="urn:microsoft.com/office/officeart/2005/8/layout/default"/>
    <dgm:cxn modelId="{FF804B3A-11F7-4AC8-B0C0-B0F185277956}" type="presParOf" srcId="{5956C67A-81FD-4191-A221-19ED538257A8}" destId="{0776133A-CF44-43DE-8DFD-35213A0317E0}" srcOrd="4" destOrd="0" presId="urn:microsoft.com/office/officeart/2005/8/layout/default"/>
    <dgm:cxn modelId="{39965E22-FBE6-4585-B45B-6004047E1EC4}" type="presParOf" srcId="{5956C67A-81FD-4191-A221-19ED538257A8}" destId="{1222CA62-0029-473D-AB6D-A4EF0A9A4E4D}" srcOrd="5" destOrd="0" presId="urn:microsoft.com/office/officeart/2005/8/layout/default"/>
    <dgm:cxn modelId="{6FC76932-764A-4228-A9FD-F7D556E30ACB}" type="presParOf" srcId="{5956C67A-81FD-4191-A221-19ED538257A8}" destId="{77C00521-DEEE-4F00-ADEE-2178DD59F6D2}" srcOrd="6" destOrd="0" presId="urn:microsoft.com/office/officeart/2005/8/layout/default"/>
    <dgm:cxn modelId="{F7F11428-102C-4E60-B938-7B27D7D4E02B}" type="presParOf" srcId="{5956C67A-81FD-4191-A221-19ED538257A8}" destId="{533B957C-B672-4E8D-8F96-5FE4C2323171}" srcOrd="7" destOrd="0" presId="urn:microsoft.com/office/officeart/2005/8/layout/default"/>
    <dgm:cxn modelId="{87991715-1C66-4718-A9E4-674F7B1C91D5}" type="presParOf" srcId="{5956C67A-81FD-4191-A221-19ED538257A8}" destId="{35060A39-7535-4B28-997D-79F7A3C6C850}" srcOrd="8" destOrd="0" presId="urn:microsoft.com/office/officeart/2005/8/layout/default"/>
    <dgm:cxn modelId="{563CEF8B-C019-41DA-A121-9DCC5A4D1C21}" type="presParOf" srcId="{5956C67A-81FD-4191-A221-19ED538257A8}" destId="{268E59B6-3B8E-442C-929E-1251CB34FA6A}" srcOrd="9" destOrd="0" presId="urn:microsoft.com/office/officeart/2005/8/layout/default"/>
    <dgm:cxn modelId="{E53C2131-49B1-4D29-9465-DFFD510D997B}" type="presParOf" srcId="{5956C67A-81FD-4191-A221-19ED538257A8}" destId="{0C3E6008-9954-454B-84F7-45AEE7B05188}"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E6780F-D19C-4663-8EF4-7F36F9DA7EB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BB0C1D9F-81EA-4C06-910F-895D654856CA}">
      <dgm:prSet custT="1"/>
      <dgm:spPr/>
      <dgm:t>
        <a:bodyPr/>
        <a:lstStyle/>
        <a:p>
          <a:pPr>
            <a:lnSpc>
              <a:spcPct val="150000"/>
            </a:lnSpc>
          </a:pPr>
          <a:r>
            <a:rPr lang="en-GB" sz="1600" b="1" dirty="0">
              <a:latin typeface="Arial" panose="020B0604020202020204" pitchFamily="34" charset="0"/>
              <a:cs typeface="Arial" panose="020B0604020202020204" pitchFamily="34" charset="0"/>
            </a:rPr>
            <a:t>Health Belief Model</a:t>
          </a:r>
          <a:r>
            <a:rPr lang="en-US" sz="1600" b="1" dirty="0">
              <a:latin typeface="Arial" panose="020B0604020202020204" pitchFamily="34" charset="0"/>
              <a:cs typeface="Arial" panose="020B0604020202020204" pitchFamily="34" charset="0"/>
            </a:rPr>
            <a:t> in Active 10</a:t>
          </a:r>
          <a:r>
            <a:rPr lang="en-US" sz="1600" dirty="0">
              <a:latin typeface="Arial" panose="020B0604020202020204" pitchFamily="34" charset="0"/>
              <a:cs typeface="Arial" panose="020B0604020202020204" pitchFamily="34" charset="0"/>
            </a:rPr>
            <a:t>:</a:t>
          </a:r>
        </a:p>
      </dgm:t>
    </dgm:pt>
    <dgm:pt modelId="{CF398BAF-F715-4100-AEE5-F8DA26CF6E3F}" type="parTrans" cxnId="{2BDADA82-A909-4596-931F-835C22ED5B22}">
      <dgm:prSet/>
      <dgm:spPr/>
      <dgm:t>
        <a:bodyPr/>
        <a:lstStyle/>
        <a:p>
          <a:endParaRPr lang="en-US"/>
        </a:p>
      </dgm:t>
    </dgm:pt>
    <dgm:pt modelId="{0121CDF8-23C2-44F0-81F0-63388C7FC1B4}" type="sibTrans" cxnId="{2BDADA82-A909-4596-931F-835C22ED5B22}">
      <dgm:prSet/>
      <dgm:spPr/>
      <dgm:t>
        <a:bodyPr/>
        <a:lstStyle/>
        <a:p>
          <a:endParaRPr lang="en-US"/>
        </a:p>
      </dgm:t>
    </dgm:pt>
    <dgm:pt modelId="{A13E194D-A777-4D7A-8750-C90EE58D73D3}">
      <dgm:prSet custT="1"/>
      <dgm:spPr/>
      <dgm:t>
        <a:bodyPr/>
        <a:lstStyle/>
        <a:p>
          <a:pPr>
            <a:lnSpc>
              <a:spcPct val="150000"/>
            </a:lnSpc>
          </a:pPr>
          <a:r>
            <a:rPr lang="en-US" sz="1600" b="1" dirty="0">
              <a:latin typeface="Arial" panose="020B0604020202020204" pitchFamily="34" charset="0"/>
              <a:cs typeface="Arial" panose="020B0604020202020204" pitchFamily="34" charset="0"/>
            </a:rPr>
            <a:t>Perceived Susceptibility</a:t>
          </a:r>
          <a:r>
            <a:rPr lang="en-US" sz="1600" dirty="0">
              <a:latin typeface="Arial" panose="020B0604020202020204" pitchFamily="34" charset="0"/>
              <a:cs typeface="Arial" panose="020B0604020202020204" pitchFamily="34" charset="0"/>
            </a:rPr>
            <a:t>: Recognizing the risks of physical inactivity (e.g., obesity, heart disease).</a:t>
          </a:r>
        </a:p>
      </dgm:t>
    </dgm:pt>
    <dgm:pt modelId="{278C45D1-9C48-4815-8675-EBF11C504FB4}" type="parTrans" cxnId="{22FFF6CF-4176-49A4-9958-58485DE3DCB8}">
      <dgm:prSet/>
      <dgm:spPr/>
      <dgm:t>
        <a:bodyPr/>
        <a:lstStyle/>
        <a:p>
          <a:endParaRPr lang="en-US"/>
        </a:p>
      </dgm:t>
    </dgm:pt>
    <dgm:pt modelId="{57F45664-54C2-4174-A745-DF3FF396E602}" type="sibTrans" cxnId="{22FFF6CF-4176-49A4-9958-58485DE3DCB8}">
      <dgm:prSet/>
      <dgm:spPr/>
      <dgm:t>
        <a:bodyPr/>
        <a:lstStyle/>
        <a:p>
          <a:endParaRPr lang="en-US"/>
        </a:p>
      </dgm:t>
    </dgm:pt>
    <dgm:pt modelId="{7480C182-36D0-4508-88CE-6ED7890559D3}">
      <dgm:prSet custT="1"/>
      <dgm:spPr/>
      <dgm:t>
        <a:bodyPr/>
        <a:lstStyle/>
        <a:p>
          <a:pPr>
            <a:lnSpc>
              <a:spcPct val="150000"/>
            </a:lnSpc>
          </a:pPr>
          <a:r>
            <a:rPr lang="en-US" sz="1600" b="1" dirty="0">
              <a:latin typeface="Arial" panose="020B0604020202020204" pitchFamily="34" charset="0"/>
              <a:cs typeface="Arial" panose="020B0604020202020204" pitchFamily="34" charset="0"/>
            </a:rPr>
            <a:t>Perceived Benefits</a:t>
          </a:r>
          <a:r>
            <a:rPr lang="en-US" sz="1600" dirty="0">
              <a:latin typeface="Arial" panose="020B0604020202020204" pitchFamily="34" charset="0"/>
              <a:cs typeface="Arial" panose="020B0604020202020204" pitchFamily="34" charset="0"/>
            </a:rPr>
            <a:t>: Understanding the health improvements gained through regular walking.</a:t>
          </a:r>
        </a:p>
      </dgm:t>
    </dgm:pt>
    <dgm:pt modelId="{7442579E-D0A1-4677-B38A-2D49F6F6E8DA}" type="parTrans" cxnId="{643B04D1-AF7D-466A-8417-04B976CFA00B}">
      <dgm:prSet/>
      <dgm:spPr/>
      <dgm:t>
        <a:bodyPr/>
        <a:lstStyle/>
        <a:p>
          <a:endParaRPr lang="en-US"/>
        </a:p>
      </dgm:t>
    </dgm:pt>
    <dgm:pt modelId="{0E2C11FD-EB7B-4671-BB28-96F3ACCAE556}" type="sibTrans" cxnId="{643B04D1-AF7D-466A-8417-04B976CFA00B}">
      <dgm:prSet/>
      <dgm:spPr/>
      <dgm:t>
        <a:bodyPr/>
        <a:lstStyle/>
        <a:p>
          <a:endParaRPr lang="en-US"/>
        </a:p>
      </dgm:t>
    </dgm:pt>
    <dgm:pt modelId="{DC637ECA-50F1-4C8E-BB1A-A6390D6A7D7E}">
      <dgm:prSet custT="1"/>
      <dgm:spPr/>
      <dgm:t>
        <a:bodyPr/>
        <a:lstStyle/>
        <a:p>
          <a:pPr>
            <a:lnSpc>
              <a:spcPct val="150000"/>
            </a:lnSpc>
          </a:pPr>
          <a:r>
            <a:rPr lang="en-US" sz="1600" b="1" dirty="0">
              <a:latin typeface="Arial" panose="020B0604020202020204" pitchFamily="34" charset="0"/>
              <a:cs typeface="Arial" panose="020B0604020202020204" pitchFamily="34" charset="0"/>
            </a:rPr>
            <a:t>Perceived Barriers</a:t>
          </a:r>
          <a:r>
            <a:rPr lang="en-US" sz="1600" dirty="0">
              <a:latin typeface="Arial" panose="020B0604020202020204" pitchFamily="34" charset="0"/>
              <a:cs typeface="Arial" panose="020B0604020202020204" pitchFamily="34" charset="0"/>
            </a:rPr>
            <a:t>: Addressing time and motivation challenges to engage in physical activity.</a:t>
          </a:r>
        </a:p>
      </dgm:t>
    </dgm:pt>
    <dgm:pt modelId="{CEA418AB-BFB8-4054-9343-5B81DDA084FB}" type="parTrans" cxnId="{A73F7164-3564-4C58-BB50-EAC6D9481F3E}">
      <dgm:prSet/>
      <dgm:spPr/>
      <dgm:t>
        <a:bodyPr/>
        <a:lstStyle/>
        <a:p>
          <a:endParaRPr lang="en-US"/>
        </a:p>
      </dgm:t>
    </dgm:pt>
    <dgm:pt modelId="{08583B6B-657E-4B43-B058-6529676AF3DC}" type="sibTrans" cxnId="{A73F7164-3564-4C58-BB50-EAC6D9481F3E}">
      <dgm:prSet/>
      <dgm:spPr/>
      <dgm:t>
        <a:bodyPr/>
        <a:lstStyle/>
        <a:p>
          <a:endParaRPr lang="en-US"/>
        </a:p>
      </dgm:t>
    </dgm:pt>
    <dgm:pt modelId="{5978DEF3-00C2-4ABD-B0D7-36BDA93F029E}">
      <dgm:prSet custT="1"/>
      <dgm:spPr/>
      <dgm:t>
        <a:bodyPr/>
        <a:lstStyle/>
        <a:p>
          <a:pPr>
            <a:lnSpc>
              <a:spcPct val="150000"/>
            </a:lnSpc>
          </a:pPr>
          <a:r>
            <a:rPr lang="en-US" sz="1600" b="1" dirty="0">
              <a:latin typeface="Arial" panose="020B0604020202020204" pitchFamily="34" charset="0"/>
              <a:cs typeface="Arial" panose="020B0604020202020204" pitchFamily="34" charset="0"/>
            </a:rPr>
            <a:t>Relevance to Active 10</a:t>
          </a:r>
          <a:r>
            <a:rPr lang="en-US" sz="1600" dirty="0">
              <a:latin typeface="Arial" panose="020B0604020202020204" pitchFamily="34" charset="0"/>
              <a:cs typeface="Arial" panose="020B0604020202020204" pitchFamily="34" charset="0"/>
            </a:rPr>
            <a:t>: Active 10 encourages behavior change by making physical activity more accessible and manageable.</a:t>
          </a:r>
        </a:p>
      </dgm:t>
    </dgm:pt>
    <dgm:pt modelId="{3E504E77-DEF4-47F1-BCBD-554D5933E16D}" type="parTrans" cxnId="{3F20795C-9FFA-4D3D-BB2C-EEF43DCF09AA}">
      <dgm:prSet/>
      <dgm:spPr/>
      <dgm:t>
        <a:bodyPr/>
        <a:lstStyle/>
        <a:p>
          <a:endParaRPr lang="en-US"/>
        </a:p>
      </dgm:t>
    </dgm:pt>
    <dgm:pt modelId="{03CC14C5-B804-4EFC-9F6A-38D312336F94}" type="sibTrans" cxnId="{3F20795C-9FFA-4D3D-BB2C-EEF43DCF09AA}">
      <dgm:prSet/>
      <dgm:spPr/>
      <dgm:t>
        <a:bodyPr/>
        <a:lstStyle/>
        <a:p>
          <a:endParaRPr lang="en-US"/>
        </a:p>
      </dgm:t>
    </dgm:pt>
    <dgm:pt modelId="{F45F20D1-A5E9-450D-B3DC-C913FE147034}" type="pres">
      <dgm:prSet presAssocID="{7EE6780F-D19C-4663-8EF4-7F36F9DA7EBA}" presName="diagram" presStyleCnt="0">
        <dgm:presLayoutVars>
          <dgm:dir/>
          <dgm:resizeHandles val="exact"/>
        </dgm:presLayoutVars>
      </dgm:prSet>
      <dgm:spPr/>
    </dgm:pt>
    <dgm:pt modelId="{021337BF-0CE0-4F02-B4F4-8029EBA0DEC0}" type="pres">
      <dgm:prSet presAssocID="{BB0C1D9F-81EA-4C06-910F-895D654856CA}" presName="node" presStyleLbl="node1" presStyleIdx="0" presStyleCnt="1">
        <dgm:presLayoutVars>
          <dgm:bulletEnabled val="1"/>
        </dgm:presLayoutVars>
      </dgm:prSet>
      <dgm:spPr/>
    </dgm:pt>
  </dgm:ptLst>
  <dgm:cxnLst>
    <dgm:cxn modelId="{3F20795C-9FFA-4D3D-BB2C-EEF43DCF09AA}" srcId="{BB0C1D9F-81EA-4C06-910F-895D654856CA}" destId="{5978DEF3-00C2-4ABD-B0D7-36BDA93F029E}" srcOrd="3" destOrd="0" parTransId="{3E504E77-DEF4-47F1-BCBD-554D5933E16D}" sibTransId="{03CC14C5-B804-4EFC-9F6A-38D312336F94}"/>
    <dgm:cxn modelId="{A73F7164-3564-4C58-BB50-EAC6D9481F3E}" srcId="{BB0C1D9F-81EA-4C06-910F-895D654856CA}" destId="{DC637ECA-50F1-4C8E-BB1A-A6390D6A7D7E}" srcOrd="2" destOrd="0" parTransId="{CEA418AB-BFB8-4054-9343-5B81DDA084FB}" sibTransId="{08583B6B-657E-4B43-B058-6529676AF3DC}"/>
    <dgm:cxn modelId="{6A11956D-59E2-4F36-9F98-BE9209DEC547}" type="presOf" srcId="{A13E194D-A777-4D7A-8750-C90EE58D73D3}" destId="{021337BF-0CE0-4F02-B4F4-8029EBA0DEC0}" srcOrd="0" destOrd="1" presId="urn:microsoft.com/office/officeart/2005/8/layout/default"/>
    <dgm:cxn modelId="{6F83D078-8736-47CA-877F-A880EFA9679B}" type="presOf" srcId="{7EE6780F-D19C-4663-8EF4-7F36F9DA7EBA}" destId="{F45F20D1-A5E9-450D-B3DC-C913FE147034}" srcOrd="0" destOrd="0" presId="urn:microsoft.com/office/officeart/2005/8/layout/default"/>
    <dgm:cxn modelId="{2BDADA82-A909-4596-931F-835C22ED5B22}" srcId="{7EE6780F-D19C-4663-8EF4-7F36F9DA7EBA}" destId="{BB0C1D9F-81EA-4C06-910F-895D654856CA}" srcOrd="0" destOrd="0" parTransId="{CF398BAF-F715-4100-AEE5-F8DA26CF6E3F}" sibTransId="{0121CDF8-23C2-44F0-81F0-63388C7FC1B4}"/>
    <dgm:cxn modelId="{56EBA586-B03D-49CF-9813-002DC4FC1979}" type="presOf" srcId="{DC637ECA-50F1-4C8E-BB1A-A6390D6A7D7E}" destId="{021337BF-0CE0-4F02-B4F4-8029EBA0DEC0}" srcOrd="0" destOrd="3" presId="urn:microsoft.com/office/officeart/2005/8/layout/default"/>
    <dgm:cxn modelId="{22FFF6CF-4176-49A4-9958-58485DE3DCB8}" srcId="{BB0C1D9F-81EA-4C06-910F-895D654856CA}" destId="{A13E194D-A777-4D7A-8750-C90EE58D73D3}" srcOrd="0" destOrd="0" parTransId="{278C45D1-9C48-4815-8675-EBF11C504FB4}" sibTransId="{57F45664-54C2-4174-A745-DF3FF396E602}"/>
    <dgm:cxn modelId="{A7A79FD0-C312-4721-ADF0-F426164965C4}" type="presOf" srcId="{5978DEF3-00C2-4ABD-B0D7-36BDA93F029E}" destId="{021337BF-0CE0-4F02-B4F4-8029EBA0DEC0}" srcOrd="0" destOrd="4" presId="urn:microsoft.com/office/officeart/2005/8/layout/default"/>
    <dgm:cxn modelId="{643B04D1-AF7D-466A-8417-04B976CFA00B}" srcId="{BB0C1D9F-81EA-4C06-910F-895D654856CA}" destId="{7480C182-36D0-4508-88CE-6ED7890559D3}" srcOrd="1" destOrd="0" parTransId="{7442579E-D0A1-4677-B38A-2D49F6F6E8DA}" sibTransId="{0E2C11FD-EB7B-4671-BB28-96F3ACCAE556}"/>
    <dgm:cxn modelId="{B50C00F7-2BCA-43FB-9D14-9A4E03BCB388}" type="presOf" srcId="{BB0C1D9F-81EA-4C06-910F-895D654856CA}" destId="{021337BF-0CE0-4F02-B4F4-8029EBA0DEC0}" srcOrd="0" destOrd="0" presId="urn:microsoft.com/office/officeart/2005/8/layout/default"/>
    <dgm:cxn modelId="{E27662F9-38A6-4166-9439-D3C303DF543F}" type="presOf" srcId="{7480C182-36D0-4508-88CE-6ED7890559D3}" destId="{021337BF-0CE0-4F02-B4F4-8029EBA0DEC0}" srcOrd="0" destOrd="2" presId="urn:microsoft.com/office/officeart/2005/8/layout/default"/>
    <dgm:cxn modelId="{0794A3F5-4213-4DB5-8904-0525147C2E65}" type="presParOf" srcId="{F45F20D1-A5E9-450D-B3DC-C913FE147034}" destId="{021337BF-0CE0-4F02-B4F4-8029EBA0DEC0}"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687FA7-D316-46F3-9C0E-F4D7005802D0}"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60ACD1EE-6B70-4171-A33A-0F3CD88531AA}">
      <dgm:prSet/>
      <dgm:spPr/>
      <dgm:t>
        <a:bodyPr/>
        <a:lstStyle/>
        <a:p>
          <a:r>
            <a:rPr lang="en-US"/>
            <a:t>Expand</a:t>
          </a:r>
        </a:p>
      </dgm:t>
    </dgm:pt>
    <dgm:pt modelId="{5CF266B8-1ECB-4205-BC18-6B87174754DB}" type="parTrans" cxnId="{3AE67A6B-8628-45E9-A8FF-6639E890A2FF}">
      <dgm:prSet/>
      <dgm:spPr/>
      <dgm:t>
        <a:bodyPr/>
        <a:lstStyle/>
        <a:p>
          <a:endParaRPr lang="en-US"/>
        </a:p>
      </dgm:t>
    </dgm:pt>
    <dgm:pt modelId="{6CC4B9B7-0C1B-4616-9953-F87C4A0EF934}" type="sibTrans" cxnId="{3AE67A6B-8628-45E9-A8FF-6639E890A2FF}">
      <dgm:prSet/>
      <dgm:spPr/>
      <dgm:t>
        <a:bodyPr/>
        <a:lstStyle/>
        <a:p>
          <a:endParaRPr lang="en-US"/>
        </a:p>
      </dgm:t>
    </dgm:pt>
    <dgm:pt modelId="{789E4E15-3613-4382-964F-6AEFA4413053}">
      <dgm:prSet/>
      <dgm:spPr/>
      <dgm:t>
        <a:bodyPr/>
        <a:lstStyle/>
        <a:p>
          <a:r>
            <a:rPr lang="en-US"/>
            <a:t>Expand Access to Digital Health: Provide more digital health services particularly in remote locations to reduce the health disparities (Farre et al., 2023).</a:t>
          </a:r>
        </a:p>
      </dgm:t>
    </dgm:pt>
    <dgm:pt modelId="{9D532178-5A40-40E8-9DEF-FABEC52FCB6D}" type="parTrans" cxnId="{8C961356-9447-49B4-B488-35475ACA73CF}">
      <dgm:prSet/>
      <dgm:spPr/>
      <dgm:t>
        <a:bodyPr/>
        <a:lstStyle/>
        <a:p>
          <a:endParaRPr lang="en-US"/>
        </a:p>
      </dgm:t>
    </dgm:pt>
    <dgm:pt modelId="{ECD69A43-AF69-432E-B845-685A1FF01728}" type="sibTrans" cxnId="{8C961356-9447-49B4-B488-35475ACA73CF}">
      <dgm:prSet/>
      <dgm:spPr/>
      <dgm:t>
        <a:bodyPr/>
        <a:lstStyle/>
        <a:p>
          <a:endParaRPr lang="en-US"/>
        </a:p>
      </dgm:t>
    </dgm:pt>
    <dgm:pt modelId="{5019E684-26C8-49FA-9C33-E6E1E505B684}">
      <dgm:prSet/>
      <dgm:spPr/>
      <dgm:t>
        <a:bodyPr/>
        <a:lstStyle/>
        <a:p>
          <a:r>
            <a:rPr lang="en-US"/>
            <a:t>Enhance</a:t>
          </a:r>
        </a:p>
      </dgm:t>
    </dgm:pt>
    <dgm:pt modelId="{20F7D5E4-16A2-4E32-8564-EC1D0B6A6346}" type="parTrans" cxnId="{2F2DD664-1268-490B-B71F-329795126CF1}">
      <dgm:prSet/>
      <dgm:spPr/>
      <dgm:t>
        <a:bodyPr/>
        <a:lstStyle/>
        <a:p>
          <a:endParaRPr lang="en-US"/>
        </a:p>
      </dgm:t>
    </dgm:pt>
    <dgm:pt modelId="{15F4077B-ACB1-4754-82C9-3B1D0DD1E992}" type="sibTrans" cxnId="{2F2DD664-1268-490B-B71F-329795126CF1}">
      <dgm:prSet/>
      <dgm:spPr/>
      <dgm:t>
        <a:bodyPr/>
        <a:lstStyle/>
        <a:p>
          <a:endParaRPr lang="en-US"/>
        </a:p>
      </dgm:t>
    </dgm:pt>
    <dgm:pt modelId="{3E26EC3F-3009-4821-BCB0-D4CB95B7BA2F}">
      <dgm:prSet/>
      <dgm:spPr/>
      <dgm:t>
        <a:bodyPr/>
        <a:lstStyle/>
        <a:p>
          <a:r>
            <a:rPr lang="en-US"/>
            <a:t>Preventive Health: Enhance prevention health interventions such as Active 10 to minimize the risk of chronic diseases (McManus et al., 2022).</a:t>
          </a:r>
        </a:p>
      </dgm:t>
    </dgm:pt>
    <dgm:pt modelId="{65CFE08C-BF92-4877-BC66-060E96C242BD}" type="parTrans" cxnId="{7AFFE2E6-23CD-4C90-96B9-613171D1436C}">
      <dgm:prSet/>
      <dgm:spPr/>
      <dgm:t>
        <a:bodyPr/>
        <a:lstStyle/>
        <a:p>
          <a:endParaRPr lang="en-US"/>
        </a:p>
      </dgm:t>
    </dgm:pt>
    <dgm:pt modelId="{905D78F6-08F7-4E49-8217-79883E676016}" type="sibTrans" cxnId="{7AFFE2E6-23CD-4C90-96B9-613171D1436C}">
      <dgm:prSet/>
      <dgm:spPr/>
      <dgm:t>
        <a:bodyPr/>
        <a:lstStyle/>
        <a:p>
          <a:endParaRPr lang="en-US"/>
        </a:p>
      </dgm:t>
    </dgm:pt>
    <dgm:pt modelId="{C2050FBA-3724-4B02-802B-D71A4FE48708}">
      <dgm:prSet/>
      <dgm:spPr/>
      <dgm:t>
        <a:bodyPr/>
        <a:lstStyle/>
        <a:p>
          <a:r>
            <a:rPr lang="en-US"/>
            <a:t>Reduce</a:t>
          </a:r>
        </a:p>
      </dgm:t>
    </dgm:pt>
    <dgm:pt modelId="{51C09AEB-FDFC-4B88-969E-E5243B6E254F}" type="parTrans" cxnId="{A4985F69-D9F3-4F83-9DEB-7DC839F2015B}">
      <dgm:prSet/>
      <dgm:spPr/>
      <dgm:t>
        <a:bodyPr/>
        <a:lstStyle/>
        <a:p>
          <a:endParaRPr lang="en-US"/>
        </a:p>
      </dgm:t>
    </dgm:pt>
    <dgm:pt modelId="{5A2D7E6E-2639-4FD2-BD1C-08573416ACEE}" type="sibTrans" cxnId="{A4985F69-D9F3-4F83-9DEB-7DC839F2015B}">
      <dgm:prSet/>
      <dgm:spPr/>
      <dgm:t>
        <a:bodyPr/>
        <a:lstStyle/>
        <a:p>
          <a:endParaRPr lang="en-US"/>
        </a:p>
      </dgm:t>
    </dgm:pt>
    <dgm:pt modelId="{03003BD7-FAD6-4ECE-A871-C0602E8F8CED}">
      <dgm:prSet/>
      <dgm:spPr/>
      <dgm:t>
        <a:bodyPr/>
        <a:lstStyle/>
        <a:p>
          <a:r>
            <a:rPr lang="en-US"/>
            <a:t>Reduce Healthcare Inequality: put in place policies that would provide equitable access to healthcare to all, particularly the ethnic minority and underserved (Bansal et al., 2022).</a:t>
          </a:r>
        </a:p>
      </dgm:t>
    </dgm:pt>
    <dgm:pt modelId="{A2B7C5F1-7637-4E32-99C9-63E9E3BEE22B}" type="parTrans" cxnId="{AFF2A300-38C4-4189-808F-6B9642B844BE}">
      <dgm:prSet/>
      <dgm:spPr/>
      <dgm:t>
        <a:bodyPr/>
        <a:lstStyle/>
        <a:p>
          <a:endParaRPr lang="en-US"/>
        </a:p>
      </dgm:t>
    </dgm:pt>
    <dgm:pt modelId="{5D33C26A-68DF-478B-B5FC-C3FCDEA82652}" type="sibTrans" cxnId="{AFF2A300-38C4-4189-808F-6B9642B844BE}">
      <dgm:prSet/>
      <dgm:spPr/>
      <dgm:t>
        <a:bodyPr/>
        <a:lstStyle/>
        <a:p>
          <a:endParaRPr lang="en-US"/>
        </a:p>
      </dgm:t>
    </dgm:pt>
    <dgm:pt modelId="{39A78FD4-E251-4925-B206-3BFEC812C8B5}" type="pres">
      <dgm:prSet presAssocID="{4B687FA7-D316-46F3-9C0E-F4D7005802D0}" presName="Name0" presStyleCnt="0">
        <dgm:presLayoutVars>
          <dgm:dir/>
          <dgm:animLvl val="lvl"/>
          <dgm:resizeHandles val="exact"/>
        </dgm:presLayoutVars>
      </dgm:prSet>
      <dgm:spPr/>
    </dgm:pt>
    <dgm:pt modelId="{FB0DB31E-3E3F-473D-9C08-8C7564CFE371}" type="pres">
      <dgm:prSet presAssocID="{60ACD1EE-6B70-4171-A33A-0F3CD88531AA}" presName="linNode" presStyleCnt="0"/>
      <dgm:spPr/>
    </dgm:pt>
    <dgm:pt modelId="{8BC8A574-8F2D-42E7-B210-DE476632AFFB}" type="pres">
      <dgm:prSet presAssocID="{60ACD1EE-6B70-4171-A33A-0F3CD88531AA}" presName="parentText" presStyleLbl="alignNode1" presStyleIdx="0" presStyleCnt="3">
        <dgm:presLayoutVars>
          <dgm:chMax val="1"/>
          <dgm:bulletEnabled/>
        </dgm:presLayoutVars>
      </dgm:prSet>
      <dgm:spPr/>
    </dgm:pt>
    <dgm:pt modelId="{8DE53A77-256F-4D15-984C-7FC1B38676AB}" type="pres">
      <dgm:prSet presAssocID="{60ACD1EE-6B70-4171-A33A-0F3CD88531AA}" presName="descendantText" presStyleLbl="alignAccFollowNode1" presStyleIdx="0" presStyleCnt="3">
        <dgm:presLayoutVars>
          <dgm:bulletEnabled/>
        </dgm:presLayoutVars>
      </dgm:prSet>
      <dgm:spPr/>
    </dgm:pt>
    <dgm:pt modelId="{B2ACAD3B-07CB-4A56-8307-33EDE2DE56B5}" type="pres">
      <dgm:prSet presAssocID="{6CC4B9B7-0C1B-4616-9953-F87C4A0EF934}" presName="sp" presStyleCnt="0"/>
      <dgm:spPr/>
    </dgm:pt>
    <dgm:pt modelId="{A10BFC39-7BA7-418B-BAF8-9B7E6658EF9F}" type="pres">
      <dgm:prSet presAssocID="{5019E684-26C8-49FA-9C33-E6E1E505B684}" presName="linNode" presStyleCnt="0"/>
      <dgm:spPr/>
    </dgm:pt>
    <dgm:pt modelId="{EDCC2252-36CD-4344-A271-D073848162D0}" type="pres">
      <dgm:prSet presAssocID="{5019E684-26C8-49FA-9C33-E6E1E505B684}" presName="parentText" presStyleLbl="alignNode1" presStyleIdx="1" presStyleCnt="3">
        <dgm:presLayoutVars>
          <dgm:chMax val="1"/>
          <dgm:bulletEnabled/>
        </dgm:presLayoutVars>
      </dgm:prSet>
      <dgm:spPr/>
    </dgm:pt>
    <dgm:pt modelId="{DD9A6D87-B82C-4D95-81D0-72031A098A85}" type="pres">
      <dgm:prSet presAssocID="{5019E684-26C8-49FA-9C33-E6E1E505B684}" presName="descendantText" presStyleLbl="alignAccFollowNode1" presStyleIdx="1" presStyleCnt="3">
        <dgm:presLayoutVars>
          <dgm:bulletEnabled/>
        </dgm:presLayoutVars>
      </dgm:prSet>
      <dgm:spPr/>
    </dgm:pt>
    <dgm:pt modelId="{27E871CC-118F-4A62-9183-F01B18836BEB}" type="pres">
      <dgm:prSet presAssocID="{15F4077B-ACB1-4754-82C9-3B1D0DD1E992}" presName="sp" presStyleCnt="0"/>
      <dgm:spPr/>
    </dgm:pt>
    <dgm:pt modelId="{D5EF286F-3243-442E-AB68-5084B4FE9F32}" type="pres">
      <dgm:prSet presAssocID="{C2050FBA-3724-4B02-802B-D71A4FE48708}" presName="linNode" presStyleCnt="0"/>
      <dgm:spPr/>
    </dgm:pt>
    <dgm:pt modelId="{08B99EC6-46A6-4298-8EC0-B01E1250E33F}" type="pres">
      <dgm:prSet presAssocID="{C2050FBA-3724-4B02-802B-D71A4FE48708}" presName="parentText" presStyleLbl="alignNode1" presStyleIdx="2" presStyleCnt="3">
        <dgm:presLayoutVars>
          <dgm:chMax val="1"/>
          <dgm:bulletEnabled/>
        </dgm:presLayoutVars>
      </dgm:prSet>
      <dgm:spPr/>
    </dgm:pt>
    <dgm:pt modelId="{E3CE7381-ACDB-4413-936C-E6B5E14580F4}" type="pres">
      <dgm:prSet presAssocID="{C2050FBA-3724-4B02-802B-D71A4FE48708}" presName="descendantText" presStyleLbl="alignAccFollowNode1" presStyleIdx="2" presStyleCnt="3">
        <dgm:presLayoutVars>
          <dgm:bulletEnabled/>
        </dgm:presLayoutVars>
      </dgm:prSet>
      <dgm:spPr/>
    </dgm:pt>
  </dgm:ptLst>
  <dgm:cxnLst>
    <dgm:cxn modelId="{AFF2A300-38C4-4189-808F-6B9642B844BE}" srcId="{C2050FBA-3724-4B02-802B-D71A4FE48708}" destId="{03003BD7-FAD6-4ECE-A871-C0602E8F8CED}" srcOrd="0" destOrd="0" parTransId="{A2B7C5F1-7637-4E32-99C9-63E9E3BEE22B}" sibTransId="{5D33C26A-68DF-478B-B5FC-C3FCDEA82652}"/>
    <dgm:cxn modelId="{3381DE5F-21D4-42F2-96D6-E6B9AE637AB5}" type="presOf" srcId="{3E26EC3F-3009-4821-BCB0-D4CB95B7BA2F}" destId="{DD9A6D87-B82C-4D95-81D0-72031A098A85}" srcOrd="0" destOrd="0" presId="urn:microsoft.com/office/officeart/2016/7/layout/VerticalSolidActionList"/>
    <dgm:cxn modelId="{2F2DD664-1268-490B-B71F-329795126CF1}" srcId="{4B687FA7-D316-46F3-9C0E-F4D7005802D0}" destId="{5019E684-26C8-49FA-9C33-E6E1E505B684}" srcOrd="1" destOrd="0" parTransId="{20F7D5E4-16A2-4E32-8564-EC1D0B6A6346}" sibTransId="{15F4077B-ACB1-4754-82C9-3B1D0DD1E992}"/>
    <dgm:cxn modelId="{A4985F69-D9F3-4F83-9DEB-7DC839F2015B}" srcId="{4B687FA7-D316-46F3-9C0E-F4D7005802D0}" destId="{C2050FBA-3724-4B02-802B-D71A4FE48708}" srcOrd="2" destOrd="0" parTransId="{51C09AEB-FDFC-4B88-969E-E5243B6E254F}" sibTransId="{5A2D7E6E-2639-4FD2-BD1C-08573416ACEE}"/>
    <dgm:cxn modelId="{BC165A6B-8DDC-467B-9A59-720317EC01AB}" type="presOf" srcId="{5019E684-26C8-49FA-9C33-E6E1E505B684}" destId="{EDCC2252-36CD-4344-A271-D073848162D0}" srcOrd="0" destOrd="0" presId="urn:microsoft.com/office/officeart/2016/7/layout/VerticalSolidActionList"/>
    <dgm:cxn modelId="{3AE67A6B-8628-45E9-A8FF-6639E890A2FF}" srcId="{4B687FA7-D316-46F3-9C0E-F4D7005802D0}" destId="{60ACD1EE-6B70-4171-A33A-0F3CD88531AA}" srcOrd="0" destOrd="0" parTransId="{5CF266B8-1ECB-4205-BC18-6B87174754DB}" sibTransId="{6CC4B9B7-0C1B-4616-9953-F87C4A0EF934}"/>
    <dgm:cxn modelId="{8C961356-9447-49B4-B488-35475ACA73CF}" srcId="{60ACD1EE-6B70-4171-A33A-0F3CD88531AA}" destId="{789E4E15-3613-4382-964F-6AEFA4413053}" srcOrd="0" destOrd="0" parTransId="{9D532178-5A40-40E8-9DEF-FABEC52FCB6D}" sibTransId="{ECD69A43-AF69-432E-B845-685A1FF01728}"/>
    <dgm:cxn modelId="{8BF27357-2873-496A-978F-6A789183E731}" type="presOf" srcId="{03003BD7-FAD6-4ECE-A871-C0602E8F8CED}" destId="{E3CE7381-ACDB-4413-936C-E6B5E14580F4}" srcOrd="0" destOrd="0" presId="urn:microsoft.com/office/officeart/2016/7/layout/VerticalSolidActionList"/>
    <dgm:cxn modelId="{FAF3228D-AA4D-4942-9AA7-F6441025E904}" type="presOf" srcId="{4B687FA7-D316-46F3-9C0E-F4D7005802D0}" destId="{39A78FD4-E251-4925-B206-3BFEC812C8B5}" srcOrd="0" destOrd="0" presId="urn:microsoft.com/office/officeart/2016/7/layout/VerticalSolidActionList"/>
    <dgm:cxn modelId="{5572C594-4E30-4D92-AC0B-8F2681EC2287}" type="presOf" srcId="{C2050FBA-3724-4B02-802B-D71A4FE48708}" destId="{08B99EC6-46A6-4298-8EC0-B01E1250E33F}" srcOrd="0" destOrd="0" presId="urn:microsoft.com/office/officeart/2016/7/layout/VerticalSolidActionList"/>
    <dgm:cxn modelId="{A888FCC6-1CBE-4F59-B14D-43C97DED2B57}" type="presOf" srcId="{60ACD1EE-6B70-4171-A33A-0F3CD88531AA}" destId="{8BC8A574-8F2D-42E7-B210-DE476632AFFB}" srcOrd="0" destOrd="0" presId="urn:microsoft.com/office/officeart/2016/7/layout/VerticalSolidActionList"/>
    <dgm:cxn modelId="{7AFFE2E6-23CD-4C90-96B9-613171D1436C}" srcId="{5019E684-26C8-49FA-9C33-E6E1E505B684}" destId="{3E26EC3F-3009-4821-BCB0-D4CB95B7BA2F}" srcOrd="0" destOrd="0" parTransId="{65CFE08C-BF92-4877-BC66-060E96C242BD}" sibTransId="{905D78F6-08F7-4E49-8217-79883E676016}"/>
    <dgm:cxn modelId="{1914D8F9-68EB-4B56-8341-BE3A9870D10D}" type="presOf" srcId="{789E4E15-3613-4382-964F-6AEFA4413053}" destId="{8DE53A77-256F-4D15-984C-7FC1B38676AB}" srcOrd="0" destOrd="0" presId="urn:microsoft.com/office/officeart/2016/7/layout/VerticalSolidActionList"/>
    <dgm:cxn modelId="{2DA1B379-0196-4937-8505-412503533CFD}" type="presParOf" srcId="{39A78FD4-E251-4925-B206-3BFEC812C8B5}" destId="{FB0DB31E-3E3F-473D-9C08-8C7564CFE371}" srcOrd="0" destOrd="0" presId="urn:microsoft.com/office/officeart/2016/7/layout/VerticalSolidActionList"/>
    <dgm:cxn modelId="{BE5D07F8-06A9-49CF-BDEF-F0F8681E1DD1}" type="presParOf" srcId="{FB0DB31E-3E3F-473D-9C08-8C7564CFE371}" destId="{8BC8A574-8F2D-42E7-B210-DE476632AFFB}" srcOrd="0" destOrd="0" presId="urn:microsoft.com/office/officeart/2016/7/layout/VerticalSolidActionList"/>
    <dgm:cxn modelId="{52C530A0-2861-4DBF-9470-46867BF22D8A}" type="presParOf" srcId="{FB0DB31E-3E3F-473D-9C08-8C7564CFE371}" destId="{8DE53A77-256F-4D15-984C-7FC1B38676AB}" srcOrd="1" destOrd="0" presId="urn:microsoft.com/office/officeart/2016/7/layout/VerticalSolidActionList"/>
    <dgm:cxn modelId="{E4CD00A6-F19F-4CA0-9837-B0D2D4330187}" type="presParOf" srcId="{39A78FD4-E251-4925-B206-3BFEC812C8B5}" destId="{B2ACAD3B-07CB-4A56-8307-33EDE2DE56B5}" srcOrd="1" destOrd="0" presId="urn:microsoft.com/office/officeart/2016/7/layout/VerticalSolidActionList"/>
    <dgm:cxn modelId="{059E6C1A-A6DA-449F-A806-170324FF7A64}" type="presParOf" srcId="{39A78FD4-E251-4925-B206-3BFEC812C8B5}" destId="{A10BFC39-7BA7-418B-BAF8-9B7E6658EF9F}" srcOrd="2" destOrd="0" presId="urn:microsoft.com/office/officeart/2016/7/layout/VerticalSolidActionList"/>
    <dgm:cxn modelId="{B91B151F-2FDC-4655-83BA-0FBE2CD10EF0}" type="presParOf" srcId="{A10BFC39-7BA7-418B-BAF8-9B7E6658EF9F}" destId="{EDCC2252-36CD-4344-A271-D073848162D0}" srcOrd="0" destOrd="0" presId="urn:microsoft.com/office/officeart/2016/7/layout/VerticalSolidActionList"/>
    <dgm:cxn modelId="{3934AD83-B2E3-4174-B8F1-6CBD5EBC9B40}" type="presParOf" srcId="{A10BFC39-7BA7-418B-BAF8-9B7E6658EF9F}" destId="{DD9A6D87-B82C-4D95-81D0-72031A098A85}" srcOrd="1" destOrd="0" presId="urn:microsoft.com/office/officeart/2016/7/layout/VerticalSolidActionList"/>
    <dgm:cxn modelId="{8C58B19C-C27C-4F29-A488-2D8E0A7F1782}" type="presParOf" srcId="{39A78FD4-E251-4925-B206-3BFEC812C8B5}" destId="{27E871CC-118F-4A62-9183-F01B18836BEB}" srcOrd="3" destOrd="0" presId="urn:microsoft.com/office/officeart/2016/7/layout/VerticalSolidActionList"/>
    <dgm:cxn modelId="{A4FE3910-21BA-47A7-93CE-A613D328A6BC}" type="presParOf" srcId="{39A78FD4-E251-4925-B206-3BFEC812C8B5}" destId="{D5EF286F-3243-442E-AB68-5084B4FE9F32}" srcOrd="4" destOrd="0" presId="urn:microsoft.com/office/officeart/2016/7/layout/VerticalSolidActionList"/>
    <dgm:cxn modelId="{E85C4D07-B966-4997-9D8A-B52CA0B7D570}" type="presParOf" srcId="{D5EF286F-3243-442E-AB68-5084B4FE9F32}" destId="{08B99EC6-46A6-4298-8EC0-B01E1250E33F}" srcOrd="0" destOrd="0" presId="urn:microsoft.com/office/officeart/2016/7/layout/VerticalSolidActionList"/>
    <dgm:cxn modelId="{365F2A0E-ACFA-4C89-A3DC-73B4DAD6526D}" type="presParOf" srcId="{D5EF286F-3243-442E-AB68-5084B4FE9F32}" destId="{E3CE7381-ACDB-4413-936C-E6B5E14580F4}"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F7766-CED6-4BEE-AB95-D72F52DFDE9C}">
      <dsp:nvSpPr>
        <dsp:cNvPr id="0" name=""/>
        <dsp:cNvSpPr/>
      </dsp:nvSpPr>
      <dsp:spPr>
        <a:xfrm>
          <a:off x="0" y="154658"/>
          <a:ext cx="2890344" cy="274028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Equality Act 2010 </a:t>
          </a:r>
          <a:r>
            <a:rPr lang="en-US" sz="1600" kern="1200" dirty="0">
              <a:latin typeface="Arial" panose="020B0604020202020204" pitchFamily="34" charset="0"/>
              <a:cs typeface="Arial" panose="020B0604020202020204" pitchFamily="34" charset="0"/>
            </a:rPr>
            <a:t>safeguard people from discrimination especially in healthcare environment, and it encourages fair access to health services, and reduces health inequalities, it supports SDG3</a:t>
          </a:r>
          <a:r>
            <a:rPr lang="en-US" sz="1500" kern="1200" dirty="0">
              <a:latin typeface="Arial" panose="020B0604020202020204" pitchFamily="34" charset="0"/>
              <a:cs typeface="Arial" panose="020B0604020202020204" pitchFamily="34" charset="0"/>
            </a:rPr>
            <a:t>.</a:t>
          </a:r>
        </a:p>
      </dsp:txBody>
      <dsp:txXfrm>
        <a:off x="0" y="154658"/>
        <a:ext cx="2890344" cy="2740289"/>
      </dsp:txXfrm>
    </dsp:sp>
    <dsp:sp modelId="{7AE5B1D2-3E40-4F49-BB7B-6D29ABC72621}">
      <dsp:nvSpPr>
        <dsp:cNvPr id="0" name=""/>
        <dsp:cNvSpPr/>
      </dsp:nvSpPr>
      <dsp:spPr>
        <a:xfrm>
          <a:off x="3179379" y="154649"/>
          <a:ext cx="2890344" cy="2740306"/>
        </a:xfrm>
        <a:prstGeom prst="rect">
          <a:avLst/>
        </a:prstGeom>
        <a:gradFill rotWithShape="0">
          <a:gsLst>
            <a:gs pos="0">
              <a:schemeClr val="accent5">
                <a:hueOff val="-1470669"/>
                <a:satOff val="-2046"/>
                <a:lumOff val="-784"/>
                <a:alphaOff val="0"/>
                <a:satMod val="103000"/>
                <a:lumMod val="102000"/>
                <a:tint val="94000"/>
              </a:schemeClr>
            </a:gs>
            <a:gs pos="50000">
              <a:schemeClr val="accent5">
                <a:hueOff val="-1470669"/>
                <a:satOff val="-2046"/>
                <a:lumOff val="-784"/>
                <a:alphaOff val="0"/>
                <a:satMod val="110000"/>
                <a:lumMod val="100000"/>
                <a:shade val="100000"/>
              </a:schemeClr>
            </a:gs>
            <a:gs pos="100000">
              <a:schemeClr val="accent5">
                <a:hueOff val="-1470669"/>
                <a:satOff val="-2046"/>
                <a:lumOff val="-78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b="1" kern="1200" dirty="0">
              <a:latin typeface="Arial" panose="020B0604020202020204" pitchFamily="34" charset="0"/>
              <a:cs typeface="Arial" panose="020B0604020202020204" pitchFamily="34" charset="0"/>
            </a:rPr>
            <a:t>NHS Long Term Plan </a:t>
          </a:r>
          <a:r>
            <a:rPr lang="en-GB" sz="1600" kern="1200" dirty="0">
              <a:latin typeface="Arial" panose="020B0604020202020204" pitchFamily="34" charset="0"/>
              <a:cs typeface="Arial" panose="020B0604020202020204" pitchFamily="34" charset="0"/>
            </a:rPr>
            <a:t>focuses on improving health outcomes, reducing health inequalities (Anderson et al., 2021). It aligns with SDG3 Good Health and well-being with emphasis on integrated care, equity, and prevention.</a:t>
          </a:r>
          <a:endParaRPr lang="en-US" sz="1600" kern="1200" dirty="0">
            <a:latin typeface="Arial" panose="020B0604020202020204" pitchFamily="34" charset="0"/>
            <a:cs typeface="Arial" panose="020B0604020202020204" pitchFamily="34" charset="0"/>
          </a:endParaRPr>
        </a:p>
      </dsp:txBody>
      <dsp:txXfrm>
        <a:off x="3179379" y="154649"/>
        <a:ext cx="2890344" cy="2740306"/>
      </dsp:txXfrm>
    </dsp:sp>
    <dsp:sp modelId="{0776133A-CF44-43DE-8DFD-35213A0317E0}">
      <dsp:nvSpPr>
        <dsp:cNvPr id="0" name=""/>
        <dsp:cNvSpPr/>
      </dsp:nvSpPr>
      <dsp:spPr>
        <a:xfrm>
          <a:off x="6358758" y="40356"/>
          <a:ext cx="2890344" cy="2968892"/>
        </a:xfrm>
        <a:prstGeom prst="rect">
          <a:avLst/>
        </a:prstGeom>
        <a:gradFill rotWithShape="0">
          <a:gsLst>
            <a:gs pos="0">
              <a:schemeClr val="accent5">
                <a:hueOff val="-2941338"/>
                <a:satOff val="-4091"/>
                <a:lumOff val="-1569"/>
                <a:alphaOff val="0"/>
                <a:satMod val="103000"/>
                <a:lumMod val="102000"/>
                <a:tint val="94000"/>
              </a:schemeClr>
            </a:gs>
            <a:gs pos="50000">
              <a:schemeClr val="accent5">
                <a:hueOff val="-2941338"/>
                <a:satOff val="-4091"/>
                <a:lumOff val="-1569"/>
                <a:alphaOff val="0"/>
                <a:satMod val="110000"/>
                <a:lumMod val="100000"/>
                <a:shade val="100000"/>
              </a:schemeClr>
            </a:gs>
            <a:gs pos="100000">
              <a:schemeClr val="accent5">
                <a:hueOff val="-2941338"/>
                <a:satOff val="-4091"/>
                <a:lumOff val="-156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US" sz="1600" b="1" kern="1200" dirty="0">
              <a:latin typeface="Arial" panose="020B0604020202020204" pitchFamily="34" charset="0"/>
              <a:cs typeface="Arial" panose="020B0604020202020204" pitchFamily="34" charset="0"/>
            </a:rPr>
            <a:t>Mental Health 1983 (Amended 2007) </a:t>
          </a:r>
          <a:r>
            <a:rPr lang="en-US" sz="1600" kern="1200" dirty="0">
              <a:latin typeface="Arial" panose="020B0604020202020204" pitchFamily="34" charset="0"/>
              <a:cs typeface="Arial" panose="020B0604020202020204" pitchFamily="34" charset="0"/>
            </a:rPr>
            <a:t>promotes mental health and support SDG3 Target 3.4 by establishing the legal framework for treating people with, health wellbeing and authorized access to health services.</a:t>
          </a:r>
        </a:p>
      </dsp:txBody>
      <dsp:txXfrm>
        <a:off x="6358758" y="40356"/>
        <a:ext cx="2890344" cy="2968892"/>
      </dsp:txXfrm>
    </dsp:sp>
    <dsp:sp modelId="{77C00521-DEEE-4F00-ADEE-2178DD59F6D2}">
      <dsp:nvSpPr>
        <dsp:cNvPr id="0" name=""/>
        <dsp:cNvSpPr/>
      </dsp:nvSpPr>
      <dsp:spPr>
        <a:xfrm>
          <a:off x="0" y="3377111"/>
          <a:ext cx="2890344" cy="2293471"/>
        </a:xfrm>
        <a:prstGeom prst="rect">
          <a:avLst/>
        </a:prstGeom>
        <a:gradFill rotWithShape="0">
          <a:gsLst>
            <a:gs pos="0">
              <a:schemeClr val="accent5">
                <a:hueOff val="-4412007"/>
                <a:satOff val="-6137"/>
                <a:lumOff val="-2353"/>
                <a:alphaOff val="0"/>
                <a:satMod val="103000"/>
                <a:lumMod val="102000"/>
                <a:tint val="94000"/>
              </a:schemeClr>
            </a:gs>
            <a:gs pos="50000">
              <a:schemeClr val="accent5">
                <a:hueOff val="-4412007"/>
                <a:satOff val="-6137"/>
                <a:lumOff val="-2353"/>
                <a:alphaOff val="0"/>
                <a:satMod val="110000"/>
                <a:lumMod val="100000"/>
                <a:shade val="100000"/>
              </a:schemeClr>
            </a:gs>
            <a:gs pos="100000">
              <a:schemeClr val="accent5">
                <a:hueOff val="-4412007"/>
                <a:satOff val="-6137"/>
                <a:lumOff val="-235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Mental Capacity Act (MCA) 2005</a:t>
          </a:r>
          <a:r>
            <a:rPr lang="en-US" sz="1600" kern="1200" dirty="0">
              <a:latin typeface="Arial" panose="020B0604020202020204" pitchFamily="34" charset="0"/>
              <a:cs typeface="Arial" panose="020B0604020202020204" pitchFamily="34" charset="0"/>
            </a:rPr>
            <a:t>: Provides support for those with impaired decision-making capacity, ensuring equitable care (Johnston &amp; Liddle, 2007).</a:t>
          </a:r>
        </a:p>
      </dsp:txBody>
      <dsp:txXfrm>
        <a:off x="0" y="3377111"/>
        <a:ext cx="2890344" cy="2293471"/>
      </dsp:txXfrm>
    </dsp:sp>
    <dsp:sp modelId="{35060A39-7535-4B28-997D-79F7A3C6C850}">
      <dsp:nvSpPr>
        <dsp:cNvPr id="0" name=""/>
        <dsp:cNvSpPr/>
      </dsp:nvSpPr>
      <dsp:spPr>
        <a:xfrm>
          <a:off x="3179379" y="3381291"/>
          <a:ext cx="2890344" cy="2285112"/>
        </a:xfrm>
        <a:prstGeom prst="rect">
          <a:avLst/>
        </a:prstGeom>
        <a:gradFill rotWithShape="0">
          <a:gsLst>
            <a:gs pos="0">
              <a:schemeClr val="accent5">
                <a:hueOff val="-5882676"/>
                <a:satOff val="-8182"/>
                <a:lumOff val="-3138"/>
                <a:alphaOff val="0"/>
                <a:satMod val="103000"/>
                <a:lumMod val="102000"/>
                <a:tint val="94000"/>
              </a:schemeClr>
            </a:gs>
            <a:gs pos="50000">
              <a:schemeClr val="accent5">
                <a:hueOff val="-5882676"/>
                <a:satOff val="-8182"/>
                <a:lumOff val="-3138"/>
                <a:alphaOff val="0"/>
                <a:satMod val="110000"/>
                <a:lumMod val="100000"/>
                <a:shade val="100000"/>
              </a:schemeClr>
            </a:gs>
            <a:gs pos="100000">
              <a:schemeClr val="accent5">
                <a:hueOff val="-5882676"/>
                <a:satOff val="-8182"/>
                <a:lumOff val="-313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US" sz="1600" b="1" kern="1200" dirty="0">
              <a:latin typeface="Arial" panose="020B0604020202020204" pitchFamily="34" charset="0"/>
              <a:cs typeface="Arial" panose="020B0604020202020204" pitchFamily="34" charset="0"/>
            </a:rPr>
            <a:t>Care Act 2014: </a:t>
          </a:r>
          <a:r>
            <a:rPr lang="en-US" sz="1600" kern="1200" dirty="0">
              <a:latin typeface="Arial" panose="020B0604020202020204" pitchFamily="34" charset="0"/>
              <a:cs typeface="Arial" panose="020B0604020202020204" pitchFamily="34" charset="0"/>
            </a:rPr>
            <a:t>Focuses on improving care quality and access, addressing health inequalities (Care Act, 2014</a:t>
          </a:r>
          <a:r>
            <a:rPr lang="en-US" sz="1800" kern="1200" dirty="0"/>
            <a:t>).</a:t>
          </a:r>
        </a:p>
      </dsp:txBody>
      <dsp:txXfrm>
        <a:off x="3179379" y="3381291"/>
        <a:ext cx="2890344" cy="2285112"/>
      </dsp:txXfrm>
    </dsp:sp>
    <dsp:sp modelId="{0C3E6008-9954-454B-84F7-45AEE7B05188}">
      <dsp:nvSpPr>
        <dsp:cNvPr id="0" name=""/>
        <dsp:cNvSpPr/>
      </dsp:nvSpPr>
      <dsp:spPr>
        <a:xfrm>
          <a:off x="6358758" y="3298283"/>
          <a:ext cx="2890344" cy="2451127"/>
        </a:xfrm>
        <a:prstGeom prst="rect">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US" sz="1600" b="1" kern="1200" dirty="0">
              <a:latin typeface="Arial" panose="020B0604020202020204" pitchFamily="34" charset="0"/>
              <a:cs typeface="Arial" panose="020B0604020202020204" pitchFamily="34" charset="0"/>
            </a:rPr>
            <a:t>Relevance:</a:t>
          </a:r>
          <a:r>
            <a:rPr lang="en-US" sz="1600" kern="1200" dirty="0">
              <a:latin typeface="Arial" panose="020B0604020202020204" pitchFamily="34" charset="0"/>
              <a:cs typeface="Arial" panose="020B0604020202020204" pitchFamily="34" charset="0"/>
            </a:rPr>
            <a:t> These legislations ensure that vulnerable populations receive appropriate care and access to services (Gray, 2021</a:t>
          </a:r>
          <a:r>
            <a:rPr lang="en-US" sz="1800" kern="1200" dirty="0"/>
            <a:t>).</a:t>
          </a:r>
        </a:p>
      </dsp:txBody>
      <dsp:txXfrm>
        <a:off x="6358758" y="3298283"/>
        <a:ext cx="2890344" cy="24511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337BF-0CE0-4F02-B4F4-8029EBA0DEC0}">
      <dsp:nvSpPr>
        <dsp:cNvPr id="0" name=""/>
        <dsp:cNvSpPr/>
      </dsp:nvSpPr>
      <dsp:spPr>
        <a:xfrm>
          <a:off x="0" y="599634"/>
          <a:ext cx="6191865" cy="37151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150000"/>
            </a:lnSpc>
            <a:spcBef>
              <a:spcPct val="0"/>
            </a:spcBef>
            <a:spcAft>
              <a:spcPct val="35000"/>
            </a:spcAft>
            <a:buNone/>
          </a:pPr>
          <a:r>
            <a:rPr lang="en-GB" sz="1600" b="1" kern="1200" dirty="0">
              <a:latin typeface="Arial" panose="020B0604020202020204" pitchFamily="34" charset="0"/>
              <a:cs typeface="Arial" panose="020B0604020202020204" pitchFamily="34" charset="0"/>
            </a:rPr>
            <a:t>Health Belief Model</a:t>
          </a:r>
          <a:r>
            <a:rPr lang="en-US" sz="1600" b="1" kern="1200" dirty="0">
              <a:latin typeface="Arial" panose="020B0604020202020204" pitchFamily="34" charset="0"/>
              <a:cs typeface="Arial" panose="020B0604020202020204" pitchFamily="34" charset="0"/>
            </a:rPr>
            <a:t> in Active 10</a:t>
          </a:r>
          <a:r>
            <a:rPr lang="en-US" sz="1600" kern="1200" dirty="0">
              <a:latin typeface="Arial" panose="020B0604020202020204" pitchFamily="34" charset="0"/>
              <a:cs typeface="Arial" panose="020B0604020202020204" pitchFamily="34" charset="0"/>
            </a:rPr>
            <a:t>:</a:t>
          </a:r>
        </a:p>
        <a:p>
          <a:pPr marL="171450" lvl="1" indent="-171450" algn="l" defTabSz="711200">
            <a:lnSpc>
              <a:spcPct val="150000"/>
            </a:lnSpc>
            <a:spcBef>
              <a:spcPct val="0"/>
            </a:spcBef>
            <a:spcAft>
              <a:spcPct val="15000"/>
            </a:spcAft>
            <a:buChar char="•"/>
          </a:pPr>
          <a:r>
            <a:rPr lang="en-US" sz="1600" b="1" kern="1200" dirty="0">
              <a:latin typeface="Arial" panose="020B0604020202020204" pitchFamily="34" charset="0"/>
              <a:cs typeface="Arial" panose="020B0604020202020204" pitchFamily="34" charset="0"/>
            </a:rPr>
            <a:t>Perceived Susceptibility</a:t>
          </a:r>
          <a:r>
            <a:rPr lang="en-US" sz="1600" kern="1200" dirty="0">
              <a:latin typeface="Arial" panose="020B0604020202020204" pitchFamily="34" charset="0"/>
              <a:cs typeface="Arial" panose="020B0604020202020204" pitchFamily="34" charset="0"/>
            </a:rPr>
            <a:t>: Recognizing the risks of physical inactivity (e.g., obesity, heart disease).</a:t>
          </a:r>
        </a:p>
        <a:p>
          <a:pPr marL="171450" lvl="1" indent="-171450" algn="l" defTabSz="711200">
            <a:lnSpc>
              <a:spcPct val="150000"/>
            </a:lnSpc>
            <a:spcBef>
              <a:spcPct val="0"/>
            </a:spcBef>
            <a:spcAft>
              <a:spcPct val="15000"/>
            </a:spcAft>
            <a:buChar char="•"/>
          </a:pPr>
          <a:r>
            <a:rPr lang="en-US" sz="1600" b="1" kern="1200" dirty="0">
              <a:latin typeface="Arial" panose="020B0604020202020204" pitchFamily="34" charset="0"/>
              <a:cs typeface="Arial" panose="020B0604020202020204" pitchFamily="34" charset="0"/>
            </a:rPr>
            <a:t>Perceived Benefits</a:t>
          </a:r>
          <a:r>
            <a:rPr lang="en-US" sz="1600" kern="1200" dirty="0">
              <a:latin typeface="Arial" panose="020B0604020202020204" pitchFamily="34" charset="0"/>
              <a:cs typeface="Arial" panose="020B0604020202020204" pitchFamily="34" charset="0"/>
            </a:rPr>
            <a:t>: Understanding the health improvements gained through regular walking.</a:t>
          </a:r>
        </a:p>
        <a:p>
          <a:pPr marL="171450" lvl="1" indent="-171450" algn="l" defTabSz="711200">
            <a:lnSpc>
              <a:spcPct val="150000"/>
            </a:lnSpc>
            <a:spcBef>
              <a:spcPct val="0"/>
            </a:spcBef>
            <a:spcAft>
              <a:spcPct val="15000"/>
            </a:spcAft>
            <a:buChar char="•"/>
          </a:pPr>
          <a:r>
            <a:rPr lang="en-US" sz="1600" b="1" kern="1200" dirty="0">
              <a:latin typeface="Arial" panose="020B0604020202020204" pitchFamily="34" charset="0"/>
              <a:cs typeface="Arial" panose="020B0604020202020204" pitchFamily="34" charset="0"/>
            </a:rPr>
            <a:t>Perceived Barriers</a:t>
          </a:r>
          <a:r>
            <a:rPr lang="en-US" sz="1600" kern="1200" dirty="0">
              <a:latin typeface="Arial" panose="020B0604020202020204" pitchFamily="34" charset="0"/>
              <a:cs typeface="Arial" panose="020B0604020202020204" pitchFamily="34" charset="0"/>
            </a:rPr>
            <a:t>: Addressing time and motivation challenges to engage in physical activity.</a:t>
          </a:r>
        </a:p>
        <a:p>
          <a:pPr marL="171450" lvl="1" indent="-171450" algn="l" defTabSz="711200">
            <a:lnSpc>
              <a:spcPct val="150000"/>
            </a:lnSpc>
            <a:spcBef>
              <a:spcPct val="0"/>
            </a:spcBef>
            <a:spcAft>
              <a:spcPct val="15000"/>
            </a:spcAft>
            <a:buChar char="•"/>
          </a:pPr>
          <a:r>
            <a:rPr lang="en-US" sz="1600" b="1" kern="1200" dirty="0">
              <a:latin typeface="Arial" panose="020B0604020202020204" pitchFamily="34" charset="0"/>
              <a:cs typeface="Arial" panose="020B0604020202020204" pitchFamily="34" charset="0"/>
            </a:rPr>
            <a:t>Relevance to Active 10</a:t>
          </a:r>
          <a:r>
            <a:rPr lang="en-US" sz="1600" kern="1200" dirty="0">
              <a:latin typeface="Arial" panose="020B0604020202020204" pitchFamily="34" charset="0"/>
              <a:cs typeface="Arial" panose="020B0604020202020204" pitchFamily="34" charset="0"/>
            </a:rPr>
            <a:t>: Active 10 encourages behavior change by making physical activity more accessible and manageable.</a:t>
          </a:r>
        </a:p>
      </dsp:txBody>
      <dsp:txXfrm>
        <a:off x="0" y="599634"/>
        <a:ext cx="6191865" cy="37151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53A77-256F-4D15-984C-7FC1B38676AB}">
      <dsp:nvSpPr>
        <dsp:cNvPr id="0" name=""/>
        <dsp:cNvSpPr/>
      </dsp:nvSpPr>
      <dsp:spPr>
        <a:xfrm>
          <a:off x="2103120" y="1359"/>
          <a:ext cx="8412480" cy="139378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022" rIns="163225" bIns="354022" numCol="1" spcCol="1270" anchor="ctr" anchorCtr="0">
          <a:noAutofit/>
        </a:bodyPr>
        <a:lstStyle/>
        <a:p>
          <a:pPr marL="0" lvl="0" indent="0" algn="l" defTabSz="755650">
            <a:lnSpc>
              <a:spcPct val="90000"/>
            </a:lnSpc>
            <a:spcBef>
              <a:spcPct val="0"/>
            </a:spcBef>
            <a:spcAft>
              <a:spcPct val="35000"/>
            </a:spcAft>
            <a:buNone/>
          </a:pPr>
          <a:r>
            <a:rPr lang="en-US" sz="1700" kern="1200"/>
            <a:t>Expand Access to Digital Health: Provide more digital health services particularly in remote locations to reduce the health disparities (Farre et al., 2023).</a:t>
          </a:r>
        </a:p>
      </dsp:txBody>
      <dsp:txXfrm>
        <a:off x="2103120" y="1359"/>
        <a:ext cx="8412480" cy="1393787"/>
      </dsp:txXfrm>
    </dsp:sp>
    <dsp:sp modelId="{8BC8A574-8F2D-42E7-B210-DE476632AFFB}">
      <dsp:nvSpPr>
        <dsp:cNvPr id="0" name=""/>
        <dsp:cNvSpPr/>
      </dsp:nvSpPr>
      <dsp:spPr>
        <a:xfrm>
          <a:off x="0" y="1359"/>
          <a:ext cx="2103120" cy="139378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675" rIns="111290" bIns="137675" numCol="1" spcCol="1270" anchor="ctr" anchorCtr="0">
          <a:noAutofit/>
        </a:bodyPr>
        <a:lstStyle/>
        <a:p>
          <a:pPr marL="0" lvl="0" indent="0" algn="ctr" defTabSz="933450">
            <a:lnSpc>
              <a:spcPct val="90000"/>
            </a:lnSpc>
            <a:spcBef>
              <a:spcPct val="0"/>
            </a:spcBef>
            <a:spcAft>
              <a:spcPct val="35000"/>
            </a:spcAft>
            <a:buNone/>
          </a:pPr>
          <a:r>
            <a:rPr lang="en-US" sz="2100" kern="1200"/>
            <a:t>Expand</a:t>
          </a:r>
        </a:p>
      </dsp:txBody>
      <dsp:txXfrm>
        <a:off x="0" y="1359"/>
        <a:ext cx="2103120" cy="1393787"/>
      </dsp:txXfrm>
    </dsp:sp>
    <dsp:sp modelId="{DD9A6D87-B82C-4D95-81D0-72031A098A85}">
      <dsp:nvSpPr>
        <dsp:cNvPr id="0" name=""/>
        <dsp:cNvSpPr/>
      </dsp:nvSpPr>
      <dsp:spPr>
        <a:xfrm>
          <a:off x="2103120" y="1478775"/>
          <a:ext cx="8412480" cy="1393787"/>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022" rIns="163225" bIns="354022" numCol="1" spcCol="1270" anchor="ctr" anchorCtr="0">
          <a:noAutofit/>
        </a:bodyPr>
        <a:lstStyle/>
        <a:p>
          <a:pPr marL="0" lvl="0" indent="0" algn="l" defTabSz="755650">
            <a:lnSpc>
              <a:spcPct val="90000"/>
            </a:lnSpc>
            <a:spcBef>
              <a:spcPct val="0"/>
            </a:spcBef>
            <a:spcAft>
              <a:spcPct val="35000"/>
            </a:spcAft>
            <a:buNone/>
          </a:pPr>
          <a:r>
            <a:rPr lang="en-US" sz="1700" kern="1200"/>
            <a:t>Preventive Health: Enhance prevention health interventions such as Active 10 to minimize the risk of chronic diseases (McManus et al., 2022).</a:t>
          </a:r>
        </a:p>
      </dsp:txBody>
      <dsp:txXfrm>
        <a:off x="2103120" y="1478775"/>
        <a:ext cx="8412480" cy="1393787"/>
      </dsp:txXfrm>
    </dsp:sp>
    <dsp:sp modelId="{EDCC2252-36CD-4344-A271-D073848162D0}">
      <dsp:nvSpPr>
        <dsp:cNvPr id="0" name=""/>
        <dsp:cNvSpPr/>
      </dsp:nvSpPr>
      <dsp:spPr>
        <a:xfrm>
          <a:off x="0" y="1478775"/>
          <a:ext cx="2103120" cy="1393787"/>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675" rIns="111290" bIns="137675" numCol="1" spcCol="1270" anchor="ctr" anchorCtr="0">
          <a:noAutofit/>
        </a:bodyPr>
        <a:lstStyle/>
        <a:p>
          <a:pPr marL="0" lvl="0" indent="0" algn="ctr" defTabSz="933450">
            <a:lnSpc>
              <a:spcPct val="90000"/>
            </a:lnSpc>
            <a:spcBef>
              <a:spcPct val="0"/>
            </a:spcBef>
            <a:spcAft>
              <a:spcPct val="35000"/>
            </a:spcAft>
            <a:buNone/>
          </a:pPr>
          <a:r>
            <a:rPr lang="en-US" sz="2100" kern="1200"/>
            <a:t>Enhance</a:t>
          </a:r>
        </a:p>
      </dsp:txBody>
      <dsp:txXfrm>
        <a:off x="0" y="1478775"/>
        <a:ext cx="2103120" cy="1393787"/>
      </dsp:txXfrm>
    </dsp:sp>
    <dsp:sp modelId="{E3CE7381-ACDB-4413-936C-E6B5E14580F4}">
      <dsp:nvSpPr>
        <dsp:cNvPr id="0" name=""/>
        <dsp:cNvSpPr/>
      </dsp:nvSpPr>
      <dsp:spPr>
        <a:xfrm>
          <a:off x="2103120" y="2956190"/>
          <a:ext cx="8412480" cy="139378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022" rIns="163225" bIns="354022" numCol="1" spcCol="1270" anchor="ctr" anchorCtr="0">
          <a:noAutofit/>
        </a:bodyPr>
        <a:lstStyle/>
        <a:p>
          <a:pPr marL="0" lvl="0" indent="0" algn="l" defTabSz="755650">
            <a:lnSpc>
              <a:spcPct val="90000"/>
            </a:lnSpc>
            <a:spcBef>
              <a:spcPct val="0"/>
            </a:spcBef>
            <a:spcAft>
              <a:spcPct val="35000"/>
            </a:spcAft>
            <a:buNone/>
          </a:pPr>
          <a:r>
            <a:rPr lang="en-US" sz="1700" kern="1200"/>
            <a:t>Reduce Healthcare Inequality: put in place policies that would provide equitable access to healthcare to all, particularly the ethnic minority and underserved (Bansal et al., 2022).</a:t>
          </a:r>
        </a:p>
      </dsp:txBody>
      <dsp:txXfrm>
        <a:off x="2103120" y="2956190"/>
        <a:ext cx="8412480" cy="1393787"/>
      </dsp:txXfrm>
    </dsp:sp>
    <dsp:sp modelId="{08B99EC6-46A6-4298-8EC0-B01E1250E33F}">
      <dsp:nvSpPr>
        <dsp:cNvPr id="0" name=""/>
        <dsp:cNvSpPr/>
      </dsp:nvSpPr>
      <dsp:spPr>
        <a:xfrm>
          <a:off x="0" y="2956190"/>
          <a:ext cx="2103120" cy="1393787"/>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675" rIns="111290" bIns="137675" numCol="1" spcCol="1270" anchor="ctr" anchorCtr="0">
          <a:noAutofit/>
        </a:bodyPr>
        <a:lstStyle/>
        <a:p>
          <a:pPr marL="0" lvl="0" indent="0" algn="ctr" defTabSz="933450">
            <a:lnSpc>
              <a:spcPct val="90000"/>
            </a:lnSpc>
            <a:spcBef>
              <a:spcPct val="0"/>
            </a:spcBef>
            <a:spcAft>
              <a:spcPct val="35000"/>
            </a:spcAft>
            <a:buNone/>
          </a:pPr>
          <a:r>
            <a:rPr lang="en-US" sz="2100" kern="1200"/>
            <a:t>Reduce</a:t>
          </a:r>
        </a:p>
      </dsp:txBody>
      <dsp:txXfrm>
        <a:off x="0" y="2956190"/>
        <a:ext cx="2103120" cy="139378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010787-ED1D-472B-87C9-6254895BE094}" type="datetimeFigureOut">
              <a:rPr lang="en-US" smtClean="0"/>
              <a:t>10/11/2025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DD96B2-DEB8-4242-B756-058B8319AE40}" type="slidenum">
              <a:rPr lang="en-US" smtClean="0"/>
              <a:t>‹#›</a:t>
            </a:fld>
            <a:endParaRPr lang="en-US"/>
          </a:p>
        </p:txBody>
      </p:sp>
    </p:spTree>
    <p:extLst>
      <p:ext uri="{BB962C8B-B14F-4D97-AF65-F5344CB8AC3E}">
        <p14:creationId xmlns:p14="http://schemas.microsoft.com/office/powerpoint/2010/main" val="939229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take the case of SDG 3 (Good Health and Wellbeing) and how it can be integrated into health and social care systems; specifically, the Active 10 campaign. The objective of SDG 3 is to achieve healthy living and well being of all people in the society by combating many health related challenges such as low mortality, illnesses and improving availability of healthcare. Active 10 is also aligned to this aim in that it advocates a simple but effective physical activity campaign that would make people walk briskly in 10 minutes a day. We shall also look at how these programs lead to long term improvements in health and sustainability in our discussion. This presentation will show how the alignment of health policies with SDGs can help to make society healthier and fairer.</a:t>
            </a:r>
            <a:endParaRPr lang="en-GB" dirty="0"/>
          </a:p>
        </p:txBody>
      </p:sp>
      <p:sp>
        <p:nvSpPr>
          <p:cNvPr id="4" name="Slide Number Placeholder 3"/>
          <p:cNvSpPr>
            <a:spLocks noGrp="1"/>
          </p:cNvSpPr>
          <p:nvPr>
            <p:ph type="sldNum" sz="quarter" idx="10"/>
          </p:nvPr>
        </p:nvSpPr>
        <p:spPr/>
        <p:txBody>
          <a:bodyPr/>
          <a:lstStyle/>
          <a:p>
            <a:fld id="{D6DD96B2-DEB8-4242-B756-058B8319AE40}" type="slidenum">
              <a:rPr lang="en-US" smtClean="0"/>
              <a:t>2</a:t>
            </a:fld>
            <a:endParaRPr lang="en-US"/>
          </a:p>
        </p:txBody>
      </p:sp>
    </p:spTree>
    <p:extLst>
      <p:ext uri="{BB962C8B-B14F-4D97-AF65-F5344CB8AC3E}">
        <p14:creationId xmlns:p14="http://schemas.microsoft.com/office/powerpoint/2010/main" val="1862248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need to break down the SDG 3 and health systems, but first, we need to understand some of the main concepts that will be used to conduct the discussion. The World Health Organization (WHO, 2020) defines health as the absence of disease but a total physical, mental, and social status of well-being. The meaning of holism also contradicts the classical, limited understanding of physical health, and emphasizes that holistic approaches are imperative. According to Bolton (2023), wellbeing is composed of emotional, mental, and social aspects, not only due to the influence of external aspects, such as community and environment, but also to internal aspects, such as personal perceptions of health. Sustainable Development (SD) makes sure that the resources are utilized in order to satisfy the current needs without reducing the capacity of the future generations to satisfy their needs, which is essential to the long-term sustainability of health systems. Through these definitions, we can see how health, wellbeing and sustainable practices are interconnected and as we go through the presentation, we shall discuss these in more detail.</a:t>
            </a:r>
          </a:p>
        </p:txBody>
      </p:sp>
      <p:sp>
        <p:nvSpPr>
          <p:cNvPr id="4" name="Slide Number Placeholder 3"/>
          <p:cNvSpPr>
            <a:spLocks noGrp="1"/>
          </p:cNvSpPr>
          <p:nvPr>
            <p:ph type="sldNum" sz="quarter" idx="10"/>
          </p:nvPr>
        </p:nvSpPr>
        <p:spPr/>
        <p:txBody>
          <a:bodyPr/>
          <a:lstStyle/>
          <a:p>
            <a:fld id="{D6DD96B2-DEB8-4242-B756-058B8319AE40}" type="slidenum">
              <a:rPr lang="en-US" smtClean="0"/>
              <a:t>3</a:t>
            </a:fld>
            <a:endParaRPr lang="en-US"/>
          </a:p>
        </p:txBody>
      </p:sp>
    </p:spTree>
    <p:extLst>
      <p:ext uri="{BB962C8B-B14F-4D97-AF65-F5344CB8AC3E}">
        <p14:creationId xmlns:p14="http://schemas.microsoft.com/office/powerpoint/2010/main" val="179543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SDGs and SDG 3, in particular, play a crucial role in the development of the health system on the global level. SDG 3 aims at achieving good health and wellbeing of all people, and some of the targets are reduction of mortality rates, maternal and child health, and universal health coverage. Nonetheless, there are challenges associated with the implementation of SDGs into healthcare systems. As an example, one can mention the NHS Diabetes Prevention </a:t>
            </a:r>
            <a:r>
              <a:rPr lang="en-US" dirty="0" err="1"/>
              <a:t>Programme</a:t>
            </a:r>
            <a:r>
              <a:rPr lang="en-US" dirty="0"/>
              <a:t>, which is an exemplary example of a program that would fit SDG 3. It seeks to lessen the rising cases of Type 2 diabetes by preventing it hence encouraging lifestyle change. However, there are still challenges that are faced like accessibility to lower-income and rural people and it makes it difficult to participate fully. Health sustainability is also essential and as much as healthcare systems including the UK are on the right path to becoming sustainable, the pressure on resources and the increasing demand of the services complicates the realization of the objectives.</a:t>
            </a:r>
          </a:p>
        </p:txBody>
      </p:sp>
      <p:sp>
        <p:nvSpPr>
          <p:cNvPr id="4" name="Slide Number Placeholder 3"/>
          <p:cNvSpPr>
            <a:spLocks noGrp="1"/>
          </p:cNvSpPr>
          <p:nvPr>
            <p:ph type="sldNum" sz="quarter" idx="10"/>
          </p:nvPr>
        </p:nvSpPr>
        <p:spPr/>
        <p:txBody>
          <a:bodyPr/>
          <a:lstStyle/>
          <a:p>
            <a:fld id="{D6DD96B2-DEB8-4242-B756-058B8319AE40}" type="slidenum">
              <a:rPr lang="en-US" smtClean="0"/>
              <a:t>5</a:t>
            </a:fld>
            <a:endParaRPr lang="en-US"/>
          </a:p>
        </p:txBody>
      </p:sp>
    </p:spTree>
    <p:extLst>
      <p:ext uri="{BB962C8B-B14F-4D97-AF65-F5344CB8AC3E}">
        <p14:creationId xmlns:p14="http://schemas.microsoft.com/office/powerpoint/2010/main" val="38844596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 also discuss the two significant health models, the Ecological Model and the Holistic Model which are both significant in the process of constructing health and how interventions can be effective. The Ecological Model by </a:t>
            </a:r>
            <a:r>
              <a:rPr lang="en-GB" sz="1200" kern="1200" dirty="0" err="1">
                <a:solidFill>
                  <a:schemeClr val="tx1"/>
                </a:solidFill>
                <a:effectLst/>
                <a:latin typeface="+mn-lt"/>
                <a:ea typeface="+mn-ea"/>
                <a:cs typeface="+mn-cs"/>
              </a:rPr>
              <a:t>Farre</a:t>
            </a:r>
            <a:r>
              <a:rPr lang="en-GB" sz="1200" kern="1200" dirty="0">
                <a:solidFill>
                  <a:schemeClr val="tx1"/>
                </a:solidFill>
                <a:effectLst/>
                <a:latin typeface="+mn-lt"/>
                <a:ea typeface="+mn-ea"/>
                <a:cs typeface="+mn-cs"/>
              </a:rPr>
              <a:t> et al. (2023) offers the importance of the environmental and social system in determining the result of health. This model identifies the personal health as the result of the personal behaviours, and influenced by the society as a whole including the community support, the socioeconomic status, and the healthcare provided. On the other hand, the Holistic Model that we will present in this presentation considers health as a holistic phenomenon and physical, mental and social wellbeing as interdependent. It makes possible a non-seclusion approach; a way of considering complete wellbeing of every individual. This model is appropriate in SDG 3, which aims at maintaining people healthy, because it takes into consideration that once one area of health is a priority, e.g. just physical health, the outcome of the future can be more productive.</a:t>
            </a:r>
            <a:endParaRPr lang="en-US" dirty="0"/>
          </a:p>
        </p:txBody>
      </p:sp>
      <p:sp>
        <p:nvSpPr>
          <p:cNvPr id="4" name="Slide Number Placeholder 3"/>
          <p:cNvSpPr>
            <a:spLocks noGrp="1"/>
          </p:cNvSpPr>
          <p:nvPr>
            <p:ph type="sldNum" sz="quarter" idx="10"/>
          </p:nvPr>
        </p:nvSpPr>
        <p:spPr/>
        <p:txBody>
          <a:bodyPr/>
          <a:lstStyle/>
          <a:p>
            <a:fld id="{D6DD96B2-DEB8-4242-B756-058B8319AE40}" type="slidenum">
              <a:rPr lang="en-US" smtClean="0"/>
              <a:t>6</a:t>
            </a:fld>
            <a:endParaRPr lang="en-US"/>
          </a:p>
        </p:txBody>
      </p:sp>
    </p:spTree>
    <p:extLst>
      <p:ext uri="{BB962C8B-B14F-4D97-AF65-F5344CB8AC3E}">
        <p14:creationId xmlns:p14="http://schemas.microsoft.com/office/powerpoint/2010/main" val="2010889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The laws play a critical role in deciding the health policies and ensuring that the health systems operate in a sustainable way. Two such legislations that may be of great significance to the healthcare governance in the UK include the Mental Capacity Act (2005) and the Care Act (2014). The Mental Capacity Act provides a guideline to the decision making process by a person who would otherwise be unable to make his or her decisions I terms of wellbeing. This is particularly with the delicate treatment that the majority of less learned people require to ensure that they are not left behind. An apparently significant act, Care Act is designed to improve the quality of the given care and offer the different patients, especially victims of chronic illnesses or disabilities, with the services that will cater to their needs. Both these measures enable the creation of a more equitable healthcare system, which is compliant with the concepts of sustainable development and SDG 3 and ensures that each individual, regardless of his or her background, receives the care and support that he or she needs.</a:t>
            </a:r>
            <a:endParaRPr lang="en-US" dirty="0"/>
          </a:p>
        </p:txBody>
      </p:sp>
      <p:sp>
        <p:nvSpPr>
          <p:cNvPr id="4" name="Slide Number Placeholder 3"/>
          <p:cNvSpPr>
            <a:spLocks noGrp="1"/>
          </p:cNvSpPr>
          <p:nvPr>
            <p:ph type="sldNum" sz="quarter" idx="10"/>
          </p:nvPr>
        </p:nvSpPr>
        <p:spPr/>
        <p:txBody>
          <a:bodyPr/>
          <a:lstStyle/>
          <a:p>
            <a:fld id="{D6DD96B2-DEB8-4242-B756-058B8319AE40}" type="slidenum">
              <a:rPr lang="en-US" smtClean="0"/>
              <a:t>7</a:t>
            </a:fld>
            <a:endParaRPr lang="en-US"/>
          </a:p>
        </p:txBody>
      </p:sp>
    </p:spTree>
    <p:extLst>
      <p:ext uri="{BB962C8B-B14F-4D97-AF65-F5344CB8AC3E}">
        <p14:creationId xmlns:p14="http://schemas.microsoft.com/office/powerpoint/2010/main" val="612831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Active 10 campaign will be one of the case studies that we will address as most significant because it makes people walk at a fast pace of 10 minutes per day, as the way to promote physical activity. The active 10 programme is a powerful yet simple to adopt policy which would aid in solving one of the most severe scenarios of the public health concern, namely physical inactivity. It is directly linked to SDG 3 because it will promote more healthy lifestyles and reduce the mortality rates in chronic illnesses like Type 2 diabetes and heart disease. However, despite the positivity of this campaign, it has certain limitations that are necessary. To use the example, despite being supposedly non-discriminatory, individuals that represent the lower socio-economic group or live in rural areas may have some issues adopting the behaviour due to lack of access to safe walking paths and web-based medical apps. Based on these strengths and weaknesses, we can realise the actual real world problems of scaling the health promotion activities.</a:t>
            </a:r>
            <a:endParaRPr lang="en-US" dirty="0"/>
          </a:p>
        </p:txBody>
      </p:sp>
      <p:sp>
        <p:nvSpPr>
          <p:cNvPr id="4" name="Slide Number Placeholder 3"/>
          <p:cNvSpPr>
            <a:spLocks noGrp="1"/>
          </p:cNvSpPr>
          <p:nvPr>
            <p:ph type="sldNum" sz="quarter" idx="10"/>
          </p:nvPr>
        </p:nvSpPr>
        <p:spPr/>
        <p:txBody>
          <a:bodyPr/>
          <a:lstStyle/>
          <a:p>
            <a:fld id="{D6DD96B2-DEB8-4242-B756-058B8319AE40}" type="slidenum">
              <a:rPr lang="en-US" smtClean="0"/>
              <a:t>8</a:t>
            </a:fld>
            <a:endParaRPr lang="en-US"/>
          </a:p>
        </p:txBody>
      </p:sp>
    </p:spTree>
    <p:extLst>
      <p:ext uri="{BB962C8B-B14F-4D97-AF65-F5344CB8AC3E}">
        <p14:creationId xmlns:p14="http://schemas.microsoft.com/office/powerpoint/2010/main" val="38971237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Equity and access to healthcare is the most significant aspect to SDG 3 as the problem of health disparities is quite wide and the sole key to equality in the world. The health inequality can be defined as the complications that are not justifiable and could be avoided in health, which is typically linked to such things status of individuals in the society, ethnicity and origin. The marginalised communities receive their unfair portion of resources as they are subjected to obstacles to receiving healthcare services, including the absence of an online presence, geographical location, and low income of the marginalised communities. NHS has been trying to reduce these obstacles through methods such as the expansion of digital medical care and addressing the demands of the underserved groups. However, there is need to have more inclusive policies that directly address such gaps. Health Belief Model (HBM) is also important in this regard because it is the one that will be used to clarify the rationale behind the fact, that not everyone will engage in healthy activities, e.g., become more active. The beliefs are easily met in the case of Active 10, and more convenient ways of engagement into health promotion activities can be created to be more active and promote improved health outcomes.</a:t>
            </a:r>
            <a:endParaRPr lang="en-US" dirty="0"/>
          </a:p>
        </p:txBody>
      </p:sp>
      <p:sp>
        <p:nvSpPr>
          <p:cNvPr id="4" name="Slide Number Placeholder 3"/>
          <p:cNvSpPr>
            <a:spLocks noGrp="1"/>
          </p:cNvSpPr>
          <p:nvPr>
            <p:ph type="sldNum" sz="quarter" idx="10"/>
          </p:nvPr>
        </p:nvSpPr>
        <p:spPr/>
        <p:txBody>
          <a:bodyPr/>
          <a:lstStyle/>
          <a:p>
            <a:fld id="{D6DD96B2-DEB8-4242-B756-058B8319AE40}" type="slidenum">
              <a:rPr lang="en-US" smtClean="0"/>
              <a:t>9</a:t>
            </a:fld>
            <a:endParaRPr lang="en-US"/>
          </a:p>
        </p:txBody>
      </p:sp>
    </p:spTree>
    <p:extLst>
      <p:ext uri="{BB962C8B-B14F-4D97-AF65-F5344CB8AC3E}">
        <p14:creationId xmlns:p14="http://schemas.microsoft.com/office/powerpoint/2010/main" val="4103662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certain things that should be altered on our way towards a more sustainable and fairer state of healthcare system, that is why, we suggest several recommendations that can contribute to the improvements of the results of such projects as Active 10 and help to eliminate the above-mentioned issues as much as possible. Firstly, the enhancement of digital health access to the rural neighbourhoods where the facilities are still under-serviced is essential to eradicate the disparities in health. The digital health services remain to have its access barrier to many people and the gap should be bridged so that we can have a healthcare system that is serving people equally. Second, it is essential to always to ensure that these problems do not emerge by emphasising on preventive tactics. These campaigns like Active 10 that favour the </a:t>
            </a:r>
            <a:r>
              <a:rPr lang="en-GB" sz="1200" kern="1200" dirty="0" err="1">
                <a:solidFill>
                  <a:schemeClr val="tx1"/>
                </a:solidFill>
                <a:effectLst/>
                <a:latin typeface="+mn-lt"/>
                <a:ea typeface="+mn-ea"/>
                <a:cs typeface="+mn-cs"/>
              </a:rPr>
              <a:t>the</a:t>
            </a:r>
            <a:r>
              <a:rPr lang="en-GB" sz="1200" kern="1200" dirty="0">
                <a:solidFill>
                  <a:schemeClr val="tx1"/>
                </a:solidFill>
                <a:effectLst/>
                <a:latin typeface="+mn-lt"/>
                <a:ea typeface="+mn-ea"/>
                <a:cs typeface="+mn-cs"/>
              </a:rPr>
              <a:t> people would create equity in all without any marginalisation and may go a long way in reducing the prevalence of chronic diseases and the general health of the people. Finally, we ought to address the problem of the health disparities by drafting laws or regulations that would focus on addressing the problem of healthcare accessibility among the ethnic minorities and the individuals with lower income that are unable to resort to such aspects due to their financial limitations. Considering these specific issues, we will be able to create a more inclusive and efficient health system.</a:t>
            </a:r>
            <a:endParaRPr lang="en-US" dirty="0"/>
          </a:p>
        </p:txBody>
      </p:sp>
      <p:sp>
        <p:nvSpPr>
          <p:cNvPr id="4" name="Slide Number Placeholder 3"/>
          <p:cNvSpPr>
            <a:spLocks noGrp="1"/>
          </p:cNvSpPr>
          <p:nvPr>
            <p:ph type="sldNum" sz="quarter" idx="10"/>
          </p:nvPr>
        </p:nvSpPr>
        <p:spPr/>
        <p:txBody>
          <a:bodyPr/>
          <a:lstStyle/>
          <a:p>
            <a:fld id="{D6DD96B2-DEB8-4242-B756-058B8319AE40}" type="slidenum">
              <a:rPr lang="en-US" smtClean="0"/>
              <a:t>11</a:t>
            </a:fld>
            <a:endParaRPr lang="en-US"/>
          </a:p>
        </p:txBody>
      </p:sp>
    </p:spTree>
    <p:extLst>
      <p:ext uri="{BB962C8B-B14F-4D97-AF65-F5344CB8AC3E}">
        <p14:creationId xmlns:p14="http://schemas.microsoft.com/office/powerpoint/2010/main" val="13745150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there is a need to integrate SDG 3 into the health and systems that can be utilised that people like the social care to achieve the attainment of sustainable and equal health care. Such programmes and movements like the Active 10 are significant in the overall health of the people as they make efforts of the right direction in order to improve their daily activities and health. However, the holistic approach of health should be considered to meet the aims of SDG 3 by considering the social and environmental matters that define the consequences of health. The second step should be equitable access to healthcare facilities, offer more preventive health facilities, and the necessity to address the systemic prejudices that remain high when it comes to vulnerable groups. It is through these that we will be able to have a healthier inclusive society where everyone can have a good time.</a:t>
            </a:r>
            <a:endParaRPr lang="en-GB" dirty="0"/>
          </a:p>
        </p:txBody>
      </p:sp>
      <p:sp>
        <p:nvSpPr>
          <p:cNvPr id="4" name="Slide Number Placeholder 3"/>
          <p:cNvSpPr>
            <a:spLocks noGrp="1"/>
          </p:cNvSpPr>
          <p:nvPr>
            <p:ph type="sldNum" sz="quarter" idx="10"/>
          </p:nvPr>
        </p:nvSpPr>
        <p:spPr/>
        <p:txBody>
          <a:bodyPr/>
          <a:lstStyle/>
          <a:p>
            <a:fld id="{D6DD96B2-DEB8-4242-B756-058B8319AE40}" type="slidenum">
              <a:rPr lang="en-US" smtClean="0"/>
              <a:t>12</a:t>
            </a:fld>
            <a:endParaRPr lang="en-US"/>
          </a:p>
        </p:txBody>
      </p:sp>
    </p:spTree>
    <p:extLst>
      <p:ext uri="{BB962C8B-B14F-4D97-AF65-F5344CB8AC3E}">
        <p14:creationId xmlns:p14="http://schemas.microsoft.com/office/powerpoint/2010/main" val="20807817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D96B2-DEB8-4242-B756-058B8319AE40}" type="slidenum">
              <a:rPr lang="en-US" smtClean="0"/>
              <a:t>13</a:t>
            </a:fld>
            <a:endParaRPr lang="en-US"/>
          </a:p>
        </p:txBody>
      </p:sp>
    </p:spTree>
    <p:extLst>
      <p:ext uri="{BB962C8B-B14F-4D97-AF65-F5344CB8AC3E}">
        <p14:creationId xmlns:p14="http://schemas.microsoft.com/office/powerpoint/2010/main" val="346460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D96B2-DEB8-4242-B756-058B8319AE40}" type="slidenum">
              <a:rPr lang="en-US" smtClean="0"/>
              <a:t>14</a:t>
            </a:fld>
            <a:endParaRPr lang="en-US"/>
          </a:p>
        </p:txBody>
      </p:sp>
    </p:spTree>
    <p:extLst>
      <p:ext uri="{BB962C8B-B14F-4D97-AF65-F5344CB8AC3E}">
        <p14:creationId xmlns:p14="http://schemas.microsoft.com/office/powerpoint/2010/main" val="1032291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A0C16B9-33DF-4262-87B0-2D52B15CDB38}"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7D8EF2-0A45-4E9F-A86A-7CD4A66A4BA3}" type="slidenum">
              <a:rPr lang="en-US" smtClean="0"/>
              <a:t>‹#›</a:t>
            </a:fld>
            <a:endParaRPr lang="en-US"/>
          </a:p>
        </p:txBody>
      </p:sp>
    </p:spTree>
    <p:extLst>
      <p:ext uri="{BB962C8B-B14F-4D97-AF65-F5344CB8AC3E}">
        <p14:creationId xmlns:p14="http://schemas.microsoft.com/office/powerpoint/2010/main" val="2953424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A0C16B9-33DF-4262-87B0-2D52B15CDB38}"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7D8EF2-0A45-4E9F-A86A-7CD4A66A4BA3}" type="slidenum">
              <a:rPr lang="en-US" smtClean="0"/>
              <a:t>‹#›</a:t>
            </a:fld>
            <a:endParaRPr lang="en-US"/>
          </a:p>
        </p:txBody>
      </p:sp>
    </p:spTree>
    <p:extLst>
      <p:ext uri="{BB962C8B-B14F-4D97-AF65-F5344CB8AC3E}">
        <p14:creationId xmlns:p14="http://schemas.microsoft.com/office/powerpoint/2010/main" val="3988359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0C16B9-33DF-4262-87B0-2D52B15CDB38}"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7D8EF2-0A45-4E9F-A86A-7CD4A66A4BA3}" type="slidenum">
              <a:rPr lang="en-US" smtClean="0"/>
              <a:t>‹#›</a:t>
            </a:fld>
            <a:endParaRPr lang="en-US"/>
          </a:p>
        </p:txBody>
      </p:sp>
    </p:spTree>
    <p:extLst>
      <p:ext uri="{BB962C8B-B14F-4D97-AF65-F5344CB8AC3E}">
        <p14:creationId xmlns:p14="http://schemas.microsoft.com/office/powerpoint/2010/main" val="4525205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A0C16B9-33DF-4262-87B0-2D52B15CDB38}"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7D8EF2-0A45-4E9F-A86A-7CD4A66A4BA3}" type="slidenum">
              <a:rPr lang="en-US" smtClean="0"/>
              <a:t>‹#›</a:t>
            </a:fld>
            <a:endParaRPr lang="en-US"/>
          </a:p>
        </p:txBody>
      </p:sp>
    </p:spTree>
    <p:extLst>
      <p:ext uri="{BB962C8B-B14F-4D97-AF65-F5344CB8AC3E}">
        <p14:creationId xmlns:p14="http://schemas.microsoft.com/office/powerpoint/2010/main" val="1944449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A0C16B9-33DF-4262-87B0-2D52B15CDB38}" type="datetimeFigureOut">
              <a:rPr lang="en-US" smtClean="0"/>
              <a:t>10/11/2025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7D8EF2-0A45-4E9F-A86A-7CD4A66A4BA3}" type="slidenum">
              <a:rPr lang="en-US" smtClean="0"/>
              <a:t>‹#›</a:t>
            </a:fld>
            <a:endParaRPr lang="en-US"/>
          </a:p>
        </p:txBody>
      </p:sp>
    </p:spTree>
    <p:extLst>
      <p:ext uri="{BB962C8B-B14F-4D97-AF65-F5344CB8AC3E}">
        <p14:creationId xmlns:p14="http://schemas.microsoft.com/office/powerpoint/2010/main" val="1295654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A0C16B9-33DF-4262-87B0-2D52B15CDB38}" type="datetimeFigureOut">
              <a:rPr lang="en-US" smtClean="0"/>
              <a:t>10/11/2025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7D8EF2-0A45-4E9F-A86A-7CD4A66A4BA3}" type="slidenum">
              <a:rPr lang="en-US" smtClean="0"/>
              <a:t>‹#›</a:t>
            </a:fld>
            <a:endParaRPr lang="en-US"/>
          </a:p>
        </p:txBody>
      </p:sp>
    </p:spTree>
    <p:extLst>
      <p:ext uri="{BB962C8B-B14F-4D97-AF65-F5344CB8AC3E}">
        <p14:creationId xmlns:p14="http://schemas.microsoft.com/office/powerpoint/2010/main" val="1261640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0C16B9-33DF-4262-87B0-2D52B15CDB38}" type="datetimeFigureOut">
              <a:rPr lang="en-US" smtClean="0"/>
              <a:t>10/11/2025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7D8EF2-0A45-4E9F-A86A-7CD4A66A4BA3}" type="slidenum">
              <a:rPr lang="en-US" smtClean="0"/>
              <a:t>‹#›</a:t>
            </a:fld>
            <a:endParaRPr lang="en-US"/>
          </a:p>
        </p:txBody>
      </p:sp>
    </p:spTree>
    <p:extLst>
      <p:ext uri="{BB962C8B-B14F-4D97-AF65-F5344CB8AC3E}">
        <p14:creationId xmlns:p14="http://schemas.microsoft.com/office/powerpoint/2010/main" val="4110798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A0C16B9-33DF-4262-87B0-2D52B15CDB38}"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7D8EF2-0A45-4E9F-A86A-7CD4A66A4BA3}" type="slidenum">
              <a:rPr lang="en-US" smtClean="0"/>
              <a:t>‹#›</a:t>
            </a:fld>
            <a:endParaRPr lang="en-US"/>
          </a:p>
        </p:txBody>
      </p:sp>
    </p:spTree>
    <p:extLst>
      <p:ext uri="{BB962C8B-B14F-4D97-AF65-F5344CB8AC3E}">
        <p14:creationId xmlns:p14="http://schemas.microsoft.com/office/powerpoint/2010/main" val="3634649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A0C16B9-33DF-4262-87B0-2D52B15CDB38}"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7D8EF2-0A45-4E9F-A86A-7CD4A66A4BA3}" type="slidenum">
              <a:rPr lang="en-US" smtClean="0"/>
              <a:t>‹#›</a:t>
            </a:fld>
            <a:endParaRPr lang="en-US"/>
          </a:p>
        </p:txBody>
      </p:sp>
    </p:spTree>
    <p:extLst>
      <p:ext uri="{BB962C8B-B14F-4D97-AF65-F5344CB8AC3E}">
        <p14:creationId xmlns:p14="http://schemas.microsoft.com/office/powerpoint/2010/main" val="3305767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A0C16B9-33DF-4262-87B0-2D52B15CDB38}"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7D8EF2-0A45-4E9F-A86A-7CD4A66A4BA3}" type="slidenum">
              <a:rPr lang="en-US" smtClean="0"/>
              <a:t>‹#›</a:t>
            </a:fld>
            <a:endParaRPr lang="en-US"/>
          </a:p>
        </p:txBody>
      </p:sp>
    </p:spTree>
    <p:extLst>
      <p:ext uri="{BB962C8B-B14F-4D97-AF65-F5344CB8AC3E}">
        <p14:creationId xmlns:p14="http://schemas.microsoft.com/office/powerpoint/2010/main" val="1923922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A0C16B9-33DF-4262-87B0-2D52B15CDB38}"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7D8EF2-0A45-4E9F-A86A-7CD4A66A4BA3}" type="slidenum">
              <a:rPr lang="en-US" smtClean="0"/>
              <a:t>‹#›</a:t>
            </a:fld>
            <a:endParaRPr lang="en-US"/>
          </a:p>
        </p:txBody>
      </p:sp>
    </p:spTree>
    <p:extLst>
      <p:ext uri="{BB962C8B-B14F-4D97-AF65-F5344CB8AC3E}">
        <p14:creationId xmlns:p14="http://schemas.microsoft.com/office/powerpoint/2010/main" val="3805627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0C16B9-33DF-4262-87B0-2D52B15CDB38}" type="datetimeFigureOut">
              <a:rPr lang="en-US" smtClean="0"/>
              <a:t>10/11/2025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7D8EF2-0A45-4E9F-A86A-7CD4A66A4BA3}" type="slidenum">
              <a:rPr lang="en-US" smtClean="0"/>
              <a:t>‹#›</a:t>
            </a:fld>
            <a:endParaRPr lang="en-US"/>
          </a:p>
        </p:txBody>
      </p:sp>
    </p:spTree>
    <p:extLst>
      <p:ext uri="{BB962C8B-B14F-4D97-AF65-F5344CB8AC3E}">
        <p14:creationId xmlns:p14="http://schemas.microsoft.com/office/powerpoint/2010/main" val="217996306"/>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jpe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16/S0140-6736(21)00231-2"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doi.org/10.1017/s0033291723002660" TargetMode="External"/><Relationship Id="rId4" Type="http://schemas.openxmlformats.org/officeDocument/2006/relationships/hyperlink" Target="https://doi.org/10.1371/journal.pmed.1004139"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16/s2215-0366(21)00214-5"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pmc.ncbi.nlm.nih.gov/articles/PMC2598235/"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doi.org/10.1093/phe/phad017"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9028" y="0"/>
            <a:ext cx="8956964" cy="2358738"/>
          </a:xfrm>
        </p:spPr>
        <p:txBody>
          <a:bodyPr>
            <a:noAutofit/>
          </a:bodyPr>
          <a:lstStyle/>
          <a:p>
            <a:pPr>
              <a:lnSpc>
                <a:spcPct val="150000"/>
              </a:lnSpc>
            </a:pPr>
            <a:br>
              <a:rPr lang="en-US" sz="4000" b="1" dirty="0">
                <a:latin typeface="Arial" panose="020B0604020202020204" pitchFamily="34" charset="0"/>
                <a:cs typeface="Arial" panose="020B0604020202020204" pitchFamily="34" charset="0"/>
              </a:rPr>
            </a:br>
            <a:br>
              <a:rPr lang="en-US" sz="4000" b="1" dirty="0">
                <a:latin typeface="Arial" panose="020B0604020202020204" pitchFamily="34" charset="0"/>
                <a:cs typeface="Arial" panose="020B0604020202020204" pitchFamily="34" charset="0"/>
              </a:rPr>
            </a:br>
            <a:br>
              <a:rPr lang="en-US" sz="4000" b="1" dirty="0">
                <a:latin typeface="Arial" panose="020B0604020202020204" pitchFamily="34" charset="0"/>
                <a:cs typeface="Arial" panose="020B0604020202020204" pitchFamily="34" charset="0"/>
              </a:rPr>
            </a:br>
            <a:br>
              <a:rPr lang="en-US" sz="4000" b="1" dirty="0">
                <a:latin typeface="Arial" panose="020B0604020202020204" pitchFamily="34" charset="0"/>
                <a:cs typeface="Arial" panose="020B0604020202020204" pitchFamily="34" charset="0"/>
              </a:rPr>
            </a:br>
            <a:r>
              <a:rPr lang="en-US" sz="4000" b="1" dirty="0">
                <a:latin typeface="Arial" panose="020B0604020202020204" pitchFamily="34" charset="0"/>
                <a:cs typeface="Arial" panose="020B0604020202020204" pitchFamily="34" charset="0"/>
              </a:rPr>
              <a:t>Integrating Health, Wellbeing, and Sustainable Development in Health and Social Care</a:t>
            </a:r>
            <a:endParaRPr lang="en-GB" sz="4000" b="1" dirty="0">
              <a:latin typeface="Arial" panose="020B0604020202020204" pitchFamily="34" charset="0"/>
              <a:cs typeface="Arial" panose="020B0604020202020204" pitchFamily="34" charset="0"/>
            </a:endParaRPr>
          </a:p>
        </p:txBody>
      </p:sp>
      <p:sp>
        <p:nvSpPr>
          <p:cNvPr id="4" name="Rectangle 1"/>
          <p:cNvSpPr>
            <a:spLocks noGrp="1" noChangeArrowheads="1"/>
          </p:cNvSpPr>
          <p:nvPr>
            <p:ph type="subTitle" idx="1"/>
          </p:nvPr>
        </p:nvSpPr>
        <p:spPr bwMode="auto">
          <a:xfrm>
            <a:off x="1361209" y="3136663"/>
            <a:ext cx="8606307"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tabLst/>
            </a:pPr>
            <a:endParaRPr lang="en-US" altLang="en-US" sz="2800" dirty="0">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tabLst/>
            </a:pPr>
            <a:r>
              <a:rPr lang="en-US" altLang="en-US" sz="1600" dirty="0">
                <a:latin typeface="Arial" panose="020B0604020202020204" pitchFamily="34" charset="0"/>
                <a:cs typeface="Arial" panose="020B0604020202020204" pitchFamily="34" charset="0"/>
              </a:rPr>
              <a:t>Student Name: Deborah Agada</a:t>
            </a:r>
          </a:p>
          <a:p>
            <a:pPr marL="0" marR="0" lvl="0" indent="0" defTabSz="914400" rtl="0" eaLnBrk="0" fontAlgn="base" latinLnBrk="0" hangingPunct="0">
              <a:lnSpc>
                <a:spcPct val="150000"/>
              </a:lnSpc>
              <a:spcBef>
                <a:spcPct val="0"/>
              </a:spcBef>
              <a:spcAft>
                <a:spcPct val="0"/>
              </a:spcAft>
              <a:buClrTx/>
              <a:buSzTx/>
              <a:tabLst/>
            </a:pPr>
            <a:r>
              <a:rPr lang="en-US" altLang="en-US" sz="1600" dirty="0">
                <a:latin typeface="Arial" panose="020B0604020202020204" pitchFamily="34" charset="0"/>
                <a:cs typeface="Arial" panose="020B0604020202020204" pitchFamily="34" charset="0"/>
              </a:rPr>
              <a:t>Student Number: 2224942</a:t>
            </a:r>
          </a:p>
          <a:p>
            <a:pPr marL="0" marR="0" lvl="0" indent="0" defTabSz="914400" rtl="0" eaLnBrk="0" fontAlgn="base" latinLnBrk="0" hangingPunct="0">
              <a:lnSpc>
                <a:spcPct val="150000"/>
              </a:lnSpc>
              <a:spcBef>
                <a:spcPct val="0"/>
              </a:spcBef>
              <a:spcAft>
                <a:spcPct val="0"/>
              </a:spcAft>
              <a:buClrTx/>
              <a:buSzTx/>
              <a:tabLst/>
            </a:pPr>
            <a:r>
              <a:rPr lang="en-GB" altLang="en-US" sz="1600" dirty="0">
                <a:latin typeface="Arial" panose="020B0604020202020204" pitchFamily="34" charset="0"/>
                <a:cs typeface="Arial" panose="020B0604020202020204" pitchFamily="34" charset="0"/>
              </a:rPr>
              <a:t>Module title: Health, Wellbeing and Sustainable Development</a:t>
            </a:r>
            <a:endParaRPr lang="en-US" altLang="en-US" sz="1600" dirty="0">
              <a:latin typeface="Arial" panose="020B0604020202020204" pitchFamily="34" charset="0"/>
              <a:cs typeface="Arial" panose="020B0604020202020204" pitchFamily="34" charset="0"/>
            </a:endParaRPr>
          </a:p>
          <a:p>
            <a:pPr marL="0" marR="0" lvl="0" indent="0" defTabSz="914400" rtl="0" eaLnBrk="0" fontAlgn="base" latinLnBrk="0" hangingPunct="0">
              <a:lnSpc>
                <a:spcPct val="150000"/>
              </a:lnSpc>
              <a:spcBef>
                <a:spcPct val="0"/>
              </a:spcBef>
              <a:spcAft>
                <a:spcPct val="0"/>
              </a:spcAft>
              <a:buClrTx/>
              <a:buSzTx/>
              <a:tabLst/>
            </a:pPr>
            <a:r>
              <a:rPr lang="en-US" altLang="en-US" sz="1600" dirty="0">
                <a:latin typeface="Arial" panose="020B0604020202020204" pitchFamily="34" charset="0"/>
                <a:cs typeface="Arial" panose="020B0604020202020204" pitchFamily="34" charset="0"/>
              </a:rPr>
              <a:t>Module Code: BMHP6030</a:t>
            </a:r>
          </a:p>
          <a:p>
            <a:pPr marL="0" marR="0" lvl="0" indent="0" defTabSz="914400" rtl="0" eaLnBrk="0" fontAlgn="base" latinLnBrk="0" hangingPunct="0">
              <a:lnSpc>
                <a:spcPct val="150000"/>
              </a:lnSpc>
              <a:spcBef>
                <a:spcPct val="0"/>
              </a:spcBef>
              <a:spcAft>
                <a:spcPct val="0"/>
              </a:spcAft>
              <a:buClrTx/>
              <a:buSzTx/>
              <a:tabLst/>
            </a:pPr>
            <a:r>
              <a:rPr lang="en-US" altLang="en-US" sz="1600" dirty="0">
                <a:latin typeface="Arial" panose="020B0604020202020204" pitchFamily="34" charset="0"/>
                <a:cs typeface="Arial" panose="020B0604020202020204" pitchFamily="34" charset="0"/>
              </a:rPr>
              <a:t>Lecturer’s name: Parese Ahmed</a:t>
            </a:r>
          </a:p>
          <a:p>
            <a:pPr marL="0" marR="0" lvl="0" indent="0" defTabSz="914400" rtl="0" eaLnBrk="0" fontAlgn="base" latinLnBrk="0" hangingPunct="0">
              <a:lnSpc>
                <a:spcPct val="150000"/>
              </a:lnSpc>
              <a:spcBef>
                <a:spcPct val="0"/>
              </a:spcBef>
              <a:spcAft>
                <a:spcPct val="0"/>
              </a:spcAft>
              <a:buClrTx/>
              <a:buSzTx/>
              <a:tabLst/>
            </a:pPr>
            <a:r>
              <a:rPr lang="en-US" altLang="en-US" sz="1600" dirty="0">
                <a:latin typeface="Arial" panose="020B0604020202020204" pitchFamily="34" charset="0"/>
                <a:cs typeface="Arial" panose="020B0604020202020204" pitchFamily="34" charset="0"/>
              </a:rPr>
              <a:t>Assignment: Component 1, Presentation</a:t>
            </a:r>
          </a:p>
          <a:p>
            <a:pPr marL="0" marR="0" lvl="0" indent="0" defTabSz="914400" rtl="0" eaLnBrk="0" fontAlgn="base" latinLnBrk="0" hangingPunct="0">
              <a:lnSpc>
                <a:spcPct val="150000"/>
              </a:lnSpc>
              <a:spcBef>
                <a:spcPct val="0"/>
              </a:spcBef>
              <a:spcAft>
                <a:spcPct val="0"/>
              </a:spcAft>
              <a:buClrTx/>
              <a:buSzTx/>
              <a:tabLst/>
            </a:pPr>
            <a:endParaRPr lang="en-US" altLang="en-US" sz="1600" dirty="0">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tabLst/>
            </a:pPr>
            <a:endParaRPr lang="en-US"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20383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4646" y="384313"/>
            <a:ext cx="7438151" cy="768625"/>
          </a:xfrm>
        </p:spPr>
        <p:txBody>
          <a:bodyPr>
            <a:normAutofit/>
          </a:bodyPr>
          <a:lstStyle/>
          <a:p>
            <a:r>
              <a:rPr lang="en-GB" sz="4000" b="1" dirty="0">
                <a:latin typeface="Arial" panose="020B0604020202020204" pitchFamily="34" charset="0"/>
                <a:cs typeface="Arial" panose="020B0604020202020204" pitchFamily="34" charset="0"/>
              </a:rPr>
              <a:t>Introduction</a:t>
            </a:r>
            <a:endParaRPr lang="en-US" sz="40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21607" y="1152938"/>
            <a:ext cx="6258706" cy="5577646"/>
          </a:xfrm>
        </p:spPr>
        <p:txBody>
          <a:bodyPr>
            <a:noAutofit/>
          </a:bodyPr>
          <a:lstStyle/>
          <a:p>
            <a:pPr algn="l">
              <a:lnSpc>
                <a:spcPct val="150000"/>
              </a:lnSpc>
            </a:pPr>
            <a:r>
              <a:rPr lang="en-US" sz="1600" b="1" dirty="0">
                <a:latin typeface="Arial" panose="020B0604020202020204" pitchFamily="34" charset="0"/>
                <a:cs typeface="Arial" panose="020B0604020202020204" pitchFamily="34" charset="0"/>
              </a:rPr>
              <a:t>Topic Overview: </a:t>
            </a:r>
            <a:r>
              <a:rPr lang="en-US" sz="1600" dirty="0">
                <a:latin typeface="Arial" panose="020B0604020202020204" pitchFamily="34" charset="0"/>
                <a:cs typeface="Arial" panose="020B0604020202020204" pitchFamily="34" charset="0"/>
              </a:rPr>
              <a:t>This presentation will discuss SDG 3 (Good Health and Wellbeing) and how it can be applied to health and social care with reference to Active 10.</a:t>
            </a:r>
          </a:p>
          <a:p>
            <a:pPr algn="l">
              <a:lnSpc>
                <a:spcPct val="150000"/>
              </a:lnSpc>
            </a:pPr>
            <a:r>
              <a:rPr lang="en-US" sz="1600" b="1" dirty="0">
                <a:latin typeface="Arial" panose="020B0604020202020204" pitchFamily="34" charset="0"/>
                <a:cs typeface="Arial" panose="020B0604020202020204" pitchFamily="34" charset="0"/>
              </a:rPr>
              <a:t>Definition of SDG 3: </a:t>
            </a:r>
            <a:r>
              <a:rPr lang="en-US" sz="1600" dirty="0">
                <a:latin typeface="Arial" panose="020B0604020202020204" pitchFamily="34" charset="0"/>
                <a:cs typeface="Arial" panose="020B0604020202020204" pitchFamily="34" charset="0"/>
              </a:rPr>
              <a:t>SDG 3 is focused on bringing healthy lives and wellbeing to everyone by tackling the major health concerns such as mortality, avoiding illnesses, and providing equal access to healthcare services (UN, 2015).</a:t>
            </a:r>
          </a:p>
          <a:p>
            <a:pPr algn="l">
              <a:lnSpc>
                <a:spcPct val="150000"/>
              </a:lnSpc>
            </a:pPr>
            <a:r>
              <a:rPr lang="en-US" sz="1600" b="1" dirty="0">
                <a:latin typeface="Arial" panose="020B0604020202020204" pitchFamily="34" charset="0"/>
                <a:cs typeface="Arial" panose="020B0604020202020204" pitchFamily="34" charset="0"/>
              </a:rPr>
              <a:t>Relevance:</a:t>
            </a:r>
            <a:r>
              <a:rPr lang="en-US" sz="1600" dirty="0">
                <a:latin typeface="Arial" panose="020B0604020202020204" pitchFamily="34" charset="0"/>
                <a:cs typeface="Arial" panose="020B0604020202020204" pitchFamily="34" charset="0"/>
              </a:rPr>
              <a:t> SDG 3 is important in ensuring equity in health and so that future generations have sustainable healthcare systems.</a:t>
            </a:r>
            <a:endParaRPr lang="en-GB" sz="1600" dirty="0">
              <a:latin typeface="Arial" panose="020B0604020202020204" pitchFamily="34" charset="0"/>
              <a:cs typeface="Arial" panose="020B0604020202020204" pitchFamily="34" charset="0"/>
            </a:endParaRPr>
          </a:p>
        </p:txBody>
      </p:sp>
      <p:pic>
        <p:nvPicPr>
          <p:cNvPr id="2050" name="Picture 2" descr="Sustainable Development Goals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0313" y="1285460"/>
            <a:ext cx="5576376" cy="5102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07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1763" y="83128"/>
            <a:ext cx="8354291" cy="405246"/>
          </a:xfrm>
        </p:spPr>
        <p:txBody>
          <a:bodyPr>
            <a:normAutofit fontScale="90000"/>
          </a:bodyPr>
          <a:lstStyle/>
          <a:p>
            <a:pPr algn="ctr">
              <a:lnSpc>
                <a:spcPct val="150000"/>
              </a:lnSpc>
            </a:pPr>
            <a:r>
              <a:rPr lang="en-GB" sz="4000" b="1" dirty="0">
                <a:latin typeface="Arial" panose="020B0604020202020204" pitchFamily="34" charset="0"/>
                <a:cs typeface="Arial" panose="020B0604020202020204" pitchFamily="34" charset="0"/>
              </a:rPr>
              <a:t>Definitions and Key Concepts</a:t>
            </a:r>
            <a:endParaRPr lang="en-US" sz="4000" b="1"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0" y="2171700"/>
            <a:ext cx="3595255" cy="2566555"/>
          </a:xfrm>
        </p:spPr>
      </p:pic>
      <p:sp>
        <p:nvSpPr>
          <p:cNvPr id="4" name="Content Placeholder 3"/>
          <p:cNvSpPr>
            <a:spLocks noGrp="1"/>
          </p:cNvSpPr>
          <p:nvPr>
            <p:ph sz="half" idx="2"/>
          </p:nvPr>
        </p:nvSpPr>
        <p:spPr>
          <a:xfrm>
            <a:off x="3705187" y="852056"/>
            <a:ext cx="8354291" cy="5800536"/>
          </a:xfrm>
        </p:spPr>
        <p:txBody>
          <a:bodyPr>
            <a:noAutofit/>
          </a:bodyPr>
          <a:lstStyle/>
          <a:p>
            <a:pPr>
              <a:lnSpc>
                <a:spcPct val="150000"/>
              </a:lnSpc>
            </a:pPr>
            <a:r>
              <a:rPr lang="en-US" sz="1600" b="1" dirty="0">
                <a:latin typeface="Arial" panose="020B0604020202020204" pitchFamily="34" charset="0"/>
                <a:cs typeface="Arial" panose="020B0604020202020204" pitchFamily="34" charset="0"/>
              </a:rPr>
              <a:t>Health</a:t>
            </a:r>
            <a:r>
              <a:rPr lang="en-US" sz="1600" dirty="0">
                <a:latin typeface="Arial" panose="020B0604020202020204" pitchFamily="34" charset="0"/>
                <a:cs typeface="Arial" panose="020B0604020202020204" pitchFamily="34" charset="0"/>
              </a:rPr>
              <a:t>: According to WHO (2020), health is the full physical, mental, and social wellbeing, which is not limited to disease.</a:t>
            </a:r>
            <a:endParaRPr lang="en-GB" sz="1600" dirty="0">
              <a:latin typeface="Arial" panose="020B0604020202020204" pitchFamily="34" charset="0"/>
              <a:cs typeface="Arial" panose="020B0604020202020204" pitchFamily="34" charset="0"/>
            </a:endParaRPr>
          </a:p>
          <a:p>
            <a:pPr>
              <a:lnSpc>
                <a:spcPct val="150000"/>
              </a:lnSpc>
            </a:pPr>
            <a:r>
              <a:rPr lang="en-US" sz="1600" b="1" dirty="0">
                <a:latin typeface="Arial" panose="020B0604020202020204" pitchFamily="34" charset="0"/>
                <a:cs typeface="Arial" panose="020B0604020202020204" pitchFamily="34" charset="0"/>
              </a:rPr>
              <a:t>Wellbeing</a:t>
            </a:r>
            <a:r>
              <a:rPr lang="en-US" sz="1600" dirty="0">
                <a:latin typeface="Arial" panose="020B0604020202020204" pitchFamily="34" charset="0"/>
                <a:cs typeface="Arial" panose="020B0604020202020204" pitchFamily="34" charset="0"/>
              </a:rPr>
              <a:t>: Refers to emotion, mind, and social aspects, which are influenced by both external (social, environmental) and internal (perceptions of health) factors (Bolton, 2023). </a:t>
            </a:r>
          </a:p>
          <a:p>
            <a:pPr>
              <a:lnSpc>
                <a:spcPct val="150000"/>
              </a:lnSpc>
            </a:pPr>
            <a:r>
              <a:rPr lang="en-US" sz="1600" dirty="0">
                <a:latin typeface="Arial" panose="020B0604020202020204" pitchFamily="34" charset="0"/>
                <a:cs typeface="Arial" panose="020B0604020202020204" pitchFamily="34" charset="0"/>
              </a:rPr>
              <a:t>Wellbeing is objective, when it assesses the external factors that influences an individual’s life and health. It is Subjective when it is an individual’s self- assessment of their life and personal emotions. (</a:t>
            </a:r>
            <a:r>
              <a:rPr lang="en-US" sz="1600" dirty="0" err="1">
                <a:latin typeface="Arial" panose="020B0604020202020204" pitchFamily="34" charset="0"/>
                <a:cs typeface="Arial" panose="020B0604020202020204" pitchFamily="34" charset="0"/>
              </a:rPr>
              <a:t>Alatartseva</a:t>
            </a:r>
            <a:r>
              <a:rPr lang="en-US" sz="1600" dirty="0">
                <a:latin typeface="Arial" panose="020B0604020202020204" pitchFamily="34" charset="0"/>
                <a:cs typeface="Arial" panose="020B0604020202020204" pitchFamily="34" charset="0"/>
              </a:rPr>
              <a:t>, E. and </a:t>
            </a:r>
            <a:r>
              <a:rPr lang="en-US" sz="1600" dirty="0" err="1">
                <a:latin typeface="Arial" panose="020B0604020202020204" pitchFamily="34" charset="0"/>
                <a:cs typeface="Arial" panose="020B0604020202020204" pitchFamily="34" charset="0"/>
              </a:rPr>
              <a:t>Barysheva</a:t>
            </a:r>
            <a:r>
              <a:rPr lang="en-US" sz="1600" dirty="0">
                <a:latin typeface="Arial" panose="020B0604020202020204" pitchFamily="34" charset="0"/>
                <a:cs typeface="Arial" panose="020B0604020202020204" pitchFamily="34" charset="0"/>
              </a:rPr>
              <a:t>, G., 2015).</a:t>
            </a:r>
          </a:p>
          <a:p>
            <a:pPr>
              <a:lnSpc>
                <a:spcPct val="150000"/>
              </a:lnSpc>
            </a:pPr>
            <a:r>
              <a:rPr lang="en-US" sz="1600" dirty="0">
                <a:latin typeface="Arial" panose="020B0604020202020204" pitchFamily="34" charset="0"/>
                <a:cs typeface="Arial" panose="020B0604020202020204" pitchFamily="34" charset="0"/>
              </a:rPr>
              <a:t>Well-being is Multidimensional and influences quality of life and satisfaction (</a:t>
            </a:r>
            <a:r>
              <a:rPr lang="en-GB" sz="1600" dirty="0">
                <a:latin typeface="Arial" panose="020B0604020202020204" pitchFamily="34" charset="0"/>
                <a:cs typeface="Arial" panose="020B0604020202020204" pitchFamily="34" charset="0"/>
              </a:rPr>
              <a:t>Haq, R. and Zia, U., 2013).</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3487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754AE-AD58-904F-310E-5BA748F134DF}"/>
              </a:ext>
            </a:extLst>
          </p:cNvPr>
          <p:cNvSpPr>
            <a:spLocks noGrp="1"/>
          </p:cNvSpPr>
          <p:nvPr>
            <p:ph type="title"/>
          </p:nvPr>
        </p:nvSpPr>
        <p:spPr>
          <a:xfrm>
            <a:off x="379341" y="169165"/>
            <a:ext cx="5190186" cy="1069017"/>
          </a:xfrm>
        </p:spPr>
        <p:txBody>
          <a:bodyPr vert="horz" lIns="91440" tIns="45720" rIns="91440" bIns="45720" rtlCol="0" anchor="ctr">
            <a:noAutofit/>
          </a:bodyPr>
          <a:lstStyle/>
          <a:p>
            <a:r>
              <a:rPr lang="en-US" sz="4000" dirty="0">
                <a:latin typeface="Arial" panose="020B0604020202020204" pitchFamily="34" charset="0"/>
                <a:cs typeface="Arial" panose="020B0604020202020204" pitchFamily="34" charset="0"/>
              </a:rPr>
              <a:t>Definitions and Key Concepts continues</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9E4ED8A7-16FA-E5A3-AFD6-93DBE9A1AFC0}"/>
              </a:ext>
            </a:extLst>
          </p:cNvPr>
          <p:cNvSpPr>
            <a:spLocks noGrp="1"/>
          </p:cNvSpPr>
          <p:nvPr>
            <p:ph sz="half" idx="2"/>
          </p:nvPr>
        </p:nvSpPr>
        <p:spPr>
          <a:xfrm>
            <a:off x="159341" y="1407347"/>
            <a:ext cx="5613832" cy="5281488"/>
          </a:xfrm>
        </p:spPr>
        <p:txBody>
          <a:bodyPr vert="horz" lIns="91440" tIns="45720" rIns="91440" bIns="45720" rtlCol="0" anchor="ctr">
            <a:normAutofit fontScale="77500" lnSpcReduction="20000"/>
          </a:bodyPr>
          <a:lstStyle/>
          <a:p>
            <a:pPr marL="0">
              <a:lnSpc>
                <a:spcPct val="160000"/>
              </a:lnSpc>
            </a:pPr>
            <a:r>
              <a:rPr lang="en-US" sz="2100" dirty="0">
                <a:latin typeface="Arial" panose="020B0604020202020204" pitchFamily="34" charset="0"/>
                <a:cs typeface="Arial" panose="020B0604020202020204" pitchFamily="34" charset="0"/>
              </a:rPr>
              <a:t>Sustainable Development (SD): is the use of resources to fulfill the needs of the present without hampering the future generations  and covers the environment and social aspect in health (UN, 2015). The needs include:</a:t>
            </a:r>
          </a:p>
          <a:p>
            <a:pPr marL="0">
              <a:lnSpc>
                <a:spcPct val="160000"/>
              </a:lnSpc>
            </a:pPr>
            <a:r>
              <a:rPr lang="en-US" sz="2100" dirty="0">
                <a:latin typeface="Arial" panose="020B0604020202020204" pitchFamily="34" charset="0"/>
                <a:cs typeface="Arial" panose="020B0604020202020204" pitchFamily="34" charset="0"/>
              </a:rPr>
              <a:t>Economic sustainability, examples are, infrastructure, jobs and innovation.</a:t>
            </a:r>
          </a:p>
          <a:p>
            <a:pPr marL="0">
              <a:lnSpc>
                <a:spcPct val="160000"/>
              </a:lnSpc>
            </a:pPr>
            <a:r>
              <a:rPr lang="en-US" sz="2100" dirty="0">
                <a:latin typeface="Arial" panose="020B0604020202020204" pitchFamily="34" charset="0"/>
                <a:cs typeface="Arial" panose="020B0604020202020204" pitchFamily="34" charset="0"/>
              </a:rPr>
              <a:t>Environmental sustainability, example is protection of ecosystem.</a:t>
            </a:r>
          </a:p>
          <a:p>
            <a:pPr marL="0">
              <a:lnSpc>
                <a:spcPct val="160000"/>
              </a:lnSpc>
            </a:pPr>
            <a:r>
              <a:rPr lang="en-US" sz="2100" dirty="0">
                <a:latin typeface="Arial" panose="020B0604020202020204" pitchFamily="34" charset="0"/>
                <a:cs typeface="Arial" panose="020B0604020202020204" pitchFamily="34" charset="0"/>
              </a:rPr>
              <a:t>Social sustainability, entails community, justice and equity. (Hariram, et al., 2023) </a:t>
            </a:r>
          </a:p>
          <a:p>
            <a:pPr marL="0">
              <a:lnSpc>
                <a:spcPct val="160000"/>
              </a:lnSpc>
            </a:pPr>
            <a:r>
              <a:rPr lang="en-US" sz="2100" dirty="0">
                <a:latin typeface="Arial" panose="020B0604020202020204" pitchFamily="34" charset="0"/>
                <a:cs typeface="Arial" panose="020B0604020202020204" pitchFamily="34" charset="0"/>
              </a:rPr>
              <a:t>Sustainability is the fundamental principle underlying all 17 Sustainable Development Goals.</a:t>
            </a:r>
          </a:p>
          <a:p>
            <a:pPr marL="0"/>
            <a:endParaRPr lang="en-US" sz="17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86ED3BE-90E1-BD98-8EC7-BDBC8BFB8733}"/>
              </a:ext>
            </a:extLst>
          </p:cNvPr>
          <p:cNvPicPr>
            <a:picLocks noChangeAspect="1"/>
          </p:cNvPicPr>
          <p:nvPr/>
        </p:nvPicPr>
        <p:blipFill>
          <a:blip r:embed="rId2"/>
          <a:srcRect l="3561" r="38413" b="2"/>
          <a:stretch>
            <a:fillRect/>
          </a:stretch>
        </p:blipFill>
        <p:spPr>
          <a:xfrm>
            <a:off x="6278917" y="799352"/>
            <a:ext cx="5124281" cy="5259296"/>
          </a:xfrm>
          <a:prstGeom prst="rect">
            <a:avLst/>
          </a:prstGeom>
        </p:spPr>
      </p:pic>
    </p:spTree>
    <p:extLst>
      <p:ext uri="{BB962C8B-B14F-4D97-AF65-F5344CB8AC3E}">
        <p14:creationId xmlns:p14="http://schemas.microsoft.com/office/powerpoint/2010/main" val="2920195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135" y="264369"/>
            <a:ext cx="11787816" cy="1028403"/>
          </a:xfrm>
        </p:spPr>
        <p:txBody>
          <a:bodyPr>
            <a:noAutofit/>
          </a:bodyPr>
          <a:lstStyle/>
          <a:p>
            <a:pPr algn="ctr">
              <a:lnSpc>
                <a:spcPct val="150000"/>
              </a:lnSpc>
            </a:pPr>
            <a:r>
              <a:rPr lang="en-US" sz="4000" b="1" dirty="0">
                <a:latin typeface="Arial" panose="020B0604020202020204" pitchFamily="34" charset="0"/>
                <a:cs typeface="Arial" panose="020B0604020202020204" pitchFamily="34" charset="0"/>
              </a:rPr>
              <a:t>Integration of SDGs in Health and Social Care</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4135" y="1745681"/>
            <a:ext cx="4847950" cy="4847950"/>
          </a:xfrm>
        </p:spPr>
      </p:pic>
      <p:sp>
        <p:nvSpPr>
          <p:cNvPr id="7" name="TextBox 6"/>
          <p:cNvSpPr txBox="1"/>
          <p:nvPr/>
        </p:nvSpPr>
        <p:spPr>
          <a:xfrm>
            <a:off x="5389360" y="1745681"/>
            <a:ext cx="6652591" cy="3739998"/>
          </a:xfrm>
          <a:prstGeom prst="rect">
            <a:avLst/>
          </a:prstGeom>
          <a:noFill/>
        </p:spPr>
        <p:txBody>
          <a:bodyPr wrap="square" rtlCol="0">
            <a:spAutoFit/>
          </a:bodyPr>
          <a:lstStyle/>
          <a:p>
            <a:pPr>
              <a:lnSpc>
                <a:spcPct val="150000"/>
              </a:lnSpc>
            </a:pPr>
            <a:r>
              <a:rPr lang="en-US" sz="1600" b="1" dirty="0">
                <a:latin typeface="Arial" panose="020B0604020202020204" pitchFamily="34" charset="0"/>
                <a:cs typeface="Arial" panose="020B0604020202020204" pitchFamily="34" charset="0"/>
              </a:rPr>
              <a:t>SDG 3 - Good Health and Wellbeing</a:t>
            </a:r>
            <a:r>
              <a:rPr lang="en-US" sz="1600" dirty="0">
                <a:latin typeface="Arial" panose="020B0604020202020204" pitchFamily="34" charset="0"/>
                <a:cs typeface="Arial" panose="020B0604020202020204" pitchFamily="34" charset="0"/>
              </a:rPr>
              <a:t>: It is dedicated to the reduction of mortality and improvement of health coverage and disease prevention, but it has challenges related to access and funding (McManus et al., 2022).</a:t>
            </a:r>
            <a:endParaRPr lang="en-GB" sz="1600" dirty="0">
              <a:latin typeface="Arial" panose="020B0604020202020204" pitchFamily="34" charset="0"/>
              <a:cs typeface="Arial" panose="020B0604020202020204" pitchFamily="34" charset="0"/>
            </a:endParaRPr>
          </a:p>
          <a:p>
            <a:pPr>
              <a:lnSpc>
                <a:spcPct val="150000"/>
              </a:lnSpc>
            </a:pPr>
            <a:r>
              <a:rPr lang="en-US" sz="1600" b="1" dirty="0">
                <a:latin typeface="Arial" panose="020B0604020202020204" pitchFamily="34" charset="0"/>
                <a:cs typeface="Arial" panose="020B0604020202020204" pitchFamily="34" charset="0"/>
              </a:rPr>
              <a:t>NHS Case Study: </a:t>
            </a:r>
            <a:r>
              <a:rPr lang="en-US" sz="1600" dirty="0">
                <a:latin typeface="Arial" panose="020B0604020202020204" pitchFamily="34" charset="0"/>
                <a:cs typeface="Arial" panose="020B0604020202020204" pitchFamily="34" charset="0"/>
              </a:rPr>
              <a:t>The NHS Diabetes Prevention </a:t>
            </a:r>
            <a:r>
              <a:rPr lang="en-US" sz="1600" dirty="0" err="1">
                <a:latin typeface="Arial" panose="020B0604020202020204" pitchFamily="34" charset="0"/>
                <a:cs typeface="Arial" panose="020B0604020202020204" pitchFamily="34" charset="0"/>
              </a:rPr>
              <a:t>Programme</a:t>
            </a:r>
            <a:r>
              <a:rPr lang="en-US" sz="1600" dirty="0">
                <a:latin typeface="Arial" panose="020B0604020202020204" pitchFamily="34" charset="0"/>
                <a:cs typeface="Arial" panose="020B0604020202020204" pitchFamily="34" charset="0"/>
              </a:rPr>
              <a:t> is based on SDG 3, yet the socio-economic barrier is the feature of full access (McManus et al., 2022).</a:t>
            </a:r>
            <a:endParaRPr lang="en-GB" sz="1600" dirty="0">
              <a:latin typeface="Arial" panose="020B0604020202020204" pitchFamily="34" charset="0"/>
              <a:cs typeface="Arial" panose="020B0604020202020204" pitchFamily="34" charset="0"/>
            </a:endParaRPr>
          </a:p>
          <a:p>
            <a:pPr>
              <a:lnSpc>
                <a:spcPct val="150000"/>
              </a:lnSpc>
            </a:pPr>
            <a:r>
              <a:rPr lang="en-US" sz="1600" b="1" dirty="0">
                <a:latin typeface="Arial" panose="020B0604020202020204" pitchFamily="34" charset="0"/>
                <a:cs typeface="Arial" panose="020B0604020202020204" pitchFamily="34" charset="0"/>
              </a:rPr>
              <a:t>Sustainability in Health: </a:t>
            </a:r>
            <a:r>
              <a:rPr lang="en-US" sz="1600" dirty="0">
                <a:latin typeface="Arial" panose="020B0604020202020204" pitchFamily="34" charset="0"/>
                <a:cs typeface="Arial" panose="020B0604020202020204" pitchFamily="34" charset="0"/>
              </a:rPr>
              <a:t>UK healthcare is incorporating sustainable practices, but the problems of funding and the increasing needs make the total integration a challenge (Anderson et al., 2021).</a:t>
            </a:r>
          </a:p>
        </p:txBody>
      </p:sp>
    </p:spTree>
    <p:extLst>
      <p:ext uri="{BB962C8B-B14F-4D97-AF65-F5344CB8AC3E}">
        <p14:creationId xmlns:p14="http://schemas.microsoft.com/office/powerpoint/2010/main" val="1628275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9341" y="799352"/>
            <a:ext cx="5170121" cy="1184896"/>
          </a:xfrm>
        </p:spPr>
        <p:txBody>
          <a:bodyPr anchor="ctr">
            <a:noAutofit/>
          </a:bodyPr>
          <a:lstStyle/>
          <a:p>
            <a:r>
              <a:rPr lang="en-GB" sz="4000" b="1" dirty="0">
                <a:latin typeface="Arial" panose="020B0604020202020204" pitchFamily="34" charset="0"/>
                <a:cs typeface="Arial" panose="020B0604020202020204" pitchFamily="34" charset="0"/>
              </a:rPr>
              <a:t>Theories and Models</a:t>
            </a:r>
            <a:endParaRPr lang="en-US" sz="4000" b="1"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anchor="ctr">
            <a:normAutofit/>
          </a:bodyPr>
          <a:lstStyle/>
          <a:p>
            <a:pPr marL="0" indent="0">
              <a:buNone/>
            </a:pPr>
            <a:r>
              <a:rPr lang="en-US" sz="1600" b="1" dirty="0">
                <a:latin typeface="Arial" panose="020B0604020202020204" pitchFamily="34" charset="0"/>
                <a:cs typeface="Arial" panose="020B0604020202020204" pitchFamily="34" charset="0"/>
              </a:rPr>
              <a:t>Ecological Model </a:t>
            </a:r>
          </a:p>
          <a:p>
            <a:pPr>
              <a:buFont typeface="Wingdings" panose="05000000000000000000" pitchFamily="2" charset="2"/>
              <a:buChar char="§"/>
            </a:pPr>
            <a:r>
              <a:rPr lang="en-US" sz="1600" dirty="0">
                <a:latin typeface="Arial" panose="020B0604020202020204" pitchFamily="34" charset="0"/>
                <a:cs typeface="Arial" panose="020B0604020202020204" pitchFamily="34" charset="0"/>
              </a:rPr>
              <a:t>Focuses on the interaction between individuals and their environment (Farre et al., 2023).</a:t>
            </a: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1600" dirty="0">
                <a:latin typeface="Arial" panose="020B0604020202020204" pitchFamily="34" charset="0"/>
                <a:cs typeface="Arial" panose="020B0604020202020204" pitchFamily="34" charset="0"/>
              </a:rPr>
              <a:t>Highlights the impact of social, community, and environmental factors on health outcomes.</a:t>
            </a:r>
            <a:endParaRPr lang="en-GB" sz="1600"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Holistic Model</a:t>
            </a:r>
            <a:endParaRPr lang="en-GB" sz="16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1600" dirty="0">
                <a:latin typeface="Arial" panose="020B0604020202020204" pitchFamily="34" charset="0"/>
                <a:cs typeface="Arial" panose="020B0604020202020204" pitchFamily="34" charset="0"/>
              </a:rPr>
              <a:t>Considers physical, mental, and social health as interconnected (Smith, 2022).</a:t>
            </a: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1600" dirty="0">
                <a:latin typeface="Arial" panose="020B0604020202020204" pitchFamily="34" charset="0"/>
                <a:cs typeface="Arial" panose="020B0604020202020204" pitchFamily="34" charset="0"/>
              </a:rPr>
              <a:t>Focuses on the whole person, not just physical symptoms (Bolton, 2023).</a:t>
            </a: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1600" dirty="0">
                <a:latin typeface="Arial" panose="020B0604020202020204" pitchFamily="34" charset="0"/>
                <a:cs typeface="Arial" panose="020B0604020202020204" pitchFamily="34" charset="0"/>
              </a:rPr>
              <a:t>Supports SDG 3 by promoting comprehensive health strategies (Smith, 2022).</a:t>
            </a:r>
            <a:endParaRPr lang="en-GB" sz="1600" dirty="0">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r="4" b="3065"/>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1618981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7352" y="45201"/>
            <a:ext cx="11719033" cy="690523"/>
          </a:xfrm>
        </p:spPr>
        <p:txBody>
          <a:bodyPr anchor="b">
            <a:normAutofit/>
          </a:bodyPr>
          <a:lstStyle/>
          <a:p>
            <a:r>
              <a:rPr lang="en-GB" sz="3200" b="1" dirty="0">
                <a:latin typeface="Times New Roman" panose="02020603050405020304" pitchFamily="18" charset="0"/>
                <a:cs typeface="Times New Roman" panose="02020603050405020304" pitchFamily="18" charset="0"/>
              </a:rPr>
              <a:t>Policy and Governance</a:t>
            </a:r>
            <a:endParaRPr lang="en-US" sz="3200" b="1"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9409" y="3719945"/>
            <a:ext cx="2256976" cy="2402331"/>
          </a:xfrm>
          <a:prstGeom prst="rect">
            <a:avLst/>
          </a:prstGeom>
        </p:spPr>
      </p:pic>
      <p:grpSp>
        <p:nvGrpSpPr>
          <p:cNvPr id="15" name="Group 14">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6" name="Rectangle 15">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6" name="Content Placeholder 2">
            <a:extLst>
              <a:ext uri="{FF2B5EF4-FFF2-40B4-BE49-F238E27FC236}">
                <a16:creationId xmlns:a16="http://schemas.microsoft.com/office/drawing/2014/main" id="{601A8C81-F590-63AF-FFB1-70F80F78AB26}"/>
              </a:ext>
            </a:extLst>
          </p:cNvPr>
          <p:cNvGraphicFramePr>
            <a:graphicFrameLocks noGrp="1"/>
          </p:cNvGraphicFramePr>
          <p:nvPr>
            <p:ph idx="1"/>
            <p:extLst>
              <p:ext uri="{D42A27DB-BD31-4B8C-83A1-F6EECF244321}">
                <p14:modId xmlns:p14="http://schemas.microsoft.com/office/powerpoint/2010/main" val="2512318832"/>
              </p:ext>
            </p:extLst>
          </p:nvPr>
        </p:nvGraphicFramePr>
        <p:xfrm>
          <a:off x="357352" y="735723"/>
          <a:ext cx="9249103" cy="57897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5660B837-F6F8-825C-D60A-67AF6822F52A}"/>
              </a:ext>
            </a:extLst>
          </p:cNvPr>
          <p:cNvSpPr txBox="1"/>
          <p:nvPr/>
        </p:nvSpPr>
        <p:spPr>
          <a:xfrm>
            <a:off x="9819408" y="947951"/>
            <a:ext cx="2109355" cy="1893339"/>
          </a:xfrm>
          <a:prstGeom prst="rect">
            <a:avLst/>
          </a:prstGeom>
          <a:noFill/>
        </p:spPr>
        <p:txBody>
          <a:bodyPr wrap="square">
            <a:spAutoFit/>
          </a:bodyPr>
          <a:lstStyle/>
          <a:p>
            <a:pPr>
              <a:lnSpc>
                <a:spcPct val="150000"/>
              </a:lnSpc>
            </a:pPr>
            <a:r>
              <a:rPr lang="en-GB" sz="1600" dirty="0">
                <a:latin typeface="Arial" panose="020B0604020202020204" pitchFamily="34" charset="0"/>
                <a:cs typeface="Arial" panose="020B0604020202020204" pitchFamily="34" charset="0"/>
              </a:rPr>
              <a:t>Public Health Outcomes Framework: reduces health disparities by measuring indicators</a:t>
            </a:r>
          </a:p>
        </p:txBody>
      </p:sp>
    </p:spTree>
    <p:extLst>
      <p:ext uri="{BB962C8B-B14F-4D97-AF65-F5344CB8AC3E}">
        <p14:creationId xmlns:p14="http://schemas.microsoft.com/office/powerpoint/2010/main" val="1977049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8408" y="187037"/>
            <a:ext cx="9535391" cy="719082"/>
          </a:xfrm>
        </p:spPr>
        <p:txBody>
          <a:bodyPr>
            <a:normAutofit fontScale="90000"/>
          </a:bodyPr>
          <a:lstStyle/>
          <a:p>
            <a:pPr algn="ctr">
              <a:lnSpc>
                <a:spcPct val="150000"/>
              </a:lnSpc>
            </a:pPr>
            <a:r>
              <a:rPr lang="en-GB" sz="4000" b="1">
                <a:latin typeface="Arial" panose="020B0604020202020204" pitchFamily="34" charset="0"/>
                <a:cs typeface="Arial" panose="020B0604020202020204" pitchFamily="34" charset="0"/>
              </a:rPr>
              <a:t>Examples and Case Studies</a:t>
            </a:r>
            <a:endParaRPr lang="en-US" sz="4000" b="1" dirty="0">
              <a:latin typeface="Arial" panose="020B0604020202020204" pitchFamily="34" charset="0"/>
              <a:cs typeface="Arial" panose="020B0604020202020204" pitchFamily="34" charset="0"/>
            </a:endParaRPr>
          </a:p>
        </p:txBody>
      </p:sp>
      <p:graphicFrame>
        <p:nvGraphicFramePr>
          <p:cNvPr id="10" name="Content Placeholder 5">
            <a:extLst>
              <a:ext uri="{FF2B5EF4-FFF2-40B4-BE49-F238E27FC236}">
                <a16:creationId xmlns:a16="http://schemas.microsoft.com/office/drawing/2014/main" id="{4EB97D53-825E-40EE-E673-802F554E0F35}"/>
              </a:ext>
            </a:extLst>
          </p:cNvPr>
          <p:cNvGraphicFramePr>
            <a:graphicFrameLocks noGrp="1"/>
          </p:cNvGraphicFramePr>
          <p:nvPr>
            <p:ph idx="1"/>
            <p:extLst>
              <p:ext uri="{D42A27DB-BD31-4B8C-83A1-F6EECF244321}">
                <p14:modId xmlns:p14="http://schemas.microsoft.com/office/powerpoint/2010/main" val="3213872833"/>
              </p:ext>
            </p:extLst>
          </p:nvPr>
        </p:nvGraphicFramePr>
        <p:xfrm>
          <a:off x="5737122" y="1849744"/>
          <a:ext cx="6191865" cy="49143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117540" y="906119"/>
            <a:ext cx="5474108" cy="4478662"/>
          </a:xfrm>
          <a:prstGeom prst="rect">
            <a:avLst/>
          </a:prstGeom>
          <a:noFill/>
        </p:spPr>
        <p:txBody>
          <a:bodyPr wrap="square" rtlCol="0">
            <a:spAutoFit/>
          </a:bodyPr>
          <a:lstStyle/>
          <a:p>
            <a:pPr>
              <a:lnSpc>
                <a:spcPct val="150000"/>
              </a:lnSpc>
            </a:pPr>
            <a:r>
              <a:rPr lang="en-US" sz="1600" b="1" dirty="0">
                <a:latin typeface="Arial" panose="020B0604020202020204" pitchFamily="34" charset="0"/>
                <a:cs typeface="Arial" panose="020B0604020202020204" pitchFamily="34" charset="0"/>
              </a:rPr>
              <a:t>Active 10 Campaign:</a:t>
            </a:r>
          </a:p>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r>
              <a:rPr lang="en-US" sz="1600" b="1" dirty="0">
                <a:latin typeface="Arial" panose="020B0604020202020204" pitchFamily="34" charset="0"/>
                <a:cs typeface="Arial" panose="020B0604020202020204" pitchFamily="34" charset="0"/>
              </a:rPr>
              <a:t>Context</a:t>
            </a:r>
            <a:r>
              <a:rPr lang="en-US" sz="1600" dirty="0">
                <a:latin typeface="Arial" panose="020B0604020202020204" pitchFamily="34" charset="0"/>
                <a:cs typeface="Arial" panose="020B0604020202020204" pitchFamily="34" charset="0"/>
              </a:rPr>
              <a:t>: Active 10 is an invitation to 10 minutes of moderate exercise to enhance physical activities and lower the chances of developing chronic diseases.</a:t>
            </a:r>
          </a:p>
          <a:p>
            <a:pPr>
              <a:lnSpc>
                <a:spcPct val="150000"/>
              </a:lnSpc>
            </a:pPr>
            <a:r>
              <a:rPr lang="en-US" sz="1600" b="1" dirty="0">
                <a:latin typeface="Arial" panose="020B0604020202020204" pitchFamily="34" charset="0"/>
                <a:cs typeface="Arial" panose="020B0604020202020204" pitchFamily="34" charset="0"/>
              </a:rPr>
              <a:t>Critical Perspective: </a:t>
            </a:r>
            <a:r>
              <a:rPr lang="en-US" sz="1600" dirty="0">
                <a:latin typeface="Arial" panose="020B0604020202020204" pitchFamily="34" charset="0"/>
                <a:cs typeface="Arial" panose="020B0604020202020204" pitchFamily="34" charset="0"/>
              </a:rPr>
              <a:t>It is not an unavailable tool, but it is only effective in the absence of understanding and use, especially in communities with low income (McManus et al., 2022).</a:t>
            </a:r>
          </a:p>
          <a:p>
            <a:pPr>
              <a:lnSpc>
                <a:spcPct val="150000"/>
              </a:lnSpc>
            </a:pPr>
            <a:r>
              <a:rPr lang="en-US" sz="1600" b="1" dirty="0">
                <a:latin typeface="Arial" panose="020B0604020202020204" pitchFamily="34" charset="0"/>
                <a:cs typeface="Arial" panose="020B0604020202020204" pitchFamily="34" charset="0"/>
              </a:rPr>
              <a:t>Relation to SDG 3: </a:t>
            </a:r>
            <a:r>
              <a:rPr lang="en-US" sz="1600" dirty="0">
                <a:latin typeface="Arial" panose="020B0604020202020204" pitchFamily="34" charset="0"/>
                <a:cs typeface="Arial" panose="020B0604020202020204" pitchFamily="34" charset="0"/>
              </a:rPr>
              <a:t>This has a direct impact in promoting good health and wellbeing through promoting exercise, decreasing the risk of obesity and heart disease.</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187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87036" y="139697"/>
            <a:ext cx="6209653" cy="753921"/>
          </a:xfrm>
        </p:spPr>
        <p:txBody>
          <a:bodyPr>
            <a:normAutofit/>
          </a:bodyPr>
          <a:lstStyle/>
          <a:p>
            <a:r>
              <a:rPr lang="en-GB" b="1" dirty="0">
                <a:latin typeface="Arial" panose="020B0604020202020204" pitchFamily="34" charset="0"/>
                <a:cs typeface="Arial" panose="020B0604020202020204" pitchFamily="34" charset="0"/>
              </a:rPr>
              <a:t>Equity and Access</a:t>
            </a:r>
            <a:endParaRPr lang="en-US" b="1" dirty="0">
              <a:latin typeface="Arial" panose="020B0604020202020204" pitchFamily="34" charset="0"/>
              <a:cs typeface="Arial" panose="020B0604020202020204" pitchFamily="34" charset="0"/>
            </a:endParaRPr>
          </a:p>
        </p:txBody>
      </p:sp>
      <p:sp>
        <p:nvSpPr>
          <p:cNvPr id="34" name="Freeform: Shape 33">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Content Placeholder 5"/>
          <p:cNvSpPr>
            <a:spLocks noGrp="1"/>
          </p:cNvSpPr>
          <p:nvPr>
            <p:ph idx="1"/>
          </p:nvPr>
        </p:nvSpPr>
        <p:spPr>
          <a:xfrm>
            <a:off x="129182" y="1168014"/>
            <a:ext cx="6479818" cy="5612634"/>
          </a:xfrm>
        </p:spPr>
        <p:txBody>
          <a:bodyPr>
            <a:normAutofit/>
          </a:bodyPr>
          <a:lstStyle/>
          <a:p>
            <a:pPr>
              <a:lnSpc>
                <a:spcPct val="150000"/>
              </a:lnSpc>
            </a:pPr>
            <a:r>
              <a:rPr lang="en-US" sz="1600" b="1" dirty="0">
                <a:latin typeface="Arial" panose="020B0604020202020204" pitchFamily="34" charset="0"/>
                <a:cs typeface="Arial" panose="020B0604020202020204" pitchFamily="34" charset="0"/>
              </a:rPr>
              <a:t>Definition of Health Inequality</a:t>
            </a:r>
            <a:r>
              <a:rPr lang="en-US" sz="1600" dirty="0">
                <a:latin typeface="Arial" panose="020B0604020202020204" pitchFamily="34" charset="0"/>
                <a:cs typeface="Arial" panose="020B0604020202020204" pitchFamily="34" charset="0"/>
              </a:rPr>
              <a:t>: Health inequality is an unfair and preventable variations in the health outcome (Farre et al., 2023). Some of the Health inequalities in the UK are; Persistent disparities in accessing healthcare services, and Marmot review which focusses on equitable society and satisfactory lives.</a:t>
            </a:r>
          </a:p>
          <a:p>
            <a:pPr>
              <a:lnSpc>
                <a:spcPct val="150000"/>
              </a:lnSpc>
            </a:pPr>
            <a:r>
              <a:rPr lang="en-US" sz="1600" b="1" dirty="0">
                <a:latin typeface="Arial" panose="020B0604020202020204" pitchFamily="34" charset="0"/>
                <a:cs typeface="Arial" panose="020B0604020202020204" pitchFamily="34" charset="0"/>
              </a:rPr>
              <a:t>Barriers to Access: </a:t>
            </a:r>
            <a:r>
              <a:rPr lang="en-US" sz="1600" dirty="0">
                <a:latin typeface="Arial" panose="020B0604020202020204" pitchFamily="34" charset="0"/>
                <a:cs typeface="Arial" panose="020B0604020202020204" pitchFamily="34" charset="0"/>
              </a:rPr>
              <a:t>The critical barriers are the digital exclusion, geographic location, and socio-economic status.</a:t>
            </a:r>
          </a:p>
          <a:p>
            <a:pPr>
              <a:lnSpc>
                <a:spcPct val="150000"/>
              </a:lnSpc>
            </a:pPr>
            <a:r>
              <a:rPr lang="en-US" sz="1600" b="1" dirty="0">
                <a:latin typeface="Arial" panose="020B0604020202020204" pitchFamily="34" charset="0"/>
                <a:cs typeface="Arial" panose="020B0604020202020204" pitchFamily="34" charset="0"/>
              </a:rPr>
              <a:t>NHS Initiatives: </a:t>
            </a:r>
            <a:r>
              <a:rPr lang="en-US" sz="1600" dirty="0">
                <a:latin typeface="Arial" panose="020B0604020202020204" pitchFamily="34" charset="0"/>
                <a:cs typeface="Arial" panose="020B0604020202020204" pitchFamily="34" charset="0"/>
              </a:rPr>
              <a:t>Digital health service expansion to underserved communities and targeting vulnerable groups (Farre et al., 2023).</a:t>
            </a:r>
          </a:p>
          <a:p>
            <a:pPr marL="0" indent="0">
              <a:lnSpc>
                <a:spcPct val="150000"/>
              </a:lnSpc>
              <a:buNone/>
            </a:pPr>
            <a:r>
              <a:rPr lang="en-US" sz="1600" b="1" dirty="0">
                <a:latin typeface="Arial" panose="020B0604020202020204" pitchFamily="34" charset="0"/>
                <a:cs typeface="Arial" panose="020B0604020202020204" pitchFamily="34" charset="0"/>
              </a:rPr>
              <a:t>HBM and Active 10:</a:t>
            </a:r>
            <a:endParaRPr lang="en-US"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Active 10 is based on the Health Belief Model, and it aims to make people understand the dangers of being inactive and implement easy physical exercise habits (McManus et al., 2022).</a:t>
            </a:r>
            <a:endParaRPr lang="en-GB" sz="1600" dirty="0">
              <a:latin typeface="Arial" panose="020B0604020202020204" pitchFamily="34" charset="0"/>
              <a:cs typeface="Arial" panose="020B0604020202020204" pitchFamily="34" charset="0"/>
            </a:endParaRPr>
          </a:p>
        </p:txBody>
      </p:sp>
      <p:sp>
        <p:nvSpPr>
          <p:cNvPr id="36" name="Oval 35">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Block Arc 37">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0" name="Freeform: Shape 39">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2" name="Straight Connector 41">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4" name="Freeform: Shape 43">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6" name="Arc 45">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Freeform: Shape 47">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1555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A0401-0CF5-FA7C-59F5-DE4543BBE6F8}"/>
              </a:ext>
            </a:extLst>
          </p:cNvPr>
          <p:cNvSpPr>
            <a:spLocks noGrp="1"/>
          </p:cNvSpPr>
          <p:nvPr>
            <p:ph type="title"/>
          </p:nvPr>
        </p:nvSpPr>
        <p:spPr>
          <a:xfrm>
            <a:off x="1045028" y="1336329"/>
            <a:ext cx="3892732" cy="4382588"/>
          </a:xfrm>
        </p:spPr>
        <p:txBody>
          <a:bodyPr vert="horz" lIns="91440" tIns="45720" rIns="91440" bIns="45720" rtlCol="0" anchor="ctr">
            <a:normAutofit/>
          </a:bodyPr>
          <a:lstStyle/>
          <a:p>
            <a:pPr>
              <a:lnSpc>
                <a:spcPct val="150000"/>
              </a:lnSpc>
            </a:pPr>
            <a:r>
              <a:rPr lang="en-US" sz="5400" kern="1200" dirty="0">
                <a:solidFill>
                  <a:schemeClr val="tx1"/>
                </a:solidFill>
                <a:latin typeface="+mj-lt"/>
                <a:ea typeface="+mj-ea"/>
                <a:cs typeface="+mj-cs"/>
              </a:rPr>
              <a:t>        </a:t>
            </a:r>
            <a:r>
              <a:rPr lang="en-US" sz="4000" kern="1200" dirty="0">
                <a:solidFill>
                  <a:schemeClr val="tx1"/>
                </a:solidFill>
                <a:latin typeface="Arial" panose="020B0604020202020204" pitchFamily="34" charset="0"/>
                <a:cs typeface="Arial" panose="020B0604020202020204" pitchFamily="34" charset="0"/>
              </a:rPr>
              <a:t>Social determinants of health</a:t>
            </a:r>
          </a:p>
        </p:txBody>
      </p:sp>
      <p:grpSp>
        <p:nvGrpSpPr>
          <p:cNvPr id="22" name="Group 2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9FF7EC7-FC50-6954-17A6-399939E05952}"/>
              </a:ext>
            </a:extLst>
          </p:cNvPr>
          <p:cNvSpPr txBox="1"/>
          <p:nvPr/>
        </p:nvSpPr>
        <p:spPr>
          <a:xfrm>
            <a:off x="6096001" y="1336329"/>
            <a:ext cx="5260848" cy="4382588"/>
          </a:xfrm>
          <a:prstGeom prst="rect">
            <a:avLst/>
          </a:prstGeom>
        </p:spPr>
        <p:txBody>
          <a:bodyPr vert="horz" lIns="91440" tIns="45720" rIns="91440" bIns="45720" rtlCol="0" anchor="ctr">
            <a:normAutofit/>
          </a:bodyPr>
          <a:lstStyle/>
          <a:p>
            <a:pPr indent="-2286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Employment, education. Housing, and inequality are social determinants of  health that are essential to SDG agender because they have direct impact on people’s well=being , they reduce inequalities, and advance the objective of sustainable development, and equitable for all. (Solar, O. and Irwin, A. 2010)  . </a:t>
            </a:r>
          </a:p>
        </p:txBody>
      </p:sp>
    </p:spTree>
    <p:extLst>
      <p:ext uri="{BB962C8B-B14F-4D97-AF65-F5344CB8AC3E}">
        <p14:creationId xmlns:p14="http://schemas.microsoft.com/office/powerpoint/2010/main" val="7785434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7AC661-C701-CF5B-22CA-24B09F41ED85}"/>
              </a:ext>
            </a:extLst>
          </p:cNvPr>
          <p:cNvPicPr>
            <a:picLocks noChangeAspect="1"/>
          </p:cNvPicPr>
          <p:nvPr/>
        </p:nvPicPr>
        <p:blipFill>
          <a:blip r:embed="rId3">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b="1">
                <a:latin typeface="Arial" panose="020B0604020202020204" pitchFamily="34" charset="0"/>
                <a:cs typeface="Arial" panose="020B0604020202020204" pitchFamily="34" charset="0"/>
              </a:rPr>
              <a:t>Recommendations</a:t>
            </a:r>
            <a:endParaRPr lang="en-US" b="1">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7FAD5F88-5AD2-A242-F726-2BFA11ED3062}"/>
              </a:ext>
            </a:extLst>
          </p:cNvPr>
          <p:cNvGraphicFramePr>
            <a:graphicFrameLocks noGrp="1"/>
          </p:cNvGraphicFramePr>
          <p:nvPr>
            <p:ph idx="1"/>
            <p:extLst>
              <p:ext uri="{D42A27DB-BD31-4B8C-83A1-F6EECF244321}">
                <p14:modId xmlns:p14="http://schemas.microsoft.com/office/powerpoint/2010/main" val="6595105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294710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616054" y="810491"/>
            <a:ext cx="8959893" cy="450644"/>
          </a:xfrm>
        </p:spPr>
        <p:txBody>
          <a:bodyPr anchor="b">
            <a:normAutofit fontScale="90000"/>
          </a:bodyPr>
          <a:lstStyle/>
          <a:p>
            <a:pPr algn="ctr"/>
            <a:r>
              <a:rPr lang="en-GB" sz="3200" b="1" dirty="0">
                <a:solidFill>
                  <a:schemeClr val="tx1">
                    <a:lumMod val="65000"/>
                    <a:lumOff val="35000"/>
                  </a:schemeClr>
                </a:solidFill>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831273" y="1506682"/>
            <a:ext cx="10546771" cy="4540827"/>
          </a:xfrm>
        </p:spPr>
        <p:txBody>
          <a:bodyPr anchor="t">
            <a:normAutofit/>
          </a:bodyPr>
          <a:lstStyle/>
          <a:p>
            <a:pPr>
              <a:lnSpc>
                <a:spcPct val="150000"/>
              </a:lnSpc>
            </a:pPr>
            <a:r>
              <a:rPr lang="en-US" sz="1600" b="1" dirty="0">
                <a:solidFill>
                  <a:schemeClr val="tx1">
                    <a:lumMod val="65000"/>
                    <a:lumOff val="35000"/>
                  </a:schemeClr>
                </a:solidFill>
                <a:latin typeface="Arial" panose="020B0604020202020204" pitchFamily="34" charset="0"/>
                <a:cs typeface="Arial" panose="020B0604020202020204" pitchFamily="34" charset="0"/>
              </a:rPr>
              <a:t>Integration of SDG 3: </a:t>
            </a:r>
            <a:r>
              <a:rPr lang="en-US" sz="1600" dirty="0">
                <a:solidFill>
                  <a:schemeClr val="tx1">
                    <a:lumMod val="65000"/>
                    <a:lumOff val="35000"/>
                  </a:schemeClr>
                </a:solidFill>
                <a:latin typeface="Arial" panose="020B0604020202020204" pitchFamily="34" charset="0"/>
                <a:cs typeface="Arial" panose="020B0604020202020204" pitchFamily="34" charset="0"/>
              </a:rPr>
              <a:t>The SDG 3 (Good Health and Wellbeing) is incorporated into health and social care systems with the aim of enhancing sustainable health practices and curbing global health issues.</a:t>
            </a:r>
          </a:p>
          <a:p>
            <a:pPr>
              <a:lnSpc>
                <a:spcPct val="150000"/>
              </a:lnSpc>
            </a:pPr>
            <a:r>
              <a:rPr lang="en-US" sz="1600" b="1" dirty="0">
                <a:solidFill>
                  <a:schemeClr val="tx1">
                    <a:lumMod val="65000"/>
                    <a:lumOff val="35000"/>
                  </a:schemeClr>
                </a:solidFill>
                <a:latin typeface="Arial" panose="020B0604020202020204" pitchFamily="34" charset="0"/>
                <a:cs typeface="Arial" panose="020B0604020202020204" pitchFamily="34" charset="0"/>
              </a:rPr>
              <a:t>Holistic Approach: </a:t>
            </a:r>
            <a:r>
              <a:rPr lang="en-US" sz="1600" dirty="0">
                <a:solidFill>
                  <a:schemeClr val="tx1">
                    <a:lumMod val="65000"/>
                    <a:lumOff val="35000"/>
                  </a:schemeClr>
                </a:solidFill>
                <a:latin typeface="Arial" panose="020B0604020202020204" pitchFamily="34" charset="0"/>
                <a:cs typeface="Arial" panose="020B0604020202020204" pitchFamily="34" charset="0"/>
              </a:rPr>
              <a:t>A holistic model that has taken into account physical, mental and social health leads to long-term, holistic well-being.</a:t>
            </a:r>
          </a:p>
          <a:p>
            <a:pPr>
              <a:lnSpc>
                <a:spcPct val="150000"/>
              </a:lnSpc>
            </a:pPr>
            <a:r>
              <a:rPr lang="en-US" sz="1600" b="1" dirty="0">
                <a:solidFill>
                  <a:schemeClr val="tx1">
                    <a:lumMod val="65000"/>
                    <a:lumOff val="35000"/>
                  </a:schemeClr>
                </a:solidFill>
                <a:latin typeface="Arial" panose="020B0604020202020204" pitchFamily="34" charset="0"/>
                <a:cs typeface="Arial" panose="020B0604020202020204" pitchFamily="34" charset="0"/>
              </a:rPr>
              <a:t>Active 10 Impact: </a:t>
            </a:r>
            <a:r>
              <a:rPr lang="en-US" sz="1600" dirty="0">
                <a:solidFill>
                  <a:schemeClr val="tx1">
                    <a:lumMod val="65000"/>
                    <a:lumOff val="35000"/>
                  </a:schemeClr>
                </a:solidFill>
                <a:latin typeface="Arial" panose="020B0604020202020204" pitchFamily="34" charset="0"/>
                <a:cs typeface="Arial" panose="020B0604020202020204" pitchFamily="34" charset="0"/>
              </a:rPr>
              <a:t>Active 10 campaigns are very important in milling around the physical activities and enhancing the health of the populace, with a direct impact on SDG 3.</a:t>
            </a:r>
          </a:p>
          <a:p>
            <a:pPr>
              <a:lnSpc>
                <a:spcPct val="150000"/>
              </a:lnSpc>
            </a:pPr>
            <a:r>
              <a:rPr lang="en-US" sz="1600" b="1" dirty="0">
                <a:solidFill>
                  <a:schemeClr val="tx1">
                    <a:lumMod val="65000"/>
                    <a:lumOff val="35000"/>
                  </a:schemeClr>
                </a:solidFill>
                <a:latin typeface="Arial" panose="020B0604020202020204" pitchFamily="34" charset="0"/>
                <a:cs typeface="Arial" panose="020B0604020202020204" pitchFamily="34" charset="0"/>
              </a:rPr>
              <a:t>Requirement of Equitable Access: </a:t>
            </a:r>
            <a:r>
              <a:rPr lang="en-US" sz="1600" dirty="0">
                <a:solidFill>
                  <a:schemeClr val="tx1">
                    <a:lumMod val="65000"/>
                    <a:lumOff val="35000"/>
                  </a:schemeClr>
                </a:solidFill>
                <a:latin typeface="Arial" panose="020B0604020202020204" pitchFamily="34" charset="0"/>
                <a:cs typeface="Arial" panose="020B0604020202020204" pitchFamily="34" charset="0"/>
              </a:rPr>
              <a:t>Equitable access of healthcare services and health disparities, especially those that are policy-based and/or through initiatives, are critical in ensuring the realization of universal health coverage and sustainability.</a:t>
            </a:r>
            <a:endParaRPr lang="en-GB" sz="1600" dirty="0">
              <a:solidFill>
                <a:schemeClr val="tx1">
                  <a:lumMod val="65000"/>
                  <a:lumOff val="3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237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0173" y="72736"/>
            <a:ext cx="5029200" cy="519546"/>
          </a:xfrm>
        </p:spPr>
        <p:txBody>
          <a:bodyPr>
            <a:noAutofit/>
          </a:bodyPr>
          <a:lstStyle/>
          <a:p>
            <a:pPr algn="ctr">
              <a:lnSpc>
                <a:spcPct val="150000"/>
              </a:lnSpc>
            </a:pPr>
            <a:r>
              <a:rPr lang="en-US" sz="4000" b="1" dirty="0">
                <a:latin typeface="Arial" panose="020B0604020202020204" pitchFamily="34" charset="0"/>
                <a:cs typeface="Arial" panose="020B0604020202020204" pitchFamily="34" charset="0"/>
              </a:rPr>
              <a:t>References(1)</a:t>
            </a:r>
          </a:p>
        </p:txBody>
      </p:sp>
      <p:sp>
        <p:nvSpPr>
          <p:cNvPr id="3" name="Content Placeholder 2"/>
          <p:cNvSpPr>
            <a:spLocks noGrp="1"/>
          </p:cNvSpPr>
          <p:nvPr>
            <p:ph idx="1"/>
          </p:nvPr>
        </p:nvSpPr>
        <p:spPr>
          <a:xfrm>
            <a:off x="103909" y="748145"/>
            <a:ext cx="11991109" cy="5922819"/>
          </a:xfrm>
        </p:spPr>
        <p:txBody>
          <a:bodyPr>
            <a:noAutofit/>
          </a:bodyPr>
          <a:lstStyle/>
          <a:p>
            <a:pPr marL="0" indent="0">
              <a:lnSpc>
                <a:spcPct val="150000"/>
              </a:lnSpc>
              <a:buNone/>
            </a:pPr>
            <a:r>
              <a:rPr lang="en-GB" sz="1600" dirty="0" err="1">
                <a:latin typeface="Arial" panose="020B0604020202020204" pitchFamily="34" charset="0"/>
                <a:cs typeface="Arial" panose="020B0604020202020204" pitchFamily="34" charset="0"/>
              </a:rPr>
              <a:t>Alatartseva</a:t>
            </a:r>
            <a:r>
              <a:rPr lang="en-GB" sz="1600" dirty="0">
                <a:latin typeface="Arial" panose="020B0604020202020204" pitchFamily="34" charset="0"/>
                <a:cs typeface="Arial" panose="020B0604020202020204" pitchFamily="34" charset="0"/>
              </a:rPr>
              <a:t>, E. and </a:t>
            </a:r>
            <a:r>
              <a:rPr lang="en-GB" sz="1600" dirty="0" err="1">
                <a:latin typeface="Arial" panose="020B0604020202020204" pitchFamily="34" charset="0"/>
                <a:cs typeface="Arial" panose="020B0604020202020204" pitchFamily="34" charset="0"/>
              </a:rPr>
              <a:t>Barysheva</a:t>
            </a:r>
            <a:r>
              <a:rPr lang="en-GB" sz="1600" dirty="0">
                <a:latin typeface="Arial" panose="020B0604020202020204" pitchFamily="34" charset="0"/>
                <a:cs typeface="Arial" panose="020B0604020202020204" pitchFamily="34" charset="0"/>
              </a:rPr>
              <a:t>, G., 2015. Well-being: subjective and objective aspects. Procedia-Social and </a:t>
            </a:r>
            <a:r>
              <a:rPr lang="en-GB" sz="1600" dirty="0" err="1">
                <a:latin typeface="Arial" panose="020B0604020202020204" pitchFamily="34" charset="0"/>
                <a:cs typeface="Arial" panose="020B0604020202020204" pitchFamily="34" charset="0"/>
              </a:rPr>
              <a:t>Behavioral</a:t>
            </a:r>
            <a:r>
              <a:rPr lang="en-GB" sz="1600" dirty="0">
                <a:latin typeface="Arial" panose="020B0604020202020204" pitchFamily="34" charset="0"/>
                <a:cs typeface="Arial" panose="020B0604020202020204" pitchFamily="34" charset="0"/>
              </a:rPr>
              <a:t> Sciences, 166, pp.36-42.</a:t>
            </a:r>
            <a:endParaRPr lang="en-US"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Anderson, M., O’Neill, C., Macleod Clark, J., Street, A., Woods, M., Johnston-Webber, C., Charlesworth, A., Whyte, M., Foster, M., Majeed, A., Pitchforth, E., </a:t>
            </a:r>
            <a:r>
              <a:rPr lang="en-US" sz="1600" dirty="0" err="1">
                <a:latin typeface="Arial" panose="020B0604020202020204" pitchFamily="34" charset="0"/>
                <a:cs typeface="Arial" panose="020B0604020202020204" pitchFamily="34" charset="0"/>
              </a:rPr>
              <a:t>Mossialos</a:t>
            </a:r>
            <a:r>
              <a:rPr lang="en-US" sz="1600" dirty="0">
                <a:latin typeface="Arial" panose="020B0604020202020204" pitchFamily="34" charset="0"/>
                <a:cs typeface="Arial" panose="020B0604020202020204" pitchFamily="34" charset="0"/>
              </a:rPr>
              <a:t>, E., Asaria, M. and McGuire, A. (2021). Securing a sustainable and fit-for-purpose UK health and care workforce. The Lancet, 397(10288), pp.1992–2011. </a:t>
            </a:r>
            <a:r>
              <a:rPr lang="en-US" sz="1600" dirty="0" err="1">
                <a:latin typeface="Arial" panose="020B0604020202020204" pitchFamily="34" charset="0"/>
                <a:cs typeface="Arial" panose="020B0604020202020204" pitchFamily="34" charset="0"/>
              </a:rPr>
              <a:t>doi:https</a:t>
            </a:r>
            <a:r>
              <a:rPr lang="en-US" sz="1600" dirty="0">
                <a:latin typeface="Arial" panose="020B0604020202020204" pitchFamily="34" charset="0"/>
                <a:cs typeface="Arial" panose="020B0604020202020204" pitchFamily="34" charset="0"/>
              </a:rPr>
              <a:t>://doi.org/10.1016/S0140-6736(21)00231-2. </a:t>
            </a:r>
          </a:p>
          <a:p>
            <a:pPr>
              <a:lnSpc>
                <a:spcPct val="150000"/>
              </a:lnSpc>
            </a:pPr>
            <a:r>
              <a:rPr lang="en-US" sz="1600" dirty="0">
                <a:latin typeface="Arial" panose="020B0604020202020204" pitchFamily="34" charset="0"/>
                <a:cs typeface="Arial" panose="020B0604020202020204" pitchFamily="34" charset="0"/>
              </a:rPr>
              <a:t>Anderson, M., O’Neill, C., Macleod Clark, J., Street, A., Woods, M., Johnston-Webber, C., Charlesworth, A., Whyte, M., Foster, M., Majeed, A., Pitchforth, E., </a:t>
            </a:r>
            <a:r>
              <a:rPr lang="en-US" sz="1600" dirty="0" err="1">
                <a:latin typeface="Arial" panose="020B0604020202020204" pitchFamily="34" charset="0"/>
                <a:cs typeface="Arial" panose="020B0604020202020204" pitchFamily="34" charset="0"/>
              </a:rPr>
              <a:t>Mossialos</a:t>
            </a:r>
            <a:r>
              <a:rPr lang="en-US" sz="1600" dirty="0">
                <a:latin typeface="Arial" panose="020B0604020202020204" pitchFamily="34" charset="0"/>
                <a:cs typeface="Arial" panose="020B0604020202020204" pitchFamily="34" charset="0"/>
              </a:rPr>
              <a:t>, E., Asaria, M. and McGuire, A. (2021). Securing a sustainable and fit-for-purpose UK health and care workforce. The Lancet, 397(10288), pp.1992–2011. </a:t>
            </a:r>
            <a:r>
              <a:rPr lang="en-US" sz="1600" dirty="0" err="1">
                <a:latin typeface="Arial" panose="020B0604020202020204" pitchFamily="34" charset="0"/>
                <a:cs typeface="Arial" panose="020B0604020202020204" pitchFamily="34" charset="0"/>
              </a:rPr>
              <a:t>doi</a:t>
            </a:r>
            <a:r>
              <a:rPr lang="en-US" sz="1600" dirty="0">
                <a:latin typeface="Arial" panose="020B0604020202020204" pitchFamily="34" charset="0"/>
                <a:cs typeface="Arial" panose="020B0604020202020204" pitchFamily="34" charset="0"/>
              </a:rPr>
              <a:t>: </a:t>
            </a:r>
            <a:r>
              <a:rPr lang="en-US" sz="1600" u="sng" dirty="0">
                <a:latin typeface="Arial" panose="020B0604020202020204" pitchFamily="34" charset="0"/>
                <a:cs typeface="Arial" panose="020B0604020202020204" pitchFamily="34" charset="0"/>
                <a:hlinkClick r:id="rId3"/>
              </a:rPr>
              <a:t>https://doi.org/10.1016/S0140-6736(21)00231-2</a:t>
            </a:r>
            <a:r>
              <a:rPr lang="en-US" sz="1600" dirty="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Bansal, N., </a:t>
            </a:r>
            <a:r>
              <a:rPr lang="en-US" sz="1600" dirty="0" err="1">
                <a:latin typeface="Arial" panose="020B0604020202020204" pitchFamily="34" charset="0"/>
                <a:cs typeface="Arial" panose="020B0604020202020204" pitchFamily="34" charset="0"/>
              </a:rPr>
              <a:t>Karlsen</a:t>
            </a:r>
            <a:r>
              <a:rPr lang="en-US" sz="1600" dirty="0">
                <a:latin typeface="Arial" panose="020B0604020202020204" pitchFamily="34" charset="0"/>
                <a:cs typeface="Arial" panose="020B0604020202020204" pitchFamily="34" charset="0"/>
              </a:rPr>
              <a:t>, S., </a:t>
            </a:r>
            <a:r>
              <a:rPr lang="en-US" sz="1600" dirty="0" err="1">
                <a:latin typeface="Arial" panose="020B0604020202020204" pitchFamily="34" charset="0"/>
                <a:cs typeface="Arial" panose="020B0604020202020204" pitchFamily="34" charset="0"/>
              </a:rPr>
              <a:t>Sashidharan</a:t>
            </a:r>
            <a:r>
              <a:rPr lang="en-US" sz="1600" dirty="0">
                <a:latin typeface="Arial" panose="020B0604020202020204" pitchFamily="34" charset="0"/>
                <a:cs typeface="Arial" panose="020B0604020202020204" pitchFamily="34" charset="0"/>
              </a:rPr>
              <a:t>, S.P., Cohen, R., Chew-Graham, C.A. and </a:t>
            </a:r>
            <a:r>
              <a:rPr lang="en-US" sz="1600" dirty="0" err="1">
                <a:latin typeface="Arial" panose="020B0604020202020204" pitchFamily="34" charset="0"/>
                <a:cs typeface="Arial" panose="020B0604020202020204" pitchFamily="34" charset="0"/>
              </a:rPr>
              <a:t>Malpass</a:t>
            </a:r>
            <a:r>
              <a:rPr lang="en-US" sz="1600" dirty="0">
                <a:latin typeface="Arial" panose="020B0604020202020204" pitchFamily="34" charset="0"/>
                <a:cs typeface="Arial" panose="020B0604020202020204" pitchFamily="34" charset="0"/>
              </a:rPr>
              <a:t>, A. (2022). Understanding Ethnic Inequalities in Mental Healthcare in the UK: a meta-ethnography. PLOS Medicine, 19(12), pp.1–36. </a:t>
            </a:r>
            <a:r>
              <a:rPr lang="en-US" sz="1600" dirty="0" err="1">
                <a:latin typeface="Arial" panose="020B0604020202020204" pitchFamily="34" charset="0"/>
                <a:cs typeface="Arial" panose="020B0604020202020204" pitchFamily="34" charset="0"/>
              </a:rPr>
              <a:t>doi</a:t>
            </a:r>
            <a:r>
              <a:rPr lang="en-US" sz="1600" dirty="0">
                <a:latin typeface="Arial" panose="020B0604020202020204" pitchFamily="34" charset="0"/>
                <a:cs typeface="Arial" panose="020B0604020202020204" pitchFamily="34" charset="0"/>
              </a:rPr>
              <a:t>: </a:t>
            </a:r>
            <a:r>
              <a:rPr lang="en-US" sz="1600" u="sng" dirty="0">
                <a:latin typeface="Arial" panose="020B0604020202020204" pitchFamily="34" charset="0"/>
                <a:cs typeface="Arial" panose="020B0604020202020204" pitchFamily="34" charset="0"/>
                <a:hlinkClick r:id="rId4"/>
              </a:rPr>
              <a:t>https://doi.org/10.1371/journal.pmed.1004139</a:t>
            </a:r>
            <a:r>
              <a:rPr lang="en-US" sz="1600" dirty="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Bolton, D. (2023). A Revitalized Biopsychosocial model: Core theory, Research paradigms, and Clinical Implications. Psychological Medicine, 53(16), pp.1–8. </a:t>
            </a:r>
            <a:r>
              <a:rPr lang="en-US" sz="1600" dirty="0" err="1">
                <a:latin typeface="Arial" panose="020B0604020202020204" pitchFamily="34" charset="0"/>
                <a:cs typeface="Arial" panose="020B0604020202020204" pitchFamily="34" charset="0"/>
              </a:rPr>
              <a:t>doi</a:t>
            </a:r>
            <a:r>
              <a:rPr lang="en-US" sz="1600" dirty="0">
                <a:latin typeface="Arial" panose="020B0604020202020204" pitchFamily="34" charset="0"/>
                <a:cs typeface="Arial" panose="020B0604020202020204" pitchFamily="34" charset="0"/>
              </a:rPr>
              <a:t>: </a:t>
            </a:r>
            <a:r>
              <a:rPr lang="en-US" sz="1600" u="sng" dirty="0">
                <a:latin typeface="Arial" panose="020B0604020202020204" pitchFamily="34" charset="0"/>
                <a:cs typeface="Arial" panose="020B0604020202020204" pitchFamily="34" charset="0"/>
                <a:hlinkClick r:id="rId5"/>
              </a:rPr>
              <a:t>https://doi.org/10.1017/s0033291723002660</a:t>
            </a:r>
            <a:r>
              <a:rPr lang="en-US" sz="1600" dirty="0">
                <a:latin typeface="Arial" panose="020B0604020202020204" pitchFamily="34" charset="0"/>
                <a:cs typeface="Arial" panose="020B0604020202020204" pitchFamily="34" charset="0"/>
              </a:rPr>
              <a:t>.</a:t>
            </a:r>
          </a:p>
          <a:p>
            <a:pPr>
              <a:lnSpc>
                <a:spcPct val="150000"/>
              </a:lnSpc>
            </a:pPr>
            <a:r>
              <a:rPr lang="en-GB" sz="1600" dirty="0">
                <a:latin typeface="Arial" panose="020B0604020202020204" pitchFamily="34" charset="0"/>
                <a:cs typeface="Arial" panose="020B0604020202020204" pitchFamily="34" charset="0"/>
              </a:rPr>
              <a:t>Care Act. (2014). Care Act 2014. Legislation.gov.uk. Available at: https://www.legislation.gov.uk/ukpga/2014/23/contents.</a:t>
            </a:r>
          </a:p>
          <a:p>
            <a:pPr>
              <a:lnSpc>
                <a:spcPct val="150000"/>
              </a:lnSpc>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1381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8950036" cy="550717"/>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References(2)</a:t>
            </a:r>
          </a:p>
        </p:txBody>
      </p:sp>
      <p:sp>
        <p:nvSpPr>
          <p:cNvPr id="3" name="Content Placeholder 2"/>
          <p:cNvSpPr>
            <a:spLocks noGrp="1"/>
          </p:cNvSpPr>
          <p:nvPr>
            <p:ph idx="1"/>
          </p:nvPr>
        </p:nvSpPr>
        <p:spPr>
          <a:xfrm>
            <a:off x="124691" y="576696"/>
            <a:ext cx="11928759" cy="6177396"/>
          </a:xfrm>
        </p:spPr>
        <p:txBody>
          <a:bodyPr>
            <a:noAutofit/>
          </a:bodyPr>
          <a:lstStyle/>
          <a:p>
            <a:pPr>
              <a:lnSpc>
                <a:spcPct val="150000"/>
              </a:lnSpc>
            </a:pPr>
            <a:r>
              <a:rPr lang="en-GB" sz="1600" dirty="0">
                <a:latin typeface="Arial" panose="020B0604020202020204" pitchFamily="34" charset="0"/>
                <a:cs typeface="Arial" panose="020B0604020202020204" pitchFamily="34" charset="0"/>
              </a:rPr>
              <a:t>Gray, J. (2021). Reform of the Mental Health Act in the UK. The Lancet Psychiatry, 8(8), pp.652–653. </a:t>
            </a:r>
            <a:r>
              <a:rPr lang="en-GB" sz="1600" dirty="0" err="1">
                <a:latin typeface="Arial" panose="020B0604020202020204" pitchFamily="34" charset="0"/>
                <a:cs typeface="Arial" panose="020B0604020202020204" pitchFamily="34" charset="0"/>
              </a:rPr>
              <a:t>doi</a:t>
            </a:r>
            <a:r>
              <a:rPr lang="en-GB"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hlinkClick r:id="rId3"/>
              </a:rPr>
              <a:t>https://doi.org/10.1016/s2215-0366(21)00214-5</a:t>
            </a:r>
            <a:r>
              <a:rPr lang="en-GB" sz="1600" dirty="0">
                <a:latin typeface="Arial" panose="020B0604020202020204" pitchFamily="34" charset="0"/>
                <a:cs typeface="Arial" panose="020B0604020202020204" pitchFamily="34" charset="0"/>
              </a:rPr>
              <a:t>.</a:t>
            </a:r>
          </a:p>
          <a:p>
            <a:pPr>
              <a:lnSpc>
                <a:spcPct val="150000"/>
              </a:lnSpc>
            </a:pPr>
            <a:r>
              <a:rPr lang="en-US" sz="1600" dirty="0">
                <a:latin typeface="Arial" panose="020B0604020202020204" pitchFamily="34" charset="0"/>
                <a:cs typeface="Arial" panose="020B0604020202020204" pitchFamily="34" charset="0"/>
              </a:rPr>
              <a:t>Hariram, N.P., Mekha, K.B., Suganthan, V. and Sudhakar, K., 2023. </a:t>
            </a:r>
            <a:r>
              <a:rPr lang="en-US" sz="1600" dirty="0" err="1">
                <a:latin typeface="Arial" panose="020B0604020202020204" pitchFamily="34" charset="0"/>
                <a:cs typeface="Arial" panose="020B0604020202020204" pitchFamily="34" charset="0"/>
              </a:rPr>
              <a:t>Sustainalism</a:t>
            </a:r>
            <a:r>
              <a:rPr lang="en-US" sz="1600" dirty="0">
                <a:latin typeface="Arial" panose="020B0604020202020204" pitchFamily="34" charset="0"/>
                <a:cs typeface="Arial" panose="020B0604020202020204" pitchFamily="34" charset="0"/>
              </a:rPr>
              <a:t>: An integrated socio-economic-environmental model to address sustainable development and sustainability. Sustainability, 15(13), p.10682.</a:t>
            </a:r>
          </a:p>
          <a:p>
            <a:pPr>
              <a:lnSpc>
                <a:spcPct val="150000"/>
              </a:lnSpc>
            </a:pPr>
            <a:r>
              <a:rPr lang="en-GB" sz="1600" dirty="0">
                <a:latin typeface="Arial" panose="020B0604020202020204" pitchFamily="34" charset="0"/>
                <a:cs typeface="Arial" panose="020B0604020202020204" pitchFamily="34" charset="0"/>
              </a:rPr>
              <a:t>Haq, R. and Zia, U., 2013. Multidimensional wellbeing: An index of quality of life in a developing economy. Social indicators research, 114(3), pp.997-1012.</a:t>
            </a:r>
            <a:endParaRPr lang="en-US"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Huntley, C., Torr, B., Sud, A., Rowlands, C.F., Way, R., Snape, K., Hanson, H., Swanton, C., </a:t>
            </a:r>
            <a:r>
              <a:rPr lang="en-US" sz="1600" dirty="0" err="1">
                <a:latin typeface="Arial" panose="020B0604020202020204" pitchFamily="34" charset="0"/>
                <a:cs typeface="Arial" panose="020B0604020202020204" pitchFamily="34" charset="0"/>
              </a:rPr>
              <a:t>Broggio</a:t>
            </a:r>
            <a:r>
              <a:rPr lang="en-US" sz="1600" dirty="0">
                <a:latin typeface="Arial" panose="020B0604020202020204" pitchFamily="34" charset="0"/>
                <a:cs typeface="Arial" panose="020B0604020202020204" pitchFamily="34" charset="0"/>
              </a:rPr>
              <a:t>, J., Lucassen, A., McCartney, M., Houlston, R.S., Hingorani, A.D., Jones, M.E. and Turnbull, C. (2023). Utility of polygenic risk scores in UK cancer screening: a modelling analysis. The Lancet Oncology. </a:t>
            </a:r>
            <a:r>
              <a:rPr lang="en-US" sz="1600" dirty="0" err="1">
                <a:latin typeface="Arial" panose="020B0604020202020204" pitchFamily="34" charset="0"/>
                <a:cs typeface="Arial" panose="020B0604020202020204" pitchFamily="34" charset="0"/>
              </a:rPr>
              <a:t>doi</a:t>
            </a:r>
            <a:r>
              <a:rPr lang="en-US" sz="1600" dirty="0">
                <a:latin typeface="Arial" panose="020B0604020202020204" pitchFamily="34" charset="0"/>
                <a:cs typeface="Arial" panose="020B0604020202020204" pitchFamily="34" charset="0"/>
              </a:rPr>
              <a:t>: https://doi.org/10.1016/s1470-2045(23)00156-0.</a:t>
            </a:r>
          </a:p>
          <a:p>
            <a:pPr>
              <a:lnSpc>
                <a:spcPct val="150000"/>
              </a:lnSpc>
            </a:pPr>
            <a:r>
              <a:rPr lang="en-US" sz="1600" dirty="0">
                <a:latin typeface="Arial" panose="020B0604020202020204" pitchFamily="34" charset="0"/>
                <a:cs typeface="Arial" panose="020B0604020202020204" pitchFamily="34" charset="0"/>
              </a:rPr>
              <a:t>Johnston, C., &amp; Liddle, J. (2007). The Mental Capacity Act 2005: a New Framework for Healthcare Decision Making. Journal of Medical Ethics, 33(2), pp.94–97. Available at: </a:t>
            </a:r>
            <a:r>
              <a:rPr lang="en-US" sz="1600" dirty="0">
                <a:latin typeface="Arial" panose="020B0604020202020204" pitchFamily="34" charset="0"/>
                <a:cs typeface="Arial" panose="020B0604020202020204" pitchFamily="34" charset="0"/>
                <a:hlinkClick r:id="rId4"/>
              </a:rPr>
              <a:t>https://pmc.ncbi.nlm.nih.gov/articles/PMC2598235/</a:t>
            </a:r>
            <a:r>
              <a:rPr lang="en-US" sz="1600" dirty="0">
                <a:latin typeface="Arial" panose="020B0604020202020204" pitchFamily="34" charset="0"/>
                <a:cs typeface="Arial" panose="020B0604020202020204" pitchFamily="34" charset="0"/>
              </a:rPr>
              <a:t>.</a:t>
            </a:r>
          </a:p>
          <a:p>
            <a:pPr>
              <a:lnSpc>
                <a:spcPct val="150000"/>
              </a:lnSpc>
            </a:pPr>
            <a:r>
              <a:rPr lang="en-US" sz="1600" dirty="0">
                <a:latin typeface="Arial" panose="020B0604020202020204" pitchFamily="34" charset="0"/>
                <a:cs typeface="Arial" panose="020B0604020202020204" pitchFamily="34" charset="0"/>
              </a:rPr>
              <a:t>Lynch, H., </a:t>
            </a:r>
            <a:r>
              <a:rPr lang="en-US" sz="1600" dirty="0" err="1">
                <a:latin typeface="Arial" panose="020B0604020202020204" pitchFamily="34" charset="0"/>
                <a:cs typeface="Arial" panose="020B0604020202020204" pitchFamily="34" charset="0"/>
              </a:rPr>
              <a:t>Holdroyd</a:t>
            </a:r>
            <a:r>
              <a:rPr lang="en-US" sz="1600" dirty="0">
                <a:latin typeface="Arial" panose="020B0604020202020204" pitchFamily="34" charset="0"/>
                <a:cs typeface="Arial" panose="020B0604020202020204" pitchFamily="34" charset="0"/>
              </a:rPr>
              <a:t>, I., Birley, M., Black, D., Cave, B., Douglas, M., </a:t>
            </a:r>
            <a:r>
              <a:rPr lang="en-US" sz="1600" dirty="0" err="1">
                <a:latin typeface="Arial" panose="020B0604020202020204" pitchFamily="34" charset="0"/>
                <a:cs typeface="Arial" panose="020B0604020202020204" pitchFamily="34" charset="0"/>
              </a:rPr>
              <a:t>Ekermawi</a:t>
            </a:r>
            <a:r>
              <a:rPr lang="en-US" sz="1600" dirty="0">
                <a:latin typeface="Arial" panose="020B0604020202020204" pitchFamily="34" charset="0"/>
                <a:cs typeface="Arial" panose="020B0604020202020204" pitchFamily="34" charset="0"/>
              </a:rPr>
              <a:t>, R., Green, L., Haigh, F., Harris-Roxas, B., </a:t>
            </a:r>
            <a:r>
              <a:rPr lang="en-US" sz="1600" dirty="0" err="1">
                <a:latin typeface="Arial" panose="020B0604020202020204" pitchFamily="34" charset="0"/>
                <a:cs typeface="Arial" panose="020B0604020202020204" pitchFamily="34" charset="0"/>
              </a:rPr>
              <a:t>O’Mullane</a:t>
            </a:r>
            <a:r>
              <a:rPr lang="en-US" sz="1600" dirty="0">
                <a:latin typeface="Arial" panose="020B0604020202020204" pitchFamily="34" charset="0"/>
                <a:cs typeface="Arial" panose="020B0604020202020204" pitchFamily="34" charset="0"/>
              </a:rPr>
              <a:t>, M., Purdy, J., Stevenson, A., Vohra, S. and Ford, J. (2024). Evidence brief: making health in all policies a reality. Available at: https://www.heec.co.uk/wp-content/uploads/2024/08/Evidence-brief-making-health-in-all-policies-a-reality.pdf [Accessed 4 October 2025].</a:t>
            </a:r>
          </a:p>
          <a:p>
            <a:pPr>
              <a:lnSpc>
                <a:spcPct val="150000"/>
              </a:lnSpc>
            </a:pPr>
            <a:endParaRPr lang="en-US" sz="1600" dirty="0">
              <a:latin typeface="Arial" panose="020B0604020202020204" pitchFamily="34" charset="0"/>
              <a:cs typeface="Arial" panose="020B0604020202020204" pitchFamily="34" charset="0"/>
            </a:endParaRPr>
          </a:p>
        </p:txBody>
      </p:sp>
      <p:sp>
        <p:nvSpPr>
          <p:cNvPr id="4" name="Rectangle 1"/>
          <p:cNvSpPr>
            <a:spLocks noChangeArrowheads="1"/>
          </p:cNvSpPr>
          <p:nvPr/>
        </p:nvSpPr>
        <p:spPr bwMode="auto">
          <a:xfrm>
            <a:off x="0" y="90100"/>
            <a:ext cx="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66161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C17C7-DEA7-31FF-E16F-5FE34B28FE61}"/>
              </a:ext>
            </a:extLst>
          </p:cNvPr>
          <p:cNvSpPr>
            <a:spLocks noGrp="1"/>
          </p:cNvSpPr>
          <p:nvPr>
            <p:ph type="title"/>
          </p:nvPr>
        </p:nvSpPr>
        <p:spPr>
          <a:xfrm>
            <a:off x="838200" y="83127"/>
            <a:ext cx="10515600" cy="529937"/>
          </a:xfrm>
        </p:spPr>
        <p:txBody>
          <a:bodyPr>
            <a:normAutofit fontScale="90000"/>
          </a:bodyPr>
          <a:lstStyle/>
          <a:p>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References 3</a:t>
            </a:r>
          </a:p>
        </p:txBody>
      </p:sp>
      <p:sp>
        <p:nvSpPr>
          <p:cNvPr id="4" name="TextBox 3">
            <a:extLst>
              <a:ext uri="{FF2B5EF4-FFF2-40B4-BE49-F238E27FC236}">
                <a16:creationId xmlns:a16="http://schemas.microsoft.com/office/drawing/2014/main" id="{5D7298C4-F40B-E4D4-FA31-3A4281C8E139}"/>
              </a:ext>
            </a:extLst>
          </p:cNvPr>
          <p:cNvSpPr txBox="1"/>
          <p:nvPr/>
        </p:nvSpPr>
        <p:spPr>
          <a:xfrm>
            <a:off x="136815" y="449552"/>
            <a:ext cx="11918370" cy="6325321"/>
          </a:xfrm>
          <a:prstGeom prst="rect">
            <a:avLst/>
          </a:prstGeom>
          <a:noFill/>
        </p:spPr>
        <p:txBody>
          <a:bodyPr wrap="square">
            <a:spAutoFit/>
          </a:bodyPr>
          <a:lstStyle/>
          <a:p>
            <a:pPr>
              <a:lnSpc>
                <a:spcPct val="150000"/>
              </a:lnSpc>
            </a:pPr>
            <a:r>
              <a:rPr lang="en-GB" sz="1600" dirty="0">
                <a:latin typeface="Arial" panose="020B0604020202020204" pitchFamily="34" charset="0"/>
                <a:cs typeface="Arial" panose="020B0604020202020204" pitchFamily="34" charset="0"/>
              </a:rPr>
              <a:t>McManus, E., Meacock, R., Parkinson, B. and Sutton, M. (2022). Population Level Impact of the NHS Diabetes Prevention Programme on Incidence of Type 2 Diabetes in England: an Observational Study. The Lancet Regional Health - Europe, 19(100420), p.100420. </a:t>
            </a:r>
            <a:r>
              <a:rPr lang="en-GB" sz="1600" dirty="0" err="1">
                <a:latin typeface="Arial" panose="020B0604020202020204" pitchFamily="34" charset="0"/>
                <a:cs typeface="Arial" panose="020B0604020202020204" pitchFamily="34" charset="0"/>
              </a:rPr>
              <a:t>doi</a:t>
            </a:r>
            <a:r>
              <a:rPr lang="en-GB" sz="1600" dirty="0">
                <a:latin typeface="Arial" panose="020B0604020202020204" pitchFamily="34" charset="0"/>
                <a:cs typeface="Arial" panose="020B0604020202020204" pitchFamily="34" charset="0"/>
              </a:rPr>
              <a:t>: https://doi.org/10.1016/j.lanepe.2022.100420.</a:t>
            </a: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Pollard, A.J., MacDonald, N.E., Dubé, E., Lamden, K., Baxter, P.D., Suggitt, D., Donovan, H., Gibney, Y., </a:t>
            </a:r>
            <a:r>
              <a:rPr lang="en-GB" sz="1600" dirty="0" err="1">
                <a:latin typeface="Arial" panose="020B0604020202020204" pitchFamily="34" charset="0"/>
                <a:cs typeface="Arial" panose="020B0604020202020204" pitchFamily="34" charset="0"/>
              </a:rPr>
              <a:t>Rappuoli</a:t>
            </a:r>
            <a:r>
              <a:rPr lang="en-GB" sz="1600" dirty="0">
                <a:latin typeface="Arial" panose="020B0604020202020204" pitchFamily="34" charset="0"/>
                <a:cs typeface="Arial" panose="020B0604020202020204" pitchFamily="34" charset="0"/>
              </a:rPr>
              <a:t>, R., Wright, C., Rodgers, E., Trotter, C., Stuart, J., Blake, N., Glennie, L., </a:t>
            </a:r>
            <a:r>
              <a:rPr lang="en-GB" sz="1600" dirty="0" err="1">
                <a:latin typeface="Arial" panose="020B0604020202020204" pitchFamily="34" charset="0"/>
                <a:cs typeface="Arial" panose="020B0604020202020204" pitchFamily="34" charset="0"/>
              </a:rPr>
              <a:t>Lucidarme</a:t>
            </a:r>
            <a:r>
              <a:rPr lang="en-GB" sz="1600" dirty="0">
                <a:latin typeface="Arial" panose="020B0604020202020204" pitchFamily="34" charset="0"/>
                <a:cs typeface="Arial" panose="020B0604020202020204" pitchFamily="34" charset="0"/>
              </a:rPr>
              <a:t>, J., Bai, X., Lekshmi, A., </a:t>
            </a:r>
            <a:r>
              <a:rPr lang="en-GB" sz="1600" dirty="0" err="1">
                <a:latin typeface="Arial" panose="020B0604020202020204" pitchFamily="34" charset="0"/>
                <a:cs typeface="Arial" panose="020B0604020202020204" pitchFamily="34" charset="0"/>
              </a:rPr>
              <a:t>Willeton</a:t>
            </a:r>
            <a:r>
              <a:rPr lang="en-GB" sz="1600" dirty="0">
                <a:latin typeface="Arial" panose="020B0604020202020204" pitchFamily="34" charset="0"/>
                <a:cs typeface="Arial" panose="020B0604020202020204" pitchFamily="34" charset="0"/>
              </a:rPr>
              <a:t>, L. and Clark, S.A. (2022). Presentations at the UK National Immunisation Conference. Human Vaccines &amp; Immunotherapeutics, 18(7). </a:t>
            </a:r>
            <a:r>
              <a:rPr lang="en-GB" sz="1600" dirty="0" err="1">
                <a:latin typeface="Arial" panose="020B0604020202020204" pitchFamily="34" charset="0"/>
                <a:cs typeface="Arial" panose="020B0604020202020204" pitchFamily="34" charset="0"/>
              </a:rPr>
              <a:t>doi</a:t>
            </a:r>
            <a:r>
              <a:rPr lang="en-GB" sz="1600" dirty="0">
                <a:latin typeface="Arial" panose="020B0604020202020204" pitchFamily="34" charset="0"/>
                <a:cs typeface="Arial" panose="020B0604020202020204" pitchFamily="34" charset="0"/>
              </a:rPr>
              <a:t>:. https://doi.org/10.1080/21645515.2022.2087411.</a:t>
            </a: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r>
              <a:rPr lang="en-GB" sz="1600" dirty="0" err="1">
                <a:latin typeface="Arial" panose="020B0604020202020204" pitchFamily="34" charset="0"/>
                <a:cs typeface="Arial" panose="020B0604020202020204" pitchFamily="34" charset="0"/>
              </a:rPr>
              <a:t>Schramme</a:t>
            </a:r>
            <a:r>
              <a:rPr lang="en-GB" sz="1600" dirty="0">
                <a:latin typeface="Arial" panose="020B0604020202020204" pitchFamily="34" charset="0"/>
                <a:cs typeface="Arial" panose="020B0604020202020204" pitchFamily="34" charset="0"/>
              </a:rPr>
              <a:t>, T. (2023). Health as Complete Well-Being: the WHO Definition and beyond. Public Health Ethics, 16(3), pp.210–218. </a:t>
            </a:r>
            <a:r>
              <a:rPr lang="en-GB" sz="1600" dirty="0" err="1">
                <a:latin typeface="Arial" panose="020B0604020202020204" pitchFamily="34" charset="0"/>
                <a:cs typeface="Arial" panose="020B0604020202020204" pitchFamily="34" charset="0"/>
              </a:rPr>
              <a:t>doi</a:t>
            </a:r>
            <a:r>
              <a:rPr lang="en-GB"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hlinkClick r:id="rId2"/>
              </a:rPr>
              <a:t>https://doi.org/10.1093/phe/phad017</a:t>
            </a:r>
            <a:endParaRPr lang="en-GB" sz="1600" dirty="0">
              <a:latin typeface="Arial" panose="020B0604020202020204" pitchFamily="34" charset="0"/>
              <a:cs typeface="Arial" panose="020B0604020202020204" pitchFamily="34" charset="0"/>
            </a:endParaRP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Solar, O. and Irwin, A. (2010) A conceptual framework for action on the social determinants of health Available at: https://www.who.int/publications/i/item/9789241500852  (Accessed: 10 October 2025).</a:t>
            </a: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Smith, A. (2022). A Holistic Approach To The Well-Being Of Nurses: A Combined Effects Approach. Advances in Social Sciences Research Journal, 9(1), pp.475–484. </a:t>
            </a:r>
            <a:r>
              <a:rPr lang="en-GB" sz="1600" dirty="0" err="1">
                <a:latin typeface="Arial" panose="020B0604020202020204" pitchFamily="34" charset="0"/>
                <a:cs typeface="Arial" panose="020B0604020202020204" pitchFamily="34" charset="0"/>
              </a:rPr>
              <a:t>doi</a:t>
            </a:r>
            <a:r>
              <a:rPr lang="en-GB" sz="1600" dirty="0">
                <a:latin typeface="Arial" panose="020B0604020202020204" pitchFamily="34" charset="0"/>
                <a:cs typeface="Arial" panose="020B0604020202020204" pitchFamily="34" charset="0"/>
              </a:rPr>
              <a:t>: https://doi.org/10.14738/assrj.91.11650.</a:t>
            </a:r>
          </a:p>
        </p:txBody>
      </p:sp>
    </p:spTree>
    <p:extLst>
      <p:ext uri="{BB962C8B-B14F-4D97-AF65-F5344CB8AC3E}">
        <p14:creationId xmlns:p14="http://schemas.microsoft.com/office/powerpoint/2010/main" val="10464795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7371bde9eaea4218baa6356b0d482d81">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09fcc18505b3599dd1146fc4e3f8ec58"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BillingMetadata" ma:index="1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9686F53-D186-40F5-BDDF-B0B35DD6432C}">
  <ds:schemaRefs>
    <ds:schemaRef ds:uri="http://purl.org/dc/elements/1.1/"/>
    <ds:schemaRef ds:uri="http://schemas.openxmlformats.org/package/2006/metadata/core-properties"/>
    <ds:schemaRef ds:uri="http://purl.org/dc/terms/"/>
    <ds:schemaRef ds:uri="http://schemas.microsoft.com/office/2006/metadata/properties"/>
    <ds:schemaRef ds:uri="http://www.w3.org/XML/1998/namespace"/>
    <ds:schemaRef ds:uri="http://schemas.microsoft.com/office/2006/documentManagement/types"/>
    <ds:schemaRef ds:uri="04c7059f-bde8-4ce9-bb0f-e52888740953"/>
    <ds:schemaRef ds:uri="http://purl.org/dc/dcmitype/"/>
    <ds:schemaRef ds:uri="http://schemas.microsoft.com/office/infopath/2007/PartnerControls"/>
    <ds:schemaRef ds:uri="d8e79d84-78fb-44a9-92e9-d04bdd8f0359"/>
  </ds:schemaRefs>
</ds:datastoreItem>
</file>

<file path=customXml/itemProps2.xml><?xml version="1.0" encoding="utf-8"?>
<ds:datastoreItem xmlns:ds="http://schemas.openxmlformats.org/officeDocument/2006/customXml" ds:itemID="{68282940-3A2E-403A-87C4-0355E04E2CA8}">
  <ds:schemaRefs>
    <ds:schemaRef ds:uri="http://schemas.microsoft.com/sharepoint/v3/contenttype/forms"/>
  </ds:schemaRefs>
</ds:datastoreItem>
</file>

<file path=customXml/itemProps3.xml><?xml version="1.0" encoding="utf-8"?>
<ds:datastoreItem xmlns:ds="http://schemas.openxmlformats.org/officeDocument/2006/customXml" ds:itemID="{BFDB394A-263F-4AB9-AF76-0F05A7E996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3018</TotalTime>
  <Words>4190</Words>
  <Application>Microsoft Office PowerPoint</Application>
  <PresentationFormat>Widescreen</PresentationFormat>
  <Paragraphs>118</Paragraphs>
  <Slides>15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Times New Roman</vt:lpstr>
      <vt:lpstr>Wingdings</vt:lpstr>
      <vt:lpstr>Office Theme</vt:lpstr>
      <vt:lpstr>    Integrating Health, Wellbeing, and Sustainable Development in Health and Social Care</vt:lpstr>
      <vt:lpstr>Introduction</vt:lpstr>
      <vt:lpstr>Definitions and Key Concepts</vt:lpstr>
      <vt:lpstr>Definitions and Key Concepts continues</vt:lpstr>
      <vt:lpstr>Integration of SDGs in Health and Social Care</vt:lpstr>
      <vt:lpstr>Theories and Models</vt:lpstr>
      <vt:lpstr>Policy and Governance</vt:lpstr>
      <vt:lpstr>Examples and Case Studies</vt:lpstr>
      <vt:lpstr>Equity and Access</vt:lpstr>
      <vt:lpstr>        Social determinants of health</vt:lpstr>
      <vt:lpstr>Recommendations</vt:lpstr>
      <vt:lpstr>Conclusion</vt:lpstr>
      <vt:lpstr>References(1)</vt:lpstr>
      <vt:lpstr>References(2)</vt:lpstr>
      <vt:lpstr>                      References 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Deborah Agada (2224942)</cp:lastModifiedBy>
  <cp:revision>80</cp:revision>
  <dcterms:created xsi:type="dcterms:W3CDTF">2025-10-04T12:00:52Z</dcterms:created>
  <dcterms:modified xsi:type="dcterms:W3CDTF">2025-10-11T01:37:46Z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