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9"/>
  </p:notesMasterIdLst>
  <p:sldIdLst>
    <p:sldId id="474" r:id="rId5"/>
    <p:sldId id="419" r:id="rId6"/>
    <p:sldId id="313" r:id="rId7"/>
    <p:sldId id="41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D57"/>
    <a:srgbClr val="D6E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345"/>
    <p:restoredTop sz="94597"/>
  </p:normalViewPr>
  <p:slideViewPr>
    <p:cSldViewPr snapToGrid="0" snapToObjects="1">
      <p:cViewPr varScale="1">
        <p:scale>
          <a:sx n="103" d="100"/>
          <a:sy n="103" d="100"/>
        </p:scale>
        <p:origin x="168" y="2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F89CD1-C101-1F43-9F13-852BB41D08B0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EBC38E-7062-EB44-A60C-D995DF40E2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610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519977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22F012-4B3E-7840-A3DB-DEA81F494851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87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9CB8E-DD7C-B942-AC88-5C5D94EEB1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8F7ABE-B9B9-0346-812F-108ECB83A1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345AA-0AA4-D641-ABF2-542A6150A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16436-82B2-DD40-9F3C-4CB590E60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65793-0940-2746-B5ED-403719990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349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463E8-FE46-DE44-BCF7-CB15CF774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1C8F2-08FC-1742-BFDA-0738B4834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E6281-63A4-0948-A2B0-F74D79BB0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42D3E-A923-1B42-9605-C0D5A8B08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0CDE3-E57E-1545-825A-180DD4A60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30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CEAF1-BAD1-5F4E-8624-5BCDD9F8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8C5BE6-FBAF-4E46-BC16-CD8535B6E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C189C-94A5-8C42-8A26-54B706FDA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0CA8C-F5E7-1D46-90EE-C1C67281A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FEFF2-C031-E143-AE01-28367F913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939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06E08-8E76-004E-BDF8-200DB510F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3D7F2-8591-C842-84E1-6F97B0A108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B9DBF9-3F63-2E42-8C27-55C8A7B3BB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76E54-273D-E64D-8DF1-826548814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F21A1D-1BAC-1E48-98F5-B315BC8E8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98D45-E138-B34B-8A9A-9F780C235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15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5BF91-05C2-6846-9E16-BE4C2A506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C0C5CD-4E4E-F743-B3E1-472DA662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69D28-3BCE-1746-8F7B-809AA1AD8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866EAB-A9E4-4740-BD84-202BDD6DF7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A7F36B-81D5-8842-9D2E-3F29DB2ED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A70440-91E1-404B-B0E8-A2DDEF5EB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B58A13-1DC6-3B43-89DA-9EFD09B01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62FBC5-93C3-F245-B34C-1AC64EF63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134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82A53-7779-F744-AB0B-E58D1D636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3AAF30-3A14-6B4B-8D39-23230976A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C23262-03E8-1F4B-B001-629019283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61B7E8-9135-5246-8F1F-532719F3D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983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B15B4A-8BC9-6C45-8B7A-BE3C3C4C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D640C0-9010-F54E-A3EC-E2B0D3334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D9D6C2-AEFC-3849-95A8-CE759BE62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150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7A970-84CC-AB47-95E8-0D49B9A8D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31EEF-6E97-3C42-ADD9-C1341410E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AB312A-3FD7-224F-AD66-659D50222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406E15-3D97-E542-88FB-7135E03AF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2C6188-DD72-C74E-A1FB-3A5203CF4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50B209-E4F4-C640-BFA4-3911C3409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066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9F156-6AFC-1240-BB1B-AF727D5F4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AE5225-A4FD-524E-BCFE-2834C2C611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26234-DD5E-D44A-BC56-AD597770C0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47666-76E6-B54B-8B36-0953C69F7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A47CEA-7134-E444-B065-C008FD960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DB33E2-0DF8-C54E-A1E0-8C565A972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958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BCF12-01DE-9047-86F0-2DADF55E2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6304C8-FC8E-944A-9903-48EEE3D71E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2755F-33DA-0940-993C-B4006AF93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ADAE8-CECC-944A-B4EC-8F05E36FE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22261-0306-D74B-9E53-0CD7B93B2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080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D2ABC1-78D2-6A49-9308-7749713C00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D0C82B-FB38-5346-AF0E-CB7F74FAA2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88FA5-4F50-1F41-B826-30176065F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07F87-5DDB-634B-8E66-F7F46B41F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E950D-09EA-7F48-A78A-EEA31AB74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7225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55429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E8786B-F58F-8B42-8FBB-1675B3809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D486AF-1C14-6940-9C2C-47B5800E4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BDF4B-49DC-BB43-AE3E-C163D73423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84E17-26DB-4446-890C-8484A7A38D55}" type="datetimeFigureOut">
              <a:rPr lang="en-US" smtClean="0"/>
              <a:t>10/20/21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CAE5B-7616-DD48-8E71-9E6FEDC223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04649E-E7B3-1D43-96C9-D16B69BA1D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FCCE4-A5ED-2E42-98ED-9045F0CFB2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733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dantur.com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D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3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Gwaith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Grŵp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ACBEEC-01AE-2F43-AFAB-4E2734F673E9}"/>
              </a:ext>
            </a:extLst>
          </p:cNvPr>
          <p:cNvSpPr/>
          <p:nvPr/>
        </p:nvSpPr>
        <p:spPr>
          <a:xfrm>
            <a:off x="9640868" y="1563687"/>
            <a:ext cx="2105064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cy-GB" sz="30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21.10.2021</a:t>
            </a:r>
          </a:p>
        </p:txBody>
      </p:sp>
    </p:spTree>
    <p:extLst>
      <p:ext uri="{BB962C8B-B14F-4D97-AF65-F5344CB8AC3E}">
        <p14:creationId xmlns:p14="http://schemas.microsoft.com/office/powerpoint/2010/main" val="293110013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1930s French Mahogany &amp; Red Velvet Armchair on Chairish.com">
            <a:extLst>
              <a:ext uri="{FF2B5EF4-FFF2-40B4-BE49-F238E27FC236}">
                <a16:creationId xmlns:a16="http://schemas.microsoft.com/office/drawing/2014/main" id="{91531772-A010-CE4E-9D1E-0738DB143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77" b="96591" l="2837" r="980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1535" y="96215"/>
            <a:ext cx="3184665" cy="397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4">
            <a:extLst>
              <a:ext uri="{FF2B5EF4-FFF2-40B4-BE49-F238E27FC236}">
                <a16:creationId xmlns:a16="http://schemas.microsoft.com/office/drawing/2014/main" id="{5BF7A477-6A54-7B44-8589-6A15342DA6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6863" y="3142388"/>
            <a:ext cx="3739702" cy="1227648"/>
          </a:xfrm>
          <a:prstGeom prst="wedgeRoundRectCallout">
            <a:avLst>
              <a:gd name="adj1" fmla="val 74736"/>
              <a:gd name="adj2" fmla="val 55468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Oeddet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ti’n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…?</a:t>
            </a:r>
            <a:endParaRPr kumimoji="0" lang="en-US" altLang="en-US" sz="3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sual" pitchFamily="2" charset="77"/>
            </a:endParaRPr>
          </a:p>
        </p:txBody>
      </p:sp>
      <p:sp>
        <p:nvSpPr>
          <p:cNvPr id="3" name="AutoShape 1">
            <a:extLst>
              <a:ext uri="{FF2B5EF4-FFF2-40B4-BE49-F238E27FC236}">
                <a16:creationId xmlns:a16="http://schemas.microsoft.com/office/drawing/2014/main" id="{CEC27B90-B70D-5B43-9A75-7A375D5EE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400" y="4858871"/>
            <a:ext cx="7924800" cy="1685364"/>
          </a:xfrm>
          <a:prstGeom prst="wedgeRoundRectCallout">
            <a:avLst>
              <a:gd name="adj1" fmla="val -70473"/>
              <a:gd name="adj2" fmla="val -60235"/>
              <a:gd name="adj3" fmla="val 16667"/>
            </a:avLst>
          </a:prstGeom>
          <a:solidFill>
            <a:schemeClr val="accent3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Oeddwn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.</a:t>
            </a:r>
            <a:r>
              <a:rPr lang="en-US" altLang="en-US" sz="3500" dirty="0">
                <a:latin typeface="Casual" pitchFamily="2" charset="77"/>
              </a:rPr>
              <a:t> </a:t>
            </a:r>
            <a:r>
              <a:rPr lang="en-US" altLang="en-US" sz="3500" dirty="0" err="1">
                <a:latin typeface="Casual" pitchFamily="2" charset="77"/>
              </a:rPr>
              <a:t>R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oeddwn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i’n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….</a:t>
            </a:r>
            <a:endParaRPr kumimoji="0" lang="en-US" altLang="en-US" sz="3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sual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Nac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oeddwn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.</a:t>
            </a:r>
            <a:r>
              <a:rPr lang="en-US" altLang="en-US" sz="3500" dirty="0">
                <a:latin typeface="Casual" pitchFamily="2" charset="77"/>
              </a:rPr>
              <a:t> 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Doeddwn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i 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ddim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</a:t>
            </a:r>
            <a:r>
              <a:rPr kumimoji="0" lang="en-US" altLang="en-US" sz="3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yn</a:t>
            </a:r>
            <a:r>
              <a:rPr kumimoji="0" lang="en-US" altLang="en-US" sz="3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sual" pitchFamily="2" charset="77"/>
                <a:ea typeface="Times New Roman" panose="02020603050405020304" pitchFamily="18" charset="0"/>
              </a:rPr>
              <a:t> ….</a:t>
            </a:r>
            <a:endParaRPr kumimoji="0" lang="en-US" altLang="en-US" sz="3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sual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716E1EEC-8648-7347-9F0A-5D6ECF2BC7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DDE57AF-EE6A-9044-A046-A5CF7454EC35}"/>
              </a:ext>
            </a:extLst>
          </p:cNvPr>
          <p:cNvSpPr/>
          <p:nvPr/>
        </p:nvSpPr>
        <p:spPr>
          <a:xfrm>
            <a:off x="1354924" y="246893"/>
            <a:ext cx="5881687" cy="1106897"/>
          </a:xfrm>
          <a:prstGeom prst="roundRect">
            <a:avLst/>
          </a:prstGeom>
          <a:solidFill>
            <a:srgbClr val="FF5D5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500" b="1" dirty="0">
                <a:solidFill>
                  <a:schemeClr val="tx1"/>
                </a:solidFill>
                <a:latin typeface="Segoe Print" panose="02000800000000000000" pitchFamily="2" charset="0"/>
              </a:rPr>
              <a:t>Y Gadair Goch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0EEEFB4-486E-B94E-8A6F-02108BC27AA4}"/>
              </a:ext>
            </a:extLst>
          </p:cNvPr>
          <p:cNvSpPr/>
          <p:nvPr/>
        </p:nvSpPr>
        <p:spPr>
          <a:xfrm>
            <a:off x="196239" y="1641115"/>
            <a:ext cx="8037895" cy="1012438"/>
          </a:xfrm>
          <a:prstGeom prst="roundRect">
            <a:avLst/>
          </a:prstGeom>
          <a:solidFill>
            <a:srgbClr val="FF5D57">
              <a:alpha val="42000"/>
            </a:srgb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600" dirty="0" err="1"/>
              <a:t>Gofynnwch</a:t>
            </a:r>
            <a:r>
              <a:rPr lang="en-US" sz="2600" dirty="0"/>
              <a:t> </a:t>
            </a:r>
            <a:r>
              <a:rPr lang="en-US" sz="2600" dirty="0" err="1"/>
              <a:t>gwestiynau</a:t>
            </a:r>
            <a:r>
              <a:rPr lang="en-US" sz="2600" dirty="0"/>
              <a:t> </a:t>
            </a:r>
            <a:r>
              <a:rPr lang="en-US" sz="2600" dirty="0" err="1"/>
              <a:t>i’ch</a:t>
            </a:r>
            <a:r>
              <a:rPr lang="en-US" sz="2600" dirty="0"/>
              <a:t> </a:t>
            </a:r>
            <a:r>
              <a:rPr lang="en-US" sz="2600" dirty="0" err="1"/>
              <a:t>gilydd</a:t>
            </a:r>
            <a:r>
              <a:rPr lang="en-US" sz="2600" dirty="0"/>
              <a:t> am </a:t>
            </a:r>
            <a:r>
              <a:rPr lang="en-US" sz="2600" dirty="0" err="1"/>
              <a:t>eich</a:t>
            </a:r>
            <a:r>
              <a:rPr lang="en-US" sz="2600" dirty="0"/>
              <a:t> </a:t>
            </a:r>
            <a:r>
              <a:rPr lang="en-US" sz="2600" dirty="0" err="1"/>
              <a:t>dyddiau</a:t>
            </a:r>
            <a:r>
              <a:rPr lang="en-US" sz="2600" dirty="0"/>
              <a:t> </a:t>
            </a:r>
            <a:r>
              <a:rPr lang="en-US" sz="2600" dirty="0" err="1"/>
              <a:t>ysgol</a:t>
            </a:r>
            <a:r>
              <a:rPr lang="en-US" sz="2600" dirty="0"/>
              <a:t>. </a:t>
            </a:r>
          </a:p>
          <a:p>
            <a:pPr algn="ctr"/>
            <a:r>
              <a:rPr lang="en-US" sz="2600" i="1" dirty="0"/>
              <a:t>Ask </a:t>
            </a:r>
            <a:r>
              <a:rPr lang="en-US" sz="2600" i="1" dirty="0" err="1"/>
              <a:t>eachother</a:t>
            </a:r>
            <a:r>
              <a:rPr lang="en-US" sz="2600" i="1" dirty="0"/>
              <a:t> questions about your school days. </a:t>
            </a:r>
          </a:p>
        </p:txBody>
      </p:sp>
    </p:spTree>
    <p:extLst>
      <p:ext uri="{BB962C8B-B14F-4D97-AF65-F5344CB8AC3E}">
        <p14:creationId xmlns:p14="http://schemas.microsoft.com/office/powerpoint/2010/main" val="260951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s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2058" y="1284025"/>
            <a:ext cx="1059860" cy="1059860"/>
          </a:xfrm>
          <a:prstGeom prst="rect">
            <a:avLst/>
          </a:prstGeom>
        </p:spPr>
      </p:pic>
      <p:pic>
        <p:nvPicPr>
          <p:cNvPr id="6" name="Picture 5" descr="images-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34" y="3002656"/>
            <a:ext cx="1059860" cy="1059860"/>
          </a:xfrm>
          <a:prstGeom prst="rect">
            <a:avLst/>
          </a:prstGeom>
        </p:spPr>
      </p:pic>
      <p:pic>
        <p:nvPicPr>
          <p:cNvPr id="7" name="Picture 6" descr="images-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0421" y="3075782"/>
            <a:ext cx="775026" cy="775026"/>
          </a:xfrm>
          <a:prstGeom prst="rect">
            <a:avLst/>
          </a:prstGeom>
        </p:spPr>
      </p:pic>
      <p:pic>
        <p:nvPicPr>
          <p:cNvPr id="8" name="Picture 7" descr="images-4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60421" y="4730788"/>
            <a:ext cx="1059860" cy="1056824"/>
          </a:xfrm>
          <a:prstGeom prst="rect">
            <a:avLst/>
          </a:prstGeom>
        </p:spPr>
      </p:pic>
      <p:pic>
        <p:nvPicPr>
          <p:cNvPr id="9" name="Picture 8" descr="images-5.jpe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7356" y="3116298"/>
            <a:ext cx="1059860" cy="1021125"/>
          </a:xfrm>
          <a:prstGeom prst="rect">
            <a:avLst/>
          </a:prstGeom>
        </p:spPr>
      </p:pic>
      <p:pic>
        <p:nvPicPr>
          <p:cNvPr id="10" name="Picture 9" descr="images-6.jpe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48243" y="3090096"/>
            <a:ext cx="1059860" cy="1021125"/>
          </a:xfrm>
          <a:prstGeom prst="rect">
            <a:avLst/>
          </a:prstGeom>
        </p:spPr>
      </p:pic>
      <p:pic>
        <p:nvPicPr>
          <p:cNvPr id="11" name="Picture 10" descr="images.jpe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5604" y="1310665"/>
            <a:ext cx="1059860" cy="1021125"/>
          </a:xfrm>
          <a:prstGeom prst="rect">
            <a:avLst/>
          </a:prstGeom>
        </p:spPr>
      </p:pic>
      <p:pic>
        <p:nvPicPr>
          <p:cNvPr id="12" name="Picture 11" descr="Unknown-1.jpe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42419" y="1232926"/>
            <a:ext cx="1059860" cy="1021125"/>
          </a:xfrm>
          <a:prstGeom prst="rect">
            <a:avLst/>
          </a:prstGeom>
        </p:spPr>
      </p:pic>
      <p:pic>
        <p:nvPicPr>
          <p:cNvPr id="13" name="Picture 12" descr="Unknown-2.jpe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934" y="4734898"/>
            <a:ext cx="1059860" cy="1021125"/>
          </a:xfrm>
          <a:prstGeom prst="rect">
            <a:avLst/>
          </a:prstGeom>
        </p:spPr>
      </p:pic>
      <p:pic>
        <p:nvPicPr>
          <p:cNvPr id="14" name="Picture 13" descr="Unknown-3.jpe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94607" y="4771069"/>
            <a:ext cx="1059860" cy="1057059"/>
          </a:xfrm>
          <a:prstGeom prst="rect">
            <a:avLst/>
          </a:prstGeom>
        </p:spPr>
      </p:pic>
      <p:pic>
        <p:nvPicPr>
          <p:cNvPr id="15" name="Picture 14" descr="Unknown.jpe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6934" y="1235321"/>
            <a:ext cx="1059860" cy="1021124"/>
          </a:xfrm>
          <a:prstGeom prst="rect">
            <a:avLst/>
          </a:prstGeom>
        </p:spPr>
      </p:pic>
      <p:pic>
        <p:nvPicPr>
          <p:cNvPr id="16" name="Picture 15" descr="Unknown-4.jpe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348243" y="4783837"/>
            <a:ext cx="1059861" cy="1057061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114420" y="2295181"/>
            <a:ext cx="167118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Cymraeg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785604" y="2362567"/>
            <a:ext cx="14318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Saesneg</a:t>
            </a:r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3108310" y="2354342"/>
            <a:ext cx="18653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Mathemateg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4909463" y="2405441"/>
            <a:ext cx="20136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Gwyddoniaeth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221098" y="4101252"/>
            <a:ext cx="13981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Addysg </a:t>
            </a:r>
            <a:b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Grefyddol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1697207" y="4137423"/>
            <a:ext cx="19410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Technoleg Gwybodaeth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453425" y="4096907"/>
            <a:ext cx="12668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Hanes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979803" y="4111220"/>
            <a:ext cx="18653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Cerddoriaeth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-2771" y="5792193"/>
            <a:ext cx="20692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Daearyddiaeth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1894607" y="5792193"/>
            <a:ext cx="11938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Celf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453425" y="5751679"/>
            <a:ext cx="17486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Addysg </a:t>
            </a:r>
            <a:b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Gorfforol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5213375" y="5840897"/>
            <a:ext cx="16318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Technoleg</a:t>
            </a: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5682AD0-74B2-5C43-B579-4A3BAF6F505A}"/>
              </a:ext>
            </a:extLst>
          </p:cNvPr>
          <p:cNvSpPr txBox="1"/>
          <p:nvPr/>
        </p:nvSpPr>
        <p:spPr>
          <a:xfrm>
            <a:off x="8229600" y="4935576"/>
            <a:ext cx="39624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…</a:t>
            </a:r>
            <a:r>
              <a:rPr lang="en-US" sz="2200" b="1" dirty="0" err="1">
                <a:latin typeface="Casual" pitchFamily="2" charset="77"/>
                <a:cs typeface="Cavolini" panose="03000502040302020204" pitchFamily="66" charset="0"/>
              </a:rPr>
              <a:t>ddiddorol</a:t>
            </a:r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   </a:t>
            </a:r>
            <a:r>
              <a:rPr lang="en-US" sz="2200" i="1" dirty="0">
                <a:latin typeface="Casual" pitchFamily="2" charset="77"/>
                <a:cs typeface="Cavolini" panose="03000502040302020204" pitchFamily="66" charset="0"/>
              </a:rPr>
              <a:t>(interesting) </a:t>
            </a:r>
          </a:p>
          <a:p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… </a:t>
            </a:r>
            <a:r>
              <a:rPr lang="en-US" sz="2200" b="1" dirty="0" err="1">
                <a:latin typeface="Casual" pitchFamily="2" charset="77"/>
                <a:cs typeface="Cavolini" panose="03000502040302020204" pitchFamily="66" charset="0"/>
              </a:rPr>
              <a:t>gyffrous</a:t>
            </a:r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   </a:t>
            </a:r>
            <a:r>
              <a:rPr lang="en-US" sz="2200" i="1" dirty="0">
                <a:latin typeface="Casual" pitchFamily="2" charset="77"/>
                <a:cs typeface="Cavolini" panose="03000502040302020204" pitchFamily="66" charset="0"/>
              </a:rPr>
              <a:t>(exciting) </a:t>
            </a:r>
          </a:p>
          <a:p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… </a:t>
            </a:r>
            <a:r>
              <a:rPr lang="en-US" sz="2200" b="1" dirty="0" err="1">
                <a:latin typeface="Casual" pitchFamily="2" charset="77"/>
                <a:cs typeface="Cavolini" panose="03000502040302020204" pitchFamily="66" charset="0"/>
              </a:rPr>
              <a:t>hwyl</a:t>
            </a:r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    </a:t>
            </a:r>
            <a:r>
              <a:rPr lang="en-US" sz="2200" i="1" dirty="0">
                <a:latin typeface="Casual" pitchFamily="2" charset="77"/>
                <a:cs typeface="Cavolini" panose="03000502040302020204" pitchFamily="66" charset="0"/>
              </a:rPr>
              <a:t> (fun)</a:t>
            </a:r>
          </a:p>
          <a:p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… </a:t>
            </a:r>
            <a:r>
              <a:rPr lang="en-US" sz="2200" b="1" dirty="0" err="1">
                <a:latin typeface="Casual" pitchFamily="2" charset="77"/>
                <a:cs typeface="Cavolini" panose="03000502040302020204" pitchFamily="66" charset="0"/>
              </a:rPr>
              <a:t>wych</a:t>
            </a:r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     </a:t>
            </a:r>
            <a:r>
              <a:rPr lang="en-US" sz="2200" i="1" dirty="0">
                <a:latin typeface="Casual" pitchFamily="2" charset="77"/>
                <a:cs typeface="Cavolini" panose="03000502040302020204" pitchFamily="66" charset="0"/>
              </a:rPr>
              <a:t>(brilliant)</a:t>
            </a:r>
          </a:p>
          <a:p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… </a:t>
            </a:r>
            <a:r>
              <a:rPr lang="en-US" sz="2200" b="1" dirty="0" err="1">
                <a:latin typeface="Casual" pitchFamily="2" charset="77"/>
                <a:cs typeface="Cavolini" panose="03000502040302020204" pitchFamily="66" charset="0"/>
              </a:rPr>
              <a:t>ddoniol</a:t>
            </a:r>
            <a:r>
              <a:rPr lang="en-US" sz="2200" b="1" dirty="0">
                <a:latin typeface="Casual" pitchFamily="2" charset="77"/>
                <a:cs typeface="Cavolini" panose="03000502040302020204" pitchFamily="66" charset="0"/>
              </a:rPr>
              <a:t>   </a:t>
            </a:r>
            <a:r>
              <a:rPr lang="en-US" sz="2200" i="1" dirty="0">
                <a:latin typeface="Casual" pitchFamily="2" charset="77"/>
                <a:cs typeface="Cavolini" panose="03000502040302020204" pitchFamily="66" charset="0"/>
              </a:rPr>
              <a:t>(funny)</a:t>
            </a:r>
          </a:p>
        </p:txBody>
      </p:sp>
      <p:sp>
        <p:nvSpPr>
          <p:cNvPr id="35" name="AutoShape 4">
            <a:extLst>
              <a:ext uri="{FF2B5EF4-FFF2-40B4-BE49-F238E27FC236}">
                <a16:creationId xmlns:a16="http://schemas.microsoft.com/office/drawing/2014/main" id="{E5CDB824-1AFB-D948-9C41-F6D5694071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8103" y="155202"/>
            <a:ext cx="4532766" cy="2037722"/>
          </a:xfrm>
          <a:prstGeom prst="wedgeRoundRectCallout">
            <a:avLst>
              <a:gd name="adj1" fmla="val 65583"/>
              <a:gd name="adj2" fmla="val 27853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Roeddwn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i’n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hoffi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_____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achos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roedd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e’n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… </a:t>
            </a:r>
          </a:p>
          <a:p>
            <a:pPr algn="ctr"/>
            <a:r>
              <a:rPr lang="en-US" sz="2200" b="1" dirty="0" err="1">
                <a:solidFill>
                  <a:schemeClr val="accent1">
                    <a:lumMod val="75000"/>
                  </a:schemeClr>
                </a:solidFill>
                <a:latin typeface="Casual" pitchFamily="2" charset="77"/>
                <a:cs typeface="Cavolini" panose="03000502040302020204" pitchFamily="66" charset="0"/>
              </a:rPr>
              <a:t>ond</a:t>
            </a:r>
            <a:r>
              <a:rPr lang="en-US" sz="2200" b="1" dirty="0">
                <a:solidFill>
                  <a:schemeClr val="accent1">
                    <a:lumMod val="75000"/>
                  </a:schemeClr>
                </a:solidFill>
                <a:latin typeface="Casual" pitchFamily="2" charset="77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Doeddwn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i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ddim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yn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hoffi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______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achos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roedd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e’n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sual" pitchFamily="2" charset="77"/>
            </a:endParaRPr>
          </a:p>
        </p:txBody>
      </p:sp>
      <p:sp>
        <p:nvSpPr>
          <p:cNvPr id="36" name="AutoShape 1">
            <a:extLst>
              <a:ext uri="{FF2B5EF4-FFF2-40B4-BE49-F238E27FC236}">
                <a16:creationId xmlns:a16="http://schemas.microsoft.com/office/drawing/2014/main" id="{1FB98597-6964-BF41-B7DF-C373C73A1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3484" y="2525990"/>
            <a:ext cx="3756891" cy="777885"/>
          </a:xfrm>
          <a:prstGeom prst="wedgeRoundRectCallout">
            <a:avLst>
              <a:gd name="adj1" fmla="val -44869"/>
              <a:gd name="adj2" fmla="val 111168"/>
              <a:gd name="adj3" fmla="val 16667"/>
            </a:avLst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Pam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roeddet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ti’n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hoffi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…?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sual" pitchFamily="2" charset="77"/>
            </a:endParaRPr>
          </a:p>
        </p:txBody>
      </p:sp>
      <p:sp>
        <p:nvSpPr>
          <p:cNvPr id="37" name="AutoShape 4">
            <a:extLst>
              <a:ext uri="{FF2B5EF4-FFF2-40B4-BE49-F238E27FC236}">
                <a16:creationId xmlns:a16="http://schemas.microsoft.com/office/drawing/2014/main" id="{6DC2599F-BAE6-5D42-8DD3-88808692F4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5189" y="3885724"/>
            <a:ext cx="4532766" cy="863239"/>
          </a:xfrm>
          <a:prstGeom prst="wedgeRoundRectCallout">
            <a:avLst>
              <a:gd name="adj1" fmla="val 65583"/>
              <a:gd name="adj2" fmla="val 27853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Roeddwn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i’n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hoffi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________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achos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roedd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sual" pitchFamily="2" charset="77"/>
                <a:cs typeface="Cavolini" panose="03000502040302020204" pitchFamily="66" charset="0"/>
              </a:rPr>
              <a:t>e’n</a:t>
            </a:r>
            <a:r>
              <a:rPr lang="en-US" sz="2200" dirty="0">
                <a:latin typeface="Casual" pitchFamily="2" charset="77"/>
                <a:cs typeface="Cavolini" panose="03000502040302020204" pitchFamily="66" charset="0"/>
              </a:rPr>
              <a:t> …</a:t>
            </a:r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5ED483D4-DD29-1C4A-857E-21E88F96D339}"/>
              </a:ext>
            </a:extLst>
          </p:cNvPr>
          <p:cNvSpPr/>
          <p:nvPr/>
        </p:nvSpPr>
        <p:spPr>
          <a:xfrm>
            <a:off x="346934" y="155202"/>
            <a:ext cx="5881687" cy="879376"/>
          </a:xfrm>
          <a:prstGeom prst="roundRect">
            <a:avLst/>
          </a:prstGeom>
          <a:solidFill>
            <a:srgbClr val="FF5D5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  <a:latin typeface="Segoe Print" panose="02000800000000000000" pitchFamily="2" charset="0"/>
              </a:rPr>
              <a:t>Pynciau Ysgol  </a:t>
            </a:r>
            <a:r>
              <a:rPr lang="cy-GB" sz="2500" b="1" i="1" dirty="0">
                <a:solidFill>
                  <a:schemeClr val="tx1"/>
                </a:solidFill>
                <a:latin typeface="Segoe Print" panose="02000800000000000000" pitchFamily="2" charset="0"/>
              </a:rPr>
              <a:t>School Subjects</a:t>
            </a:r>
          </a:p>
        </p:txBody>
      </p:sp>
    </p:spTree>
    <p:extLst>
      <p:ext uri="{BB962C8B-B14F-4D97-AF65-F5344CB8AC3E}">
        <p14:creationId xmlns:p14="http://schemas.microsoft.com/office/powerpoint/2010/main" val="162092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19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3E51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15154" y="228909"/>
            <a:ext cx="12192000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6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 Pod </a:t>
            </a:r>
            <a:r>
              <a:rPr lang="en-US" sz="6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Antur</a:t>
            </a:r>
            <a:endParaRPr lang="en-US" sz="6000" b="1" dirty="0">
              <a:solidFill>
                <a:schemeClr val="tx1">
                  <a:lumMod val="75000"/>
                  <a:lumOff val="2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BA2C8A-93D2-1C4F-9485-F86078761D39}"/>
              </a:ext>
            </a:extLst>
          </p:cNvPr>
          <p:cNvSpPr/>
          <p:nvPr/>
        </p:nvSpPr>
        <p:spPr>
          <a:xfrm>
            <a:off x="4072167" y="1765115"/>
            <a:ext cx="6096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PAC3 Byw yn Oes Fictoria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PAC2 Tŷ’r Tududiaid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PAC2 Ddoe a Heddiw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PAC3 Cantre’r Gwaelod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PAC4 Byw yn ystod yr Ail Ryfel Byd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PAC1 Barti Ddu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b="1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C83E23-A482-4545-8D1D-8E453B59A7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9906" y="1088007"/>
            <a:ext cx="3956852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Look at one of these books online : </a:t>
            </a: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 descr="Diagram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B9E87D2D-C429-C147-B68E-B10DC9851C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5244" y="381485"/>
            <a:ext cx="2719862" cy="15855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F6AA7CD-AB65-9342-BEBB-871D2CD74A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7575" y="-2972058"/>
            <a:ext cx="6824625" cy="2215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frawddegau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disgrifio</a:t>
            </a:r>
            <a:r>
              <a:rPr lang="en-US" altLang="en-US" sz="2000" dirty="0" err="1"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’r</a:t>
            </a:r>
            <a:r>
              <a:rPr lang="en-US" altLang="en-US" sz="2000" dirty="0"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person / </a:t>
            </a:r>
            <a:r>
              <a:rPr lang="en-US" altLang="en-US" sz="2000" dirty="0" err="1"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bobl</a:t>
            </a:r>
            <a:r>
              <a:rPr lang="en-US" altLang="en-US" sz="2000" dirty="0"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e.e.</a:t>
            </a:r>
            <a:endParaRPr lang="en-US" alt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roedden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byw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roedden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fwyta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roedden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gweithio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D1BCFC8-4E8B-6E4A-B2FE-4957497CE0C9}"/>
              </a:ext>
            </a:extLst>
          </p:cNvPr>
          <p:cNvSpPr/>
          <p:nvPr/>
        </p:nvSpPr>
        <p:spPr>
          <a:xfrm>
            <a:off x="303671" y="228909"/>
            <a:ext cx="2481863" cy="2619272"/>
          </a:xfrm>
          <a:prstGeom prst="roundRect">
            <a:avLst/>
          </a:prstGeom>
          <a:solidFill>
            <a:srgbClr val="FF5D5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Segoe Print" panose="02000800000000000000" pitchFamily="2" charset="0"/>
              </a:rPr>
              <a:t>Tasg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Segoe Print" panose="02000800000000000000" pitchFamily="2" charset="0"/>
              </a:rPr>
              <a:t>Ymchwil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Segoe Print" panose="02000800000000000000" pitchFamily="2" charset="0"/>
              </a:rPr>
              <a:t>Research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Segoe Print" panose="02000800000000000000" pitchFamily="2" charset="0"/>
              </a:rPr>
              <a:t>Task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029BF218-D7D2-3B45-A47E-591ECF724710}"/>
              </a:ext>
            </a:extLst>
          </p:cNvPr>
          <p:cNvSpPr/>
          <p:nvPr/>
        </p:nvSpPr>
        <p:spPr>
          <a:xfrm>
            <a:off x="271577" y="4845709"/>
            <a:ext cx="11583529" cy="1842466"/>
          </a:xfrm>
          <a:prstGeom prst="roundRect">
            <a:avLst/>
          </a:prstGeom>
          <a:solidFill>
            <a:srgbClr val="FF5D57">
              <a:alpha val="42000"/>
            </a:srgb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600" dirty="0"/>
              <a:t>Look at the Pod </a:t>
            </a:r>
            <a:r>
              <a:rPr lang="en-US" sz="2600" dirty="0" err="1"/>
              <a:t>Antur</a:t>
            </a:r>
            <a:r>
              <a:rPr lang="en-US" sz="2600" dirty="0"/>
              <a:t> website – the resources are graded in four different levels. </a:t>
            </a:r>
          </a:p>
          <a:p>
            <a:pPr algn="ctr"/>
            <a:r>
              <a:rPr lang="en-US" sz="2600" i="1" dirty="0"/>
              <a:t>Look at the content of your chosen book, and make a plan which questions you could ask the pupils, based on today’s patterns. n</a:t>
            </a:r>
          </a:p>
        </p:txBody>
      </p:sp>
    </p:spTree>
    <p:extLst>
      <p:ext uri="{BB962C8B-B14F-4D97-AF65-F5344CB8AC3E}">
        <p14:creationId xmlns:p14="http://schemas.microsoft.com/office/powerpoint/2010/main" val="3928914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A7C0AFE706ECA4FAE8DE043B21E969A" ma:contentTypeVersion="9" ma:contentTypeDescription="Create a new document." ma:contentTypeScope="" ma:versionID="0bc3009d8dbaface8aa1ecc78d30b668">
  <xsd:schema xmlns:xsd="http://www.w3.org/2001/XMLSchema" xmlns:xs="http://www.w3.org/2001/XMLSchema" xmlns:p="http://schemas.microsoft.com/office/2006/metadata/properties" xmlns:ns2="e0987d0b-989b-4a32-adca-3070425d2c01" targetNamespace="http://schemas.microsoft.com/office/2006/metadata/properties" ma:root="true" ma:fieldsID="fef510d35da4ab29529dd254cf944e6a" ns2:_="">
    <xsd:import namespace="e0987d0b-989b-4a32-adca-3070425d2c0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987d0b-989b-4a32-adca-3070425d2c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E276C19-89D1-412F-8F5B-8BD7189A55C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39021AC-C8CA-4A79-979F-CE4A1CBBE8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987d0b-989b-4a32-adca-3070425d2c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6E1554-8CA7-4954-80A4-960883E21A1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663</TotalTime>
  <Words>250</Words>
  <Application>Microsoft Macintosh PowerPoint</Application>
  <PresentationFormat>Widescreen</PresentationFormat>
  <Paragraphs>68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4" baseType="lpstr">
      <vt:lpstr>Arial Unicode MS</vt:lpstr>
      <vt:lpstr>맑은 고딕</vt:lpstr>
      <vt:lpstr>Arial</vt:lpstr>
      <vt:lpstr>Calibri</vt:lpstr>
      <vt:lpstr>Calibri Light</vt:lpstr>
      <vt:lpstr>Casual</vt:lpstr>
      <vt:lpstr>Cavolini</vt:lpstr>
      <vt:lpstr>Segoe Print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Partneriaid Parablu</dc:title>
  <dc:creator>Catrin Evans-Thomas</dc:creator>
  <cp:lastModifiedBy>C E-Thomas</cp:lastModifiedBy>
  <cp:revision>13</cp:revision>
  <dcterms:created xsi:type="dcterms:W3CDTF">2020-09-27T20:23:20Z</dcterms:created>
  <dcterms:modified xsi:type="dcterms:W3CDTF">2021-10-20T18:51:58Z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0x0101002A7C0AFE706ECA4FAE8DE043B21E969A</vt:lpwstr>
  </property>
</Properties>
</file>