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handoutMasterIdLst>
    <p:handoutMasterId r:id="rId13"/>
  </p:handoutMasterIdLst>
  <p:sldIdLst>
    <p:sldId id="277" r:id="rId2"/>
    <p:sldId id="581" r:id="rId3"/>
    <p:sldId id="630" r:id="rId4"/>
    <p:sldId id="319" r:id="rId5"/>
    <p:sldId id="631" r:id="rId6"/>
    <p:sldId id="632" r:id="rId7"/>
    <p:sldId id="633" r:id="rId8"/>
    <p:sldId id="578" r:id="rId9"/>
    <p:sldId id="634" r:id="rId10"/>
    <p:sldId id="635" r:id="rId1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E08D30-9730-4B3C-95F4-88F0BAE28FC6}" v="566" dt="2025-03-15T01:02:57.615"/>
    <p1510:client id="{8FBFE63A-F1ED-401F-9C48-E693952C0DCE}" v="5" dt="2025-03-15T12:40:15.1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91" autoAdjust="0"/>
    <p:restoredTop sz="94576" autoAdjust="0"/>
  </p:normalViewPr>
  <p:slideViewPr>
    <p:cSldViewPr>
      <p:cViewPr varScale="1">
        <p:scale>
          <a:sx n="106" d="100"/>
          <a:sy n="106" d="100"/>
        </p:scale>
        <p:origin x="165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https://www.ideatovalue.com/inno/nickskillicorn/2021/01/what-is-the-ambition-matrix-and-how-does-it-work-as-part-of-an-innovation-portfolio/</a:t>
            </a:r>
          </a:p>
          <a:p>
            <a:r>
              <a:rPr lang="en-GB" dirty="0"/>
              <a:t>https://www.viima.com/blog/70-20-10-rule-of-innovation</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172448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8076369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ngroup.com/articles/diary-studies/" TargetMode="External"/><Relationship Id="rId2" Type="http://schemas.openxmlformats.org/officeDocument/2006/relationships/hyperlink" Target="https://www.nngroup.com/articles/journey-mapping-101/" TargetMode="External"/><Relationship Id="rId1" Type="http://schemas.openxmlformats.org/officeDocument/2006/relationships/slideLayout" Target="../slideLayouts/slideLayout2.xml"/><Relationship Id="rId4" Type="http://schemas.openxmlformats.org/officeDocument/2006/relationships/hyperlink" Target="https://www.nngroup.com/articles/analyze-customer-journey-map/"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68ZXwI5L4k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nngroup.com/articles/analyze-customer-journey-map/" TargetMode="External"/><Relationship Id="rId4" Type="http://schemas.openxmlformats.org/officeDocument/2006/relationships/hyperlink" Target="https://youtu.be/3iwL2OEeWi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619672" y="2471068"/>
            <a:ext cx="7772400" cy="339725"/>
          </a:xfrm>
        </p:spPr>
        <p:txBody>
          <a:bodyPr/>
          <a:lstStyle/>
          <a:p>
            <a:r>
              <a:rPr lang="en-US" altLang="en-US" sz="3200" b="1" dirty="0"/>
              <a:t>Design Thinking and Innovation</a:t>
            </a:r>
            <a:br>
              <a:rPr lang="en-US" altLang="en-US" sz="3200" b="1" dirty="0"/>
            </a:br>
            <a:r>
              <a:rPr lang="en-US" altLang="en-US" sz="4000" b="1" dirty="0"/>
              <a:t>Week 5 </a:t>
            </a:r>
            <a:br>
              <a:rPr lang="en-US" altLang="en-US" sz="4000" b="1" dirty="0"/>
            </a:br>
            <a:r>
              <a:rPr lang="en-US" altLang="en-US" sz="4000" b="1" dirty="0"/>
              <a:t>Innovation Ambition Matrix and Customer Journey</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18FD9E48-9785-4497-998C-54EAE9899D36}"/>
              </a:ext>
            </a:extLst>
          </p:cNvPr>
          <p:cNvSpPr>
            <a:spLocks noGrp="1"/>
          </p:cNvSpPr>
          <p:nvPr>
            <p:ph type="sldNum" sz="quarter" idx="10"/>
          </p:nvPr>
        </p:nvSpPr>
        <p:spPr/>
        <p:txBody>
          <a:bodyPr/>
          <a:lstStyle/>
          <a:p>
            <a:pPr>
              <a:defRPr/>
            </a:pPr>
            <a:r>
              <a:rPr lang="en-US" altLang="en-US"/>
              <a:t> </a:t>
            </a:r>
            <a:r>
              <a:rPr lang="en-US" altLang="en-US" b="1">
                <a:solidFill>
                  <a:srgbClr val="000066"/>
                </a:solidFill>
              </a:rPr>
              <a:t>10- </a:t>
            </a:r>
            <a:fld id="{2414D588-4EF7-4B28-B0AB-9866FD6A66E1}" type="slidenum">
              <a:rPr lang="en-US" altLang="en-US" b="1" smtClean="0">
                <a:solidFill>
                  <a:srgbClr val="000066"/>
                </a:solidFill>
              </a:rPr>
              <a:pPr>
                <a:defRPr/>
              </a:pPr>
              <a:t>2</a:t>
            </a:fld>
            <a:endParaRPr lang="en-US" altLang="en-US" b="1">
              <a:solidFill>
                <a:srgbClr val="000066"/>
              </a:solidFill>
            </a:endParaRPr>
          </a:p>
        </p:txBody>
      </p:sp>
      <p:sp>
        <p:nvSpPr>
          <p:cNvPr id="384002" name="Rectangle 2">
            <a:extLst>
              <a:ext uri="{FF2B5EF4-FFF2-40B4-BE49-F238E27FC236}">
                <a16:creationId xmlns:a16="http://schemas.microsoft.com/office/drawing/2014/main" id="{BAE53274-3B48-4F2A-B607-313FB2FCFD03}"/>
              </a:ext>
            </a:extLst>
          </p:cNvPr>
          <p:cNvSpPr>
            <a:spLocks noGrp="1" noChangeArrowheads="1"/>
          </p:cNvSpPr>
          <p:nvPr>
            <p:ph type="body" idx="1"/>
          </p:nvPr>
        </p:nvSpPr>
        <p:spPr>
          <a:xfrm>
            <a:off x="376897" y="1194144"/>
            <a:ext cx="8390206" cy="4395095"/>
          </a:xfrm>
        </p:spPr>
        <p:txBody>
          <a:bodyPr/>
          <a:lstStyle/>
          <a:p>
            <a:r>
              <a:rPr lang="en-GB" sz="1700" dirty="0"/>
              <a:t>These are the three primary ambition levels of innovation.</a:t>
            </a:r>
          </a:p>
          <a:p>
            <a:endParaRPr lang="en-GB" sz="1700" dirty="0"/>
          </a:p>
          <a:p>
            <a:r>
              <a:rPr lang="en-GB" sz="1700" dirty="0"/>
              <a:t>Developed by Geoff Tuff and Bansi </a:t>
            </a:r>
            <a:r>
              <a:rPr lang="en-GB" sz="1700" dirty="0" err="1"/>
              <a:t>Nagji</a:t>
            </a:r>
            <a:r>
              <a:rPr lang="en-GB" sz="1700" dirty="0"/>
              <a:t>, the Ambition Matrix is a tool which helps companies identify ways to execute their strategy around where to play and how to win. </a:t>
            </a:r>
          </a:p>
          <a:p>
            <a:br>
              <a:rPr lang="en-GB" sz="1700" dirty="0"/>
            </a:br>
            <a:r>
              <a:rPr lang="en-GB" sz="1700" dirty="0"/>
              <a:t>It relates to how to answer the question of “How to Win?”(which products and solutions you already have, and which new innovations you need to develop) and of “Where to Play?” (which customer groups and markets you are trying to sell to).</a:t>
            </a:r>
          </a:p>
          <a:p>
            <a:endParaRPr lang="en-US" altLang="en-US" sz="1700" dirty="0"/>
          </a:p>
          <a:p>
            <a:r>
              <a:rPr lang="en-GB" sz="1700" dirty="0"/>
              <a:t>It really helps companies understand the true mix of the innovation efforts collectively, instead of just looking at each project individually. </a:t>
            </a:r>
          </a:p>
          <a:p>
            <a:endParaRPr lang="en-GB" sz="1700" dirty="0"/>
          </a:p>
          <a:p>
            <a:r>
              <a:rPr lang="en-GB" sz="1700" dirty="0"/>
              <a:t>It helps the leadership team to see the actual ambitions of their portfolio of projects, and be able to compare this to what their strategy is hoping to achieve.</a:t>
            </a:r>
          </a:p>
          <a:p>
            <a:endParaRPr lang="en-US" altLang="en-US" sz="1400" dirty="0"/>
          </a:p>
        </p:txBody>
      </p:sp>
      <p:sp>
        <p:nvSpPr>
          <p:cNvPr id="7172" name="Rectangle 3">
            <a:extLst>
              <a:ext uri="{FF2B5EF4-FFF2-40B4-BE49-F238E27FC236}">
                <a16:creationId xmlns:a16="http://schemas.microsoft.com/office/drawing/2014/main" id="{0A53B571-07AD-4B39-99E3-DCBDCDE25749}"/>
              </a:ext>
            </a:extLst>
          </p:cNvPr>
          <p:cNvSpPr>
            <a:spLocks noGrp="1" noChangeArrowheads="1"/>
          </p:cNvSpPr>
          <p:nvPr>
            <p:ph type="title"/>
          </p:nvPr>
        </p:nvSpPr>
        <p:spPr>
          <a:xfrm>
            <a:off x="685800" y="114300"/>
            <a:ext cx="7772400" cy="1143000"/>
          </a:xfrm>
          <a:noFill/>
        </p:spPr>
        <p:txBody>
          <a:bodyPr/>
          <a:lstStyle/>
          <a:p>
            <a:pPr eaLnBrk="1" hangingPunct="1"/>
            <a:r>
              <a:rPr lang="en-US" altLang="en-US" sz="3200" b="1" dirty="0">
                <a:latin typeface="Tahoma" panose="020B0604030504040204" pitchFamily="34" charset="0"/>
                <a:ea typeface="Tahoma" panose="020B0604030504040204" pitchFamily="34" charset="0"/>
                <a:cs typeface="Tahoma" panose="020B0604030504040204" pitchFamily="34" charset="0"/>
              </a:rPr>
              <a:t>Innovation Ambition Matrix</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84002">
                                            <p:txEl>
                                              <p:pRg st="0" end="0"/>
                                            </p:txEl>
                                          </p:spTgt>
                                        </p:tgtEl>
                                        <p:attrNameLst>
                                          <p:attrName>style.visibility</p:attrName>
                                        </p:attrNameLst>
                                      </p:cBhvr>
                                      <p:to>
                                        <p:strVal val="visible"/>
                                      </p:to>
                                    </p:set>
                                    <p:anim calcmode="lin" valueType="num">
                                      <p:cBhvr additive="base">
                                        <p:cTn id="7" dur="500" fill="hold"/>
                                        <p:tgtEl>
                                          <p:spTgt spid="38400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4002">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384002">
                                            <p:txEl>
                                              <p:pRg st="2" end="2"/>
                                            </p:txEl>
                                          </p:spTgt>
                                        </p:tgtEl>
                                        <p:attrNameLst>
                                          <p:attrName>style.visibility</p:attrName>
                                        </p:attrNameLst>
                                      </p:cBhvr>
                                      <p:to>
                                        <p:strVal val="visible"/>
                                      </p:to>
                                    </p:set>
                                    <p:anim calcmode="lin" valueType="num">
                                      <p:cBhvr additive="base">
                                        <p:cTn id="12" dur="500" fill="hold"/>
                                        <p:tgtEl>
                                          <p:spTgt spid="384002">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384002">
                                            <p:txEl>
                                              <p:pRg st="2" end="2"/>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384002">
                                            <p:txEl>
                                              <p:pRg st="3" end="3"/>
                                            </p:txEl>
                                          </p:spTgt>
                                        </p:tgtEl>
                                        <p:attrNameLst>
                                          <p:attrName>style.visibility</p:attrName>
                                        </p:attrNameLst>
                                      </p:cBhvr>
                                      <p:to>
                                        <p:strVal val="visible"/>
                                      </p:to>
                                    </p:set>
                                    <p:anim calcmode="lin" valueType="num">
                                      <p:cBhvr additive="base">
                                        <p:cTn id="17" dur="500" fill="hold"/>
                                        <p:tgtEl>
                                          <p:spTgt spid="384002">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4002">
                                            <p:txEl>
                                              <p:pRg st="3" end="3"/>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384002">
                                            <p:txEl>
                                              <p:pRg st="5" end="5"/>
                                            </p:txEl>
                                          </p:spTgt>
                                        </p:tgtEl>
                                        <p:attrNameLst>
                                          <p:attrName>style.visibility</p:attrName>
                                        </p:attrNameLst>
                                      </p:cBhvr>
                                      <p:to>
                                        <p:strVal val="visible"/>
                                      </p:to>
                                    </p:set>
                                    <p:anim calcmode="lin" valueType="num">
                                      <p:cBhvr additive="base">
                                        <p:cTn id="22" dur="500" fill="hold"/>
                                        <p:tgtEl>
                                          <p:spTgt spid="384002">
                                            <p:txEl>
                                              <p:pRg st="5" end="5"/>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384002">
                                            <p:txEl>
                                              <p:pRg st="5" end="5"/>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384002">
                                            <p:txEl>
                                              <p:pRg st="7" end="7"/>
                                            </p:txEl>
                                          </p:spTgt>
                                        </p:tgtEl>
                                        <p:attrNameLst>
                                          <p:attrName>style.visibility</p:attrName>
                                        </p:attrNameLst>
                                      </p:cBhvr>
                                      <p:to>
                                        <p:strVal val="visible"/>
                                      </p:to>
                                    </p:set>
                                    <p:anim calcmode="lin" valueType="num">
                                      <p:cBhvr additive="base">
                                        <p:cTn id="27" dur="500" fill="hold"/>
                                        <p:tgtEl>
                                          <p:spTgt spid="384002">
                                            <p:txEl>
                                              <p:pRg st="7" end="7"/>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4002">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4002" grpId="0" build="p" bldLvl="3" autoUpdateAnimBg="0"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27F63-9953-4F8E-4176-6A8818DA2A5E}"/>
              </a:ext>
            </a:extLst>
          </p:cNvPr>
          <p:cNvSpPr>
            <a:spLocks noGrp="1"/>
          </p:cNvSpPr>
          <p:nvPr>
            <p:ph type="title"/>
          </p:nvPr>
        </p:nvSpPr>
        <p:spPr>
          <a:xfrm>
            <a:off x="457200" y="274638"/>
            <a:ext cx="8229600" cy="339725"/>
          </a:xfrm>
        </p:spPr>
        <p:txBody>
          <a:bodyPr/>
          <a:lstStyle/>
          <a:p>
            <a:r>
              <a:rPr lang="en-GB" dirty="0"/>
              <a:t>.</a:t>
            </a:r>
          </a:p>
        </p:txBody>
      </p:sp>
      <p:pic>
        <p:nvPicPr>
          <p:cNvPr id="7" name="Content Placeholder 6" descr="A diagram of a company's business&#10;&#10;AI-generated content may be incorrect.">
            <a:extLst>
              <a:ext uri="{FF2B5EF4-FFF2-40B4-BE49-F238E27FC236}">
                <a16:creationId xmlns:a16="http://schemas.microsoft.com/office/drawing/2014/main" id="{73A1FE6D-B164-1C8F-A973-078955FF60E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4300"/>
            <a:ext cx="8604448" cy="5402263"/>
          </a:xfrm>
        </p:spPr>
      </p:pic>
      <p:sp>
        <p:nvSpPr>
          <p:cNvPr id="4" name="Date Placeholder 3">
            <a:extLst>
              <a:ext uri="{FF2B5EF4-FFF2-40B4-BE49-F238E27FC236}">
                <a16:creationId xmlns:a16="http://schemas.microsoft.com/office/drawing/2014/main" id="{BBADEC46-855F-E20C-F273-E0E32B345CB7}"/>
              </a:ext>
            </a:extLst>
          </p:cNvPr>
          <p:cNvSpPr>
            <a:spLocks noGrp="1"/>
          </p:cNvSpPr>
          <p:nvPr>
            <p:ph type="dt" sz="half" idx="10"/>
          </p:nvPr>
        </p:nvSpPr>
        <p:spPr/>
        <p:txBody>
          <a:bodyPr/>
          <a:lstStyle/>
          <a:p>
            <a:pPr>
              <a:defRPr/>
            </a:pPr>
            <a:fld id="{2303D31F-598B-47EE-BA37-93F097A3D676}" type="datetime1">
              <a:rPr lang="en-GB" altLang="en-US" smtClean="0"/>
              <a:pPr>
                <a:defRPr/>
              </a:pPr>
              <a:t>07/07/2025</a:t>
            </a:fld>
            <a:endParaRPr lang="en-GB" altLang="en-US"/>
          </a:p>
        </p:txBody>
      </p:sp>
      <p:sp>
        <p:nvSpPr>
          <p:cNvPr id="5" name="Slide Number Placeholder 4">
            <a:extLst>
              <a:ext uri="{FF2B5EF4-FFF2-40B4-BE49-F238E27FC236}">
                <a16:creationId xmlns:a16="http://schemas.microsoft.com/office/drawing/2014/main" id="{C4152007-0B82-68DF-269F-4DCCD485F476}"/>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251043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600635" cy="4351338"/>
          </a:xfrm>
        </p:spPr>
        <p:txBody>
          <a:bodyPr/>
          <a:lstStyle/>
          <a:p>
            <a:pPr algn="l">
              <a:buFont typeface="Arial" panose="020B0604020202020204" pitchFamily="34" charset="0"/>
              <a:buChar char="•"/>
            </a:pPr>
            <a:r>
              <a:rPr lang="en-GB" sz="2400" b="1" i="0" dirty="0">
                <a:solidFill>
                  <a:srgbClr val="555555"/>
                </a:solidFill>
                <a:effectLst/>
                <a:latin typeface="-apple-system"/>
              </a:rPr>
              <a:t>Core innovation</a:t>
            </a:r>
            <a:r>
              <a:rPr lang="en-GB" sz="2400" b="0" i="0" dirty="0">
                <a:solidFill>
                  <a:srgbClr val="555555"/>
                </a:solidFill>
                <a:effectLst/>
                <a:latin typeface="-apple-system"/>
              </a:rPr>
              <a:t> initiatives refer to the incremental improvements to existing products and services that companies usually allocate most of their resources.</a:t>
            </a:r>
          </a:p>
          <a:p>
            <a:pPr algn="l">
              <a:buFont typeface="Arial" panose="020B0604020202020204" pitchFamily="34" charset="0"/>
              <a:buChar char="•"/>
            </a:pPr>
            <a:r>
              <a:rPr lang="en-GB" sz="2400" b="1" i="0" dirty="0">
                <a:solidFill>
                  <a:srgbClr val="555555"/>
                </a:solidFill>
                <a:effectLst/>
                <a:latin typeface="-apple-system"/>
              </a:rPr>
              <a:t>Adjacent innovations</a:t>
            </a:r>
            <a:r>
              <a:rPr lang="en-GB" sz="2400" b="0" i="0" dirty="0">
                <a:solidFill>
                  <a:srgbClr val="555555"/>
                </a:solidFill>
                <a:effectLst/>
                <a:latin typeface="-apple-system"/>
              </a:rPr>
              <a:t> can include existing products that are taken to new markets like geographical expansions. These initiatives are usually based on existing capabilities that are taken to new horizons.</a:t>
            </a:r>
          </a:p>
          <a:p>
            <a:pPr algn="l">
              <a:buFont typeface="Arial" panose="020B0604020202020204" pitchFamily="34" charset="0"/>
              <a:buChar char="•"/>
            </a:pPr>
            <a:r>
              <a:rPr lang="en-GB" sz="2400" b="1" i="0" dirty="0">
                <a:solidFill>
                  <a:srgbClr val="555555"/>
                </a:solidFill>
                <a:effectLst/>
                <a:latin typeface="-apple-system"/>
              </a:rPr>
              <a:t>Transformational initiatives</a:t>
            </a:r>
            <a:r>
              <a:rPr lang="en-GB" sz="2400" b="0" i="0" dirty="0">
                <a:solidFill>
                  <a:srgbClr val="555555"/>
                </a:solidFill>
                <a:effectLst/>
                <a:latin typeface="-apple-system"/>
              </a:rPr>
              <a:t> are completely new offerings, services, products or even a new business that serves a new market. These are the hardest to get right and they are usually the breakthrough innovations that make the headlines.</a:t>
            </a:r>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539950"/>
          </a:xfrm>
        </p:spPr>
        <p:txBody>
          <a:bodyPr/>
          <a:lstStyle/>
          <a:p>
            <a:r>
              <a:rPr lang="en-US" sz="2800" dirty="0"/>
              <a:t>The three levels of Ambition Matrix</a:t>
            </a:r>
          </a:p>
        </p:txBody>
      </p:sp>
    </p:spTree>
    <p:extLst>
      <p:ext uri="{BB962C8B-B14F-4D97-AF65-F5344CB8AC3E}">
        <p14:creationId xmlns:p14="http://schemas.microsoft.com/office/powerpoint/2010/main" val="3465659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blue and black diagram&#10;&#10;AI-generated content may be incorrect.">
            <a:extLst>
              <a:ext uri="{FF2B5EF4-FFF2-40B4-BE49-F238E27FC236}">
                <a16:creationId xmlns:a16="http://schemas.microsoft.com/office/drawing/2014/main" id="{92AF1C1A-8D84-C483-00E3-E259F7E8943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1403" y="68263"/>
            <a:ext cx="6841195" cy="6721475"/>
          </a:xfrm>
          <a:noFill/>
        </p:spPr>
      </p:pic>
      <p:sp>
        <p:nvSpPr>
          <p:cNvPr id="4" name="Date Placeholder 3" hidden="1">
            <a:extLst>
              <a:ext uri="{FF2B5EF4-FFF2-40B4-BE49-F238E27FC236}">
                <a16:creationId xmlns:a16="http://schemas.microsoft.com/office/drawing/2014/main" id="{0AAD5986-EB58-DE76-C204-FD241C5C13D8}"/>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07/07/2025</a:t>
            </a:fld>
            <a:endParaRPr lang="en-GB" altLang="en-US"/>
          </a:p>
        </p:txBody>
      </p:sp>
      <p:sp>
        <p:nvSpPr>
          <p:cNvPr id="5" name="Slide Number Placeholder 4" hidden="1">
            <a:extLst>
              <a:ext uri="{FF2B5EF4-FFF2-40B4-BE49-F238E27FC236}">
                <a16:creationId xmlns:a16="http://schemas.microsoft.com/office/drawing/2014/main" id="{CCE42816-9076-C00C-6B7A-315E94FB2C24}"/>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585108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AE247-66D0-F187-7D00-E51E5FF0211D}"/>
              </a:ext>
            </a:extLst>
          </p:cNvPr>
          <p:cNvSpPr>
            <a:spLocks noGrp="1"/>
          </p:cNvSpPr>
          <p:nvPr>
            <p:ph type="title"/>
          </p:nvPr>
        </p:nvSpPr>
        <p:spPr>
          <a:xfrm>
            <a:off x="457200" y="274638"/>
            <a:ext cx="8229600" cy="461046"/>
          </a:xfrm>
        </p:spPr>
        <p:txBody>
          <a:bodyPr/>
          <a:lstStyle/>
          <a:p>
            <a:r>
              <a:rPr lang="en-GB" dirty="0"/>
              <a:t>The 70-20-10 rule </a:t>
            </a:r>
          </a:p>
        </p:txBody>
      </p:sp>
      <p:sp>
        <p:nvSpPr>
          <p:cNvPr id="3" name="Content Placeholder 2">
            <a:extLst>
              <a:ext uri="{FF2B5EF4-FFF2-40B4-BE49-F238E27FC236}">
                <a16:creationId xmlns:a16="http://schemas.microsoft.com/office/drawing/2014/main" id="{0DCEBAC0-E01E-7084-BAEE-5A529134A016}"/>
              </a:ext>
            </a:extLst>
          </p:cNvPr>
          <p:cNvSpPr>
            <a:spLocks noGrp="1"/>
          </p:cNvSpPr>
          <p:nvPr>
            <p:ph idx="1"/>
          </p:nvPr>
        </p:nvSpPr>
        <p:spPr>
          <a:xfrm>
            <a:off x="457200" y="1052736"/>
            <a:ext cx="8229600" cy="3917032"/>
          </a:xfrm>
        </p:spPr>
        <p:txBody>
          <a:bodyPr/>
          <a:lstStyle/>
          <a:p>
            <a:r>
              <a:rPr lang="en-GB" sz="2000" b="0" i="0" dirty="0">
                <a:solidFill>
                  <a:srgbClr val="555555"/>
                </a:solidFill>
                <a:effectLst/>
                <a:latin typeface="-apple-system"/>
              </a:rPr>
              <a:t>Innovation comes with many challenges. One of the most common is the allocation of resources to innovation. </a:t>
            </a:r>
          </a:p>
          <a:p>
            <a:r>
              <a:rPr lang="en-GB" sz="2000" b="0" i="0" dirty="0">
                <a:solidFill>
                  <a:srgbClr val="555555"/>
                </a:solidFill>
                <a:effectLst/>
                <a:latin typeface="-apple-system"/>
              </a:rPr>
              <a:t>The 70-20-10 model has been used by some of the biggest corporate giants as a rule of innovation. </a:t>
            </a:r>
          </a:p>
          <a:p>
            <a:endParaRPr lang="en-GB" sz="2000" b="0" i="0" dirty="0">
              <a:solidFill>
                <a:srgbClr val="555555"/>
              </a:solidFill>
              <a:effectLst/>
              <a:latin typeface="-apple-system"/>
            </a:endParaRPr>
          </a:p>
          <a:p>
            <a:r>
              <a:rPr lang="en-GB" sz="2000" b="0" i="0" dirty="0">
                <a:solidFill>
                  <a:srgbClr val="555555"/>
                </a:solidFill>
                <a:effectLst/>
                <a:latin typeface="-apple-system"/>
              </a:rPr>
              <a:t>With this as a guide, the company is investing 70% of resources and human capital in the core business, 20% in the new developments and 10% on new ideas.</a:t>
            </a:r>
          </a:p>
          <a:p>
            <a:endParaRPr lang="en-GB" sz="2000" dirty="0">
              <a:solidFill>
                <a:srgbClr val="555555"/>
              </a:solidFill>
              <a:latin typeface="-apple-system"/>
            </a:endParaRPr>
          </a:p>
          <a:p>
            <a:r>
              <a:rPr lang="en-GB" sz="2000" b="0" i="0" dirty="0">
                <a:solidFill>
                  <a:srgbClr val="555555"/>
                </a:solidFill>
                <a:effectLst/>
                <a:latin typeface="-apple-system"/>
              </a:rPr>
              <a:t>The key is to balance the three levels. Distribute</a:t>
            </a:r>
            <a:r>
              <a:rPr lang="en-GB" sz="2000" i="0" dirty="0">
                <a:solidFill>
                  <a:srgbClr val="555555"/>
                </a:solidFill>
                <a:effectLst/>
                <a:latin typeface="-apple-system"/>
              </a:rPr>
              <a:t> resources across the “core”, “adjacent”, and “transformational</a:t>
            </a:r>
            <a:r>
              <a:rPr lang="en-GB" sz="2000" b="1" i="0" dirty="0">
                <a:solidFill>
                  <a:srgbClr val="555555"/>
                </a:solidFill>
                <a:effectLst/>
                <a:latin typeface="-apple-system"/>
              </a:rPr>
              <a:t>”</a:t>
            </a:r>
            <a:r>
              <a:rPr lang="en-GB" sz="2000" b="0" i="0" dirty="0">
                <a:solidFill>
                  <a:srgbClr val="555555"/>
                </a:solidFill>
                <a:effectLst/>
                <a:latin typeface="-apple-system"/>
              </a:rPr>
              <a:t> initiatives.</a:t>
            </a:r>
            <a:endParaRPr lang="en-GB" sz="2000" dirty="0"/>
          </a:p>
        </p:txBody>
      </p:sp>
      <p:sp>
        <p:nvSpPr>
          <p:cNvPr id="4" name="Date Placeholder 3">
            <a:extLst>
              <a:ext uri="{FF2B5EF4-FFF2-40B4-BE49-F238E27FC236}">
                <a16:creationId xmlns:a16="http://schemas.microsoft.com/office/drawing/2014/main" id="{2BCEED72-4511-934F-9188-15E062FCA49B}"/>
              </a:ext>
            </a:extLst>
          </p:cNvPr>
          <p:cNvSpPr>
            <a:spLocks noGrp="1"/>
          </p:cNvSpPr>
          <p:nvPr>
            <p:ph type="dt" sz="half" idx="10"/>
          </p:nvPr>
        </p:nvSpPr>
        <p:spPr/>
        <p:txBody>
          <a:bodyPr/>
          <a:lstStyle/>
          <a:p>
            <a:pPr>
              <a:defRPr/>
            </a:pPr>
            <a:fld id="{2303D31F-598B-47EE-BA37-93F097A3D676}" type="datetime1">
              <a:rPr lang="en-GB" altLang="en-US" smtClean="0"/>
              <a:pPr>
                <a:defRPr/>
              </a:pPr>
              <a:t>07/07/2025</a:t>
            </a:fld>
            <a:endParaRPr lang="en-GB" altLang="en-US"/>
          </a:p>
        </p:txBody>
      </p:sp>
      <p:sp>
        <p:nvSpPr>
          <p:cNvPr id="5" name="Slide Number Placeholder 4">
            <a:extLst>
              <a:ext uri="{FF2B5EF4-FFF2-40B4-BE49-F238E27FC236}">
                <a16:creationId xmlns:a16="http://schemas.microsoft.com/office/drawing/2014/main" id="{E00E76C3-6531-E965-1270-50D1F45B2AF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388555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1725E-9084-5B45-550C-D25574E4D39B}"/>
              </a:ext>
            </a:extLst>
          </p:cNvPr>
          <p:cNvSpPr>
            <a:spLocks noGrp="1"/>
          </p:cNvSpPr>
          <p:nvPr>
            <p:ph type="title"/>
          </p:nvPr>
        </p:nvSpPr>
        <p:spPr/>
        <p:txBody>
          <a:bodyPr/>
          <a:lstStyle/>
          <a:p>
            <a:r>
              <a:rPr lang="en-GB" sz="3200" dirty="0"/>
              <a:t>The inverse relationship of investment &amp; returns in the matrix</a:t>
            </a:r>
          </a:p>
        </p:txBody>
      </p:sp>
      <p:pic>
        <p:nvPicPr>
          <p:cNvPr id="7" name="Content Placeholder 6" descr="A diagram of different colored circles&#10;&#10;AI-generated content may be incorrect.">
            <a:extLst>
              <a:ext uri="{FF2B5EF4-FFF2-40B4-BE49-F238E27FC236}">
                <a16:creationId xmlns:a16="http://schemas.microsoft.com/office/drawing/2014/main" id="{9C3705CD-5DD6-0B45-0975-59BFC82139D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3925" y="1783556"/>
            <a:ext cx="4756150" cy="3549650"/>
          </a:xfrm>
        </p:spPr>
      </p:pic>
      <p:sp>
        <p:nvSpPr>
          <p:cNvPr id="4" name="Date Placeholder 3">
            <a:extLst>
              <a:ext uri="{FF2B5EF4-FFF2-40B4-BE49-F238E27FC236}">
                <a16:creationId xmlns:a16="http://schemas.microsoft.com/office/drawing/2014/main" id="{D7BA24EC-4F60-BAA3-0FC4-6F70D5723167}"/>
              </a:ext>
            </a:extLst>
          </p:cNvPr>
          <p:cNvSpPr>
            <a:spLocks noGrp="1"/>
          </p:cNvSpPr>
          <p:nvPr>
            <p:ph type="dt" sz="half" idx="10"/>
          </p:nvPr>
        </p:nvSpPr>
        <p:spPr/>
        <p:txBody>
          <a:bodyPr/>
          <a:lstStyle/>
          <a:p>
            <a:pPr>
              <a:defRPr/>
            </a:pPr>
            <a:fld id="{2303D31F-598B-47EE-BA37-93F097A3D676}" type="datetime1">
              <a:rPr lang="en-GB" altLang="en-US" smtClean="0"/>
              <a:pPr>
                <a:defRPr/>
              </a:pPr>
              <a:t>07/07/2025</a:t>
            </a:fld>
            <a:endParaRPr lang="en-GB" altLang="en-US"/>
          </a:p>
        </p:txBody>
      </p:sp>
      <p:sp>
        <p:nvSpPr>
          <p:cNvPr id="5" name="Slide Number Placeholder 4">
            <a:extLst>
              <a:ext uri="{FF2B5EF4-FFF2-40B4-BE49-F238E27FC236}">
                <a16:creationId xmlns:a16="http://schemas.microsoft.com/office/drawing/2014/main" id="{D3A70BA8-172B-4FA0-F82C-437083178B1B}"/>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849903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a:extLst>
              <a:ext uri="{FF2B5EF4-FFF2-40B4-BE49-F238E27FC236}">
                <a16:creationId xmlns:a16="http://schemas.microsoft.com/office/drawing/2014/main" id="{5F24A29C-15CA-4092-AF26-DDA9B87ACCC7}"/>
              </a:ext>
            </a:extLst>
          </p:cNvPr>
          <p:cNvSpPr>
            <a:spLocks noGrp="1"/>
          </p:cNvSpPr>
          <p:nvPr>
            <p:ph type="sldNum" sz="quarter" idx="10"/>
          </p:nvPr>
        </p:nvSpPr>
        <p:spPr/>
        <p:txBody>
          <a:bodyPr/>
          <a:lstStyle/>
          <a:p>
            <a:pPr>
              <a:defRPr/>
            </a:pPr>
            <a:r>
              <a:rPr lang="en-US" altLang="en-US"/>
              <a:t> </a:t>
            </a:r>
            <a:r>
              <a:rPr lang="en-US" altLang="en-US" b="1">
                <a:solidFill>
                  <a:srgbClr val="000066"/>
                </a:solidFill>
              </a:rPr>
              <a:t>10- </a:t>
            </a:r>
            <a:fld id="{D97B4287-A841-4EFC-9194-4B015CA63AE7}" type="slidenum">
              <a:rPr lang="en-US" altLang="en-US" b="1" smtClean="0">
                <a:solidFill>
                  <a:srgbClr val="000066"/>
                </a:solidFill>
              </a:rPr>
              <a:pPr>
                <a:defRPr/>
              </a:pPr>
              <a:t>8</a:t>
            </a:fld>
            <a:endParaRPr lang="en-US" altLang="en-US" b="1">
              <a:solidFill>
                <a:srgbClr val="000066"/>
              </a:solidFill>
            </a:endParaRPr>
          </a:p>
        </p:txBody>
      </p:sp>
      <p:sp>
        <p:nvSpPr>
          <p:cNvPr id="4099" name="Rectangle 1026">
            <a:extLst>
              <a:ext uri="{FF2B5EF4-FFF2-40B4-BE49-F238E27FC236}">
                <a16:creationId xmlns:a16="http://schemas.microsoft.com/office/drawing/2014/main" id="{38CB9CB4-24DE-493E-B064-586D2F9785B7}"/>
              </a:ext>
            </a:extLst>
          </p:cNvPr>
          <p:cNvSpPr>
            <a:spLocks noGrp="1" noChangeArrowheads="1"/>
          </p:cNvSpPr>
          <p:nvPr>
            <p:ph type="title"/>
          </p:nvPr>
        </p:nvSpPr>
        <p:spPr/>
        <p:txBody>
          <a:bodyPr>
            <a:normAutofit fontScale="90000"/>
          </a:bodyPr>
          <a:lstStyle/>
          <a:p>
            <a:pPr algn="ctr"/>
            <a:r>
              <a:rPr lang="en-US" altLang="en-US" dirty="0"/>
              <a:t>Customer Journey </a:t>
            </a:r>
            <a:br>
              <a:rPr lang="en-US" altLang="en-US" dirty="0"/>
            </a:br>
            <a:endParaRPr lang="en-US" altLang="en-US" dirty="0"/>
          </a:p>
        </p:txBody>
      </p:sp>
      <p:sp>
        <p:nvSpPr>
          <p:cNvPr id="380931" name="Rectangle 1027">
            <a:extLst>
              <a:ext uri="{FF2B5EF4-FFF2-40B4-BE49-F238E27FC236}">
                <a16:creationId xmlns:a16="http://schemas.microsoft.com/office/drawing/2014/main" id="{3BAEBED2-4E62-4574-BEB3-5E60F2627C07}"/>
              </a:ext>
            </a:extLst>
          </p:cNvPr>
          <p:cNvSpPr>
            <a:spLocks noGrp="1" noChangeArrowheads="1"/>
          </p:cNvSpPr>
          <p:nvPr>
            <p:ph type="body" idx="1"/>
          </p:nvPr>
        </p:nvSpPr>
        <p:spPr>
          <a:xfrm>
            <a:off x="717826" y="1556792"/>
            <a:ext cx="7772400" cy="4495800"/>
          </a:xfrm>
        </p:spPr>
        <p:txBody>
          <a:bodyPr>
            <a:normAutofit/>
          </a:bodyPr>
          <a:lstStyle/>
          <a:p>
            <a:pPr marL="0" indent="0" eaLnBrk="1" hangingPunct="1">
              <a:lnSpc>
                <a:spcPct val="90000"/>
              </a:lnSpc>
              <a:buNone/>
              <a:defRPr/>
            </a:pPr>
            <a:r>
              <a:rPr lang="en-GB" sz="2400" b="0" i="0" dirty="0">
                <a:solidFill>
                  <a:srgbClr val="000000"/>
                </a:solidFill>
                <a:effectLst/>
                <a:latin typeface="sofia-pro"/>
              </a:rPr>
              <a:t> Customer journey map is a visual representation of your customer’s experience with your company. </a:t>
            </a:r>
          </a:p>
          <a:p>
            <a:pPr marL="0" indent="0" eaLnBrk="1" hangingPunct="1">
              <a:lnSpc>
                <a:spcPct val="90000"/>
              </a:lnSpc>
              <a:buNone/>
              <a:defRPr/>
            </a:pPr>
            <a:endParaRPr lang="en-GB" sz="2400" b="0" i="0" dirty="0">
              <a:solidFill>
                <a:srgbClr val="000000"/>
              </a:solidFill>
              <a:effectLst/>
              <a:latin typeface="sofia-pro"/>
            </a:endParaRPr>
          </a:p>
          <a:p>
            <a:pPr marL="0" indent="0" eaLnBrk="1" hangingPunct="1">
              <a:lnSpc>
                <a:spcPct val="90000"/>
              </a:lnSpc>
              <a:buNone/>
              <a:defRPr/>
            </a:pPr>
            <a:r>
              <a:rPr lang="en-GB" sz="2400" b="0" i="0" dirty="0">
                <a:solidFill>
                  <a:srgbClr val="000000"/>
                </a:solidFill>
                <a:effectLst/>
                <a:latin typeface="sofia-pro"/>
              </a:rPr>
              <a:t>Customer journey maps are diagrams that typically include touchpoints, customer sentiments, pain points, and actions, plotted in sequential order. </a:t>
            </a:r>
          </a:p>
          <a:p>
            <a:pPr marL="0" indent="0" eaLnBrk="1" hangingPunct="1">
              <a:lnSpc>
                <a:spcPct val="90000"/>
              </a:lnSpc>
              <a:buNone/>
              <a:defRPr/>
            </a:pPr>
            <a:endParaRPr lang="en-GB" sz="2400" b="0" i="0" dirty="0">
              <a:solidFill>
                <a:srgbClr val="000000"/>
              </a:solidFill>
              <a:effectLst/>
              <a:latin typeface="sofia-pro"/>
            </a:endParaRPr>
          </a:p>
          <a:p>
            <a:pPr marL="0" indent="0" eaLnBrk="1" hangingPunct="1">
              <a:lnSpc>
                <a:spcPct val="90000"/>
              </a:lnSpc>
              <a:buNone/>
              <a:defRPr/>
            </a:pPr>
            <a:r>
              <a:rPr lang="en-GB" sz="2400" dirty="0">
                <a:solidFill>
                  <a:srgbClr val="000000"/>
                </a:solidFill>
                <a:latin typeface="sofia-pro"/>
              </a:rPr>
              <a:t>T</a:t>
            </a:r>
            <a:r>
              <a:rPr lang="en-GB" sz="2400" b="0" i="0" dirty="0">
                <a:solidFill>
                  <a:srgbClr val="000000"/>
                </a:solidFill>
                <a:effectLst/>
                <a:latin typeface="sofia-pro"/>
              </a:rPr>
              <a:t>he goal of journey mapping isn’t just to create a timeline—a good customer journey map promotes empathy and provides a clear vision for improving your customer’s experience</a:t>
            </a:r>
            <a:r>
              <a:rPr lang="en-GB" sz="1600" b="0" i="0" dirty="0">
                <a:solidFill>
                  <a:srgbClr val="000000"/>
                </a:solidFill>
                <a:effectLst/>
                <a:latin typeface="sofia-pro"/>
              </a:rPr>
              <a:t>.</a:t>
            </a:r>
            <a:endParaRPr lang="en-US" altLang="en-US" sz="2800" dirty="0"/>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2C0B-55BE-61E3-B522-C366526DD6B0}"/>
              </a:ext>
            </a:extLst>
          </p:cNvPr>
          <p:cNvSpPr>
            <a:spLocks noGrp="1"/>
          </p:cNvSpPr>
          <p:nvPr>
            <p:ph type="title"/>
          </p:nvPr>
        </p:nvSpPr>
        <p:spPr>
          <a:xfrm>
            <a:off x="457200" y="274638"/>
            <a:ext cx="8229600" cy="461046"/>
          </a:xfrm>
        </p:spPr>
        <p:txBody>
          <a:bodyPr/>
          <a:lstStyle/>
          <a:p>
            <a:r>
              <a:rPr lang="en-GB" sz="3600" dirty="0"/>
              <a:t>The Customer Journey Map</a:t>
            </a:r>
          </a:p>
        </p:txBody>
      </p:sp>
      <p:sp>
        <p:nvSpPr>
          <p:cNvPr id="3" name="Content Placeholder 2">
            <a:extLst>
              <a:ext uri="{FF2B5EF4-FFF2-40B4-BE49-F238E27FC236}">
                <a16:creationId xmlns:a16="http://schemas.microsoft.com/office/drawing/2014/main" id="{25B2FC4F-FEAB-EBEB-D2C8-FD9DCC2BF52C}"/>
              </a:ext>
            </a:extLst>
          </p:cNvPr>
          <p:cNvSpPr>
            <a:spLocks noGrp="1"/>
          </p:cNvSpPr>
          <p:nvPr>
            <p:ph idx="1"/>
          </p:nvPr>
        </p:nvSpPr>
        <p:spPr>
          <a:xfrm>
            <a:off x="457200" y="980728"/>
            <a:ext cx="8229600" cy="3917032"/>
          </a:xfrm>
        </p:spPr>
        <p:txBody>
          <a:bodyPr/>
          <a:lstStyle/>
          <a:p>
            <a:pPr algn="l">
              <a:spcBef>
                <a:spcPts val="1200"/>
              </a:spcBef>
            </a:pPr>
            <a:r>
              <a:rPr lang="en-GB" sz="2400" i="0" dirty="0">
                <a:solidFill>
                  <a:srgbClr val="000000"/>
                </a:solidFill>
                <a:effectLst/>
                <a:latin typeface="var(--font-source-serif)"/>
              </a:rPr>
              <a:t>A </a:t>
            </a:r>
            <a:r>
              <a:rPr lang="en-GB" sz="2400" i="0" u="none" strike="noStrike" dirty="0">
                <a:solidFill>
                  <a:srgbClr val="000000"/>
                </a:solidFill>
                <a:effectLst/>
                <a:latin typeface="var(--font-source-serif)"/>
                <a:hlinkClick r:id="rId2"/>
              </a:rPr>
              <a:t>customer-journey map</a:t>
            </a:r>
            <a:r>
              <a:rPr lang="en-GB" sz="2400" i="0" dirty="0">
                <a:solidFill>
                  <a:srgbClr val="000000"/>
                </a:solidFill>
                <a:effectLst/>
                <a:latin typeface="var(--font-source-serif)"/>
              </a:rPr>
              <a:t> is an infographic visualization of the process that a persona segment goes through in order to accomplish a goal. </a:t>
            </a:r>
          </a:p>
          <a:p>
            <a:pPr algn="l">
              <a:spcBef>
                <a:spcPts val="1200"/>
              </a:spcBef>
            </a:pPr>
            <a:r>
              <a:rPr lang="en-GB" sz="2400" i="0" dirty="0">
                <a:solidFill>
                  <a:srgbClr val="000000"/>
                </a:solidFill>
                <a:effectLst/>
                <a:latin typeface="var(--font-source-serif)"/>
              </a:rPr>
              <a:t>Journey maps are useful in communicating the general narratives and themes uncovered by </a:t>
            </a:r>
            <a:r>
              <a:rPr lang="en-GB" sz="2400" i="0" u="none" strike="noStrike" dirty="0">
                <a:solidFill>
                  <a:srgbClr val="000000"/>
                </a:solidFill>
                <a:effectLst/>
                <a:latin typeface="var(--font-source-serif)"/>
                <a:hlinkClick r:id="rId3"/>
              </a:rPr>
              <a:t>longitudinal research</a:t>
            </a:r>
            <a:r>
              <a:rPr lang="en-GB" sz="2400" i="0" dirty="0">
                <a:solidFill>
                  <a:srgbClr val="000000"/>
                </a:solidFill>
                <a:effectLst/>
                <a:latin typeface="var(--font-source-serif)"/>
              </a:rPr>
              <a:t> done to understand how a customer works toward a goal over time.  </a:t>
            </a:r>
          </a:p>
          <a:p>
            <a:pPr algn="l">
              <a:spcBef>
                <a:spcPts val="1200"/>
              </a:spcBef>
            </a:pPr>
            <a:r>
              <a:rPr lang="en-GB" sz="2400" b="0" i="0" dirty="0">
                <a:solidFill>
                  <a:srgbClr val="000000"/>
                </a:solidFill>
                <a:effectLst/>
                <a:latin typeface="Source Serif Pro Variable"/>
              </a:rPr>
              <a:t>This journey map includes all the information necessary for understanding and </a:t>
            </a:r>
            <a:r>
              <a:rPr lang="en-GB" sz="2400" b="0" i="0" dirty="0" err="1">
                <a:solidFill>
                  <a:srgbClr val="000000"/>
                </a:solidFill>
                <a:effectLst/>
                <a:latin typeface="Source Serif Pro Variable"/>
              </a:rPr>
              <a:t>analyzing</a:t>
            </a:r>
            <a:r>
              <a:rPr lang="en-GB" sz="2400" b="0" i="0" dirty="0">
                <a:solidFill>
                  <a:srgbClr val="000000"/>
                </a:solidFill>
                <a:effectLst/>
                <a:latin typeface="Source Serif Pro Variable"/>
              </a:rPr>
              <a:t> the user experience of shopping for a new car</a:t>
            </a:r>
            <a:endParaRPr lang="en-GB" sz="2400" i="0" dirty="0">
              <a:solidFill>
                <a:srgbClr val="000000"/>
              </a:solidFill>
              <a:effectLst/>
              <a:latin typeface="var(--font-source-serif)"/>
            </a:endParaRPr>
          </a:p>
          <a:p>
            <a:r>
              <a:rPr lang="en-GB" sz="2400" dirty="0">
                <a:hlinkClick r:id="rId4"/>
              </a:rPr>
              <a:t>https://www.nngroup.com/articles/analyze-customer-journey-map/</a:t>
            </a:r>
            <a:endParaRPr lang="en-GB" sz="2400" dirty="0"/>
          </a:p>
          <a:p>
            <a:br>
              <a:rPr lang="en-GB" sz="2400" dirty="0"/>
            </a:br>
            <a:endParaRPr lang="en-GB" sz="2400" dirty="0"/>
          </a:p>
        </p:txBody>
      </p:sp>
      <p:sp>
        <p:nvSpPr>
          <p:cNvPr id="4" name="Date Placeholder 3">
            <a:extLst>
              <a:ext uri="{FF2B5EF4-FFF2-40B4-BE49-F238E27FC236}">
                <a16:creationId xmlns:a16="http://schemas.microsoft.com/office/drawing/2014/main" id="{C1A605FE-4FDF-7FBF-5E3C-28E3508800C3}"/>
              </a:ext>
            </a:extLst>
          </p:cNvPr>
          <p:cNvSpPr>
            <a:spLocks noGrp="1"/>
          </p:cNvSpPr>
          <p:nvPr>
            <p:ph type="dt" sz="half" idx="10"/>
          </p:nvPr>
        </p:nvSpPr>
        <p:spPr/>
        <p:txBody>
          <a:bodyPr/>
          <a:lstStyle/>
          <a:p>
            <a:pPr>
              <a:defRPr/>
            </a:pPr>
            <a:fld id="{2303D31F-598B-47EE-BA37-93F097A3D676}" type="datetime1">
              <a:rPr lang="en-GB" altLang="en-US" smtClean="0"/>
              <a:pPr>
                <a:defRPr/>
              </a:pPr>
              <a:t>07/07/2025</a:t>
            </a:fld>
            <a:endParaRPr lang="en-GB" altLang="en-US"/>
          </a:p>
        </p:txBody>
      </p:sp>
      <p:sp>
        <p:nvSpPr>
          <p:cNvPr id="5" name="Slide Number Placeholder 4">
            <a:extLst>
              <a:ext uri="{FF2B5EF4-FFF2-40B4-BE49-F238E27FC236}">
                <a16:creationId xmlns:a16="http://schemas.microsoft.com/office/drawing/2014/main" id="{A883C9AB-CFEA-7679-7D99-9271B0027FA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996851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DBBB-BD4F-1BD5-E7C7-284FF39545DE}"/>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7C4F4F1-C90D-F570-D2EC-BEE8F8A43F82}"/>
              </a:ext>
            </a:extLst>
          </p:cNvPr>
          <p:cNvSpPr>
            <a:spLocks noGrp="1"/>
          </p:cNvSpPr>
          <p:nvPr>
            <p:ph idx="1"/>
          </p:nvPr>
        </p:nvSpPr>
        <p:spPr/>
        <p:txBody>
          <a:bodyPr/>
          <a:lstStyle/>
          <a:p>
            <a:r>
              <a:rPr lang="en-GB" b="0" i="0" u="none" strike="noStrike" dirty="0">
                <a:solidFill>
                  <a:srgbClr val="FFFFFF"/>
                </a:solidFill>
                <a:effectLst/>
                <a:latin typeface="YouTube Noto"/>
                <a:hlinkClick r:id="rId3"/>
              </a:rPr>
              <a:t>https://youtu.be/68ZXwI5L4kY</a:t>
            </a:r>
            <a:endParaRPr lang="en-GB" dirty="0"/>
          </a:p>
          <a:p>
            <a:endParaRPr lang="en-GB" dirty="0"/>
          </a:p>
          <a:p>
            <a:r>
              <a:rPr lang="en-GB" dirty="0">
                <a:hlinkClick r:id="rId4"/>
              </a:rPr>
              <a:t>https://youtu.be/3iwL2OEeWiw</a:t>
            </a:r>
            <a:endParaRPr lang="en-GB" dirty="0"/>
          </a:p>
          <a:p>
            <a:endParaRPr lang="en-GB" dirty="0"/>
          </a:p>
          <a:p>
            <a:r>
              <a:rPr lang="en-GB" dirty="0">
                <a:hlinkClick r:id="rId5"/>
              </a:rPr>
              <a:t>https://www.nngroup.com/articles/analyze-customer-journey-map/</a:t>
            </a:r>
            <a:endParaRPr lang="en-GB" dirty="0"/>
          </a:p>
          <a:p>
            <a:endParaRPr lang="en-GB" dirty="0"/>
          </a:p>
          <a:p>
            <a:endParaRPr lang="en-GB" dirty="0"/>
          </a:p>
        </p:txBody>
      </p:sp>
      <p:sp>
        <p:nvSpPr>
          <p:cNvPr id="4" name="Date Placeholder 3">
            <a:extLst>
              <a:ext uri="{FF2B5EF4-FFF2-40B4-BE49-F238E27FC236}">
                <a16:creationId xmlns:a16="http://schemas.microsoft.com/office/drawing/2014/main" id="{B5071AD3-FCC2-83FB-CE61-353A00094DC4}"/>
              </a:ext>
            </a:extLst>
          </p:cNvPr>
          <p:cNvSpPr>
            <a:spLocks noGrp="1"/>
          </p:cNvSpPr>
          <p:nvPr>
            <p:ph type="dt" sz="half" idx="10"/>
          </p:nvPr>
        </p:nvSpPr>
        <p:spPr/>
        <p:txBody>
          <a:bodyPr/>
          <a:lstStyle/>
          <a:p>
            <a:pPr>
              <a:defRPr/>
            </a:pPr>
            <a:fld id="{2303D31F-598B-47EE-BA37-93F097A3D676}" type="datetime1">
              <a:rPr lang="en-GB" altLang="en-US" smtClean="0"/>
              <a:pPr>
                <a:defRPr/>
              </a:pPr>
              <a:t>07/07/2025</a:t>
            </a:fld>
            <a:endParaRPr lang="en-GB" altLang="en-US"/>
          </a:p>
        </p:txBody>
      </p:sp>
      <p:sp>
        <p:nvSpPr>
          <p:cNvPr id="5" name="Slide Number Placeholder 4">
            <a:extLst>
              <a:ext uri="{FF2B5EF4-FFF2-40B4-BE49-F238E27FC236}">
                <a16:creationId xmlns:a16="http://schemas.microsoft.com/office/drawing/2014/main" id="{9BCDFF38-E3C7-0087-6ADA-FAD3FD241CF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9783668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f35c3da-39ae-4632-9ac1-afc2f25d2852}" enabled="0" method="" siteId="{5f35c3da-39ae-4632-9ac1-afc2f25d2852}" removed="1"/>
</clbl:labelList>
</file>

<file path=docProps/app.xml><?xml version="1.0" encoding="utf-8"?>
<Properties xmlns="http://schemas.openxmlformats.org/officeDocument/2006/extended-properties" xmlns:vt="http://schemas.openxmlformats.org/officeDocument/2006/docPropsVTypes">
  <Template>PPT template</Template>
  <TotalTime>3020</TotalTime>
  <Words>613</Words>
  <Application>Microsoft Office PowerPoint</Application>
  <PresentationFormat>On-screen Show (4:3)</PresentationFormat>
  <Paragraphs>60</Paragraphs>
  <Slides>10</Slides>
  <Notes>2</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Design Thinking and Innovation Week 5  Innovation Ambition Matrix and Customer Journey</vt:lpstr>
      <vt:lpstr>Innovation Ambition Matrix</vt:lpstr>
      <vt:lpstr>.</vt:lpstr>
      <vt:lpstr>The three levels of Ambition Matrix</vt:lpstr>
      <vt:lpstr>PowerPoint Presentation</vt:lpstr>
      <vt:lpstr>The 70-20-10 rule </vt:lpstr>
      <vt:lpstr>The inverse relationship of investment &amp; returns in the matrix</vt:lpstr>
      <vt:lpstr>Customer Journey  </vt:lpstr>
      <vt:lpstr>The Customer Journey Map</vt:lpstr>
      <vt:lpstr>Example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Charles Nwaogwugwu</cp:lastModifiedBy>
  <cp:revision>160</cp:revision>
  <cp:lastPrinted>2018-07-09T15:27:01Z</cp:lastPrinted>
  <dcterms:created xsi:type="dcterms:W3CDTF">2002-10-07T19:43:58Z</dcterms:created>
  <dcterms:modified xsi:type="dcterms:W3CDTF">2025-07-07T23:36:32Z</dcterms:modified>
</cp:coreProperties>
</file>