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76" r:id="rId2"/>
    <p:sldId id="266" r:id="rId3"/>
    <p:sldId id="267" r:id="rId4"/>
    <p:sldId id="268" r:id="rId5"/>
    <p:sldId id="297" r:id="rId6"/>
    <p:sldId id="269" r:id="rId7"/>
    <p:sldId id="270" r:id="rId8"/>
    <p:sldId id="271" r:id="rId9"/>
    <p:sldId id="272" r:id="rId10"/>
    <p:sldId id="273" r:id="rId11"/>
    <p:sldId id="290" r:id="rId12"/>
    <p:sldId id="291" r:id="rId13"/>
    <p:sldId id="274" r:id="rId14"/>
    <p:sldId id="275" r:id="rId15"/>
    <p:sldId id="277" r:id="rId16"/>
    <p:sldId id="278" r:id="rId17"/>
    <p:sldId id="280" r:id="rId18"/>
    <p:sldId id="281" r:id="rId19"/>
    <p:sldId id="282" r:id="rId20"/>
    <p:sldId id="283" r:id="rId21"/>
    <p:sldId id="284" r:id="rId22"/>
    <p:sldId id="285" r:id="rId23"/>
    <p:sldId id="286" r:id="rId24"/>
    <p:sldId id="288" r:id="rId25"/>
    <p:sldId id="289" r:id="rId26"/>
    <p:sldId id="292" r:id="rId27"/>
    <p:sldId id="293" r:id="rId28"/>
    <p:sldId id="295" r:id="rId29"/>
    <p:sldId id="294" r:id="rId30"/>
    <p:sldId id="296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7DB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15/11/2019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3.png"/><Relationship Id="rId7" Type="http://schemas.openxmlformats.org/officeDocument/2006/relationships/image" Target="../media/image12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image" Target="../media/image3.png"/><Relationship Id="rId7" Type="http://schemas.openxmlformats.org/officeDocument/2006/relationships/image" Target="../media/image3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27584" y="738282"/>
            <a:ext cx="7416824" cy="9541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MANAGEMENT OF THE INTEGRATED WORK ENVIRONMENT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443969" y="3501008"/>
            <a:ext cx="632968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</a:t>
            </a:r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PURCHASING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13" name="5 CuadroTexto"/>
          <p:cNvSpPr txBox="1"/>
          <p:nvPr/>
        </p:nvSpPr>
        <p:spPr>
          <a:xfrm>
            <a:off x="251520" y="6165304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b="1" dirty="0" smtClean="0"/>
              <a:t>Juan Antonio </a:t>
            </a:r>
            <a:r>
              <a:rPr lang="es-ES_tradnl" b="1" dirty="0" err="1" smtClean="0"/>
              <a:t>Ferriz</a:t>
            </a:r>
            <a:r>
              <a:rPr lang="es-ES_tradnl" b="1" dirty="0" smtClean="0"/>
              <a:t>-Papi</a:t>
            </a:r>
            <a:endParaRPr lang="es-ES" b="1" dirty="0"/>
          </a:p>
        </p:txBody>
      </p:sp>
    </p:spTree>
    <p:extLst>
      <p:ext uri="{BB962C8B-B14F-4D97-AF65-F5344CB8AC3E}">
        <p14:creationId xmlns:p14="http://schemas.microsoft.com/office/powerpoint/2010/main" val="346521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2849" y="1412776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RENTING vs PURCHASING</a:t>
            </a:r>
          </a:p>
        </p:txBody>
      </p:sp>
      <p:sp>
        <p:nvSpPr>
          <p:cNvPr id="10" name="Rectangle 9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827584" y="2132856"/>
            <a:ext cx="720080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Equipment purchase represents a capital investment</a:t>
            </a:r>
          </a:p>
          <a:p>
            <a:endParaRPr lang="en-GB" sz="2000" dirty="0" smtClean="0"/>
          </a:p>
          <a:p>
            <a:r>
              <a:rPr lang="en-GB" sz="2000" dirty="0" smtClean="0"/>
              <a:t>Enough money must be recovered 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to pay the </a:t>
            </a:r>
            <a:r>
              <a:rPr lang="en-GB" sz="2000" dirty="0" smtClean="0"/>
              <a:t>ownership, operating and maintenance costs</a:t>
            </a:r>
            <a:endParaRPr lang="en-GB" sz="2000" dirty="0" smtClean="0"/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Make a profit on the investment</a:t>
            </a:r>
          </a:p>
          <a:p>
            <a:pPr marL="342900" indent="-342900">
              <a:buFontTx/>
              <a:buChar char="-"/>
            </a:pPr>
            <a:endParaRPr lang="en-GB" sz="2000" dirty="0"/>
          </a:p>
          <a:p>
            <a:r>
              <a:rPr lang="en-GB" sz="2000" dirty="0" smtClean="0"/>
              <a:t>It </a:t>
            </a:r>
            <a:r>
              <a:rPr lang="en-GB" sz="2000" dirty="0" smtClean="0"/>
              <a:t>can be rented or purchased</a:t>
            </a:r>
          </a:p>
          <a:p>
            <a:endParaRPr lang="en-GB" sz="2000" dirty="0" smtClean="0"/>
          </a:p>
          <a:p>
            <a:r>
              <a:rPr lang="en-GB" sz="2000" dirty="0" smtClean="0"/>
              <a:t>Depending on the amount of time it will be used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Purchase. Extensive use</a:t>
            </a:r>
          </a:p>
          <a:p>
            <a:pPr marL="800100" lvl="1" indent="-342900">
              <a:buFontTx/>
              <a:buChar char="-"/>
            </a:pPr>
            <a:r>
              <a:rPr lang="en-GB" sz="2000" dirty="0" smtClean="0"/>
              <a:t>Rent. Limited use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32864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2849" y="1412776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RENTING vs PURCHASING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56144" y="2561124"/>
            <a:ext cx="77048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Advantages of renting:</a:t>
            </a:r>
          </a:p>
          <a:p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 smtClean="0"/>
              <a:t>No need to maintain 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Continuous access to the newest and most efficient items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No need for equipment warehouse and storage facilities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Reduced need to employ maintenance staff and operate facilities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Equipment cost accounting is simpler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54902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2849" y="1412776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RENTING vs PURCHASING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2132856"/>
            <a:ext cx="72008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Equipment purchase when:</a:t>
            </a:r>
          </a:p>
          <a:p>
            <a:endParaRPr lang="en-GB" sz="2400" dirty="0"/>
          </a:p>
          <a:p>
            <a:pPr marL="342900" indent="-342900">
              <a:buFontTx/>
              <a:buChar char="-"/>
            </a:pPr>
            <a:r>
              <a:rPr lang="en-GB" sz="2400" dirty="0" smtClean="0"/>
              <a:t>ownership and economics make it more favourable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Steady use of certain equipment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Marketing advantage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/>
              <a:t>Show more financially stable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/>
              <a:t>Asked by some owners for tendering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Absolute control on the use and disposition of equipment</a:t>
            </a:r>
          </a:p>
          <a:p>
            <a:r>
              <a:rPr lang="en-GB" sz="2400" dirty="0" smtClean="0"/>
              <a:t> 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27967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682849" y="1412776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LEASING vs RENTING</a:t>
            </a:r>
            <a:endParaRPr lang="en-GB" sz="2000" b="1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831796" y="2636912"/>
            <a:ext cx="72008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A Lease gives the right to use one equipment or facility during a specific period of time. </a:t>
            </a:r>
          </a:p>
          <a:p>
            <a:r>
              <a:rPr lang="en-GB" sz="2400" dirty="0" smtClean="0"/>
              <a:t>Conditions agreed in the contract during that period.</a:t>
            </a:r>
          </a:p>
          <a:p>
            <a:endParaRPr lang="en-GB" sz="2400" dirty="0" smtClean="0"/>
          </a:p>
          <a:p>
            <a:r>
              <a:rPr lang="en-GB" sz="2400" dirty="0" smtClean="0"/>
              <a:t>A rental agreement is a month-to-month agreement</a:t>
            </a:r>
          </a:p>
          <a:p>
            <a:r>
              <a:rPr lang="en-GB" sz="2400" dirty="0" smtClean="0"/>
              <a:t>Conditions can be changed.</a:t>
            </a:r>
            <a:endParaRPr lang="en-GB" sz="2400" dirty="0" smtClean="0"/>
          </a:p>
          <a:p>
            <a:r>
              <a:rPr lang="en-GB" sz="2400" dirty="0" smtClean="0"/>
              <a:t> 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640839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TIME-VALUE OF MONEY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2849" y="2265640"/>
            <a:ext cx="72008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It depends on the time it is received</a:t>
            </a:r>
          </a:p>
          <a:p>
            <a:endParaRPr lang="en-GB" sz="2400" dirty="0"/>
          </a:p>
          <a:p>
            <a:r>
              <a:rPr lang="en-GB" sz="2400" dirty="0" smtClean="0"/>
              <a:t>Money today is worth more than the same money to be received in the future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 smtClean="0"/>
              <a:t>It can be invested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r>
              <a:rPr lang="en-GB" sz="2400" dirty="0" smtClean="0"/>
              <a:t>Different analysis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/>
              <a:t>Single payment</a:t>
            </a:r>
          </a:p>
          <a:p>
            <a:pPr marL="800100" lvl="1" indent="-342900">
              <a:buFontTx/>
              <a:buChar char="-"/>
            </a:pPr>
            <a:r>
              <a:rPr lang="en-GB" sz="2400" dirty="0" smtClean="0"/>
              <a:t>Uniform series of payment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481724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27584" y="4599200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F: Future value</a:t>
            </a:r>
          </a:p>
          <a:p>
            <a:r>
              <a:rPr lang="en-GB" sz="2400" dirty="0" smtClean="0"/>
              <a:t>P: Single payment</a:t>
            </a:r>
          </a:p>
          <a:p>
            <a:r>
              <a:rPr lang="en-GB" sz="2400" dirty="0" smtClean="0"/>
              <a:t>i: interest</a:t>
            </a:r>
          </a:p>
          <a:p>
            <a:r>
              <a:rPr lang="en-GB" sz="2400" dirty="0" smtClean="0"/>
              <a:t>n: number of years 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TIME-VALUE OF MONEY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686617"/>
            <a:ext cx="48252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Single payment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>
                <a:off x="3095476" y="2889770"/>
                <a:ext cx="3049617" cy="492443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sSup>
                        <m:sSupPr>
                          <m:ctrlP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en-GB" sz="3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dPr>
                            <m:e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1+</m:t>
                              </m:r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</m:t>
                              </m:r>
                            </m:e>
                          </m:d>
                        </m:e>
                        <m:sup>
                          <m: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5476" y="2889770"/>
                <a:ext cx="3049617" cy="492443"/>
              </a:xfrm>
              <a:prstGeom prst="rect">
                <a:avLst/>
              </a:prstGeom>
              <a:blipFill rotWithShape="0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 12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8575025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27584" y="4599200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F: Future value</a:t>
            </a:r>
          </a:p>
          <a:p>
            <a:r>
              <a:rPr lang="en-GB" sz="2400" dirty="0" smtClean="0"/>
              <a:t>C: Uniform annual payment</a:t>
            </a:r>
          </a:p>
          <a:p>
            <a:r>
              <a:rPr lang="en-GB" sz="2400" dirty="0" smtClean="0"/>
              <a:t>i: interest</a:t>
            </a:r>
          </a:p>
          <a:p>
            <a:r>
              <a:rPr lang="en-GB" sz="2400" dirty="0" smtClean="0"/>
              <a:t>n: number of years 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TIME-VALUE OF MONEY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686617"/>
            <a:ext cx="48252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Uniform series of payment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>
                <a:off x="3095476" y="2889770"/>
                <a:ext cx="4079130" cy="109587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𝐹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3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sz="3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32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32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1+</m:t>
                                      </m:r>
                                      <m:r>
                                        <a:rPr lang="en-GB" sz="3200" b="0" i="1" smtClean="0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en-GB" sz="3200" b="0" i="1" smtClean="0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𝑛</m:t>
                                  </m:r>
                                </m:sup>
                              </m:sSup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en-GB" sz="3200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5476" y="2889770"/>
                <a:ext cx="4079130" cy="1095877"/>
              </a:xfrm>
              <a:prstGeom prst="rect">
                <a:avLst/>
              </a:prstGeom>
              <a:blipFill rotWithShape="0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 12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1513377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27584" y="4599200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P</a:t>
            </a:r>
            <a:r>
              <a:rPr lang="en-GB" sz="2400" dirty="0" smtClean="0"/>
              <a:t>: Present value of a future amount of money (F)</a:t>
            </a:r>
          </a:p>
          <a:p>
            <a:r>
              <a:rPr lang="en-GB" sz="2400" dirty="0" smtClean="0"/>
              <a:t>C: Uniform annual payment</a:t>
            </a:r>
          </a:p>
          <a:p>
            <a:r>
              <a:rPr lang="en-GB" sz="2400" dirty="0" smtClean="0"/>
              <a:t>i: interest</a:t>
            </a:r>
          </a:p>
          <a:p>
            <a:r>
              <a:rPr lang="en-GB" sz="2400" dirty="0" smtClean="0"/>
              <a:t>n: number of years 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TIME-VALUE OF MONEY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686617"/>
            <a:ext cx="48252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Uniform series of payment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Box 11"/>
              <p:cNvSpPr txBox="1"/>
              <p:nvPr/>
            </p:nvSpPr>
            <p:spPr>
              <a:xfrm>
                <a:off x="3095476" y="2889770"/>
                <a:ext cx="4077911" cy="1095877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</a:rPr>
                        <m:t>𝐶</m:t>
                      </m:r>
                      <m:r>
                        <a:rPr lang="en-GB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en-GB" sz="32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32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32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1+</m:t>
                                      </m:r>
                                      <m:r>
                                        <a:rPr lang="en-GB" sz="32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𝑛</m:t>
                                  </m:r>
                                </m:sup>
                              </m:sSup>
                              <m:r>
                                <a:rPr lang="en-GB" sz="32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−1</m:t>
                              </m:r>
                            </m:num>
                            <m:den>
                              <m:r>
                                <a:rPr lang="en-GB" sz="3200" i="1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𝑖</m:t>
                              </m:r>
                              <m:sSup>
                                <m:sSupPr>
                                  <m:ctrlPr>
                                    <a:rPr lang="en-GB" sz="3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</m:ctrlPr>
                                </m:sSupPr>
                                <m:e>
                                  <m:d>
                                    <m:dPr>
                                      <m:ctrlPr>
                                        <a:rPr lang="en-GB" sz="32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</m:ctrlPr>
                                    </m:dPr>
                                    <m:e>
                                      <m:r>
                                        <a:rPr lang="en-GB" sz="32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1+</m:t>
                                      </m:r>
                                      <m:r>
                                        <a:rPr lang="en-GB" sz="3200" i="1">
                                          <a:latin typeface="Cambria Math" panose="02040503050406030204" pitchFamily="18" charset="0"/>
                                          <a:ea typeface="Cambria Math" panose="02040503050406030204" pitchFamily="18" charset="0"/>
                                        </a:rPr>
                                        <m:t>𝑖</m:t>
                                      </m:r>
                                    </m:e>
                                  </m:d>
                                </m:e>
                                <m:sup>
                                  <m:r>
                                    <a:rPr lang="en-GB" sz="3200" i="1">
                                      <a:latin typeface="Cambria Math" panose="02040503050406030204" pitchFamily="18" charset="0"/>
                                      <a:ea typeface="Cambria Math" panose="02040503050406030204" pitchFamily="18" charset="0"/>
                                    </a:rPr>
                                    <m:t>𝑛</m:t>
                                  </m:r>
                                </m:sup>
                              </m:sSup>
                            </m:den>
                          </m:f>
                        </m:e>
                      </m:d>
                    </m:oMath>
                  </m:oMathPara>
                </a14:m>
                <a:endParaRPr lang="en-GB" sz="3200" dirty="0"/>
              </a:p>
            </p:txBody>
          </p:sp>
        </mc:Choice>
        <mc:Fallback xmlns="">
          <p:sp>
            <p:nvSpPr>
              <p:cNvPr id="12" name="TextBox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95476" y="2889770"/>
                <a:ext cx="4077911" cy="1095877"/>
              </a:xfrm>
              <a:prstGeom prst="rect">
                <a:avLst/>
              </a:prstGeom>
              <a:blipFill rotWithShape="0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Rectangle 12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5" name="Group 14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6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7" name="Rectangle 16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8" name="Rectangle 17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9" name="Picture 5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2285969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EXERCISE 1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3568" y="1556792"/>
            <a:ext cx="7200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We want to </a:t>
            </a:r>
            <a:r>
              <a:rPr lang="en-GB" sz="2400" dirty="0" smtClean="0"/>
              <a:t>change the heating system of an office, and it costs £85,000. Considering an interest of 12%. </a:t>
            </a:r>
            <a:r>
              <a:rPr lang="en-GB" sz="2400" dirty="0" smtClean="0"/>
              <a:t>How much is every annual payment if we want to pay it back in 5 years?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5361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5" y="3212976"/>
            <a:ext cx="2808313" cy="830628"/>
          </a:xfrm>
          <a:prstGeom prst="rect">
            <a:avLst/>
          </a:prstGeom>
          <a:noFill/>
        </p:spPr>
      </p:pic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4509120"/>
            <a:ext cx="3633892" cy="720080"/>
          </a:xfrm>
          <a:prstGeom prst="rect">
            <a:avLst/>
          </a:prstGeom>
          <a:noFill/>
        </p:spPr>
      </p:pic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5733256"/>
            <a:ext cx="2608290" cy="576064"/>
          </a:xfrm>
          <a:prstGeom prst="rect">
            <a:avLst/>
          </a:prstGeom>
          <a:noFill/>
        </p:spPr>
      </p:pic>
      <p:graphicFrame>
        <p:nvGraphicFramePr>
          <p:cNvPr id="18" name="17 Tabla"/>
          <p:cNvGraphicFramePr>
            <a:graphicFrameLocks noGrp="1"/>
          </p:cNvGraphicFramePr>
          <p:nvPr/>
        </p:nvGraphicFramePr>
        <p:xfrm>
          <a:off x="4932040" y="4149080"/>
          <a:ext cx="3816423" cy="1892808"/>
        </p:xfrm>
        <a:graphic>
          <a:graphicData uri="http://schemas.openxmlformats.org/drawingml/2006/table">
            <a:tbl>
              <a:tblPr/>
              <a:tblGrid>
                <a:gridCol w="5720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14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1447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8144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latin typeface="Calibri"/>
                          <a:ea typeface="Calibri"/>
                          <a:cs typeface="Times New Roman"/>
                        </a:rPr>
                        <a:t>Year</a:t>
                      </a:r>
                      <a:endParaRPr lang="en-GB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latin typeface="Calibri"/>
                          <a:ea typeface="Calibri"/>
                          <a:cs typeface="Times New Roman"/>
                        </a:rPr>
                        <a:t>Interest</a:t>
                      </a:r>
                      <a:endParaRPr lang="en-GB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latin typeface="Calibri"/>
                          <a:ea typeface="Calibri"/>
                          <a:cs typeface="Times New Roman"/>
                        </a:rPr>
                        <a:t>Payed</a:t>
                      </a:r>
                      <a:endParaRPr lang="en-GB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b="1">
                          <a:latin typeface="Calibri"/>
                          <a:ea typeface="Calibri"/>
                          <a:cs typeface="Times New Roman"/>
                        </a:rPr>
                        <a:t>Debt</a:t>
                      </a:r>
                      <a:endParaRPr lang="en-GB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10,200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13,380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71,620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8,594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14,986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56,634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6,796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16,784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39,850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4,782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18,798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21,052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2,526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>
                          <a:latin typeface="Calibri"/>
                          <a:ea typeface="Calibri"/>
                          <a:cs typeface="Times New Roman"/>
                        </a:rPr>
                        <a:t>21,052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8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3610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EXERCISE 2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3568" y="1556792"/>
            <a:ext cx="79208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What </a:t>
            </a:r>
            <a:r>
              <a:rPr lang="en-GB" sz="2400" dirty="0" smtClean="0"/>
              <a:t>happens if we consider monthly payments?</a:t>
            </a:r>
          </a:p>
          <a:p>
            <a:r>
              <a:rPr lang="es-ES_tradnl" sz="2000" dirty="0" err="1" smtClean="0"/>
              <a:t>Then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have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change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annual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interest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to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monthly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interest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consider</a:t>
            </a:r>
            <a:r>
              <a:rPr lang="es-ES_tradnl" sz="2000" dirty="0" smtClean="0"/>
              <a:t> time in </a:t>
            </a:r>
            <a:r>
              <a:rPr lang="es-ES_tradnl" sz="2000" dirty="0" err="1" smtClean="0"/>
              <a:t>months</a:t>
            </a:r>
            <a:endParaRPr lang="en-GB" sz="2000" dirty="0"/>
          </a:p>
        </p:txBody>
      </p:sp>
      <p:sp>
        <p:nvSpPr>
          <p:cNvPr id="11" name="Rectangle 10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" name="Group 11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5361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5" y="3212976"/>
            <a:ext cx="2808313" cy="830628"/>
          </a:xfrm>
          <a:prstGeom prst="rect">
            <a:avLst/>
          </a:prstGeom>
          <a:noFill/>
        </p:spPr>
      </p:pic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5366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8913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4653136"/>
            <a:ext cx="3440954" cy="648072"/>
          </a:xfrm>
          <a:prstGeom prst="rect">
            <a:avLst/>
          </a:prstGeom>
          <a:noFill/>
        </p:spPr>
      </p:pic>
      <p:sp>
        <p:nvSpPr>
          <p:cNvPr id="3891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8915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5661248"/>
            <a:ext cx="3726414" cy="648072"/>
          </a:xfrm>
          <a:prstGeom prst="rect">
            <a:avLst/>
          </a:prstGeom>
          <a:noFill/>
        </p:spPr>
      </p:pic>
      <p:sp>
        <p:nvSpPr>
          <p:cNvPr id="3891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8917" name="Picture 5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8104" y="3284984"/>
            <a:ext cx="2173593" cy="558924"/>
          </a:xfrm>
          <a:prstGeom prst="rect">
            <a:avLst/>
          </a:prstGeom>
          <a:noFill/>
        </p:spPr>
      </p:pic>
      <p:sp>
        <p:nvSpPr>
          <p:cNvPr id="38920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8919" name="Picture 7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508104" y="4437112"/>
            <a:ext cx="1973019" cy="288032"/>
          </a:xfrm>
          <a:prstGeom prst="rect">
            <a:avLst/>
          </a:prstGeom>
          <a:noFill/>
        </p:spPr>
      </p:pic>
      <p:sp>
        <p:nvSpPr>
          <p:cNvPr id="26" name="25 CuadroTexto"/>
          <p:cNvSpPr txBox="1"/>
          <p:nvPr/>
        </p:nvSpPr>
        <p:spPr>
          <a:xfrm>
            <a:off x="6372200" y="5805264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smtClean="0"/>
              <a:t>SEE PAYBACK TABLE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0036107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2208881"/>
            <a:ext cx="770485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Only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equipment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used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They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vary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:</a:t>
            </a:r>
          </a:p>
          <a:p>
            <a:pPr lvl="1">
              <a:buFontTx/>
              <a:buChar char="-"/>
            </a:pPr>
            <a:r>
              <a:rPr lang="es-ES_tradnl" sz="2400" dirty="0" err="1" smtClean="0"/>
              <a:t>Type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size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equipment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Conditions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under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which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operated</a:t>
            </a:r>
            <a:endParaRPr lang="es-ES_tradnl" sz="24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827584" y="1634697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Operating </a:t>
            </a:r>
            <a:r>
              <a:rPr lang="en-GB" sz="2400" b="1" dirty="0" smtClean="0">
                <a:solidFill>
                  <a:schemeClr val="accent1"/>
                </a:solidFill>
              </a:rPr>
              <a:t>and maintenance costs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9" name="18 Rectángulo"/>
          <p:cNvSpPr/>
          <p:nvPr/>
        </p:nvSpPr>
        <p:spPr>
          <a:xfrm>
            <a:off x="810464" y="4904643"/>
            <a:ext cx="717024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s-ES_tradnl" sz="2400" b="1" dirty="0" err="1" smtClean="0">
                <a:solidFill>
                  <a:srgbClr val="497DBB"/>
                </a:solidFill>
              </a:rPr>
              <a:t>Ownership</a:t>
            </a:r>
            <a:r>
              <a:rPr lang="es-ES_tradnl" sz="2400" b="1" dirty="0" smtClean="0">
                <a:solidFill>
                  <a:srgbClr val="497DBB"/>
                </a:solidFill>
              </a:rPr>
              <a:t> </a:t>
            </a:r>
            <a:r>
              <a:rPr lang="es-ES_tradnl" sz="2400" b="1" dirty="0" err="1" smtClean="0">
                <a:solidFill>
                  <a:srgbClr val="497DBB"/>
                </a:solidFill>
              </a:rPr>
              <a:t>costs</a:t>
            </a:r>
            <a:endParaRPr lang="es-ES_tradnl" sz="2400" b="1" dirty="0" smtClean="0">
              <a:solidFill>
                <a:srgbClr val="497DBB"/>
              </a:solidFill>
            </a:endParaRPr>
          </a:p>
          <a:p>
            <a:pPr lvl="0"/>
            <a:endParaRPr lang="es-ES_tradnl" sz="2400" dirty="0" smtClean="0">
              <a:solidFill>
                <a:prstClr val="black"/>
              </a:solidFill>
            </a:endParaRPr>
          </a:p>
          <a:p>
            <a:pPr lvl="0"/>
            <a:r>
              <a:rPr lang="es-ES_tradnl" sz="2400" dirty="0" err="1" smtClean="0">
                <a:solidFill>
                  <a:prstClr val="black"/>
                </a:solidFill>
              </a:rPr>
              <a:t>Always</a:t>
            </a:r>
            <a:r>
              <a:rPr lang="es-ES_tradnl" sz="2400" dirty="0" smtClean="0">
                <a:solidFill>
                  <a:prstClr val="black"/>
                </a:solidFill>
              </a:rPr>
              <a:t>, </a:t>
            </a:r>
            <a:r>
              <a:rPr lang="es-ES_tradnl" sz="2400" dirty="0" err="1" smtClean="0">
                <a:solidFill>
                  <a:prstClr val="black"/>
                </a:solidFill>
              </a:rPr>
              <a:t>whether</a:t>
            </a:r>
            <a:r>
              <a:rPr lang="es-ES_tradnl" sz="2400" dirty="0" smtClean="0">
                <a:solidFill>
                  <a:prstClr val="black"/>
                </a:solidFill>
              </a:rPr>
              <a:t> </a:t>
            </a:r>
            <a:r>
              <a:rPr lang="es-ES_tradnl" sz="2400" dirty="0" err="1" smtClean="0">
                <a:solidFill>
                  <a:prstClr val="black"/>
                </a:solidFill>
              </a:rPr>
              <a:t>or</a:t>
            </a:r>
            <a:r>
              <a:rPr lang="es-ES_tradnl" sz="2400" dirty="0" smtClean="0">
                <a:solidFill>
                  <a:prstClr val="black"/>
                </a:solidFill>
              </a:rPr>
              <a:t> </a:t>
            </a:r>
            <a:r>
              <a:rPr lang="es-ES_tradnl" sz="2400" dirty="0" err="1" smtClean="0">
                <a:solidFill>
                  <a:prstClr val="black"/>
                </a:solidFill>
              </a:rPr>
              <a:t>not</a:t>
            </a:r>
            <a:r>
              <a:rPr lang="es-ES_tradnl" sz="2400" dirty="0" smtClean="0">
                <a:solidFill>
                  <a:prstClr val="black"/>
                </a:solidFill>
              </a:rPr>
              <a:t> </a:t>
            </a:r>
            <a:r>
              <a:rPr lang="es-ES_tradnl" sz="2400" dirty="0" err="1" smtClean="0">
                <a:solidFill>
                  <a:prstClr val="black"/>
                </a:solidFill>
              </a:rPr>
              <a:t>the</a:t>
            </a:r>
            <a:r>
              <a:rPr lang="es-ES_tradnl" sz="2400" dirty="0" smtClean="0">
                <a:solidFill>
                  <a:prstClr val="black"/>
                </a:solidFill>
              </a:rPr>
              <a:t> </a:t>
            </a:r>
            <a:r>
              <a:rPr lang="es-ES_tradnl" sz="2400" dirty="0" err="1" smtClean="0">
                <a:solidFill>
                  <a:prstClr val="black"/>
                </a:solidFill>
              </a:rPr>
              <a:t>equipment</a:t>
            </a:r>
            <a:r>
              <a:rPr lang="es-ES_tradnl" sz="2400" dirty="0" smtClean="0">
                <a:solidFill>
                  <a:prstClr val="black"/>
                </a:solidFill>
              </a:rPr>
              <a:t> </a:t>
            </a:r>
            <a:r>
              <a:rPr lang="es-ES_tradnl" sz="2400" dirty="0" err="1" smtClean="0">
                <a:solidFill>
                  <a:prstClr val="black"/>
                </a:solidFill>
              </a:rPr>
              <a:t>is</a:t>
            </a:r>
            <a:r>
              <a:rPr lang="es-ES_tradnl" sz="2400" dirty="0" smtClean="0">
                <a:solidFill>
                  <a:prstClr val="black"/>
                </a:solidFill>
              </a:rPr>
              <a:t> </a:t>
            </a:r>
            <a:r>
              <a:rPr lang="es-ES_tradnl" sz="2400" dirty="0" err="1" smtClean="0">
                <a:solidFill>
                  <a:prstClr val="black"/>
                </a:solidFill>
              </a:rPr>
              <a:t>used</a:t>
            </a:r>
            <a:endParaRPr lang="es-ES_tradnl" sz="2400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82849" y="2265640"/>
            <a:ext cx="72008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Ownership costs include: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Initial cost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Financing costs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Depreciation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Taxes and insurance costs</a:t>
            </a:r>
          </a:p>
          <a:p>
            <a:pPr marL="342900" indent="-342900">
              <a:buFontTx/>
              <a:buChar char="-"/>
            </a:pPr>
            <a:endParaRPr lang="en-GB" sz="2400" dirty="0"/>
          </a:p>
          <a:p>
            <a:r>
              <a:rPr lang="en-GB" sz="2400" dirty="0" smtClean="0"/>
              <a:t>Operating </a:t>
            </a:r>
            <a:r>
              <a:rPr lang="en-GB" sz="2400" dirty="0" smtClean="0"/>
              <a:t>and maintenance costs </a:t>
            </a:r>
            <a:r>
              <a:rPr lang="en-GB" sz="2400" dirty="0" smtClean="0"/>
              <a:t>include: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Maintenance and repair costs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Other costs (fuel, lubricating oil, rubber tires, etc.)</a:t>
            </a:r>
          </a:p>
          <a:p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3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5" name="Rectangle 14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6" name="Rectangle 15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7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47589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OWNERSHIP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2374552"/>
            <a:ext cx="72008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Total cost required to purchase a piece of equipment</a:t>
            </a:r>
          </a:p>
          <a:p>
            <a:endParaRPr lang="en-GB" sz="2400" dirty="0"/>
          </a:p>
          <a:p>
            <a:r>
              <a:rPr lang="en-GB" sz="2400" dirty="0" smtClean="0"/>
              <a:t>Basis for determining other costs related</a:t>
            </a:r>
          </a:p>
          <a:p>
            <a:endParaRPr lang="en-GB" sz="2400" dirty="0"/>
          </a:p>
          <a:p>
            <a:r>
              <a:rPr lang="en-GB" sz="2400" dirty="0" smtClean="0"/>
              <a:t>It is made up of: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Price at the factory or used equipment price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Extra options and accessories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Sales tax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Freight </a:t>
            </a:r>
          </a:p>
          <a:p>
            <a:pPr marL="342900" indent="-342900">
              <a:buFontTx/>
              <a:buChar char="-"/>
            </a:pPr>
            <a:r>
              <a:rPr lang="en-GB" sz="2400" dirty="0" smtClean="0"/>
              <a:t>Assembly or setup charges</a:t>
            </a:r>
          </a:p>
          <a:p>
            <a:endParaRPr lang="en-GB" sz="2400" dirty="0"/>
          </a:p>
        </p:txBody>
      </p:sp>
      <p:sp>
        <p:nvSpPr>
          <p:cNvPr id="3" name="TextBox 2"/>
          <p:cNvSpPr txBox="1"/>
          <p:nvPr/>
        </p:nvSpPr>
        <p:spPr>
          <a:xfrm>
            <a:off x="827584" y="146219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Initial cost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13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OWNERSHIP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2374552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Charge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an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interest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rate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borrowed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money</a:t>
            </a:r>
            <a:endParaRPr lang="en-GB" sz="24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827584" y="146219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Financing cost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5536" y="3789040"/>
            <a:ext cx="8126617" cy="720080"/>
          </a:xfrm>
          <a:prstGeom prst="rect">
            <a:avLst/>
          </a:prstGeom>
          <a:noFill/>
        </p:spPr>
      </p:pic>
      <p:sp>
        <p:nvSpPr>
          <p:cNvPr id="19" name="18 Abrir llave"/>
          <p:cNvSpPr/>
          <p:nvPr/>
        </p:nvSpPr>
        <p:spPr>
          <a:xfrm>
            <a:off x="4139952" y="3933056"/>
            <a:ext cx="288032" cy="1728192"/>
          </a:xfrm>
          <a:prstGeom prst="leftBrace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19 CuadroTexto"/>
          <p:cNvSpPr txBox="1"/>
          <p:nvPr/>
        </p:nvSpPr>
        <p:spPr>
          <a:xfrm>
            <a:off x="3419872" y="4869160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>
                <a:solidFill>
                  <a:schemeClr val="accent1"/>
                </a:solidFill>
              </a:rPr>
              <a:t>Annual</a:t>
            </a:r>
            <a:r>
              <a:rPr lang="es-ES_tradnl" dirty="0" smtClean="0">
                <a:solidFill>
                  <a:schemeClr val="accent1"/>
                </a:solidFill>
              </a:rPr>
              <a:t> </a:t>
            </a:r>
            <a:r>
              <a:rPr lang="es-ES_tradnl" dirty="0" err="1" smtClean="0">
                <a:solidFill>
                  <a:schemeClr val="accent1"/>
                </a:solidFill>
              </a:rPr>
              <a:t>payment</a:t>
            </a:r>
            <a:endParaRPr lang="en-GB" dirty="0">
              <a:solidFill>
                <a:schemeClr val="accent1"/>
              </a:solidFill>
            </a:endParaRPr>
          </a:p>
        </p:txBody>
      </p:sp>
      <p:cxnSp>
        <p:nvCxnSpPr>
          <p:cNvPr id="22" name="21 Conector recto de flecha"/>
          <p:cNvCxnSpPr/>
          <p:nvPr/>
        </p:nvCxnSpPr>
        <p:spPr>
          <a:xfrm flipV="1">
            <a:off x="5220072" y="4581128"/>
            <a:ext cx="36004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23 CuadroTexto"/>
          <p:cNvSpPr txBox="1"/>
          <p:nvPr/>
        </p:nvSpPr>
        <p:spPr>
          <a:xfrm>
            <a:off x="4499992" y="5301208"/>
            <a:ext cx="11521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>
                <a:solidFill>
                  <a:schemeClr val="accent1"/>
                </a:solidFill>
              </a:rPr>
              <a:t>Annual</a:t>
            </a:r>
            <a:r>
              <a:rPr lang="es-ES_tradnl" dirty="0" smtClean="0">
                <a:solidFill>
                  <a:schemeClr val="accent1"/>
                </a:solidFill>
              </a:rPr>
              <a:t>  </a:t>
            </a:r>
            <a:r>
              <a:rPr lang="es-ES_tradnl" dirty="0" err="1" smtClean="0">
                <a:solidFill>
                  <a:schemeClr val="accent1"/>
                </a:solidFill>
              </a:rPr>
              <a:t>average</a:t>
            </a:r>
            <a:r>
              <a:rPr lang="es-ES_tradnl" dirty="0" smtClean="0">
                <a:solidFill>
                  <a:schemeClr val="accent1"/>
                </a:solidFill>
              </a:rPr>
              <a:t> </a:t>
            </a:r>
            <a:r>
              <a:rPr lang="es-ES_tradnl" dirty="0" err="1" smtClean="0">
                <a:solidFill>
                  <a:schemeClr val="accent1"/>
                </a:solidFill>
              </a:rPr>
              <a:t>payback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5" name="24 Abrir llave"/>
          <p:cNvSpPr/>
          <p:nvPr/>
        </p:nvSpPr>
        <p:spPr>
          <a:xfrm>
            <a:off x="7164288" y="3717032"/>
            <a:ext cx="288032" cy="2304256"/>
          </a:xfrm>
          <a:prstGeom prst="leftBrace">
            <a:avLst/>
          </a:prstGeom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25 CuadroTexto"/>
          <p:cNvSpPr txBox="1"/>
          <p:nvPr/>
        </p:nvSpPr>
        <p:spPr>
          <a:xfrm>
            <a:off x="6516216" y="4941168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s-ES_tradnl" dirty="0" err="1" smtClean="0">
                <a:solidFill>
                  <a:schemeClr val="accent1"/>
                </a:solidFill>
              </a:rPr>
              <a:t>Salvage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27" name="26 CuadroTexto"/>
          <p:cNvSpPr txBox="1"/>
          <p:nvPr/>
        </p:nvSpPr>
        <p:spPr>
          <a:xfrm>
            <a:off x="395536" y="5373216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This</a:t>
            </a:r>
            <a:r>
              <a:rPr lang="es-ES_tradnl" dirty="0" smtClean="0"/>
              <a:t> </a:t>
            </a:r>
            <a:r>
              <a:rPr lang="es-ES_tradnl" dirty="0" err="1" smtClean="0"/>
              <a:t>is</a:t>
            </a:r>
            <a:r>
              <a:rPr lang="es-ES_tradnl" dirty="0" smtClean="0"/>
              <a:t> </a:t>
            </a:r>
            <a:r>
              <a:rPr lang="es-ES_tradnl" dirty="0" err="1" smtClean="0"/>
              <a:t>an</a:t>
            </a:r>
            <a:r>
              <a:rPr lang="es-ES_tradnl" dirty="0" smtClean="0"/>
              <a:t> </a:t>
            </a:r>
            <a:r>
              <a:rPr lang="es-ES_tradnl" dirty="0" err="1" smtClean="0"/>
              <a:t>average</a:t>
            </a:r>
            <a:r>
              <a:rPr lang="es-ES_tradnl" dirty="0" smtClean="0"/>
              <a:t> </a:t>
            </a:r>
            <a:r>
              <a:rPr lang="es-ES_tradnl" dirty="0" err="1" smtClean="0"/>
              <a:t>calculation</a:t>
            </a:r>
            <a:r>
              <a:rPr lang="es-ES_tradnl" dirty="0" smtClean="0"/>
              <a:t>. </a:t>
            </a:r>
            <a:r>
              <a:rPr lang="es-ES_tradnl" dirty="0" err="1" smtClean="0"/>
              <a:t>If</a:t>
            </a:r>
            <a:r>
              <a:rPr lang="es-ES_tradnl" dirty="0" smtClean="0"/>
              <a:t> </a:t>
            </a:r>
            <a:r>
              <a:rPr lang="es-ES_tradnl" dirty="0" err="1" smtClean="0"/>
              <a:t>you</a:t>
            </a:r>
            <a:r>
              <a:rPr lang="es-ES_tradnl" dirty="0" smtClean="0"/>
              <a:t> </a:t>
            </a:r>
            <a:r>
              <a:rPr lang="es-ES_tradnl" dirty="0" err="1" smtClean="0"/>
              <a:t>want</a:t>
            </a:r>
            <a:r>
              <a:rPr lang="es-ES_tradnl" dirty="0" smtClean="0"/>
              <a:t> </a:t>
            </a:r>
            <a:r>
              <a:rPr lang="es-ES_tradnl" dirty="0" err="1" smtClean="0"/>
              <a:t>to</a:t>
            </a:r>
            <a:r>
              <a:rPr lang="es-ES_tradnl" dirty="0" smtClean="0"/>
              <a:t> </a:t>
            </a:r>
            <a:r>
              <a:rPr lang="es-ES_tradnl" dirty="0" err="1" smtClean="0"/>
              <a:t>be</a:t>
            </a:r>
            <a:r>
              <a:rPr lang="es-ES_tradnl" dirty="0" smtClean="0"/>
              <a:t> more </a:t>
            </a:r>
            <a:r>
              <a:rPr lang="es-ES_tradnl" dirty="0" err="1" smtClean="0"/>
              <a:t>accurate</a:t>
            </a:r>
            <a:r>
              <a:rPr lang="es-ES_tradnl" dirty="0" smtClean="0"/>
              <a:t> </a:t>
            </a:r>
            <a:r>
              <a:rPr lang="es-ES_tradnl" dirty="0" err="1" smtClean="0"/>
              <a:t>you</a:t>
            </a:r>
            <a:r>
              <a:rPr lang="es-ES_tradnl" dirty="0" smtClean="0"/>
              <a:t> </a:t>
            </a:r>
            <a:r>
              <a:rPr lang="es-ES_tradnl" dirty="0" err="1" smtClean="0"/>
              <a:t>have</a:t>
            </a:r>
            <a:r>
              <a:rPr lang="es-ES_tradnl" dirty="0" smtClean="0"/>
              <a:t> </a:t>
            </a:r>
            <a:r>
              <a:rPr lang="es-ES_tradnl" dirty="0" err="1" smtClean="0"/>
              <a:t>to</a:t>
            </a:r>
            <a:r>
              <a:rPr lang="es-ES_tradnl" dirty="0" smtClean="0"/>
              <a:t> </a:t>
            </a:r>
            <a:r>
              <a:rPr lang="es-ES_tradnl" dirty="0" err="1" smtClean="0"/>
              <a:t>calculate</a:t>
            </a:r>
            <a:r>
              <a:rPr lang="es-ES_tradnl" dirty="0" smtClean="0"/>
              <a:t> a </a:t>
            </a:r>
            <a:r>
              <a:rPr lang="es-ES_tradnl" dirty="0" err="1" smtClean="0"/>
              <a:t>payback</a:t>
            </a:r>
            <a:r>
              <a:rPr lang="es-ES_tradnl" dirty="0" smtClean="0"/>
              <a:t> </a:t>
            </a:r>
            <a:r>
              <a:rPr lang="es-ES_tradnl" dirty="0" err="1" smtClean="0"/>
              <a:t>table</a:t>
            </a:r>
            <a:r>
              <a:rPr lang="es-ES_tradnl" dirty="0" smtClean="0"/>
              <a:t> and </a:t>
            </a:r>
            <a:r>
              <a:rPr lang="es-ES_tradnl" dirty="0" err="1" smtClean="0"/>
              <a:t>substract</a:t>
            </a:r>
            <a:r>
              <a:rPr lang="es-ES_tradnl" dirty="0" smtClean="0"/>
              <a:t> </a:t>
            </a:r>
            <a:r>
              <a:rPr lang="es-ES_tradnl" dirty="0" err="1" smtClean="0"/>
              <a:t>the</a:t>
            </a:r>
            <a:r>
              <a:rPr lang="es-ES_tradnl" dirty="0" smtClean="0"/>
              <a:t> </a:t>
            </a:r>
            <a:r>
              <a:rPr lang="es-ES_tradnl" dirty="0" err="1" smtClean="0"/>
              <a:t>salvage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OWNERSHIP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2374552"/>
            <a:ext cx="777686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Decrease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an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asset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market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value</a:t>
            </a:r>
            <a:r>
              <a:rPr lang="es-ES_tradnl" sz="2400" dirty="0" smtClean="0"/>
              <a:t> </a:t>
            </a:r>
          </a:p>
          <a:p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Wearing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out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performs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not</a:t>
            </a:r>
            <a:r>
              <a:rPr lang="es-ES_tradnl" sz="2400" dirty="0" smtClean="0"/>
              <a:t> as </a:t>
            </a:r>
            <a:r>
              <a:rPr lang="es-ES_tradnl" sz="2400" dirty="0" err="1" smtClean="0"/>
              <a:t>well</a:t>
            </a:r>
            <a:r>
              <a:rPr lang="es-ES_tradnl" sz="2400" dirty="0" smtClean="0"/>
              <a:t> as </a:t>
            </a:r>
            <a:r>
              <a:rPr lang="es-ES_tradnl" sz="2400" dirty="0" err="1" smtClean="0"/>
              <a:t>if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was</a:t>
            </a:r>
            <a:r>
              <a:rPr lang="es-ES_tradnl" sz="2400" dirty="0" smtClean="0"/>
              <a:t> new)</a:t>
            </a:r>
          </a:p>
          <a:p>
            <a:endParaRPr lang="es-ES_tradnl" sz="2400" dirty="0" smtClean="0"/>
          </a:p>
          <a:p>
            <a:pPr>
              <a:buFontTx/>
              <a:buChar char="-"/>
            </a:pPr>
            <a:r>
              <a:rPr lang="es-ES_tradnl" sz="2400" dirty="0" err="1" smtClean="0"/>
              <a:t>Obsolescence</a:t>
            </a:r>
            <a:r>
              <a:rPr lang="es-ES_tradnl" sz="2400" dirty="0" smtClean="0"/>
              <a:t> (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work</a:t>
            </a:r>
            <a:r>
              <a:rPr lang="es-ES_tradnl" sz="2400" dirty="0" smtClean="0"/>
              <a:t> can </a:t>
            </a:r>
            <a:r>
              <a:rPr lang="es-ES_tradnl" sz="2400" dirty="0" err="1" smtClean="0"/>
              <a:t>be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performed</a:t>
            </a:r>
            <a:r>
              <a:rPr lang="es-ES_tradnl" sz="2400" dirty="0" smtClean="0"/>
              <a:t> in a </a:t>
            </a:r>
            <a:r>
              <a:rPr lang="es-ES_tradnl" sz="2400" dirty="0" err="1" smtClean="0"/>
              <a:t>better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way</a:t>
            </a:r>
            <a:r>
              <a:rPr lang="es-ES_tradnl" sz="2400" dirty="0" smtClean="0"/>
              <a:t>)</a:t>
            </a:r>
          </a:p>
          <a:p>
            <a:endParaRPr lang="es-ES_tradnl" sz="2400" dirty="0" smtClean="0"/>
          </a:p>
          <a:p>
            <a:endParaRPr lang="en-GB" sz="24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827584" y="146219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Depreciation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OWNERSHIP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2276872"/>
            <a:ext cx="770485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>
                <a:solidFill>
                  <a:srgbClr val="C00000"/>
                </a:solidFill>
              </a:rPr>
              <a:t>Initial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value</a:t>
            </a:r>
            <a:r>
              <a:rPr lang="es-ES_tradnl" sz="2000" b="1" dirty="0" smtClean="0">
                <a:solidFill>
                  <a:srgbClr val="C00000"/>
                </a:solidFill>
              </a:rPr>
              <a:t>. </a:t>
            </a:r>
            <a:r>
              <a:rPr lang="es-ES_tradnl" sz="2000" dirty="0" err="1" smtClean="0"/>
              <a:t>Purchase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price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asset</a:t>
            </a:r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b="1" dirty="0" err="1" smtClean="0">
                <a:solidFill>
                  <a:srgbClr val="C00000"/>
                </a:solidFill>
              </a:rPr>
              <a:t>Salvage</a:t>
            </a:r>
            <a:r>
              <a:rPr lang="es-ES_tradnl" sz="2000" b="1" dirty="0" smtClean="0">
                <a:solidFill>
                  <a:srgbClr val="C00000"/>
                </a:solidFill>
              </a:rPr>
              <a:t>. </a:t>
            </a:r>
            <a:r>
              <a:rPr lang="es-ES_tradnl" sz="2000" dirty="0" err="1" smtClean="0"/>
              <a:t>Expected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price</a:t>
            </a:r>
            <a:r>
              <a:rPr lang="es-ES_tradnl" sz="2000" dirty="0" smtClean="0"/>
              <a:t> at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end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useful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life</a:t>
            </a:r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b="1" dirty="0" err="1" smtClean="0">
                <a:solidFill>
                  <a:srgbClr val="C00000"/>
                </a:solidFill>
              </a:rPr>
              <a:t>Book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value</a:t>
            </a:r>
            <a:r>
              <a:rPr lang="es-ES_tradnl" sz="2000" b="1" dirty="0" smtClean="0">
                <a:solidFill>
                  <a:srgbClr val="C00000"/>
                </a:solidFill>
              </a:rPr>
              <a:t>. </a:t>
            </a:r>
            <a:r>
              <a:rPr lang="es-ES_tradnl" sz="2000" dirty="0" err="1" smtClean="0"/>
              <a:t>Current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accounting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systems</a:t>
            </a:r>
            <a:endParaRPr lang="es-ES_tradnl" sz="2000" dirty="0" smtClean="0"/>
          </a:p>
          <a:p>
            <a:endParaRPr lang="es-ES_tradnl" sz="2000" dirty="0" smtClean="0"/>
          </a:p>
          <a:p>
            <a:pPr lvl="2"/>
            <a:r>
              <a:rPr lang="es-ES_tradnl" sz="2000" dirty="0" err="1" smtClean="0"/>
              <a:t>Book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= </a:t>
            </a:r>
            <a:r>
              <a:rPr lang="es-ES_tradnl" sz="2000" dirty="0" err="1" smtClean="0"/>
              <a:t>initial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– </a:t>
            </a:r>
            <a:r>
              <a:rPr lang="es-ES_tradnl" sz="2000" dirty="0" err="1" smtClean="0"/>
              <a:t>depreciation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costs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given</a:t>
            </a:r>
            <a:r>
              <a:rPr lang="es-ES_tradnl" sz="2000" dirty="0" smtClean="0"/>
              <a:t> time</a:t>
            </a:r>
          </a:p>
          <a:p>
            <a:pPr lvl="2"/>
            <a:endParaRPr lang="es-ES_tradnl" sz="2000" dirty="0" smtClean="0"/>
          </a:p>
          <a:p>
            <a:pPr lvl="2"/>
            <a:r>
              <a:rPr lang="es-ES_tradnl" sz="2000" dirty="0" err="1" smtClean="0"/>
              <a:t>Always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calculated</a:t>
            </a:r>
            <a:r>
              <a:rPr lang="es-ES_tradnl" sz="2000" dirty="0" smtClean="0"/>
              <a:t> at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end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each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year</a:t>
            </a:r>
            <a:endParaRPr lang="es-ES_tradnl" sz="2000" dirty="0" smtClean="0"/>
          </a:p>
          <a:p>
            <a:endParaRPr lang="es-ES_tradnl" sz="2000" dirty="0" smtClean="0"/>
          </a:p>
          <a:p>
            <a:r>
              <a:rPr lang="es-ES_tradnl" sz="2000" b="1" dirty="0" err="1" smtClean="0">
                <a:solidFill>
                  <a:srgbClr val="C00000"/>
                </a:solidFill>
              </a:rPr>
              <a:t>Market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value</a:t>
            </a:r>
            <a:r>
              <a:rPr lang="es-ES_tradnl" sz="2000" b="1" dirty="0" smtClean="0">
                <a:solidFill>
                  <a:srgbClr val="C00000"/>
                </a:solidFill>
              </a:rPr>
              <a:t>.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if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sold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free </a:t>
            </a:r>
            <a:r>
              <a:rPr lang="es-ES_tradnl" sz="2000" dirty="0" err="1" smtClean="0"/>
              <a:t>market</a:t>
            </a:r>
            <a:endParaRPr lang="es-ES_tradnl" sz="2000" dirty="0" smtClean="0"/>
          </a:p>
          <a:p>
            <a:endParaRPr lang="es-ES_tradnl" sz="2000" dirty="0" smtClean="0"/>
          </a:p>
          <a:p>
            <a:pPr lvl="2"/>
            <a:r>
              <a:rPr lang="es-ES_tradnl" sz="2000" dirty="0" err="1" smtClean="0"/>
              <a:t>Book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not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necessarily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equals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market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endParaRPr lang="en-GB" sz="20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827584" y="146219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Depreciation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OWNERSHIP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1988840"/>
            <a:ext cx="7704856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rgbClr val="C00000"/>
                </a:solidFill>
              </a:rPr>
              <a:t>Methods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to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calculate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depreciation</a:t>
            </a:r>
            <a:endParaRPr lang="es-ES_tradnl" sz="24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b="1" dirty="0" err="1" smtClean="0">
                <a:solidFill>
                  <a:srgbClr val="C00000"/>
                </a:solidFill>
              </a:rPr>
              <a:t>Straight</a:t>
            </a:r>
            <a:r>
              <a:rPr lang="es-ES_tradnl" sz="2000" b="1" dirty="0" smtClean="0">
                <a:solidFill>
                  <a:srgbClr val="C00000"/>
                </a:solidFill>
              </a:rPr>
              <a:t>-line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method</a:t>
            </a:r>
            <a:endParaRPr lang="es-ES_tradnl" sz="20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dirty="0" smtClean="0"/>
              <a:t>A </a:t>
            </a:r>
            <a:r>
              <a:rPr lang="es-ES_tradnl" sz="2000" dirty="0" err="1" smtClean="0"/>
              <a:t>constant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depreciation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charge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made</a:t>
            </a:r>
            <a:endParaRPr lang="es-ES_tradnl" sz="20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827584" y="146219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Depreciation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4149080"/>
            <a:ext cx="1656184" cy="794061"/>
          </a:xfrm>
          <a:prstGeom prst="rect">
            <a:avLst/>
          </a:prstGeom>
          <a:noFill/>
        </p:spPr>
      </p:pic>
      <p:sp>
        <p:nvSpPr>
          <p:cNvPr id="19" name="18 CuadroTexto"/>
          <p:cNvSpPr txBox="1"/>
          <p:nvPr/>
        </p:nvSpPr>
        <p:spPr>
          <a:xfrm>
            <a:off x="827584" y="5085184"/>
            <a:ext cx="6984776" cy="1554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000" dirty="0" err="1" smtClean="0"/>
              <a:t>D</a:t>
            </a:r>
            <a:r>
              <a:rPr lang="es-ES_tradnl" sz="2000" baseline="-25000" dirty="0" err="1" smtClean="0"/>
              <a:t>n</a:t>
            </a:r>
            <a:r>
              <a:rPr lang="es-ES_tradnl" sz="2000" dirty="0" smtClean="0"/>
              <a:t>: </a:t>
            </a:r>
            <a:r>
              <a:rPr lang="es-ES_tradnl" sz="2000" dirty="0" err="1" smtClean="0"/>
              <a:t>Annual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depreciation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charge</a:t>
            </a:r>
            <a:endParaRPr lang="es-ES_tradnl" sz="2000" dirty="0" smtClean="0"/>
          </a:p>
          <a:p>
            <a:pPr>
              <a:spcBef>
                <a:spcPts val="600"/>
              </a:spcBef>
            </a:pPr>
            <a:r>
              <a:rPr lang="es-ES_tradnl" sz="2000" dirty="0" smtClean="0"/>
              <a:t>P: </a:t>
            </a:r>
            <a:r>
              <a:rPr lang="es-ES_tradnl" sz="2000" dirty="0" err="1" smtClean="0"/>
              <a:t>initial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endParaRPr lang="es-ES_tradnl" sz="2000" dirty="0" smtClean="0"/>
          </a:p>
          <a:p>
            <a:pPr>
              <a:spcBef>
                <a:spcPts val="600"/>
              </a:spcBef>
            </a:pPr>
            <a:r>
              <a:rPr lang="es-ES_tradnl" sz="2000" dirty="0" smtClean="0"/>
              <a:t>F: </a:t>
            </a:r>
            <a:r>
              <a:rPr lang="es-ES_tradnl" sz="2000" dirty="0" err="1" smtClean="0"/>
              <a:t>salvage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endParaRPr lang="es-ES_tradnl" sz="2000" dirty="0" smtClean="0"/>
          </a:p>
          <a:p>
            <a:pPr>
              <a:spcBef>
                <a:spcPts val="600"/>
              </a:spcBef>
            </a:pPr>
            <a:r>
              <a:rPr lang="es-ES_tradnl" sz="2000" dirty="0" smtClean="0"/>
              <a:t>N: </a:t>
            </a:r>
            <a:r>
              <a:rPr lang="es-ES_tradnl" sz="2000" dirty="0" err="1" smtClean="0"/>
              <a:t>useful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life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years</a:t>
            </a:r>
            <a:r>
              <a:rPr lang="es-ES_tradnl" sz="2000" dirty="0" smtClean="0"/>
              <a:t> 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846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OWNERSHIP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1988840"/>
            <a:ext cx="5112568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rgbClr val="C00000"/>
                </a:solidFill>
              </a:rPr>
              <a:t>Methods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to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calculate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depreciation</a:t>
            </a:r>
            <a:endParaRPr lang="es-ES_tradnl" sz="24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b="1" dirty="0" err="1" smtClean="0">
                <a:solidFill>
                  <a:srgbClr val="C00000"/>
                </a:solidFill>
              </a:rPr>
              <a:t>Straight</a:t>
            </a:r>
            <a:r>
              <a:rPr lang="es-ES_tradnl" sz="2000" b="1" dirty="0" smtClean="0">
                <a:solidFill>
                  <a:srgbClr val="C00000"/>
                </a:solidFill>
              </a:rPr>
              <a:t>-line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method</a:t>
            </a:r>
            <a:endParaRPr lang="es-ES_tradnl" sz="20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b="1" dirty="0" err="1" smtClean="0"/>
              <a:t>Exercise</a:t>
            </a:r>
            <a:r>
              <a:rPr lang="es-ES_tradnl" sz="2000" b="1" dirty="0" smtClean="0"/>
              <a:t> 3</a:t>
            </a:r>
          </a:p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purchase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price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equipment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smtClean="0"/>
              <a:t>£100,000 </a:t>
            </a:r>
            <a:r>
              <a:rPr lang="es-ES_tradnl" sz="2000" dirty="0" smtClean="0"/>
              <a:t>and </a:t>
            </a:r>
            <a:r>
              <a:rPr lang="es-ES_tradnl" sz="2000" dirty="0" err="1" smtClean="0"/>
              <a:t>its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salvage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after</a:t>
            </a:r>
            <a:r>
              <a:rPr lang="es-ES_tradnl" sz="2000" dirty="0" smtClean="0"/>
              <a:t> 10 </a:t>
            </a:r>
            <a:r>
              <a:rPr lang="es-ES_tradnl" sz="2000" dirty="0" err="1" smtClean="0"/>
              <a:t>years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/>
              <a:t>£</a:t>
            </a:r>
            <a:r>
              <a:rPr lang="es-ES_tradnl" sz="2000" dirty="0" smtClean="0"/>
              <a:t>8,000. </a:t>
            </a:r>
            <a:r>
              <a:rPr lang="es-ES_tradnl" sz="2000" dirty="0" err="1" smtClean="0"/>
              <a:t>Calculate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annual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depreciation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book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equipment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each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year</a:t>
            </a:r>
            <a:r>
              <a:rPr lang="es-ES_tradnl" sz="2000" dirty="0" smtClean="0"/>
              <a:t>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46219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Depreciation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55576" y="5157192"/>
            <a:ext cx="1440160" cy="690488"/>
          </a:xfrm>
          <a:prstGeom prst="rect">
            <a:avLst/>
          </a:prstGeom>
          <a:noFill/>
        </p:spPr>
      </p:pic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0721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5877272"/>
            <a:ext cx="3417548" cy="630932"/>
          </a:xfrm>
          <a:prstGeom prst="rect">
            <a:avLst/>
          </a:prstGeom>
          <a:noFill/>
        </p:spPr>
      </p:pic>
      <p:graphicFrame>
        <p:nvGraphicFramePr>
          <p:cNvPr id="20" name="19 Tabla"/>
          <p:cNvGraphicFramePr>
            <a:graphicFrameLocks noGrp="1"/>
          </p:cNvGraphicFramePr>
          <p:nvPr/>
        </p:nvGraphicFramePr>
        <p:xfrm>
          <a:off x="6012160" y="2924944"/>
          <a:ext cx="2880320" cy="3364992"/>
        </p:xfrm>
        <a:graphic>
          <a:graphicData uri="http://schemas.openxmlformats.org/drawingml/2006/table">
            <a:tbl>
              <a:tblPr/>
              <a:tblGrid>
                <a:gridCol w="5040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853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09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Calibri"/>
                          <a:ea typeface="Calibri"/>
                          <a:cs typeface="Times New Roman"/>
                        </a:rPr>
                        <a:t>Year</a:t>
                      </a: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 dirty="0">
                          <a:latin typeface="Calibri"/>
                          <a:ea typeface="Calibri"/>
                          <a:cs typeface="Times New Roman"/>
                        </a:rPr>
                        <a:t>Depreciation</a:t>
                      </a:r>
                      <a:endParaRPr lang="en-GB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</a:rPr>
                        <a:t>Book value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100,000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9,200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90,800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9,200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81,600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72,400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63,200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54,000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44,800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35,600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26,400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17,200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9,200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8,000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OWNERSHIP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1988840"/>
            <a:ext cx="770485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rgbClr val="C00000"/>
                </a:solidFill>
              </a:rPr>
              <a:t>Methods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to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calculate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depreciation</a:t>
            </a:r>
            <a:endParaRPr lang="es-ES_tradnl" sz="24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b="1" dirty="0" err="1" smtClean="0">
                <a:solidFill>
                  <a:srgbClr val="C00000"/>
                </a:solidFill>
              </a:rPr>
              <a:t>Sum</a:t>
            </a:r>
            <a:r>
              <a:rPr lang="es-ES_tradnl" sz="2000" b="1" dirty="0" smtClean="0">
                <a:solidFill>
                  <a:srgbClr val="C00000"/>
                </a:solidFill>
              </a:rPr>
              <a:t>-of-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years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digits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method</a:t>
            </a:r>
            <a:endParaRPr lang="es-ES_tradnl" sz="20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dirty="0" err="1" smtClean="0"/>
              <a:t>Faster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depreciation</a:t>
            </a:r>
            <a:r>
              <a:rPr lang="es-ES_tradnl" sz="2000" dirty="0" smtClean="0"/>
              <a:t> at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early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life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asset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depreciation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charge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year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computed</a:t>
            </a:r>
            <a:r>
              <a:rPr lang="es-ES_tradnl" sz="2000" dirty="0" smtClean="0"/>
              <a:t> as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remaining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useful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life</a:t>
            </a:r>
            <a:r>
              <a:rPr lang="es-ES_tradnl" sz="2000" dirty="0" smtClean="0"/>
              <a:t> at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beginning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year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divided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sum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years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digits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for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total </a:t>
            </a:r>
            <a:r>
              <a:rPr lang="es-ES_tradnl" sz="2000" dirty="0" err="1" smtClean="0"/>
              <a:t>useful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life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This</a:t>
            </a:r>
            <a:r>
              <a:rPr lang="es-ES_tradnl" sz="2000" dirty="0" smtClean="0"/>
              <a:t> ratio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multiplied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total </a:t>
            </a:r>
            <a:r>
              <a:rPr lang="es-ES_tradnl" sz="2000" dirty="0" err="1" smtClean="0"/>
              <a:t>amount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depreciation</a:t>
            </a:r>
            <a:r>
              <a:rPr lang="es-ES_tradnl" sz="2000" dirty="0" smtClean="0"/>
              <a:t> (P-F).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46219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Depreciation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9" name="18 CuadroTexto"/>
          <p:cNvSpPr txBox="1"/>
          <p:nvPr/>
        </p:nvSpPr>
        <p:spPr>
          <a:xfrm>
            <a:off x="5004048" y="4869160"/>
            <a:ext cx="36724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000" dirty="0" err="1" smtClean="0"/>
              <a:t>D</a:t>
            </a:r>
            <a:r>
              <a:rPr lang="es-ES_tradnl" sz="2000" baseline="-25000" dirty="0" err="1" smtClean="0"/>
              <a:t>n</a:t>
            </a:r>
            <a:r>
              <a:rPr lang="es-ES_tradnl" sz="2000" dirty="0" smtClean="0"/>
              <a:t>: </a:t>
            </a:r>
            <a:r>
              <a:rPr lang="es-ES_tradnl" sz="2000" dirty="0" err="1" smtClean="0"/>
              <a:t>Annual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depreciation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charge</a:t>
            </a:r>
            <a:endParaRPr lang="es-ES_tradnl" sz="2000" dirty="0" smtClean="0"/>
          </a:p>
          <a:p>
            <a:pPr>
              <a:spcBef>
                <a:spcPts val="600"/>
              </a:spcBef>
            </a:pPr>
            <a:r>
              <a:rPr lang="es-ES_tradnl" sz="2000" dirty="0" smtClean="0"/>
              <a:t>P: </a:t>
            </a:r>
            <a:r>
              <a:rPr lang="es-ES_tradnl" sz="2000" dirty="0" err="1" smtClean="0"/>
              <a:t>initial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endParaRPr lang="es-ES_tradnl" sz="2000" dirty="0" smtClean="0"/>
          </a:p>
          <a:p>
            <a:pPr>
              <a:spcBef>
                <a:spcPts val="600"/>
              </a:spcBef>
            </a:pPr>
            <a:r>
              <a:rPr lang="es-ES_tradnl" sz="2000" dirty="0" smtClean="0"/>
              <a:t>F: </a:t>
            </a:r>
            <a:r>
              <a:rPr lang="es-ES_tradnl" sz="2000" dirty="0" err="1" smtClean="0"/>
              <a:t>salvage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endParaRPr lang="es-ES_tradnl" sz="2000" dirty="0" smtClean="0"/>
          </a:p>
          <a:p>
            <a:pPr>
              <a:spcBef>
                <a:spcPts val="600"/>
              </a:spcBef>
            </a:pPr>
            <a:r>
              <a:rPr lang="es-ES_tradnl" sz="2000" dirty="0" smtClean="0"/>
              <a:t>N: </a:t>
            </a:r>
            <a:r>
              <a:rPr lang="es-ES_tradnl" sz="2000" dirty="0" err="1" smtClean="0"/>
              <a:t>useful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life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years</a:t>
            </a:r>
            <a:r>
              <a:rPr lang="es-ES_tradnl" sz="2000" dirty="0" smtClean="0"/>
              <a:t> </a:t>
            </a:r>
          </a:p>
          <a:p>
            <a:pPr>
              <a:spcBef>
                <a:spcPts val="600"/>
              </a:spcBef>
            </a:pPr>
            <a:r>
              <a:rPr lang="es-ES_tradnl" sz="2000" dirty="0" smtClean="0"/>
              <a:t>n: </a:t>
            </a:r>
            <a:r>
              <a:rPr lang="es-ES_tradnl" sz="2000" dirty="0" err="1" smtClean="0"/>
              <a:t>year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calculated</a:t>
            </a:r>
            <a:endParaRPr lang="en-GB" sz="2000" dirty="0"/>
          </a:p>
        </p:txBody>
      </p:sp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4941168"/>
            <a:ext cx="3528392" cy="163140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OWNERSHIP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1988840"/>
            <a:ext cx="453650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rgbClr val="C00000"/>
                </a:solidFill>
              </a:rPr>
              <a:t>Methods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to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calculate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depreciation</a:t>
            </a:r>
            <a:endParaRPr lang="es-ES_tradnl" sz="24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b="1" dirty="0" err="1" smtClean="0">
                <a:solidFill>
                  <a:srgbClr val="C00000"/>
                </a:solidFill>
              </a:rPr>
              <a:t>Sum</a:t>
            </a:r>
            <a:r>
              <a:rPr lang="es-ES_tradnl" sz="2000" b="1" dirty="0" smtClean="0">
                <a:solidFill>
                  <a:srgbClr val="C00000"/>
                </a:solidFill>
              </a:rPr>
              <a:t>-of-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years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digits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method</a:t>
            </a:r>
            <a:endParaRPr lang="es-ES_tradnl" sz="20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b="1" dirty="0" err="1" smtClean="0"/>
              <a:t>Exercise</a:t>
            </a:r>
            <a:r>
              <a:rPr lang="es-ES_tradnl" sz="2000" b="1" dirty="0" smtClean="0"/>
              <a:t> 4</a:t>
            </a:r>
          </a:p>
          <a:p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purchase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price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equipment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smtClean="0"/>
              <a:t>£100,000 </a:t>
            </a:r>
            <a:r>
              <a:rPr lang="es-ES_tradnl" sz="2000" dirty="0" smtClean="0"/>
              <a:t>and </a:t>
            </a:r>
            <a:r>
              <a:rPr lang="es-ES_tradnl" sz="2000" dirty="0" err="1" smtClean="0"/>
              <a:t>its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salvage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after</a:t>
            </a:r>
            <a:r>
              <a:rPr lang="es-ES_tradnl" sz="2000" dirty="0" smtClean="0"/>
              <a:t> 10 </a:t>
            </a:r>
            <a:r>
              <a:rPr lang="es-ES_tradnl" sz="2000" dirty="0" err="1" smtClean="0"/>
              <a:t>years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smtClean="0"/>
              <a:t>£8,000. </a:t>
            </a:r>
            <a:r>
              <a:rPr lang="es-ES_tradnl" sz="2000" dirty="0" err="1" smtClean="0"/>
              <a:t>Calculate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annual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depreciation</a:t>
            </a:r>
            <a:r>
              <a:rPr lang="es-ES_tradnl" sz="2000" dirty="0" smtClean="0"/>
              <a:t> and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book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equipment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each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year</a:t>
            </a:r>
            <a:r>
              <a:rPr lang="es-ES_tradnl" sz="2000" dirty="0" smtClean="0"/>
              <a:t>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46219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Depreciation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1745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5226593"/>
            <a:ext cx="3312368" cy="1531525"/>
          </a:xfrm>
          <a:prstGeom prst="rect">
            <a:avLst/>
          </a:prstGeom>
          <a:noFill/>
        </p:spPr>
      </p:pic>
      <p:sp>
        <p:nvSpPr>
          <p:cNvPr id="20" name="19 CuadroTexto"/>
          <p:cNvSpPr txBox="1"/>
          <p:nvPr/>
        </p:nvSpPr>
        <p:spPr>
          <a:xfrm>
            <a:off x="5831632" y="1988840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dirty="0" err="1" smtClean="0"/>
              <a:t>Sum</a:t>
            </a:r>
            <a:r>
              <a:rPr lang="es-ES_tradnl" dirty="0" smtClean="0"/>
              <a:t>-of-</a:t>
            </a:r>
            <a:r>
              <a:rPr lang="es-ES_tradnl" dirty="0" err="1" smtClean="0"/>
              <a:t>years</a:t>
            </a:r>
            <a:r>
              <a:rPr lang="es-ES_tradnl" dirty="0" smtClean="0"/>
              <a:t> </a:t>
            </a:r>
            <a:r>
              <a:rPr lang="es-ES_tradnl" dirty="0" err="1" smtClean="0"/>
              <a:t>digits</a:t>
            </a:r>
            <a:r>
              <a:rPr lang="es-ES_tradnl" dirty="0" smtClean="0"/>
              <a:t>= 10(10+1)/2 = 55 </a:t>
            </a:r>
            <a:r>
              <a:rPr lang="es-ES_tradnl" dirty="0" err="1" smtClean="0"/>
              <a:t>years</a:t>
            </a:r>
            <a:endParaRPr lang="en-GB" dirty="0"/>
          </a:p>
        </p:txBody>
      </p:sp>
      <p:graphicFrame>
        <p:nvGraphicFramePr>
          <p:cNvPr id="21" name="20 Tabla"/>
          <p:cNvGraphicFramePr>
            <a:graphicFrameLocks noGrp="1"/>
          </p:cNvGraphicFramePr>
          <p:nvPr/>
        </p:nvGraphicFramePr>
        <p:xfrm>
          <a:off x="5364089" y="2708920"/>
          <a:ext cx="3779911" cy="3645408"/>
        </p:xfrm>
        <a:graphic>
          <a:graphicData uri="http://schemas.openxmlformats.org/drawingml/2006/table">
            <a:tbl>
              <a:tblPr/>
              <a:tblGrid>
                <a:gridCol w="53299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1196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11968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00755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</a:rPr>
                        <a:t>Year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</a:rPr>
                        <a:t>Sum-of-years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</a:rPr>
                        <a:t>Depreciation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</a:rPr>
                        <a:t>Book value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100,000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10/55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16,727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83,273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9/55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15,055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68,218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8/55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13,382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54,836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7/55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11,709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43,127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6/55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10,036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33,091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5/55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8,364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24,727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4/55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6,691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18,036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3/55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5,018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13,018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2/55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3,346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9,672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1/55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1,672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8,000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OWNERSHIP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1988840"/>
            <a:ext cx="77048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rgbClr val="C00000"/>
                </a:solidFill>
              </a:rPr>
              <a:t>Methods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to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calculate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depreciation</a:t>
            </a:r>
            <a:endParaRPr lang="es-ES_tradnl" sz="24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b="1" dirty="0" err="1" smtClean="0">
                <a:solidFill>
                  <a:srgbClr val="C00000"/>
                </a:solidFill>
              </a:rPr>
              <a:t>Sinking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fund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method</a:t>
            </a:r>
            <a:endParaRPr lang="es-ES_tradnl" sz="20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dirty="0" err="1" smtClean="0"/>
              <a:t>An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imaginary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sinking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fund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developed</a:t>
            </a:r>
            <a:r>
              <a:rPr lang="es-ES_tradnl" sz="2000" dirty="0" smtClean="0"/>
              <a:t> at a </a:t>
            </a:r>
            <a:r>
              <a:rPr lang="es-ES_tradnl" sz="2000" dirty="0" err="1" smtClean="0"/>
              <a:t>given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interest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rate</a:t>
            </a:r>
            <a:r>
              <a:rPr lang="es-ES_tradnl" sz="2000" dirty="0" smtClean="0"/>
              <a:t>.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acumulated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sum</a:t>
            </a:r>
            <a:r>
              <a:rPr lang="es-ES_tradnl" sz="2000" dirty="0" smtClean="0"/>
              <a:t> at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end</a:t>
            </a:r>
            <a:r>
              <a:rPr lang="es-ES_tradnl" sz="2000" dirty="0" smtClean="0"/>
              <a:t> of </a:t>
            </a:r>
            <a:r>
              <a:rPr lang="es-ES_tradnl" sz="2000" dirty="0" err="1" smtClean="0"/>
              <a:t>life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will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equal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 of </a:t>
            </a:r>
            <a:r>
              <a:rPr lang="es-ES_tradnl" sz="2000" dirty="0" err="1" smtClean="0"/>
              <a:t>the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asset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depreciated</a:t>
            </a:r>
            <a:r>
              <a:rPr lang="es-ES_tradnl" sz="2000" dirty="0" smtClean="0"/>
              <a:t> (P – F).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46219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Depreciation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19" name="18 CuadroTexto"/>
          <p:cNvSpPr txBox="1"/>
          <p:nvPr/>
        </p:nvSpPr>
        <p:spPr>
          <a:xfrm>
            <a:off x="5220072" y="4509120"/>
            <a:ext cx="3456384" cy="23237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s-ES_tradnl" sz="2000" dirty="0" err="1" smtClean="0"/>
              <a:t>D</a:t>
            </a:r>
            <a:r>
              <a:rPr lang="es-ES_tradnl" sz="2000" baseline="-25000" dirty="0" err="1" smtClean="0"/>
              <a:t>n</a:t>
            </a:r>
            <a:r>
              <a:rPr lang="es-ES_tradnl" sz="2000" dirty="0" smtClean="0"/>
              <a:t>: </a:t>
            </a:r>
            <a:r>
              <a:rPr lang="es-ES_tradnl" sz="2000" dirty="0" err="1" smtClean="0"/>
              <a:t>Annual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depreciation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charge</a:t>
            </a:r>
            <a:endParaRPr lang="es-ES_tradnl" sz="2000" dirty="0" smtClean="0"/>
          </a:p>
          <a:p>
            <a:pPr>
              <a:spcBef>
                <a:spcPts val="600"/>
              </a:spcBef>
            </a:pPr>
            <a:r>
              <a:rPr lang="es-ES_tradnl" sz="2000" dirty="0" smtClean="0"/>
              <a:t>P: </a:t>
            </a:r>
            <a:r>
              <a:rPr lang="es-ES_tradnl" sz="2000" dirty="0" err="1" smtClean="0"/>
              <a:t>initial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endParaRPr lang="es-ES_tradnl" sz="2000" dirty="0" smtClean="0"/>
          </a:p>
          <a:p>
            <a:pPr>
              <a:spcBef>
                <a:spcPts val="600"/>
              </a:spcBef>
            </a:pPr>
            <a:r>
              <a:rPr lang="es-ES_tradnl" sz="2000" dirty="0" smtClean="0"/>
              <a:t>F: </a:t>
            </a:r>
            <a:r>
              <a:rPr lang="es-ES_tradnl" sz="2000" dirty="0" err="1" smtClean="0"/>
              <a:t>salvage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endParaRPr lang="es-ES_tradnl" sz="2000" dirty="0" smtClean="0"/>
          </a:p>
          <a:p>
            <a:pPr>
              <a:spcBef>
                <a:spcPts val="600"/>
              </a:spcBef>
            </a:pPr>
            <a:r>
              <a:rPr lang="es-ES_tradnl" sz="2000" dirty="0" smtClean="0"/>
              <a:t>N: </a:t>
            </a:r>
            <a:r>
              <a:rPr lang="es-ES_tradnl" sz="2000" dirty="0" err="1" smtClean="0"/>
              <a:t>useful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life</a:t>
            </a:r>
            <a:r>
              <a:rPr lang="es-ES_tradnl" sz="2000" dirty="0" smtClean="0"/>
              <a:t> in </a:t>
            </a:r>
            <a:r>
              <a:rPr lang="es-ES_tradnl" sz="2000" dirty="0" err="1" smtClean="0"/>
              <a:t>years</a:t>
            </a:r>
            <a:r>
              <a:rPr lang="es-ES_tradnl" sz="2000" dirty="0" smtClean="0"/>
              <a:t> </a:t>
            </a:r>
          </a:p>
          <a:p>
            <a:pPr>
              <a:spcBef>
                <a:spcPts val="600"/>
              </a:spcBef>
            </a:pPr>
            <a:r>
              <a:rPr lang="es-ES_tradnl" sz="2000" dirty="0" smtClean="0"/>
              <a:t>n: </a:t>
            </a:r>
            <a:r>
              <a:rPr lang="es-ES_tradnl" sz="2000" dirty="0" err="1" smtClean="0"/>
              <a:t>year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calculated</a:t>
            </a:r>
            <a:endParaRPr lang="es-ES_tradnl" sz="2000" dirty="0" smtClean="0"/>
          </a:p>
          <a:p>
            <a:pPr>
              <a:spcBef>
                <a:spcPts val="600"/>
              </a:spcBef>
            </a:pPr>
            <a:r>
              <a:rPr lang="es-ES_tradnl" sz="2000" dirty="0" smtClean="0"/>
              <a:t>i: </a:t>
            </a:r>
            <a:r>
              <a:rPr lang="es-ES_tradnl" sz="2000" dirty="0" err="1" smtClean="0"/>
              <a:t>interest</a:t>
            </a:r>
            <a:endParaRPr lang="en-GB" sz="2000" dirty="0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3793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4725144"/>
            <a:ext cx="3772840" cy="792088"/>
          </a:xfrm>
          <a:prstGeom prst="rect">
            <a:avLst/>
          </a:prstGeom>
          <a:noFill/>
        </p:spPr>
      </p:pic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5949280"/>
            <a:ext cx="2743505" cy="4320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OWNERSHIP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1988840"/>
            <a:ext cx="45365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err="1" smtClean="0">
                <a:solidFill>
                  <a:srgbClr val="C00000"/>
                </a:solidFill>
              </a:rPr>
              <a:t>Methods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to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calculate</a:t>
            </a:r>
            <a:r>
              <a:rPr lang="es-ES_tradnl" sz="2400" b="1" dirty="0" smtClean="0">
                <a:solidFill>
                  <a:srgbClr val="C00000"/>
                </a:solidFill>
              </a:rPr>
              <a:t> </a:t>
            </a:r>
            <a:r>
              <a:rPr lang="es-ES_tradnl" sz="2400" b="1" dirty="0" err="1" smtClean="0">
                <a:solidFill>
                  <a:srgbClr val="C00000"/>
                </a:solidFill>
              </a:rPr>
              <a:t>depreciation</a:t>
            </a:r>
            <a:endParaRPr lang="es-ES_tradnl" sz="24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b="1" dirty="0" err="1" smtClean="0">
                <a:solidFill>
                  <a:srgbClr val="C00000"/>
                </a:solidFill>
              </a:rPr>
              <a:t>Sum</a:t>
            </a:r>
            <a:r>
              <a:rPr lang="es-ES_tradnl" sz="2000" b="1" dirty="0" smtClean="0">
                <a:solidFill>
                  <a:srgbClr val="C00000"/>
                </a:solidFill>
              </a:rPr>
              <a:t>-of-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years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digits</a:t>
            </a:r>
            <a:r>
              <a:rPr lang="es-ES_tradnl" sz="2000" b="1" dirty="0" smtClean="0">
                <a:solidFill>
                  <a:srgbClr val="C00000"/>
                </a:solidFill>
              </a:rPr>
              <a:t> </a:t>
            </a:r>
            <a:r>
              <a:rPr lang="es-ES_tradnl" sz="2000" b="1" dirty="0" err="1" smtClean="0">
                <a:solidFill>
                  <a:srgbClr val="C00000"/>
                </a:solidFill>
              </a:rPr>
              <a:t>method</a:t>
            </a:r>
            <a:endParaRPr lang="es-ES_tradnl" sz="2000" b="1" dirty="0" smtClean="0">
              <a:solidFill>
                <a:srgbClr val="C00000"/>
              </a:solidFill>
            </a:endParaRPr>
          </a:p>
          <a:p>
            <a:endParaRPr lang="es-ES_tradnl" sz="2000" b="1" dirty="0" smtClean="0">
              <a:solidFill>
                <a:srgbClr val="C00000"/>
              </a:solidFill>
            </a:endParaRPr>
          </a:p>
          <a:p>
            <a:r>
              <a:rPr lang="es-ES_tradnl" sz="2000" b="1" dirty="0" err="1" smtClean="0"/>
              <a:t>Exercise</a:t>
            </a:r>
            <a:r>
              <a:rPr lang="es-ES_tradnl" sz="2000" b="1" dirty="0" smtClean="0"/>
              <a:t> 5</a:t>
            </a:r>
          </a:p>
          <a:p>
            <a:r>
              <a:rPr lang="es-ES_tradnl" sz="2000" dirty="0" err="1" smtClean="0"/>
              <a:t>Solve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previous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exercise</a:t>
            </a:r>
            <a:r>
              <a:rPr lang="es-ES_tradnl" sz="2000" dirty="0" smtClean="0"/>
              <a:t>.</a:t>
            </a:r>
          </a:p>
          <a:p>
            <a:r>
              <a:rPr lang="es-ES_tradnl" sz="2000" dirty="0" smtClean="0"/>
              <a:t>(</a:t>
            </a:r>
            <a:r>
              <a:rPr lang="es-ES_tradnl" sz="2000" dirty="0" err="1" smtClean="0"/>
              <a:t>imaginary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interest</a:t>
            </a:r>
            <a:r>
              <a:rPr lang="es-ES_tradnl" sz="2000" dirty="0" smtClean="0"/>
              <a:t> 10%)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84" y="1462190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1"/>
                </a:solidFill>
              </a:rPr>
              <a:t>Depreciation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9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4581128"/>
            <a:ext cx="2808312" cy="589590"/>
          </a:xfrm>
          <a:prstGeom prst="rect">
            <a:avLst/>
          </a:prstGeom>
          <a:noFill/>
        </p:spPr>
      </p:pic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4817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5301208"/>
            <a:ext cx="4077927" cy="576064"/>
          </a:xfrm>
          <a:prstGeom prst="rect">
            <a:avLst/>
          </a:prstGeom>
          <a:noFill/>
        </p:spPr>
      </p:pic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4819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6165304"/>
            <a:ext cx="921702" cy="288032"/>
          </a:xfrm>
          <a:prstGeom prst="rect">
            <a:avLst/>
          </a:prstGeom>
          <a:noFill/>
        </p:spPr>
      </p:pic>
      <p:graphicFrame>
        <p:nvGraphicFramePr>
          <p:cNvPr id="20" name="19 Tabla"/>
          <p:cNvGraphicFramePr>
            <a:graphicFrameLocks noGrp="1"/>
          </p:cNvGraphicFramePr>
          <p:nvPr/>
        </p:nvGraphicFramePr>
        <p:xfrm>
          <a:off x="5508104" y="3068960"/>
          <a:ext cx="3312368" cy="3364992"/>
        </p:xfrm>
        <a:graphic>
          <a:graphicData uri="http://schemas.openxmlformats.org/drawingml/2006/table">
            <a:tbl>
              <a:tblPr/>
              <a:tblGrid>
                <a:gridCol w="66365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416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5455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</a:rPr>
                        <a:t>Year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</a:rPr>
                        <a:t>Depreciation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b="1">
                          <a:latin typeface="Calibri"/>
                          <a:ea typeface="Calibri"/>
                          <a:cs typeface="Times New Roman"/>
                        </a:rPr>
                        <a:t>Book value</a:t>
                      </a:r>
                      <a:endParaRPr lang="en-GB" sz="16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100,000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5,773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94,227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6,350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87,877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3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6,985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80,892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7,684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73,208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8,451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64,757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9,297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55,460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10,226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45,234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8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11,249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33,985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12,374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21,611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>
                          <a:latin typeface="Calibri"/>
                          <a:ea typeface="Calibri"/>
                          <a:cs typeface="Times New Roman"/>
                        </a:rPr>
                        <a:t>13,611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latin typeface="Calibri"/>
                          <a:ea typeface="Calibri"/>
                          <a:cs typeface="Times New Roman"/>
                        </a:rPr>
                        <a:t>8,000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48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48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OPERATING </a:t>
            </a:r>
            <a:r>
              <a:rPr lang="en-GB" sz="2000" b="1" dirty="0" smtClean="0"/>
              <a:t>AND MAINTENANCE COSTS</a:t>
            </a:r>
            <a:endParaRPr lang="en-GB" sz="2000" b="1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827584" y="1988840"/>
            <a:ext cx="77048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s-ES_tradnl" sz="2400" dirty="0" smtClean="0"/>
          </a:p>
          <a:p>
            <a:pPr>
              <a:buFont typeface="Arial" pitchFamily="34" charset="0"/>
              <a:buChar char="•"/>
            </a:pPr>
            <a:r>
              <a:rPr lang="es-ES_tradnl" sz="2400" dirty="0" err="1" smtClean="0"/>
              <a:t>Replacement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parts</a:t>
            </a:r>
            <a:endParaRPr lang="es-ES_tradnl" sz="2400" dirty="0" smtClean="0"/>
          </a:p>
          <a:p>
            <a:pPr>
              <a:buFont typeface="Arial" pitchFamily="34" charset="0"/>
              <a:buChar char="•"/>
            </a:pPr>
            <a:r>
              <a:rPr lang="es-ES_tradnl" sz="2400" dirty="0" err="1" smtClean="0"/>
              <a:t>Labour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required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to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keep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equipment</a:t>
            </a:r>
            <a:r>
              <a:rPr lang="es-ES_tradnl" sz="2400" dirty="0" smtClean="0"/>
              <a:t> in </a:t>
            </a:r>
            <a:r>
              <a:rPr lang="es-ES_tradnl" sz="2400" dirty="0" err="1" smtClean="0"/>
              <a:t>good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condition</a:t>
            </a:r>
            <a:endParaRPr lang="es-ES_tradnl" sz="2400" dirty="0" smtClean="0"/>
          </a:p>
          <a:p>
            <a:pPr>
              <a:buFont typeface="Arial" pitchFamily="34" charset="0"/>
              <a:buChar char="•"/>
            </a:pPr>
            <a:endParaRPr lang="es-ES_tradnl" sz="2400" dirty="0" smtClean="0"/>
          </a:p>
          <a:p>
            <a:r>
              <a:rPr lang="es-ES_tradnl" sz="2400" dirty="0" err="1" smtClean="0"/>
              <a:t>Historical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cost</a:t>
            </a:r>
            <a:r>
              <a:rPr lang="es-ES_tradnl" sz="2400" dirty="0" smtClean="0"/>
              <a:t> records</a:t>
            </a:r>
          </a:p>
          <a:p>
            <a:r>
              <a:rPr lang="es-ES_tradnl" sz="2400" dirty="0" err="1" smtClean="0"/>
              <a:t>Manufacturers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provide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information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dirty="0" err="1" smtClean="0"/>
              <a:t>Often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expressed</a:t>
            </a:r>
            <a:r>
              <a:rPr lang="es-ES_tradnl" sz="2400" dirty="0" smtClean="0"/>
              <a:t> as:</a:t>
            </a:r>
          </a:p>
          <a:p>
            <a:pPr>
              <a:buFont typeface="Arial" pitchFamily="34" charset="0"/>
              <a:buChar char="•"/>
            </a:pPr>
            <a:r>
              <a:rPr lang="es-ES_tradnl" sz="2400" dirty="0" smtClean="0"/>
              <a:t>A </a:t>
            </a:r>
            <a:r>
              <a:rPr lang="es-ES_tradnl" sz="2400" dirty="0" err="1" smtClean="0"/>
              <a:t>percentage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purchase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prices</a:t>
            </a:r>
            <a:endParaRPr lang="es-ES_tradnl" sz="2400" dirty="0" smtClean="0"/>
          </a:p>
          <a:p>
            <a:pPr>
              <a:buFont typeface="Arial" pitchFamily="34" charset="0"/>
              <a:buChar char="•"/>
            </a:pPr>
            <a:r>
              <a:rPr lang="es-ES_tradnl" sz="2400" dirty="0" smtClean="0"/>
              <a:t>A </a:t>
            </a:r>
            <a:r>
              <a:rPr lang="es-ES_tradnl" sz="2400" dirty="0" err="1" smtClean="0"/>
              <a:t>percentage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straight-liine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depreciation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costs</a:t>
            </a:r>
            <a:endParaRPr lang="es-ES_tradnl" sz="2400" dirty="0" smtClean="0"/>
          </a:p>
        </p:txBody>
      </p:sp>
      <p:sp>
        <p:nvSpPr>
          <p:cNvPr id="3" name="TextBox 2"/>
          <p:cNvSpPr txBox="1"/>
          <p:nvPr/>
        </p:nvSpPr>
        <p:spPr>
          <a:xfrm>
            <a:off x="827584" y="1700808"/>
            <a:ext cx="43924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1"/>
                </a:solidFill>
              </a:rPr>
              <a:t>Maintenance and </a:t>
            </a:r>
            <a:r>
              <a:rPr lang="es-ES_tradnl" sz="2400" b="1" dirty="0" err="1" smtClean="0">
                <a:solidFill>
                  <a:schemeClr val="accent1"/>
                </a:solidFill>
              </a:rPr>
              <a:t>repair</a:t>
            </a:r>
            <a:r>
              <a:rPr lang="es-ES_tradnl" sz="2400" b="1" dirty="0" smtClean="0">
                <a:solidFill>
                  <a:schemeClr val="accent1"/>
                </a:solidFill>
              </a:rPr>
              <a:t> </a:t>
            </a:r>
            <a:r>
              <a:rPr lang="es-ES_tradnl" sz="2400" b="1" dirty="0" err="1" smtClean="0">
                <a:solidFill>
                  <a:schemeClr val="accent1"/>
                </a:solidFill>
              </a:rPr>
              <a:t>costs</a:t>
            </a:r>
            <a:endParaRPr lang="en-GB" sz="2400" b="1" dirty="0">
              <a:solidFill>
                <a:schemeClr val="accent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000" b="1" dirty="0" smtClean="0"/>
              <a:t>EQUIPMENT COSTS. OPERATING COSTS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827584" y="1988840"/>
            <a:ext cx="770485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>
                <a:solidFill>
                  <a:schemeClr val="accent1"/>
                </a:solidFill>
              </a:rPr>
              <a:t>Fuel </a:t>
            </a:r>
            <a:r>
              <a:rPr lang="es-ES_tradnl" sz="2400" b="1" dirty="0" err="1" smtClean="0">
                <a:solidFill>
                  <a:schemeClr val="accent1"/>
                </a:solidFill>
              </a:rPr>
              <a:t>consumption</a:t>
            </a:r>
            <a:endParaRPr lang="es-ES_tradnl" sz="2400" b="1" dirty="0" smtClean="0">
              <a:solidFill>
                <a:schemeClr val="accent1"/>
              </a:solidFill>
            </a:endParaRPr>
          </a:p>
          <a:p>
            <a:r>
              <a:rPr lang="es-ES_tradnl" sz="2400" dirty="0" err="1" smtClean="0"/>
              <a:t>Operating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under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standard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conditions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err="1" smtClean="0"/>
              <a:t>Gasoline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engine</a:t>
            </a:r>
            <a:r>
              <a:rPr lang="es-ES_tradnl" sz="2400" dirty="0" smtClean="0"/>
              <a:t>. 0.06 </a:t>
            </a:r>
            <a:r>
              <a:rPr lang="es-ES_tradnl" sz="2400" dirty="0" err="1" smtClean="0"/>
              <a:t>gallon</a:t>
            </a:r>
            <a:r>
              <a:rPr lang="es-ES_tradnl" sz="2400" dirty="0" smtClean="0"/>
              <a:t>/</a:t>
            </a:r>
            <a:r>
              <a:rPr lang="es-ES_tradnl" sz="2400" dirty="0" err="1" smtClean="0"/>
              <a:t>horsepower-hour</a:t>
            </a:r>
            <a:endParaRPr lang="es-ES_tradnl" sz="2400" dirty="0" smtClean="0"/>
          </a:p>
          <a:p>
            <a:pPr lvl="1">
              <a:buFontTx/>
              <a:buChar char="-"/>
            </a:pPr>
            <a:r>
              <a:rPr lang="es-ES_tradnl" sz="2400" dirty="0" smtClean="0"/>
              <a:t>Diesel </a:t>
            </a:r>
            <a:r>
              <a:rPr lang="es-ES_tradnl" sz="2400" dirty="0" err="1" smtClean="0"/>
              <a:t>engine</a:t>
            </a:r>
            <a:r>
              <a:rPr lang="es-ES_tradnl" sz="2400" dirty="0" smtClean="0"/>
              <a:t>. 0.04 </a:t>
            </a:r>
            <a:r>
              <a:rPr lang="es-ES_tradnl" sz="2400" dirty="0" err="1" smtClean="0"/>
              <a:t>gallon</a:t>
            </a:r>
            <a:r>
              <a:rPr lang="es-ES_tradnl" sz="2400" dirty="0" smtClean="0"/>
              <a:t>/</a:t>
            </a:r>
            <a:r>
              <a:rPr lang="es-ES_tradnl" sz="2400" dirty="0" err="1" smtClean="0"/>
              <a:t>horsepower-hour</a:t>
            </a:r>
            <a:endParaRPr lang="es-ES_tradnl" sz="2400" dirty="0" smtClean="0"/>
          </a:p>
          <a:p>
            <a:pPr>
              <a:buFontTx/>
              <a:buChar char="-"/>
            </a:pPr>
            <a:endParaRPr lang="es-ES_tradnl" sz="2400" dirty="0" smtClean="0"/>
          </a:p>
          <a:p>
            <a:r>
              <a:rPr lang="es-ES_tradnl" sz="2400" b="1" dirty="0" err="1" smtClean="0">
                <a:solidFill>
                  <a:schemeClr val="accent1"/>
                </a:solidFill>
              </a:rPr>
              <a:t>Lubricating</a:t>
            </a:r>
            <a:r>
              <a:rPr lang="es-ES_tradnl" sz="2400" b="1" dirty="0" smtClean="0">
                <a:solidFill>
                  <a:schemeClr val="accent1"/>
                </a:solidFill>
              </a:rPr>
              <a:t> </a:t>
            </a:r>
            <a:r>
              <a:rPr lang="es-ES_tradnl" sz="2400" b="1" dirty="0" err="1" smtClean="0">
                <a:solidFill>
                  <a:schemeClr val="accent1"/>
                </a:solidFill>
              </a:rPr>
              <a:t>oil</a:t>
            </a:r>
            <a:r>
              <a:rPr lang="es-ES_tradnl" sz="2400" b="1" dirty="0" smtClean="0">
                <a:solidFill>
                  <a:schemeClr val="accent1"/>
                </a:solidFill>
              </a:rPr>
              <a:t> </a:t>
            </a:r>
            <a:r>
              <a:rPr lang="es-ES_tradnl" sz="2400" b="1" dirty="0" err="1" smtClean="0">
                <a:solidFill>
                  <a:schemeClr val="accent1"/>
                </a:solidFill>
              </a:rPr>
              <a:t>consumption</a:t>
            </a:r>
            <a:endParaRPr lang="es-ES_tradnl" sz="2400" b="1" dirty="0" smtClean="0">
              <a:solidFill>
                <a:schemeClr val="accent1"/>
              </a:solidFill>
            </a:endParaRPr>
          </a:p>
          <a:p>
            <a:r>
              <a:rPr lang="es-ES_tradnl" sz="2400" dirty="0" err="1" smtClean="0"/>
              <a:t>It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varies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with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engine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size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capacity</a:t>
            </a:r>
            <a:r>
              <a:rPr lang="es-ES_tradnl" sz="2400" dirty="0" smtClean="0"/>
              <a:t>, </a:t>
            </a:r>
            <a:r>
              <a:rPr lang="es-ES_tradnl" sz="2400" dirty="0" err="1" smtClean="0"/>
              <a:t>equipment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condition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number</a:t>
            </a:r>
            <a:r>
              <a:rPr lang="es-ES_tradnl" sz="2400" dirty="0" smtClean="0"/>
              <a:t> of </a:t>
            </a:r>
            <a:r>
              <a:rPr lang="es-ES_tradnl" sz="2400" dirty="0" err="1" smtClean="0"/>
              <a:t>hours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between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oil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changes</a:t>
            </a:r>
            <a:endParaRPr lang="es-ES_tradnl" sz="2400" dirty="0" smtClean="0"/>
          </a:p>
          <a:p>
            <a:endParaRPr lang="es-ES_tradnl" sz="2400" dirty="0" smtClean="0"/>
          </a:p>
          <a:p>
            <a:r>
              <a:rPr lang="es-ES_tradnl" sz="2400" b="1" dirty="0" err="1" smtClean="0">
                <a:solidFill>
                  <a:schemeClr val="accent1"/>
                </a:solidFill>
              </a:rPr>
              <a:t>Spares</a:t>
            </a:r>
            <a:endParaRPr lang="es-ES_tradnl" sz="2400" b="1" dirty="0" smtClean="0">
              <a:solidFill>
                <a:schemeClr val="accent1"/>
              </a:solidFill>
            </a:endParaRPr>
          </a:p>
          <a:p>
            <a:endParaRPr lang="es-ES_tradnl" sz="2400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4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26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000" b="1" dirty="0" smtClean="0"/>
              <a:t>EXERCISE 6</a:t>
            </a:r>
            <a:endParaRPr lang="en-GB" sz="2000" b="1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611560" y="1700808"/>
            <a:ext cx="806489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dirty="0" err="1" smtClean="0"/>
              <a:t>Calculate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the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ownership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costs</a:t>
            </a:r>
            <a:r>
              <a:rPr lang="es-ES_tradnl" sz="2400" dirty="0" smtClean="0"/>
              <a:t> and </a:t>
            </a:r>
            <a:r>
              <a:rPr lang="es-ES_tradnl" sz="2400" dirty="0" err="1" smtClean="0"/>
              <a:t>operating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costs</a:t>
            </a:r>
            <a:r>
              <a:rPr lang="es-ES_tradnl" sz="2400" dirty="0" smtClean="0"/>
              <a:t> per </a:t>
            </a:r>
            <a:r>
              <a:rPr lang="es-ES_tradnl" sz="2400" dirty="0" err="1" smtClean="0"/>
              <a:t>hour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an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excavator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powered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by</a:t>
            </a:r>
            <a:r>
              <a:rPr lang="es-ES_tradnl" sz="2400" dirty="0" smtClean="0"/>
              <a:t> a 250-hp </a:t>
            </a:r>
            <a:r>
              <a:rPr lang="es-ES_tradnl" sz="2400" dirty="0" err="1" smtClean="0"/>
              <a:t>engine</a:t>
            </a:r>
            <a:r>
              <a:rPr lang="es-ES_tradnl" sz="2400" dirty="0" smtClean="0"/>
              <a:t>. </a:t>
            </a:r>
          </a:p>
          <a:p>
            <a:endParaRPr lang="es-ES_tradnl" sz="2000" dirty="0" smtClean="0"/>
          </a:p>
          <a:p>
            <a:r>
              <a:rPr lang="es-ES_tradnl" sz="2000" dirty="0" smtClean="0"/>
              <a:t>Data:</a:t>
            </a:r>
          </a:p>
          <a:p>
            <a:pPr lvl="1"/>
            <a:r>
              <a:rPr lang="es-ES_tradnl" sz="2000" dirty="0" err="1" smtClean="0"/>
              <a:t>Purchase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price</a:t>
            </a:r>
            <a:r>
              <a:rPr lang="es-ES_tradnl" sz="2000" dirty="0" smtClean="0"/>
              <a:t> (P) 		= 350,000GBP</a:t>
            </a:r>
          </a:p>
          <a:p>
            <a:pPr lvl="1"/>
            <a:r>
              <a:rPr lang="es-ES_tradnl" sz="2000" dirty="0" err="1" smtClean="0"/>
              <a:t>Salvage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value</a:t>
            </a:r>
            <a:r>
              <a:rPr lang="es-ES_tradnl" sz="2000" dirty="0" smtClean="0"/>
              <a:t> (F) 		= 150,000GBP</a:t>
            </a:r>
          </a:p>
          <a:p>
            <a:pPr lvl="1"/>
            <a:r>
              <a:rPr lang="es-ES_tradnl" sz="2000" dirty="0" err="1" smtClean="0"/>
              <a:t>Insurance</a:t>
            </a:r>
            <a:r>
              <a:rPr lang="es-ES_tradnl" sz="2000" dirty="0" smtClean="0"/>
              <a:t>			= 3,000GBP</a:t>
            </a:r>
          </a:p>
          <a:p>
            <a:pPr lvl="1"/>
            <a:r>
              <a:rPr lang="es-ES_tradnl" sz="2000" dirty="0" err="1" smtClean="0"/>
              <a:t>Operation</a:t>
            </a:r>
            <a:r>
              <a:rPr lang="es-ES_tradnl" sz="2000" dirty="0" smtClean="0"/>
              <a:t> factor		= 50%</a:t>
            </a:r>
          </a:p>
          <a:p>
            <a:pPr lvl="1"/>
            <a:r>
              <a:rPr lang="es-ES_tradnl" sz="2000" dirty="0" err="1" smtClean="0"/>
              <a:t>Useful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life</a:t>
            </a:r>
            <a:r>
              <a:rPr lang="es-ES_tradnl" sz="2000" dirty="0" smtClean="0"/>
              <a:t> (N)		= 8 </a:t>
            </a:r>
            <a:r>
              <a:rPr lang="es-ES_tradnl" sz="2000" dirty="0" err="1" smtClean="0"/>
              <a:t>years</a:t>
            </a:r>
            <a:endParaRPr lang="es-ES_tradnl" sz="2000" dirty="0" smtClean="0"/>
          </a:p>
          <a:p>
            <a:pPr lvl="1"/>
            <a:r>
              <a:rPr lang="es-ES_tradnl" sz="2000" dirty="0" err="1" smtClean="0"/>
              <a:t>Working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hours</a:t>
            </a:r>
            <a:r>
              <a:rPr lang="es-ES_tradnl" sz="2000" dirty="0" smtClean="0"/>
              <a:t>		= 200 </a:t>
            </a:r>
            <a:r>
              <a:rPr lang="es-ES_tradnl" sz="2000" dirty="0" err="1" smtClean="0"/>
              <a:t>days</a:t>
            </a:r>
            <a:r>
              <a:rPr lang="es-ES_tradnl" sz="2000" dirty="0" smtClean="0"/>
              <a:t>/</a:t>
            </a:r>
            <a:r>
              <a:rPr lang="es-ES_tradnl" sz="2000" dirty="0" err="1" smtClean="0"/>
              <a:t>year</a:t>
            </a:r>
            <a:r>
              <a:rPr lang="es-ES_tradnl" sz="2000" dirty="0" smtClean="0"/>
              <a:t>, 8 </a:t>
            </a:r>
            <a:r>
              <a:rPr lang="es-ES_tradnl" sz="2000" dirty="0" err="1" smtClean="0"/>
              <a:t>hr</a:t>
            </a:r>
            <a:r>
              <a:rPr lang="es-ES_tradnl" sz="2000" dirty="0" smtClean="0"/>
              <a:t>/</a:t>
            </a:r>
            <a:r>
              <a:rPr lang="es-ES_tradnl" sz="2000" dirty="0" err="1" smtClean="0"/>
              <a:t>day</a:t>
            </a:r>
            <a:endParaRPr lang="es-ES_tradnl" sz="2000" dirty="0" smtClean="0"/>
          </a:p>
          <a:p>
            <a:pPr lvl="1"/>
            <a:r>
              <a:rPr lang="es-ES_tradnl" sz="2000" dirty="0" smtClean="0"/>
              <a:t>Maintenance/</a:t>
            </a:r>
            <a:r>
              <a:rPr lang="es-ES_tradnl" sz="2000" dirty="0" err="1" smtClean="0"/>
              <a:t>repair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costs</a:t>
            </a:r>
            <a:r>
              <a:rPr lang="es-ES_tradnl" sz="2000" dirty="0" smtClean="0"/>
              <a:t>	= 110% of </a:t>
            </a:r>
            <a:r>
              <a:rPr lang="es-ES_tradnl" sz="2000" dirty="0" err="1" smtClean="0"/>
              <a:t>annual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depreciation</a:t>
            </a:r>
            <a:endParaRPr lang="es-ES_tradnl" sz="2000" dirty="0" smtClean="0"/>
          </a:p>
          <a:p>
            <a:pPr lvl="1"/>
            <a:r>
              <a:rPr lang="es-ES_tradnl" sz="2000" dirty="0" smtClean="0"/>
              <a:t>Diesel fuel </a:t>
            </a:r>
            <a:r>
              <a:rPr lang="es-ES_tradnl" sz="2000" dirty="0" err="1" smtClean="0"/>
              <a:t>price</a:t>
            </a:r>
            <a:r>
              <a:rPr lang="es-ES_tradnl" sz="2000" dirty="0" smtClean="0"/>
              <a:t>		= 3.8GBP/</a:t>
            </a:r>
            <a:r>
              <a:rPr lang="es-ES_tradnl" sz="2000" dirty="0" err="1" smtClean="0"/>
              <a:t>gallon</a:t>
            </a:r>
            <a:endParaRPr lang="es-ES_tradnl" sz="2000" dirty="0" smtClean="0"/>
          </a:p>
          <a:p>
            <a:pPr lvl="1"/>
            <a:r>
              <a:rPr lang="es-ES_tradnl" sz="2000" dirty="0" smtClean="0"/>
              <a:t>Fuel </a:t>
            </a:r>
            <a:r>
              <a:rPr lang="es-ES_tradnl" sz="2000" dirty="0" err="1" smtClean="0"/>
              <a:t>consumption</a:t>
            </a:r>
            <a:r>
              <a:rPr lang="es-ES_tradnl" sz="2000" dirty="0" smtClean="0"/>
              <a:t>		= 0.04 </a:t>
            </a:r>
            <a:r>
              <a:rPr lang="es-ES_tradnl" sz="2000" dirty="0" err="1" smtClean="0"/>
              <a:t>gallon</a:t>
            </a:r>
            <a:r>
              <a:rPr lang="es-ES_tradnl" sz="2000" dirty="0" smtClean="0"/>
              <a:t>/hp/</a:t>
            </a:r>
            <a:r>
              <a:rPr lang="es-ES_tradnl" sz="2000" dirty="0" err="1" smtClean="0"/>
              <a:t>hr</a:t>
            </a:r>
            <a:endParaRPr lang="es-ES_tradnl" sz="2000" dirty="0" smtClean="0"/>
          </a:p>
          <a:p>
            <a:pPr lvl="1"/>
            <a:r>
              <a:rPr lang="es-ES_tradnl" sz="2000" dirty="0" err="1" smtClean="0"/>
              <a:t>Lube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oil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cost</a:t>
            </a:r>
            <a:r>
              <a:rPr lang="es-ES_tradnl" sz="2000" dirty="0" smtClean="0"/>
              <a:t>			= 10% of fuel</a:t>
            </a:r>
          </a:p>
          <a:p>
            <a:pPr lvl="1"/>
            <a:r>
              <a:rPr lang="es-ES_tradnl" sz="2000" dirty="0" err="1" smtClean="0"/>
              <a:t>Interest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rate</a:t>
            </a:r>
            <a:r>
              <a:rPr lang="es-ES_tradnl" sz="2000" dirty="0" smtClean="0"/>
              <a:t>			= 12%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000" b="1" dirty="0" smtClean="0"/>
              <a:t>EXERCISE 6</a:t>
            </a:r>
            <a:endParaRPr lang="en-GB" sz="2000" b="1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611560" y="1700808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>
                <a:solidFill>
                  <a:schemeClr val="accent1"/>
                </a:solidFill>
              </a:rPr>
              <a:t>Depreciation</a:t>
            </a:r>
            <a:r>
              <a:rPr lang="es-ES_tradnl" sz="2000" b="1" dirty="0" smtClean="0">
                <a:solidFill>
                  <a:schemeClr val="accent1"/>
                </a:solidFill>
              </a:rPr>
              <a:t> (</a:t>
            </a:r>
            <a:r>
              <a:rPr lang="es-ES_tradnl" sz="2000" b="1" dirty="0" err="1" smtClean="0">
                <a:solidFill>
                  <a:schemeClr val="accent1"/>
                </a:solidFill>
              </a:rPr>
              <a:t>assume</a:t>
            </a:r>
            <a:r>
              <a:rPr lang="es-ES_tradnl" sz="2000" b="1" dirty="0" smtClean="0">
                <a:solidFill>
                  <a:schemeClr val="accent1"/>
                </a:solidFill>
              </a:rPr>
              <a:t> </a:t>
            </a:r>
            <a:r>
              <a:rPr lang="es-ES_tradnl" sz="2000" b="1" dirty="0" err="1" smtClean="0">
                <a:solidFill>
                  <a:schemeClr val="accent1"/>
                </a:solidFill>
              </a:rPr>
              <a:t>straight</a:t>
            </a:r>
            <a:r>
              <a:rPr lang="es-ES_tradnl" sz="2000" b="1" dirty="0" smtClean="0">
                <a:solidFill>
                  <a:schemeClr val="accent1"/>
                </a:solidFill>
              </a:rPr>
              <a:t>-line)</a:t>
            </a:r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9937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2420888"/>
            <a:ext cx="4896544" cy="616348"/>
          </a:xfrm>
          <a:prstGeom prst="rect">
            <a:avLst/>
          </a:prstGeom>
          <a:noFill/>
        </p:spPr>
      </p:pic>
      <p:sp>
        <p:nvSpPr>
          <p:cNvPr id="20" name="TextBox 13"/>
          <p:cNvSpPr txBox="1"/>
          <p:nvPr/>
        </p:nvSpPr>
        <p:spPr>
          <a:xfrm>
            <a:off x="611560" y="3573016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b="1" dirty="0" err="1" smtClean="0">
                <a:solidFill>
                  <a:schemeClr val="accent1"/>
                </a:solidFill>
              </a:rPr>
              <a:t>Annual</a:t>
            </a:r>
            <a:r>
              <a:rPr lang="es-ES_tradnl" sz="2000" b="1" dirty="0" smtClean="0">
                <a:solidFill>
                  <a:schemeClr val="accent1"/>
                </a:solidFill>
              </a:rPr>
              <a:t> </a:t>
            </a:r>
            <a:r>
              <a:rPr lang="es-ES_tradnl" sz="2000" b="1" dirty="0" err="1" smtClean="0">
                <a:solidFill>
                  <a:schemeClr val="accent1"/>
                </a:solidFill>
              </a:rPr>
              <a:t>investment</a:t>
            </a:r>
            <a:r>
              <a:rPr lang="es-ES_tradnl" sz="2000" b="1" dirty="0" smtClean="0">
                <a:solidFill>
                  <a:schemeClr val="accent1"/>
                </a:solidFill>
              </a:rPr>
              <a:t> </a:t>
            </a:r>
            <a:r>
              <a:rPr lang="es-ES_tradnl" sz="2000" b="1" dirty="0" err="1" smtClean="0">
                <a:solidFill>
                  <a:schemeClr val="accent1"/>
                </a:solidFill>
              </a:rPr>
              <a:t>cost</a:t>
            </a:r>
            <a:endParaRPr lang="es-ES_tradnl" sz="2000" b="1" dirty="0" smtClean="0">
              <a:solidFill>
                <a:schemeClr val="accent1"/>
              </a:solidFill>
            </a:endParaRPr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4437112"/>
            <a:ext cx="7704856" cy="697422"/>
          </a:xfrm>
          <a:prstGeom prst="rect">
            <a:avLst/>
          </a:prstGeom>
          <a:noFill/>
        </p:spPr>
      </p:pic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9941" name="Picture 5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5661248"/>
            <a:ext cx="7488832" cy="345107"/>
          </a:xfrm>
          <a:prstGeom prst="rect">
            <a:avLst/>
          </a:prstGeom>
          <a:noFill/>
        </p:spPr>
      </p:pic>
      <p:sp>
        <p:nvSpPr>
          <p:cNvPr id="3994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000" b="1" dirty="0" smtClean="0"/>
              <a:t>EXERCISE 6</a:t>
            </a:r>
            <a:endParaRPr lang="en-GB" sz="2000" b="1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3" name="22 CuadroTexto"/>
          <p:cNvSpPr txBox="1"/>
          <p:nvPr/>
        </p:nvSpPr>
        <p:spPr>
          <a:xfrm>
            <a:off x="611560" y="1772816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Total </a:t>
            </a:r>
            <a:r>
              <a:rPr lang="es-ES_tradnl" sz="2400" b="1" dirty="0" err="1" smtClean="0"/>
              <a:t>ownership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costs</a:t>
            </a:r>
            <a:endParaRPr lang="en-GB" sz="2400" b="1" dirty="0"/>
          </a:p>
        </p:txBody>
      </p:sp>
      <p:sp>
        <p:nvSpPr>
          <p:cNvPr id="3994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4033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2636912"/>
            <a:ext cx="5850650" cy="360040"/>
          </a:xfrm>
          <a:prstGeom prst="rect">
            <a:avLst/>
          </a:prstGeom>
          <a:noFill/>
        </p:spPr>
      </p:pic>
      <p:sp>
        <p:nvSpPr>
          <p:cNvPr id="4403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4035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3573016"/>
            <a:ext cx="7791635" cy="720080"/>
          </a:xfrm>
          <a:prstGeom prst="rect">
            <a:avLst/>
          </a:prstGeom>
          <a:noFill/>
        </p:spPr>
      </p:pic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4037" name="Picture 5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157192"/>
            <a:ext cx="5609044" cy="7200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29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000" b="1" dirty="0" smtClean="0"/>
              <a:t>EXERCISE 6</a:t>
            </a:r>
            <a:endParaRPr lang="en-GB" sz="2000" b="1" dirty="0" smtClean="0"/>
          </a:p>
        </p:txBody>
      </p:sp>
      <p:sp>
        <p:nvSpPr>
          <p:cNvPr id="14" name="TextBox 13"/>
          <p:cNvSpPr txBox="1"/>
          <p:nvPr/>
        </p:nvSpPr>
        <p:spPr>
          <a:xfrm>
            <a:off x="611560" y="1700808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Maintenance and </a:t>
            </a:r>
            <a:r>
              <a:rPr lang="es-ES_tradnl" sz="2000" dirty="0" err="1" smtClean="0"/>
              <a:t>repair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costs</a:t>
            </a:r>
            <a:endParaRPr lang="es-ES_tradnl" sz="2000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0" name="TextBox 13"/>
          <p:cNvSpPr txBox="1"/>
          <p:nvPr/>
        </p:nvSpPr>
        <p:spPr>
          <a:xfrm>
            <a:off x="611560" y="3861048"/>
            <a:ext cx="80648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000" dirty="0" smtClean="0"/>
              <a:t>Fuel and </a:t>
            </a:r>
            <a:r>
              <a:rPr lang="es-ES_tradnl" sz="2000" dirty="0" err="1" smtClean="0"/>
              <a:t>lubricate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oil</a:t>
            </a:r>
            <a:r>
              <a:rPr lang="es-ES_tradnl" sz="2000" dirty="0" smtClean="0"/>
              <a:t> </a:t>
            </a:r>
            <a:r>
              <a:rPr lang="es-ES_tradnl" sz="2000" dirty="0" err="1" smtClean="0"/>
              <a:t>costs</a:t>
            </a:r>
            <a:endParaRPr lang="es-ES_tradnl" sz="2000" dirty="0" smtClean="0"/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3012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3011" name="Picture 3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2348880"/>
            <a:ext cx="4752528" cy="360040"/>
          </a:xfrm>
          <a:prstGeom prst="rect">
            <a:avLst/>
          </a:prstGeom>
          <a:noFill/>
        </p:spPr>
      </p:pic>
      <p:sp>
        <p:nvSpPr>
          <p:cNvPr id="43014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3013" name="Picture 5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2996952"/>
            <a:ext cx="2541124" cy="648072"/>
          </a:xfrm>
          <a:prstGeom prst="rect">
            <a:avLst/>
          </a:prstGeom>
          <a:noFill/>
        </p:spPr>
      </p:pic>
      <p:sp>
        <p:nvSpPr>
          <p:cNvPr id="43016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3015" name="Picture 7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4581128"/>
            <a:ext cx="6030670" cy="360040"/>
          </a:xfrm>
          <a:prstGeom prst="rect">
            <a:avLst/>
          </a:prstGeom>
          <a:noFill/>
        </p:spPr>
      </p:pic>
      <p:sp>
        <p:nvSpPr>
          <p:cNvPr id="43018" name="Rectangle 10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3017" name="Picture 9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5301208"/>
            <a:ext cx="3780420" cy="360040"/>
          </a:xfrm>
          <a:prstGeom prst="rect">
            <a:avLst/>
          </a:prstGeom>
          <a:noFill/>
        </p:spPr>
      </p:pic>
      <p:sp>
        <p:nvSpPr>
          <p:cNvPr id="43020" name="Rectangle 1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3019" name="Picture 11"/>
          <p:cNvPicPr>
            <a:picLocks noChangeAspect="1" noChangeArrowheads="1"/>
          </p:cNvPicPr>
          <p:nvPr/>
        </p:nvPicPr>
        <p:blipFill>
          <a:blip r:embed="rId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115616" y="6093296"/>
            <a:ext cx="4968552" cy="360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30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27584" y="1043574"/>
            <a:ext cx="8219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s-ES_tradnl" sz="2000" b="1" dirty="0" smtClean="0"/>
              <a:t>EXERCISE 6</a:t>
            </a:r>
            <a:endParaRPr lang="en-GB" sz="2000" b="1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827584" y="559912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EQUIPMENT PURCHASING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grpSp>
        <p:nvGrpSpPr>
          <p:cNvPr id="3" name="Group 12"/>
          <p:cNvGrpSpPr/>
          <p:nvPr/>
        </p:nvGrpSpPr>
        <p:grpSpPr>
          <a:xfrm>
            <a:off x="0" y="76399"/>
            <a:ext cx="9035406" cy="683568"/>
            <a:chOff x="1149" y="66530"/>
            <a:chExt cx="9035406" cy="683568"/>
          </a:xfrm>
        </p:grpSpPr>
        <p:pic>
          <p:nvPicPr>
            <p:cNvPr id="1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6" name="Rectangle 1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17" name="Rectangle 1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EQUIPMENT PURCHASING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1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9942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23" name="22 CuadroTexto"/>
          <p:cNvSpPr txBox="1"/>
          <p:nvPr/>
        </p:nvSpPr>
        <p:spPr>
          <a:xfrm>
            <a:off x="611560" y="1772816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Total </a:t>
            </a:r>
            <a:r>
              <a:rPr lang="es-ES_tradnl" sz="2400" b="1" dirty="0" err="1" smtClean="0"/>
              <a:t>operating</a:t>
            </a:r>
            <a:r>
              <a:rPr lang="es-ES_tradnl" sz="2400" b="1" dirty="0" smtClean="0"/>
              <a:t> </a:t>
            </a:r>
            <a:r>
              <a:rPr lang="es-ES_tradnl" sz="2400" b="1" dirty="0" err="1" smtClean="0"/>
              <a:t>costs</a:t>
            </a:r>
            <a:endParaRPr lang="en-GB" sz="2400" b="1" dirty="0"/>
          </a:p>
        </p:txBody>
      </p:sp>
      <p:sp>
        <p:nvSpPr>
          <p:cNvPr id="39944" name="Rectangle 8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40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403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403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5057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3768" y="2708920"/>
            <a:ext cx="4302478" cy="360040"/>
          </a:xfrm>
          <a:prstGeom prst="rect">
            <a:avLst/>
          </a:prstGeom>
          <a:noFill/>
        </p:spPr>
      </p:pic>
      <p:sp>
        <p:nvSpPr>
          <p:cNvPr id="27" name="26 CuadroTexto"/>
          <p:cNvSpPr txBox="1"/>
          <p:nvPr/>
        </p:nvSpPr>
        <p:spPr>
          <a:xfrm>
            <a:off x="755576" y="3933056"/>
            <a:ext cx="4536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_tradnl" sz="2400" b="1" dirty="0" smtClean="0"/>
              <a:t>Total </a:t>
            </a:r>
            <a:r>
              <a:rPr lang="es-ES_tradnl" sz="2400" b="1" dirty="0" err="1" smtClean="0"/>
              <a:t>cost</a:t>
            </a:r>
            <a:r>
              <a:rPr lang="es-ES_tradnl" sz="2400" b="1" dirty="0" smtClean="0"/>
              <a:t> per </a:t>
            </a:r>
            <a:r>
              <a:rPr lang="es-ES_tradnl" sz="2400" b="1" dirty="0" err="1" smtClean="0"/>
              <a:t>hour</a:t>
            </a:r>
            <a:endParaRPr lang="en-GB" sz="2400" b="1" dirty="0"/>
          </a:p>
        </p:txBody>
      </p:sp>
      <p:sp>
        <p:nvSpPr>
          <p:cNvPr id="45060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5059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3768" y="4797152"/>
            <a:ext cx="4190866" cy="43204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823137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1655</TotalTime>
  <Words>1442</Words>
  <Application>Microsoft Office PowerPoint</Application>
  <PresentationFormat>On-screen Show (4:3)</PresentationFormat>
  <Paragraphs>480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Cambria Math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36</cp:revision>
  <dcterms:created xsi:type="dcterms:W3CDTF">2015-09-15T12:16:09Z</dcterms:created>
  <dcterms:modified xsi:type="dcterms:W3CDTF">2019-11-15T13:46:46Z</dcterms:modified>
</cp:coreProperties>
</file>