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1"/>
  </p:notesMasterIdLst>
  <p:sldIdLst>
    <p:sldId id="257" r:id="rId5"/>
    <p:sldId id="530" r:id="rId6"/>
    <p:sldId id="531" r:id="rId7"/>
    <p:sldId id="643" r:id="rId8"/>
    <p:sldId id="741" r:id="rId9"/>
    <p:sldId id="258" r:id="rId10"/>
    <p:sldId id="743" r:id="rId11"/>
    <p:sldId id="507" r:id="rId12"/>
    <p:sldId id="508" r:id="rId13"/>
    <p:sldId id="773" r:id="rId14"/>
    <p:sldId id="774" r:id="rId15"/>
    <p:sldId id="764" r:id="rId16"/>
    <p:sldId id="767" r:id="rId17"/>
    <p:sldId id="769" r:id="rId18"/>
    <p:sldId id="534" r:id="rId19"/>
    <p:sldId id="628" r:id="rId20"/>
    <p:sldId id="629" r:id="rId21"/>
    <p:sldId id="630" r:id="rId22"/>
    <p:sldId id="744" r:id="rId23"/>
    <p:sldId id="772" r:id="rId24"/>
    <p:sldId id="745" r:id="rId25"/>
    <p:sldId id="746" r:id="rId26"/>
    <p:sldId id="756" r:id="rId27"/>
    <p:sldId id="747" r:id="rId28"/>
    <p:sldId id="748" r:id="rId29"/>
    <p:sldId id="766" r:id="rId30"/>
    <p:sldId id="770" r:id="rId31"/>
    <p:sldId id="753" r:id="rId32"/>
    <p:sldId id="750" r:id="rId33"/>
    <p:sldId id="751" r:id="rId34"/>
    <p:sldId id="754" r:id="rId35"/>
    <p:sldId id="755" r:id="rId36"/>
    <p:sldId id="762" r:id="rId37"/>
    <p:sldId id="761" r:id="rId38"/>
    <p:sldId id="759" r:id="rId39"/>
    <p:sldId id="75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6883" autoAdjust="0"/>
  </p:normalViewPr>
  <p:slideViewPr>
    <p:cSldViewPr snapToGrid="0">
      <p:cViewPr varScale="1">
        <p:scale>
          <a:sx n="89" d="100"/>
          <a:sy n="89" d="100"/>
        </p:scale>
        <p:origin x="87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025625-3687-487D-A42E-FF21A03CEAA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A6EE6A9-DDE6-4F59-81D2-3D099C2052C4}">
      <dgm:prSet/>
      <dgm:spPr/>
      <dgm:t>
        <a:bodyPr/>
        <a:lstStyle/>
        <a:p>
          <a:r>
            <a:rPr lang="en-GB" dirty="0"/>
            <a:t>What is your background?</a:t>
          </a:r>
        </a:p>
        <a:p>
          <a:r>
            <a:rPr lang="en-GB" dirty="0"/>
            <a:t>Any marketing experience?</a:t>
          </a:r>
          <a:endParaRPr lang="en-US" dirty="0"/>
        </a:p>
      </dgm:t>
    </dgm:pt>
    <dgm:pt modelId="{0492F5F1-2DFC-45D0-91DD-2227FB349C40}" type="parTrans" cxnId="{C5E20FDF-D271-436E-9D03-1EF8E0E3C90C}">
      <dgm:prSet/>
      <dgm:spPr/>
      <dgm:t>
        <a:bodyPr/>
        <a:lstStyle/>
        <a:p>
          <a:endParaRPr lang="en-US"/>
        </a:p>
      </dgm:t>
    </dgm:pt>
    <dgm:pt modelId="{07E0456D-F1A6-4A26-8C56-D12F2C8B7CAC}" type="sibTrans" cxnId="{C5E20FDF-D271-436E-9D03-1EF8E0E3C90C}">
      <dgm:prSet/>
      <dgm:spPr/>
      <dgm:t>
        <a:bodyPr/>
        <a:lstStyle/>
        <a:p>
          <a:endParaRPr lang="en-US"/>
        </a:p>
      </dgm:t>
    </dgm:pt>
    <dgm:pt modelId="{9A3650FE-0D3A-4FB8-9017-536D9E932D85}">
      <dgm:prSet/>
      <dgm:spPr/>
      <dgm:t>
        <a:bodyPr/>
        <a:lstStyle/>
        <a:p>
          <a:r>
            <a:rPr lang="en-GB" dirty="0"/>
            <a:t>Do you have any work experience?</a:t>
          </a:r>
          <a:endParaRPr lang="en-US" dirty="0"/>
        </a:p>
      </dgm:t>
    </dgm:pt>
    <dgm:pt modelId="{99ADD65D-5BEB-402E-8FBB-F368863A5F23}" type="parTrans" cxnId="{7BAEFC1B-1E89-4538-A59C-2996B804C75F}">
      <dgm:prSet/>
      <dgm:spPr/>
      <dgm:t>
        <a:bodyPr/>
        <a:lstStyle/>
        <a:p>
          <a:endParaRPr lang="en-US"/>
        </a:p>
      </dgm:t>
    </dgm:pt>
    <dgm:pt modelId="{B566B790-0BA1-4A52-850B-7DB157308643}" type="sibTrans" cxnId="{7BAEFC1B-1E89-4538-A59C-2996B804C75F}">
      <dgm:prSet/>
      <dgm:spPr/>
      <dgm:t>
        <a:bodyPr/>
        <a:lstStyle/>
        <a:p>
          <a:endParaRPr lang="en-US"/>
        </a:p>
      </dgm:t>
    </dgm:pt>
    <dgm:pt modelId="{AFEE599C-1E72-4792-8C00-88983AB65473}">
      <dgm:prSet/>
      <dgm:spPr/>
      <dgm:t>
        <a:bodyPr/>
        <a:lstStyle/>
        <a:p>
          <a:r>
            <a:rPr lang="en-GB" dirty="0"/>
            <a:t>What are your career aspirations?</a:t>
          </a:r>
          <a:endParaRPr lang="en-US" dirty="0"/>
        </a:p>
      </dgm:t>
    </dgm:pt>
    <dgm:pt modelId="{2AEB83A7-058A-4FB4-A943-45FEB465F2D2}" type="parTrans" cxnId="{EDBD17DC-8C21-42DD-BDF6-2193576A7F92}">
      <dgm:prSet/>
      <dgm:spPr/>
      <dgm:t>
        <a:bodyPr/>
        <a:lstStyle/>
        <a:p>
          <a:endParaRPr lang="en-US"/>
        </a:p>
      </dgm:t>
    </dgm:pt>
    <dgm:pt modelId="{850681F5-1D07-4FCE-AF40-C2A520125424}" type="sibTrans" cxnId="{EDBD17DC-8C21-42DD-BDF6-2193576A7F92}">
      <dgm:prSet/>
      <dgm:spPr/>
      <dgm:t>
        <a:bodyPr/>
        <a:lstStyle/>
        <a:p>
          <a:endParaRPr lang="en-US"/>
        </a:p>
      </dgm:t>
    </dgm:pt>
    <dgm:pt modelId="{4EC3274F-19D4-45DD-BFB8-B9EE3F07A6EA}" type="pres">
      <dgm:prSet presAssocID="{FF025625-3687-487D-A42E-FF21A03CEAAC}" presName="hierChild1" presStyleCnt="0">
        <dgm:presLayoutVars>
          <dgm:chPref val="1"/>
          <dgm:dir/>
          <dgm:animOne val="branch"/>
          <dgm:animLvl val="lvl"/>
          <dgm:resizeHandles/>
        </dgm:presLayoutVars>
      </dgm:prSet>
      <dgm:spPr/>
    </dgm:pt>
    <dgm:pt modelId="{C63C71A6-5971-4AC2-9ED8-52406BA168FA}" type="pres">
      <dgm:prSet presAssocID="{6A6EE6A9-DDE6-4F59-81D2-3D099C2052C4}" presName="hierRoot1" presStyleCnt="0"/>
      <dgm:spPr/>
    </dgm:pt>
    <dgm:pt modelId="{849E429C-389D-4337-B3C2-3CC564D905E9}" type="pres">
      <dgm:prSet presAssocID="{6A6EE6A9-DDE6-4F59-81D2-3D099C2052C4}" presName="composite" presStyleCnt="0"/>
      <dgm:spPr/>
    </dgm:pt>
    <dgm:pt modelId="{3D745676-4BE4-4FED-B8DF-CFBA81B60510}" type="pres">
      <dgm:prSet presAssocID="{6A6EE6A9-DDE6-4F59-81D2-3D099C2052C4}" presName="background" presStyleLbl="node0" presStyleIdx="0" presStyleCnt="3"/>
      <dgm:spPr/>
    </dgm:pt>
    <dgm:pt modelId="{9EC24462-BC56-44DC-B79D-260FA0EEA957}" type="pres">
      <dgm:prSet presAssocID="{6A6EE6A9-DDE6-4F59-81D2-3D099C2052C4}" presName="text" presStyleLbl="fgAcc0" presStyleIdx="0" presStyleCnt="3">
        <dgm:presLayoutVars>
          <dgm:chPref val="3"/>
        </dgm:presLayoutVars>
      </dgm:prSet>
      <dgm:spPr/>
    </dgm:pt>
    <dgm:pt modelId="{D59B706D-0482-4DCF-AEF5-FD2B212CEB64}" type="pres">
      <dgm:prSet presAssocID="{6A6EE6A9-DDE6-4F59-81D2-3D099C2052C4}" presName="hierChild2" presStyleCnt="0"/>
      <dgm:spPr/>
    </dgm:pt>
    <dgm:pt modelId="{4EBCB0B5-2AE4-4F14-8A01-90A1F933D2D8}" type="pres">
      <dgm:prSet presAssocID="{9A3650FE-0D3A-4FB8-9017-536D9E932D85}" presName="hierRoot1" presStyleCnt="0"/>
      <dgm:spPr/>
    </dgm:pt>
    <dgm:pt modelId="{994D0778-7C5B-4AB4-B4B5-66BE4D8C685B}" type="pres">
      <dgm:prSet presAssocID="{9A3650FE-0D3A-4FB8-9017-536D9E932D85}" presName="composite" presStyleCnt="0"/>
      <dgm:spPr/>
    </dgm:pt>
    <dgm:pt modelId="{359C8451-221E-48F6-BBF5-44650B8364D5}" type="pres">
      <dgm:prSet presAssocID="{9A3650FE-0D3A-4FB8-9017-536D9E932D85}" presName="background" presStyleLbl="node0" presStyleIdx="1" presStyleCnt="3"/>
      <dgm:spPr/>
    </dgm:pt>
    <dgm:pt modelId="{759A39E3-A188-4714-A7A9-B69B3963ADDC}" type="pres">
      <dgm:prSet presAssocID="{9A3650FE-0D3A-4FB8-9017-536D9E932D85}" presName="text" presStyleLbl="fgAcc0" presStyleIdx="1" presStyleCnt="3">
        <dgm:presLayoutVars>
          <dgm:chPref val="3"/>
        </dgm:presLayoutVars>
      </dgm:prSet>
      <dgm:spPr/>
    </dgm:pt>
    <dgm:pt modelId="{D3027570-5E8D-44C1-B889-51789BF972DE}" type="pres">
      <dgm:prSet presAssocID="{9A3650FE-0D3A-4FB8-9017-536D9E932D85}" presName="hierChild2" presStyleCnt="0"/>
      <dgm:spPr/>
    </dgm:pt>
    <dgm:pt modelId="{AEFCAB0B-082B-4BE2-9CC1-6B3694E689FD}" type="pres">
      <dgm:prSet presAssocID="{AFEE599C-1E72-4792-8C00-88983AB65473}" presName="hierRoot1" presStyleCnt="0"/>
      <dgm:spPr/>
    </dgm:pt>
    <dgm:pt modelId="{D402E1C7-B081-4787-94B9-4C030E439462}" type="pres">
      <dgm:prSet presAssocID="{AFEE599C-1E72-4792-8C00-88983AB65473}" presName="composite" presStyleCnt="0"/>
      <dgm:spPr/>
    </dgm:pt>
    <dgm:pt modelId="{49C99BF1-E47C-4791-8943-925BE12CB865}" type="pres">
      <dgm:prSet presAssocID="{AFEE599C-1E72-4792-8C00-88983AB65473}" presName="background" presStyleLbl="node0" presStyleIdx="2" presStyleCnt="3"/>
      <dgm:spPr/>
    </dgm:pt>
    <dgm:pt modelId="{06673533-3C16-44AA-B988-985ADA05528E}" type="pres">
      <dgm:prSet presAssocID="{AFEE599C-1E72-4792-8C00-88983AB65473}" presName="text" presStyleLbl="fgAcc0" presStyleIdx="2" presStyleCnt="3">
        <dgm:presLayoutVars>
          <dgm:chPref val="3"/>
        </dgm:presLayoutVars>
      </dgm:prSet>
      <dgm:spPr/>
    </dgm:pt>
    <dgm:pt modelId="{9A70A500-19CF-40A9-B84B-581B6218B8E2}" type="pres">
      <dgm:prSet presAssocID="{AFEE599C-1E72-4792-8C00-88983AB65473}" presName="hierChild2" presStyleCnt="0"/>
      <dgm:spPr/>
    </dgm:pt>
  </dgm:ptLst>
  <dgm:cxnLst>
    <dgm:cxn modelId="{7BAEFC1B-1E89-4538-A59C-2996B804C75F}" srcId="{FF025625-3687-487D-A42E-FF21A03CEAAC}" destId="{9A3650FE-0D3A-4FB8-9017-536D9E932D85}" srcOrd="1" destOrd="0" parTransId="{99ADD65D-5BEB-402E-8FBB-F368863A5F23}" sibTransId="{B566B790-0BA1-4A52-850B-7DB157308643}"/>
    <dgm:cxn modelId="{EE92A838-A85B-4B03-8EAC-9FC6E3457945}" type="presOf" srcId="{6A6EE6A9-DDE6-4F59-81D2-3D099C2052C4}" destId="{9EC24462-BC56-44DC-B79D-260FA0EEA957}" srcOrd="0" destOrd="0" presId="urn:microsoft.com/office/officeart/2005/8/layout/hierarchy1"/>
    <dgm:cxn modelId="{029F8466-2503-4D27-86C5-71C054667699}" type="presOf" srcId="{AFEE599C-1E72-4792-8C00-88983AB65473}" destId="{06673533-3C16-44AA-B988-985ADA05528E}" srcOrd="0" destOrd="0" presId="urn:microsoft.com/office/officeart/2005/8/layout/hierarchy1"/>
    <dgm:cxn modelId="{73FAB698-5BA3-4DDC-9AF6-12B480C301CD}" type="presOf" srcId="{9A3650FE-0D3A-4FB8-9017-536D9E932D85}" destId="{759A39E3-A188-4714-A7A9-B69B3963ADDC}" srcOrd="0" destOrd="0" presId="urn:microsoft.com/office/officeart/2005/8/layout/hierarchy1"/>
    <dgm:cxn modelId="{EDBD17DC-8C21-42DD-BDF6-2193576A7F92}" srcId="{FF025625-3687-487D-A42E-FF21A03CEAAC}" destId="{AFEE599C-1E72-4792-8C00-88983AB65473}" srcOrd="2" destOrd="0" parTransId="{2AEB83A7-058A-4FB4-A943-45FEB465F2D2}" sibTransId="{850681F5-1D07-4FCE-AF40-C2A520125424}"/>
    <dgm:cxn modelId="{C5E20FDF-D271-436E-9D03-1EF8E0E3C90C}" srcId="{FF025625-3687-487D-A42E-FF21A03CEAAC}" destId="{6A6EE6A9-DDE6-4F59-81D2-3D099C2052C4}" srcOrd="0" destOrd="0" parTransId="{0492F5F1-2DFC-45D0-91DD-2227FB349C40}" sibTransId="{07E0456D-F1A6-4A26-8C56-D12F2C8B7CAC}"/>
    <dgm:cxn modelId="{791199E9-DF82-41DE-A10D-AA758536E252}" type="presOf" srcId="{FF025625-3687-487D-A42E-FF21A03CEAAC}" destId="{4EC3274F-19D4-45DD-BFB8-B9EE3F07A6EA}" srcOrd="0" destOrd="0" presId="urn:microsoft.com/office/officeart/2005/8/layout/hierarchy1"/>
    <dgm:cxn modelId="{1CF23E67-E36B-4888-98C8-81FE8FB5F776}" type="presParOf" srcId="{4EC3274F-19D4-45DD-BFB8-B9EE3F07A6EA}" destId="{C63C71A6-5971-4AC2-9ED8-52406BA168FA}" srcOrd="0" destOrd="0" presId="urn:microsoft.com/office/officeart/2005/8/layout/hierarchy1"/>
    <dgm:cxn modelId="{FDD88634-DB15-48CE-A1CB-397391AA75BD}" type="presParOf" srcId="{C63C71A6-5971-4AC2-9ED8-52406BA168FA}" destId="{849E429C-389D-4337-B3C2-3CC564D905E9}" srcOrd="0" destOrd="0" presId="urn:microsoft.com/office/officeart/2005/8/layout/hierarchy1"/>
    <dgm:cxn modelId="{055E79CC-8F6D-486A-800B-88EA1C88C4C1}" type="presParOf" srcId="{849E429C-389D-4337-B3C2-3CC564D905E9}" destId="{3D745676-4BE4-4FED-B8DF-CFBA81B60510}" srcOrd="0" destOrd="0" presId="urn:microsoft.com/office/officeart/2005/8/layout/hierarchy1"/>
    <dgm:cxn modelId="{CB603B3C-2CEA-48BD-B7AF-8BE5709DF46A}" type="presParOf" srcId="{849E429C-389D-4337-B3C2-3CC564D905E9}" destId="{9EC24462-BC56-44DC-B79D-260FA0EEA957}" srcOrd="1" destOrd="0" presId="urn:microsoft.com/office/officeart/2005/8/layout/hierarchy1"/>
    <dgm:cxn modelId="{712FC3D8-727F-4023-80CA-67C7CB236881}" type="presParOf" srcId="{C63C71A6-5971-4AC2-9ED8-52406BA168FA}" destId="{D59B706D-0482-4DCF-AEF5-FD2B212CEB64}" srcOrd="1" destOrd="0" presId="urn:microsoft.com/office/officeart/2005/8/layout/hierarchy1"/>
    <dgm:cxn modelId="{11D6DFEE-A2DA-4264-9D6A-B28561174275}" type="presParOf" srcId="{4EC3274F-19D4-45DD-BFB8-B9EE3F07A6EA}" destId="{4EBCB0B5-2AE4-4F14-8A01-90A1F933D2D8}" srcOrd="1" destOrd="0" presId="urn:microsoft.com/office/officeart/2005/8/layout/hierarchy1"/>
    <dgm:cxn modelId="{D1CD9303-F60A-400D-81F8-71E01395668C}" type="presParOf" srcId="{4EBCB0B5-2AE4-4F14-8A01-90A1F933D2D8}" destId="{994D0778-7C5B-4AB4-B4B5-66BE4D8C685B}" srcOrd="0" destOrd="0" presId="urn:microsoft.com/office/officeart/2005/8/layout/hierarchy1"/>
    <dgm:cxn modelId="{43F6A946-234F-44D4-92D8-32B5BA2EED86}" type="presParOf" srcId="{994D0778-7C5B-4AB4-B4B5-66BE4D8C685B}" destId="{359C8451-221E-48F6-BBF5-44650B8364D5}" srcOrd="0" destOrd="0" presId="urn:microsoft.com/office/officeart/2005/8/layout/hierarchy1"/>
    <dgm:cxn modelId="{82013314-290A-45C4-8789-B839C1ED5543}" type="presParOf" srcId="{994D0778-7C5B-4AB4-B4B5-66BE4D8C685B}" destId="{759A39E3-A188-4714-A7A9-B69B3963ADDC}" srcOrd="1" destOrd="0" presId="urn:microsoft.com/office/officeart/2005/8/layout/hierarchy1"/>
    <dgm:cxn modelId="{A7E8AEF4-20B4-4E34-A537-E64EECA898A2}" type="presParOf" srcId="{4EBCB0B5-2AE4-4F14-8A01-90A1F933D2D8}" destId="{D3027570-5E8D-44C1-B889-51789BF972DE}" srcOrd="1" destOrd="0" presId="urn:microsoft.com/office/officeart/2005/8/layout/hierarchy1"/>
    <dgm:cxn modelId="{06A97615-A290-4D4D-A9CA-318D5BBEC051}" type="presParOf" srcId="{4EC3274F-19D4-45DD-BFB8-B9EE3F07A6EA}" destId="{AEFCAB0B-082B-4BE2-9CC1-6B3694E689FD}" srcOrd="2" destOrd="0" presId="urn:microsoft.com/office/officeart/2005/8/layout/hierarchy1"/>
    <dgm:cxn modelId="{2B305541-CF92-4914-8B2F-1F8F325C80FF}" type="presParOf" srcId="{AEFCAB0B-082B-4BE2-9CC1-6B3694E689FD}" destId="{D402E1C7-B081-4787-94B9-4C030E439462}" srcOrd="0" destOrd="0" presId="urn:microsoft.com/office/officeart/2005/8/layout/hierarchy1"/>
    <dgm:cxn modelId="{38C6EA9A-EE30-47E7-A0C0-628CFE6049F1}" type="presParOf" srcId="{D402E1C7-B081-4787-94B9-4C030E439462}" destId="{49C99BF1-E47C-4791-8943-925BE12CB865}" srcOrd="0" destOrd="0" presId="urn:microsoft.com/office/officeart/2005/8/layout/hierarchy1"/>
    <dgm:cxn modelId="{56BF1D46-49D4-4815-B065-6355BD3FC717}" type="presParOf" srcId="{D402E1C7-B081-4787-94B9-4C030E439462}" destId="{06673533-3C16-44AA-B988-985ADA05528E}" srcOrd="1" destOrd="0" presId="urn:microsoft.com/office/officeart/2005/8/layout/hierarchy1"/>
    <dgm:cxn modelId="{AF117053-7A56-45C2-A69A-C4785E281331}" type="presParOf" srcId="{AEFCAB0B-082B-4BE2-9CC1-6B3694E689FD}" destId="{9A70A500-19CF-40A9-B84B-581B6218B8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925472-52B8-4279-A27C-46D5A13F79F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52FC636-C974-45A6-934A-5AB7BF733FD9}">
      <dgm:prSet/>
      <dgm:spPr/>
      <dgm:t>
        <a:bodyPr/>
        <a:lstStyle/>
        <a:p>
          <a:r>
            <a:rPr lang="en-GB" dirty="0"/>
            <a:t>Shifting customer behaviours amplify uncertainty - </a:t>
          </a:r>
          <a:r>
            <a:rPr lang="en-GB" b="0" i="0" dirty="0"/>
            <a:t>Amid inflation and economic uncertainty, customer demand and buying behaviours will fluctuate unpredictably.</a:t>
          </a:r>
          <a:endParaRPr lang="en-US" dirty="0"/>
        </a:p>
      </dgm:t>
    </dgm:pt>
    <dgm:pt modelId="{2387913E-ACE1-497B-A502-FE0AE0416B1B}" type="parTrans" cxnId="{D1590DF6-A3F8-42C9-996D-B05446F7B502}">
      <dgm:prSet/>
      <dgm:spPr/>
      <dgm:t>
        <a:bodyPr/>
        <a:lstStyle/>
        <a:p>
          <a:endParaRPr lang="en-US"/>
        </a:p>
      </dgm:t>
    </dgm:pt>
    <dgm:pt modelId="{3A89E4C5-5319-46D7-9AF1-EBE38A6B5EA0}" type="sibTrans" cxnId="{D1590DF6-A3F8-42C9-996D-B05446F7B502}">
      <dgm:prSet/>
      <dgm:spPr/>
      <dgm:t>
        <a:bodyPr/>
        <a:lstStyle/>
        <a:p>
          <a:endParaRPr lang="en-US"/>
        </a:p>
      </dgm:t>
    </dgm:pt>
    <dgm:pt modelId="{75E07AA9-DED9-45DD-8078-7AFFC75F6B2E}">
      <dgm:prSet/>
      <dgm:spPr/>
      <dgm:t>
        <a:bodyPr/>
        <a:lstStyle/>
        <a:p>
          <a:r>
            <a:rPr lang="en-GB" dirty="0"/>
            <a:t>Integration of AI will allow for smarter data driven marketing decisions</a:t>
          </a:r>
          <a:endParaRPr lang="en-US" dirty="0"/>
        </a:p>
      </dgm:t>
    </dgm:pt>
    <dgm:pt modelId="{E526D133-A399-4FAB-98F2-B5CE33F4F5DA}" type="parTrans" cxnId="{20F409E6-382C-4AE4-BE85-744C96369E1D}">
      <dgm:prSet/>
      <dgm:spPr/>
      <dgm:t>
        <a:bodyPr/>
        <a:lstStyle/>
        <a:p>
          <a:endParaRPr lang="en-US"/>
        </a:p>
      </dgm:t>
    </dgm:pt>
    <dgm:pt modelId="{CAE61BC6-6CB4-49F3-B1E2-0EB47114BED4}" type="sibTrans" cxnId="{20F409E6-382C-4AE4-BE85-744C96369E1D}">
      <dgm:prSet/>
      <dgm:spPr/>
      <dgm:t>
        <a:bodyPr/>
        <a:lstStyle/>
        <a:p>
          <a:endParaRPr lang="en-US"/>
        </a:p>
      </dgm:t>
    </dgm:pt>
    <dgm:pt modelId="{96BA7D64-108F-4E59-82D7-9C900A4E3B36}">
      <dgm:prSet/>
      <dgm:spPr/>
      <dgm:t>
        <a:bodyPr/>
        <a:lstStyle/>
        <a:p>
          <a:r>
            <a:rPr lang="en-GB" b="0" i="0" dirty="0"/>
            <a:t>Traditional sources of brand value are under pressure amid new forces: disruptive market entrants, heightened audience expectations, and the ease of digital learning about unfamiliar brands.</a:t>
          </a:r>
          <a:endParaRPr lang="en-US" dirty="0"/>
        </a:p>
      </dgm:t>
    </dgm:pt>
    <dgm:pt modelId="{F369067E-DBFF-4CAF-9E58-78273DBA9893}" type="parTrans" cxnId="{922B3D22-40D9-4E66-B385-C414DF03E943}">
      <dgm:prSet/>
      <dgm:spPr/>
      <dgm:t>
        <a:bodyPr/>
        <a:lstStyle/>
        <a:p>
          <a:endParaRPr lang="en-US"/>
        </a:p>
      </dgm:t>
    </dgm:pt>
    <dgm:pt modelId="{696C879D-A30C-4F9F-A42A-4FB6645DA62A}" type="sibTrans" cxnId="{922B3D22-40D9-4E66-B385-C414DF03E943}">
      <dgm:prSet/>
      <dgm:spPr/>
      <dgm:t>
        <a:bodyPr/>
        <a:lstStyle/>
        <a:p>
          <a:endParaRPr lang="en-US"/>
        </a:p>
      </dgm:t>
    </dgm:pt>
    <dgm:pt modelId="{6B09060A-3494-41C4-BE40-24B62F998661}">
      <dgm:prSet/>
      <dgm:spPr/>
      <dgm:t>
        <a:bodyPr/>
        <a:lstStyle/>
        <a:p>
          <a:r>
            <a:rPr lang="en-GB" b="0" i="0" dirty="0"/>
            <a:t>Gartner predicts that one in three businesses without a loyalty program today will establish one by 2027 to support first-party data collection and retain high-priority customers. Loyalty programs are an effective strategy to reward customers and collect critical data for personalisation and enhancing customer experiences.</a:t>
          </a:r>
          <a:endParaRPr lang="en-US" dirty="0"/>
        </a:p>
      </dgm:t>
    </dgm:pt>
    <dgm:pt modelId="{370627FA-8B5B-4E58-9585-A7B37CDA7FEF}" type="parTrans" cxnId="{5B114246-2FE5-4F55-93B5-3B09F38DA083}">
      <dgm:prSet/>
      <dgm:spPr/>
      <dgm:t>
        <a:bodyPr/>
        <a:lstStyle/>
        <a:p>
          <a:endParaRPr lang="en-US"/>
        </a:p>
      </dgm:t>
    </dgm:pt>
    <dgm:pt modelId="{0FE8BB4F-93F9-49C3-81DD-0475DDB8A3F4}" type="sibTrans" cxnId="{5B114246-2FE5-4F55-93B5-3B09F38DA083}">
      <dgm:prSet/>
      <dgm:spPr/>
      <dgm:t>
        <a:bodyPr/>
        <a:lstStyle/>
        <a:p>
          <a:endParaRPr lang="en-US"/>
        </a:p>
      </dgm:t>
    </dgm:pt>
    <dgm:pt modelId="{7CB2C901-6B53-485C-82CB-A1C84ABBB67F}">
      <dgm:prSet/>
      <dgm:spPr/>
      <dgm:t>
        <a:bodyPr/>
        <a:lstStyle/>
        <a:p>
          <a:r>
            <a:rPr lang="en-GB" dirty="0"/>
            <a:t>Abandoning dynamic pricing for consistent pricing to build consumer trust. – 79% of consumers said they would buy from brands that offer </a:t>
          </a:r>
          <a:r>
            <a:rPr lang="en-GB"/>
            <a:t>consistent pricing. </a:t>
          </a:r>
          <a:endParaRPr lang="en-US" dirty="0"/>
        </a:p>
      </dgm:t>
    </dgm:pt>
    <dgm:pt modelId="{84DC4050-D78F-4D54-943F-4B093B25891B}" type="parTrans" cxnId="{3DCBB887-0BF1-4565-B4D7-AD79D66AB316}">
      <dgm:prSet/>
      <dgm:spPr/>
      <dgm:t>
        <a:bodyPr/>
        <a:lstStyle/>
        <a:p>
          <a:endParaRPr lang="en-US"/>
        </a:p>
      </dgm:t>
    </dgm:pt>
    <dgm:pt modelId="{40593128-1ADF-49EF-ADCE-564CF049CA22}" type="sibTrans" cxnId="{3DCBB887-0BF1-4565-B4D7-AD79D66AB316}">
      <dgm:prSet/>
      <dgm:spPr/>
      <dgm:t>
        <a:bodyPr/>
        <a:lstStyle/>
        <a:p>
          <a:endParaRPr lang="en-US"/>
        </a:p>
      </dgm:t>
    </dgm:pt>
    <dgm:pt modelId="{00992FED-BEDB-453C-8333-D1010C5E1760}" type="pres">
      <dgm:prSet presAssocID="{DE925472-52B8-4279-A27C-46D5A13F79FD}" presName="vert0" presStyleCnt="0">
        <dgm:presLayoutVars>
          <dgm:dir/>
          <dgm:animOne val="branch"/>
          <dgm:animLvl val="lvl"/>
        </dgm:presLayoutVars>
      </dgm:prSet>
      <dgm:spPr/>
    </dgm:pt>
    <dgm:pt modelId="{9992CAF4-CA56-42BB-8CAF-173C1C224B8B}" type="pres">
      <dgm:prSet presAssocID="{752FC636-C974-45A6-934A-5AB7BF733FD9}" presName="thickLine" presStyleLbl="alignNode1" presStyleIdx="0" presStyleCnt="5"/>
      <dgm:spPr/>
    </dgm:pt>
    <dgm:pt modelId="{A8B8CF77-FBB5-4DF6-8957-6F0CA15F07BB}" type="pres">
      <dgm:prSet presAssocID="{752FC636-C974-45A6-934A-5AB7BF733FD9}" presName="horz1" presStyleCnt="0"/>
      <dgm:spPr/>
    </dgm:pt>
    <dgm:pt modelId="{73450887-4918-495E-9148-58158497C560}" type="pres">
      <dgm:prSet presAssocID="{752FC636-C974-45A6-934A-5AB7BF733FD9}" presName="tx1" presStyleLbl="revTx" presStyleIdx="0" presStyleCnt="5"/>
      <dgm:spPr/>
    </dgm:pt>
    <dgm:pt modelId="{6639C3A1-8445-4E81-954D-EB0883885C78}" type="pres">
      <dgm:prSet presAssocID="{752FC636-C974-45A6-934A-5AB7BF733FD9}" presName="vert1" presStyleCnt="0"/>
      <dgm:spPr/>
    </dgm:pt>
    <dgm:pt modelId="{24FB1C8A-2A06-46D7-B0D1-34C8823B8C94}" type="pres">
      <dgm:prSet presAssocID="{75E07AA9-DED9-45DD-8078-7AFFC75F6B2E}" presName="thickLine" presStyleLbl="alignNode1" presStyleIdx="1" presStyleCnt="5"/>
      <dgm:spPr/>
    </dgm:pt>
    <dgm:pt modelId="{949E5804-EE54-459F-B84C-539D93D51364}" type="pres">
      <dgm:prSet presAssocID="{75E07AA9-DED9-45DD-8078-7AFFC75F6B2E}" presName="horz1" presStyleCnt="0"/>
      <dgm:spPr/>
    </dgm:pt>
    <dgm:pt modelId="{89E78B80-1F03-4FB5-B1F1-3AA235E3CF7E}" type="pres">
      <dgm:prSet presAssocID="{75E07AA9-DED9-45DD-8078-7AFFC75F6B2E}" presName="tx1" presStyleLbl="revTx" presStyleIdx="1" presStyleCnt="5"/>
      <dgm:spPr/>
    </dgm:pt>
    <dgm:pt modelId="{3BCF67B7-6D46-42D7-86DC-89885823BB1B}" type="pres">
      <dgm:prSet presAssocID="{75E07AA9-DED9-45DD-8078-7AFFC75F6B2E}" presName="vert1" presStyleCnt="0"/>
      <dgm:spPr/>
    </dgm:pt>
    <dgm:pt modelId="{1AF0C733-6520-4FC0-BFD8-34E844406C71}" type="pres">
      <dgm:prSet presAssocID="{96BA7D64-108F-4E59-82D7-9C900A4E3B36}" presName="thickLine" presStyleLbl="alignNode1" presStyleIdx="2" presStyleCnt="5"/>
      <dgm:spPr/>
    </dgm:pt>
    <dgm:pt modelId="{F18FB638-255B-4A0B-AD53-0A1277ECE400}" type="pres">
      <dgm:prSet presAssocID="{96BA7D64-108F-4E59-82D7-9C900A4E3B36}" presName="horz1" presStyleCnt="0"/>
      <dgm:spPr/>
    </dgm:pt>
    <dgm:pt modelId="{930262B0-6AEA-43C9-95CF-CCEC74A02964}" type="pres">
      <dgm:prSet presAssocID="{96BA7D64-108F-4E59-82D7-9C900A4E3B36}" presName="tx1" presStyleLbl="revTx" presStyleIdx="2" presStyleCnt="5"/>
      <dgm:spPr/>
    </dgm:pt>
    <dgm:pt modelId="{1B1887BF-1AD7-4089-B5D7-71EFD66EF661}" type="pres">
      <dgm:prSet presAssocID="{96BA7D64-108F-4E59-82D7-9C900A4E3B36}" presName="vert1" presStyleCnt="0"/>
      <dgm:spPr/>
    </dgm:pt>
    <dgm:pt modelId="{868792BD-B1B4-4EED-93D4-705A88BFC735}" type="pres">
      <dgm:prSet presAssocID="{6B09060A-3494-41C4-BE40-24B62F998661}" presName="thickLine" presStyleLbl="alignNode1" presStyleIdx="3" presStyleCnt="5"/>
      <dgm:spPr/>
    </dgm:pt>
    <dgm:pt modelId="{F62D90E5-B6CC-419B-A996-AE00DB8CEA03}" type="pres">
      <dgm:prSet presAssocID="{6B09060A-3494-41C4-BE40-24B62F998661}" presName="horz1" presStyleCnt="0"/>
      <dgm:spPr/>
    </dgm:pt>
    <dgm:pt modelId="{20EBF0F1-1922-4906-A977-810A15DA3E47}" type="pres">
      <dgm:prSet presAssocID="{6B09060A-3494-41C4-BE40-24B62F998661}" presName="tx1" presStyleLbl="revTx" presStyleIdx="3" presStyleCnt="5" custScaleY="104505"/>
      <dgm:spPr/>
    </dgm:pt>
    <dgm:pt modelId="{690FFA55-38DF-434D-B967-91286204C67C}" type="pres">
      <dgm:prSet presAssocID="{6B09060A-3494-41C4-BE40-24B62F998661}" presName="vert1" presStyleCnt="0"/>
      <dgm:spPr/>
    </dgm:pt>
    <dgm:pt modelId="{A3EDECE8-0C13-4378-B849-CEFFD4F0BB92}" type="pres">
      <dgm:prSet presAssocID="{7CB2C901-6B53-485C-82CB-A1C84ABBB67F}" presName="thickLine" presStyleLbl="alignNode1" presStyleIdx="4" presStyleCnt="5"/>
      <dgm:spPr/>
    </dgm:pt>
    <dgm:pt modelId="{F4F139D1-F78E-49AA-92C3-A4354592E091}" type="pres">
      <dgm:prSet presAssocID="{7CB2C901-6B53-485C-82CB-A1C84ABBB67F}" presName="horz1" presStyleCnt="0"/>
      <dgm:spPr/>
    </dgm:pt>
    <dgm:pt modelId="{84930E2E-0A31-4448-968B-03AB9A5B8E9C}" type="pres">
      <dgm:prSet presAssocID="{7CB2C901-6B53-485C-82CB-A1C84ABBB67F}" presName="tx1" presStyleLbl="revTx" presStyleIdx="4" presStyleCnt="5"/>
      <dgm:spPr/>
    </dgm:pt>
    <dgm:pt modelId="{D26E01A4-4574-4247-80C4-D1C95290BF76}" type="pres">
      <dgm:prSet presAssocID="{7CB2C901-6B53-485C-82CB-A1C84ABBB67F}" presName="vert1" presStyleCnt="0"/>
      <dgm:spPr/>
    </dgm:pt>
  </dgm:ptLst>
  <dgm:cxnLst>
    <dgm:cxn modelId="{DE01AD07-6684-4BCA-84FC-1C66787BCD3C}" type="presOf" srcId="{96BA7D64-108F-4E59-82D7-9C900A4E3B36}" destId="{930262B0-6AEA-43C9-95CF-CCEC74A02964}" srcOrd="0" destOrd="0" presId="urn:microsoft.com/office/officeart/2008/layout/LinedList"/>
    <dgm:cxn modelId="{922B3D22-40D9-4E66-B385-C414DF03E943}" srcId="{DE925472-52B8-4279-A27C-46D5A13F79FD}" destId="{96BA7D64-108F-4E59-82D7-9C900A4E3B36}" srcOrd="2" destOrd="0" parTransId="{F369067E-DBFF-4CAF-9E58-78273DBA9893}" sibTransId="{696C879D-A30C-4F9F-A42A-4FB6645DA62A}"/>
    <dgm:cxn modelId="{3A828236-967E-4C79-98B2-1746E5D12D80}" type="presOf" srcId="{752FC636-C974-45A6-934A-5AB7BF733FD9}" destId="{73450887-4918-495E-9148-58158497C560}" srcOrd="0" destOrd="0" presId="urn:microsoft.com/office/officeart/2008/layout/LinedList"/>
    <dgm:cxn modelId="{4032E93F-2942-47FC-94B5-841C7497830A}" type="presOf" srcId="{75E07AA9-DED9-45DD-8078-7AFFC75F6B2E}" destId="{89E78B80-1F03-4FB5-B1F1-3AA235E3CF7E}" srcOrd="0" destOrd="0" presId="urn:microsoft.com/office/officeart/2008/layout/LinedList"/>
    <dgm:cxn modelId="{5B114246-2FE5-4F55-93B5-3B09F38DA083}" srcId="{DE925472-52B8-4279-A27C-46D5A13F79FD}" destId="{6B09060A-3494-41C4-BE40-24B62F998661}" srcOrd="3" destOrd="0" parTransId="{370627FA-8B5B-4E58-9585-A7B37CDA7FEF}" sibTransId="{0FE8BB4F-93F9-49C3-81DD-0475DDB8A3F4}"/>
    <dgm:cxn modelId="{7872C878-7159-4CFF-B7EA-7682CCCB4555}" type="presOf" srcId="{7CB2C901-6B53-485C-82CB-A1C84ABBB67F}" destId="{84930E2E-0A31-4448-968B-03AB9A5B8E9C}" srcOrd="0" destOrd="0" presId="urn:microsoft.com/office/officeart/2008/layout/LinedList"/>
    <dgm:cxn modelId="{3DCBB887-0BF1-4565-B4D7-AD79D66AB316}" srcId="{DE925472-52B8-4279-A27C-46D5A13F79FD}" destId="{7CB2C901-6B53-485C-82CB-A1C84ABBB67F}" srcOrd="4" destOrd="0" parTransId="{84DC4050-D78F-4D54-943F-4B093B25891B}" sibTransId="{40593128-1ADF-49EF-ADCE-564CF049CA22}"/>
    <dgm:cxn modelId="{EF24EA91-26B8-45AD-ACBE-DFD90CA4F632}" type="presOf" srcId="{DE925472-52B8-4279-A27C-46D5A13F79FD}" destId="{00992FED-BEDB-453C-8333-D1010C5E1760}" srcOrd="0" destOrd="0" presId="urn:microsoft.com/office/officeart/2008/layout/LinedList"/>
    <dgm:cxn modelId="{A0E3FFB1-E9C0-4C23-8A26-DEC3AAFCA460}" type="presOf" srcId="{6B09060A-3494-41C4-BE40-24B62F998661}" destId="{20EBF0F1-1922-4906-A977-810A15DA3E47}" srcOrd="0" destOrd="0" presId="urn:microsoft.com/office/officeart/2008/layout/LinedList"/>
    <dgm:cxn modelId="{20F409E6-382C-4AE4-BE85-744C96369E1D}" srcId="{DE925472-52B8-4279-A27C-46D5A13F79FD}" destId="{75E07AA9-DED9-45DD-8078-7AFFC75F6B2E}" srcOrd="1" destOrd="0" parTransId="{E526D133-A399-4FAB-98F2-B5CE33F4F5DA}" sibTransId="{CAE61BC6-6CB4-49F3-B1E2-0EB47114BED4}"/>
    <dgm:cxn modelId="{D1590DF6-A3F8-42C9-996D-B05446F7B502}" srcId="{DE925472-52B8-4279-A27C-46D5A13F79FD}" destId="{752FC636-C974-45A6-934A-5AB7BF733FD9}" srcOrd="0" destOrd="0" parTransId="{2387913E-ACE1-497B-A502-FE0AE0416B1B}" sibTransId="{3A89E4C5-5319-46D7-9AF1-EBE38A6B5EA0}"/>
    <dgm:cxn modelId="{277BE5DF-A2EA-482A-8AC5-5AB6A9158515}" type="presParOf" srcId="{00992FED-BEDB-453C-8333-D1010C5E1760}" destId="{9992CAF4-CA56-42BB-8CAF-173C1C224B8B}" srcOrd="0" destOrd="0" presId="urn:microsoft.com/office/officeart/2008/layout/LinedList"/>
    <dgm:cxn modelId="{0862220A-78BA-44D0-ACC5-93E4F96C6CDF}" type="presParOf" srcId="{00992FED-BEDB-453C-8333-D1010C5E1760}" destId="{A8B8CF77-FBB5-4DF6-8957-6F0CA15F07BB}" srcOrd="1" destOrd="0" presId="urn:microsoft.com/office/officeart/2008/layout/LinedList"/>
    <dgm:cxn modelId="{567D04DB-A2A1-426A-8EAD-29C3CC233040}" type="presParOf" srcId="{A8B8CF77-FBB5-4DF6-8957-6F0CA15F07BB}" destId="{73450887-4918-495E-9148-58158497C560}" srcOrd="0" destOrd="0" presId="urn:microsoft.com/office/officeart/2008/layout/LinedList"/>
    <dgm:cxn modelId="{7DE42C53-70BA-4B1E-B6FC-F463D9A7BA15}" type="presParOf" srcId="{A8B8CF77-FBB5-4DF6-8957-6F0CA15F07BB}" destId="{6639C3A1-8445-4E81-954D-EB0883885C78}" srcOrd="1" destOrd="0" presId="urn:microsoft.com/office/officeart/2008/layout/LinedList"/>
    <dgm:cxn modelId="{9AB2B414-B6E6-491B-87E5-B7FDE9B9E412}" type="presParOf" srcId="{00992FED-BEDB-453C-8333-D1010C5E1760}" destId="{24FB1C8A-2A06-46D7-B0D1-34C8823B8C94}" srcOrd="2" destOrd="0" presId="urn:microsoft.com/office/officeart/2008/layout/LinedList"/>
    <dgm:cxn modelId="{1F7D38B4-A8CC-4C09-B66F-F9708579FBFA}" type="presParOf" srcId="{00992FED-BEDB-453C-8333-D1010C5E1760}" destId="{949E5804-EE54-459F-B84C-539D93D51364}" srcOrd="3" destOrd="0" presId="urn:microsoft.com/office/officeart/2008/layout/LinedList"/>
    <dgm:cxn modelId="{602EA6CB-DD48-42D7-AA0B-C8F48B652F92}" type="presParOf" srcId="{949E5804-EE54-459F-B84C-539D93D51364}" destId="{89E78B80-1F03-4FB5-B1F1-3AA235E3CF7E}" srcOrd="0" destOrd="0" presId="urn:microsoft.com/office/officeart/2008/layout/LinedList"/>
    <dgm:cxn modelId="{470F75ED-430B-46C9-84B4-6012DC901CD5}" type="presParOf" srcId="{949E5804-EE54-459F-B84C-539D93D51364}" destId="{3BCF67B7-6D46-42D7-86DC-89885823BB1B}" srcOrd="1" destOrd="0" presId="urn:microsoft.com/office/officeart/2008/layout/LinedList"/>
    <dgm:cxn modelId="{212EF995-8783-4FBA-BDA1-17055C1F0264}" type="presParOf" srcId="{00992FED-BEDB-453C-8333-D1010C5E1760}" destId="{1AF0C733-6520-4FC0-BFD8-34E844406C71}" srcOrd="4" destOrd="0" presId="urn:microsoft.com/office/officeart/2008/layout/LinedList"/>
    <dgm:cxn modelId="{4296ABCC-6FED-4E33-B89B-1397A06637C8}" type="presParOf" srcId="{00992FED-BEDB-453C-8333-D1010C5E1760}" destId="{F18FB638-255B-4A0B-AD53-0A1277ECE400}" srcOrd="5" destOrd="0" presId="urn:microsoft.com/office/officeart/2008/layout/LinedList"/>
    <dgm:cxn modelId="{931C2FCF-A384-4B94-BECC-6185FA261BC3}" type="presParOf" srcId="{F18FB638-255B-4A0B-AD53-0A1277ECE400}" destId="{930262B0-6AEA-43C9-95CF-CCEC74A02964}" srcOrd="0" destOrd="0" presId="urn:microsoft.com/office/officeart/2008/layout/LinedList"/>
    <dgm:cxn modelId="{709A4791-33F3-4D8E-9893-692523ACD6BD}" type="presParOf" srcId="{F18FB638-255B-4A0B-AD53-0A1277ECE400}" destId="{1B1887BF-1AD7-4089-B5D7-71EFD66EF661}" srcOrd="1" destOrd="0" presId="urn:microsoft.com/office/officeart/2008/layout/LinedList"/>
    <dgm:cxn modelId="{00EB2B50-83F0-4190-86F7-D41F7BFDC7D4}" type="presParOf" srcId="{00992FED-BEDB-453C-8333-D1010C5E1760}" destId="{868792BD-B1B4-4EED-93D4-705A88BFC735}" srcOrd="6" destOrd="0" presId="urn:microsoft.com/office/officeart/2008/layout/LinedList"/>
    <dgm:cxn modelId="{CD7CE6FE-3A76-42F3-A8C5-664F4A8F42A9}" type="presParOf" srcId="{00992FED-BEDB-453C-8333-D1010C5E1760}" destId="{F62D90E5-B6CC-419B-A996-AE00DB8CEA03}" srcOrd="7" destOrd="0" presId="urn:microsoft.com/office/officeart/2008/layout/LinedList"/>
    <dgm:cxn modelId="{1A08B093-1CCF-4300-8180-888AAAE3932F}" type="presParOf" srcId="{F62D90E5-B6CC-419B-A996-AE00DB8CEA03}" destId="{20EBF0F1-1922-4906-A977-810A15DA3E47}" srcOrd="0" destOrd="0" presId="urn:microsoft.com/office/officeart/2008/layout/LinedList"/>
    <dgm:cxn modelId="{0AA94C6D-C596-40F4-9C6D-517EB97EBF16}" type="presParOf" srcId="{F62D90E5-B6CC-419B-A996-AE00DB8CEA03}" destId="{690FFA55-38DF-434D-B967-91286204C67C}" srcOrd="1" destOrd="0" presId="urn:microsoft.com/office/officeart/2008/layout/LinedList"/>
    <dgm:cxn modelId="{165047BA-B4AC-4BC8-B3E3-C6060DC6A683}" type="presParOf" srcId="{00992FED-BEDB-453C-8333-D1010C5E1760}" destId="{A3EDECE8-0C13-4378-B849-CEFFD4F0BB92}" srcOrd="8" destOrd="0" presId="urn:microsoft.com/office/officeart/2008/layout/LinedList"/>
    <dgm:cxn modelId="{1DEFE957-BB69-4B69-ADB4-64A350C7B5E8}" type="presParOf" srcId="{00992FED-BEDB-453C-8333-D1010C5E1760}" destId="{F4F139D1-F78E-49AA-92C3-A4354592E091}" srcOrd="9" destOrd="0" presId="urn:microsoft.com/office/officeart/2008/layout/LinedList"/>
    <dgm:cxn modelId="{C96F0A14-E1B4-4C16-8286-F1C13290B007}" type="presParOf" srcId="{F4F139D1-F78E-49AA-92C3-A4354592E091}" destId="{84930E2E-0A31-4448-968B-03AB9A5B8E9C}" srcOrd="0" destOrd="0" presId="urn:microsoft.com/office/officeart/2008/layout/LinedList"/>
    <dgm:cxn modelId="{9E8F3409-5AD6-428B-8AFF-6C470F1ACE7D}" type="presParOf" srcId="{F4F139D1-F78E-49AA-92C3-A4354592E091}" destId="{D26E01A4-4574-4247-80C4-D1C95290BF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45676-4BE4-4FED-B8DF-CFBA81B60510}">
      <dsp:nvSpPr>
        <dsp:cNvPr id="0" name=""/>
        <dsp:cNvSpPr/>
      </dsp:nvSpPr>
      <dsp:spPr>
        <a:xfrm>
          <a:off x="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24462-BC56-44DC-B79D-260FA0EEA957}">
      <dsp:nvSpPr>
        <dsp:cNvPr id="0" name=""/>
        <dsp:cNvSpPr/>
      </dsp:nvSpPr>
      <dsp:spPr>
        <a:xfrm>
          <a:off x="34467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is your background?</a:t>
          </a:r>
        </a:p>
        <a:p>
          <a:pPr marL="0" lvl="0" indent="0" algn="ctr" defTabSz="1244600">
            <a:lnSpc>
              <a:spcPct val="90000"/>
            </a:lnSpc>
            <a:spcBef>
              <a:spcPct val="0"/>
            </a:spcBef>
            <a:spcAft>
              <a:spcPct val="35000"/>
            </a:spcAft>
            <a:buNone/>
          </a:pPr>
          <a:r>
            <a:rPr lang="en-GB" sz="2800" kern="1200" dirty="0"/>
            <a:t>Any marketing experience?</a:t>
          </a:r>
          <a:endParaRPr lang="en-US" sz="2800" kern="1200" dirty="0"/>
        </a:p>
      </dsp:txBody>
      <dsp:txXfrm>
        <a:off x="402369" y="1053747"/>
        <a:ext cx="2986691" cy="1854432"/>
      </dsp:txXfrm>
    </dsp:sp>
    <dsp:sp modelId="{359C8451-221E-48F6-BBF5-44650B8364D5}">
      <dsp:nvSpPr>
        <dsp:cNvPr id="0" name=""/>
        <dsp:cNvSpPr/>
      </dsp:nvSpPr>
      <dsp:spPr>
        <a:xfrm>
          <a:off x="379143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A39E3-A188-4714-A7A9-B69B3963ADDC}">
      <dsp:nvSpPr>
        <dsp:cNvPr id="0" name=""/>
        <dsp:cNvSpPr/>
      </dsp:nvSpPr>
      <dsp:spPr>
        <a:xfrm>
          <a:off x="413610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Do you have any work experience?</a:t>
          </a:r>
          <a:endParaRPr lang="en-US" sz="2800" kern="1200" dirty="0"/>
        </a:p>
      </dsp:txBody>
      <dsp:txXfrm>
        <a:off x="4193799" y="1053747"/>
        <a:ext cx="2986691" cy="1854432"/>
      </dsp:txXfrm>
    </dsp:sp>
    <dsp:sp modelId="{49C99BF1-E47C-4791-8943-925BE12CB865}">
      <dsp:nvSpPr>
        <dsp:cNvPr id="0" name=""/>
        <dsp:cNvSpPr/>
      </dsp:nvSpPr>
      <dsp:spPr>
        <a:xfrm>
          <a:off x="758286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73533-3C16-44AA-B988-985ADA05528E}">
      <dsp:nvSpPr>
        <dsp:cNvPr id="0" name=""/>
        <dsp:cNvSpPr/>
      </dsp:nvSpPr>
      <dsp:spPr>
        <a:xfrm>
          <a:off x="792753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are your career aspirations?</a:t>
          </a:r>
          <a:endParaRPr lang="en-US" sz="2800" kern="1200" dirty="0"/>
        </a:p>
      </dsp:txBody>
      <dsp:txXfrm>
        <a:off x="7985229" y="1053747"/>
        <a:ext cx="2986691" cy="1854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2CAF4-CA56-42BB-8CAF-173C1C224B8B}">
      <dsp:nvSpPr>
        <dsp:cNvPr id="0" name=""/>
        <dsp:cNvSpPr/>
      </dsp:nvSpPr>
      <dsp:spPr>
        <a:xfrm>
          <a:off x="0" y="2627"/>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50887-4918-495E-9148-58158497C560}">
      <dsp:nvSpPr>
        <dsp:cNvPr id="0" name=""/>
        <dsp:cNvSpPr/>
      </dsp:nvSpPr>
      <dsp:spPr>
        <a:xfrm>
          <a:off x="0" y="2627"/>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Shifting customer behaviours amplify uncertainty - </a:t>
          </a:r>
          <a:r>
            <a:rPr lang="en-GB" sz="1600" b="0" i="0" kern="1200" dirty="0"/>
            <a:t>Amid inflation and economic uncertainty, customer demand and buying behaviours will fluctuate unpredictably.</a:t>
          </a:r>
          <a:endParaRPr lang="en-US" sz="1600" kern="1200" dirty="0"/>
        </a:p>
      </dsp:txBody>
      <dsp:txXfrm>
        <a:off x="0" y="2627"/>
        <a:ext cx="7327881" cy="954515"/>
      </dsp:txXfrm>
    </dsp:sp>
    <dsp:sp modelId="{24FB1C8A-2A06-46D7-B0D1-34C8823B8C94}">
      <dsp:nvSpPr>
        <dsp:cNvPr id="0" name=""/>
        <dsp:cNvSpPr/>
      </dsp:nvSpPr>
      <dsp:spPr>
        <a:xfrm>
          <a:off x="0" y="957142"/>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78B80-1F03-4FB5-B1F1-3AA235E3CF7E}">
      <dsp:nvSpPr>
        <dsp:cNvPr id="0" name=""/>
        <dsp:cNvSpPr/>
      </dsp:nvSpPr>
      <dsp:spPr>
        <a:xfrm>
          <a:off x="0" y="957142"/>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Integration of AI will allow for smarter data driven marketing decisions</a:t>
          </a:r>
          <a:endParaRPr lang="en-US" sz="1600" kern="1200" dirty="0"/>
        </a:p>
      </dsp:txBody>
      <dsp:txXfrm>
        <a:off x="0" y="957142"/>
        <a:ext cx="7327881" cy="954515"/>
      </dsp:txXfrm>
    </dsp:sp>
    <dsp:sp modelId="{1AF0C733-6520-4FC0-BFD8-34E844406C71}">
      <dsp:nvSpPr>
        <dsp:cNvPr id="0" name=""/>
        <dsp:cNvSpPr/>
      </dsp:nvSpPr>
      <dsp:spPr>
        <a:xfrm>
          <a:off x="0" y="1911657"/>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262B0-6AEA-43C9-95CF-CCEC74A02964}">
      <dsp:nvSpPr>
        <dsp:cNvPr id="0" name=""/>
        <dsp:cNvSpPr/>
      </dsp:nvSpPr>
      <dsp:spPr>
        <a:xfrm>
          <a:off x="0" y="1911657"/>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Traditional sources of brand value are under pressure amid new forces: disruptive market entrants, heightened audience expectations, and the ease of digital learning about unfamiliar brands.</a:t>
          </a:r>
          <a:endParaRPr lang="en-US" sz="1600" kern="1200" dirty="0"/>
        </a:p>
      </dsp:txBody>
      <dsp:txXfrm>
        <a:off x="0" y="1911657"/>
        <a:ext cx="7327881" cy="954515"/>
      </dsp:txXfrm>
    </dsp:sp>
    <dsp:sp modelId="{868792BD-B1B4-4EED-93D4-705A88BFC735}">
      <dsp:nvSpPr>
        <dsp:cNvPr id="0" name=""/>
        <dsp:cNvSpPr/>
      </dsp:nvSpPr>
      <dsp:spPr>
        <a:xfrm>
          <a:off x="0" y="2866173"/>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BF0F1-1922-4906-A977-810A15DA3E47}">
      <dsp:nvSpPr>
        <dsp:cNvPr id="0" name=""/>
        <dsp:cNvSpPr/>
      </dsp:nvSpPr>
      <dsp:spPr>
        <a:xfrm>
          <a:off x="0" y="2866173"/>
          <a:ext cx="7320724" cy="997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Gartner predicts that one in three businesses without a loyalty program today will establish one by 2027 to support first-party data collection and retain high-priority customers. Loyalty programs are an effective strategy to reward customers and collect critical data for personalisation and enhancing customer experiences.</a:t>
          </a:r>
          <a:endParaRPr lang="en-US" sz="1600" kern="1200" dirty="0"/>
        </a:p>
      </dsp:txBody>
      <dsp:txXfrm>
        <a:off x="0" y="2866173"/>
        <a:ext cx="7320724" cy="997516"/>
      </dsp:txXfrm>
    </dsp:sp>
    <dsp:sp modelId="{A3EDECE8-0C13-4378-B849-CEFFD4F0BB92}">
      <dsp:nvSpPr>
        <dsp:cNvPr id="0" name=""/>
        <dsp:cNvSpPr/>
      </dsp:nvSpPr>
      <dsp:spPr>
        <a:xfrm>
          <a:off x="0" y="3863689"/>
          <a:ext cx="7327881"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930E2E-0A31-4448-968B-03AB9A5B8E9C}">
      <dsp:nvSpPr>
        <dsp:cNvPr id="0" name=""/>
        <dsp:cNvSpPr/>
      </dsp:nvSpPr>
      <dsp:spPr>
        <a:xfrm>
          <a:off x="0" y="3863689"/>
          <a:ext cx="7327881" cy="954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Abandoning dynamic pricing for consistent pricing to build consumer trust. – 79% of consumers said they would buy from brands that offer </a:t>
          </a:r>
          <a:r>
            <a:rPr lang="en-GB" sz="1600" kern="1200"/>
            <a:t>consistent pricing. </a:t>
          </a:r>
          <a:endParaRPr lang="en-US" sz="1600" kern="1200" dirty="0"/>
        </a:p>
      </dsp:txBody>
      <dsp:txXfrm>
        <a:off x="0" y="3863689"/>
        <a:ext cx="7327881" cy="9545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9/29/2025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9/29/2025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9/29/2025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9/29/2025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9/29/2025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9/29/2025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9/29/2025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2.xml"/><Relationship Id="rId7" Type="http://schemas.openxmlformats.org/officeDocument/2006/relationships/hyperlink" Target="https://emtemp.gcom.cloud/ngw/globalassets/en/marketing/documents/marketing_predicts_for_2023_ebook.pdf"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hubspot.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0sXYuIHPVik?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ocialcovid.commons.gc.cuny.edu/the-role-of-social-media-in-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cg.com/publications/2023/advantages-through-innovation-in-uncertain-times" TargetMode="External"/><Relationship Id="rId2" Type="http://schemas.openxmlformats.org/officeDocument/2006/relationships/hyperlink" Target="https://www.bcg.com/publications/most-innovative-companies-historical-rankings" TargetMode="External"/><Relationship Id="rId1" Type="http://schemas.openxmlformats.org/officeDocument/2006/relationships/slideLayout" Target="../slideLayouts/slideLayout2.xml"/><Relationship Id="rId4" Type="http://schemas.openxmlformats.org/officeDocument/2006/relationships/hyperlink" Target="https://www.bcg.com/press/23may2023-companies-rank-innovation-as-top-three-priority-2023"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channel/UCSNX50LYGXWV_e5UWZGPGbw" TargetMode="External"/><Relationship Id="rId2" Type="http://schemas.openxmlformats.org/officeDocument/2006/relationships/hyperlink" Target="https://www.gartner.co.uk/en/marketin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smartinsights.com/blog/" TargetMode="External"/><Relationship Id="rId2" Type="http://schemas.openxmlformats.org/officeDocument/2006/relationships/hyperlink" Target="http://www.smartinsights.com/" TargetMode="External"/><Relationship Id="rId1" Type="http://schemas.openxmlformats.org/officeDocument/2006/relationships/slideLayout" Target="../slideLayouts/slideLayout2.xml"/><Relationship Id="rId4" Type="http://schemas.openxmlformats.org/officeDocument/2006/relationships/hyperlink" Target="https://www.youtube.com/channel/UCHbPQBCFWFH5CbxDYo9YpgQ"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open sign on glass door to a bakery">
            <a:extLst>
              <a:ext uri="{FF2B5EF4-FFF2-40B4-BE49-F238E27FC236}">
                <a16:creationId xmlns:a16="http://schemas.microsoft.com/office/drawing/2014/main" id="{51209AAD-6321-734D-DCC9-2F5CE80C91C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85801" y="1524001"/>
            <a:ext cx="3208866" cy="3478384"/>
          </a:xfrm>
        </p:spPr>
        <p:txBody>
          <a:bodyPr vert="horz" lIns="91440" tIns="45720" rIns="91440" bIns="45720" rtlCol="0" anchor="b">
            <a:normAutofit fontScale="90000"/>
          </a:bodyPr>
          <a:lstStyle/>
          <a:p>
            <a:r>
              <a:rPr lang="en-US" dirty="0">
                <a:solidFill>
                  <a:srgbClr val="FFFFFF"/>
                </a:solidFill>
              </a:rPr>
              <a:t>MBA</a:t>
            </a:r>
            <a:br>
              <a:rPr lang="en-US" dirty="0">
                <a:solidFill>
                  <a:srgbClr val="FFFFFF"/>
                </a:solidFill>
              </a:rPr>
            </a:br>
            <a:br>
              <a:rPr lang="en-US" dirty="0">
                <a:solidFill>
                  <a:srgbClr val="FFFFFF"/>
                </a:solidFill>
              </a:rPr>
            </a:br>
            <a:r>
              <a:rPr lang="en-US" dirty="0">
                <a:solidFill>
                  <a:srgbClr val="FFFFFF"/>
                </a:solidFill>
              </a:rPr>
              <a:t>BMMB7026</a:t>
            </a:r>
            <a:br>
              <a:rPr lang="en-US" dirty="0">
                <a:solidFill>
                  <a:srgbClr val="FFFFFF"/>
                </a:solidFill>
              </a:rPr>
            </a:br>
            <a:br>
              <a:rPr lang="en-US" dirty="0">
                <a:solidFill>
                  <a:srgbClr val="FFFFFF"/>
                </a:solidFill>
              </a:rPr>
            </a:br>
            <a:r>
              <a:rPr lang="en-US" dirty="0">
                <a:solidFill>
                  <a:srgbClr val="FFFFFF"/>
                </a:solidFill>
              </a:rPr>
              <a:t>MANAGING Marketing CHANGE</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685801" y="5145513"/>
            <a:ext cx="3208866" cy="738820"/>
          </a:xfrm>
        </p:spPr>
        <p:txBody>
          <a:bodyPr vert="horz" lIns="91440" tIns="45720" rIns="91440" bIns="45720" rtlCol="0" anchor="t">
            <a:noAutofit/>
          </a:bodyPr>
          <a:lstStyle/>
          <a:p>
            <a:r>
              <a:rPr lang="en-US" b="1" dirty="0">
                <a:solidFill>
                  <a:srgbClr val="FFFFFF">
                    <a:alpha val="75000"/>
                  </a:srgbClr>
                </a:solidFill>
              </a:rPr>
              <a:t>Gwyneth Jones</a:t>
            </a:r>
          </a:p>
          <a:p>
            <a:r>
              <a:rPr lang="en-US" b="1" dirty="0">
                <a:solidFill>
                  <a:srgbClr val="FFFFFF">
                    <a:alpha val="75000"/>
                  </a:srgbClr>
                </a:solidFill>
              </a:rPr>
              <a:t>September 2025</a:t>
            </a:r>
          </a:p>
        </p:txBody>
      </p:sp>
      <p:sp>
        <p:nvSpPr>
          <p:cNvPr id="9" name="TextBox 8">
            <a:extLst>
              <a:ext uri="{FF2B5EF4-FFF2-40B4-BE49-F238E27FC236}">
                <a16:creationId xmlns:a16="http://schemas.microsoft.com/office/drawing/2014/main" id="{C80E539C-4C1E-9B9A-5EAD-978A92102920}"/>
              </a:ext>
            </a:extLst>
          </p:cNvPr>
          <p:cNvSpPr txBox="1"/>
          <p:nvPr/>
        </p:nvSpPr>
        <p:spPr>
          <a:xfrm>
            <a:off x="8007704" y="4902994"/>
            <a:ext cx="4084886" cy="1400383"/>
          </a:xfrm>
          <a:prstGeom prst="rect">
            <a:avLst/>
          </a:prstGeom>
          <a:noFill/>
        </p:spPr>
        <p:txBody>
          <a:bodyPr wrap="square" rtlCol="0">
            <a:spAutoFit/>
          </a:bodyPr>
          <a:lstStyle/>
          <a:p>
            <a:pPr algn="ctr">
              <a:spcAft>
                <a:spcPts val="600"/>
              </a:spcAft>
            </a:pPr>
            <a:r>
              <a:rPr lang="en-GB" sz="4000" b="1" dirty="0">
                <a:solidFill>
                  <a:srgbClr val="FFC000"/>
                </a:solidFill>
              </a:rPr>
              <a:t>Welcome</a:t>
            </a:r>
          </a:p>
          <a:p>
            <a:pPr algn="ctr">
              <a:spcAft>
                <a:spcPts val="600"/>
              </a:spcAft>
            </a:pP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4382724" y="702156"/>
            <a:ext cx="7225075" cy="1213730"/>
          </a:xfrm>
        </p:spPr>
        <p:txBody>
          <a:bodyPr>
            <a:normAutofit/>
          </a:bodyPr>
          <a:lstStyle/>
          <a:p>
            <a:pPr>
              <a:lnSpc>
                <a:spcPct val="90000"/>
              </a:lnSpc>
            </a:pPr>
            <a:r>
              <a:rPr lang="en-GB" sz="2200" u="sng" dirty="0">
                <a:solidFill>
                  <a:schemeClr val="tx2"/>
                </a:solidFill>
              </a:rPr>
              <a:t>a bit about myself – Gwyneth Jones</a:t>
            </a:r>
            <a:br>
              <a:rPr lang="en-GB" sz="2200" u="sng" dirty="0">
                <a:solidFill>
                  <a:schemeClr val="tx2"/>
                </a:solidFill>
              </a:rPr>
            </a:br>
            <a:br>
              <a:rPr lang="en-GB" sz="2200" dirty="0">
                <a:solidFill>
                  <a:schemeClr val="tx2"/>
                </a:solidFill>
              </a:rPr>
            </a:br>
            <a:endParaRPr lang="en-GB" sz="2200" dirty="0">
              <a:solidFill>
                <a:schemeClr val="tx2"/>
              </a:solidFill>
            </a:endParaRP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person wearing glasses and a black shirt&#10;&#10;Description automatically generated">
            <a:extLst>
              <a:ext uri="{FF2B5EF4-FFF2-40B4-BE49-F238E27FC236}">
                <a16:creationId xmlns:a16="http://schemas.microsoft.com/office/drawing/2014/main" id="{512AB15A-5426-4DB4-718F-B408CA9D5B87}"/>
              </a:ext>
            </a:extLst>
          </p:cNvPr>
          <p:cNvPicPr>
            <a:picLocks noChangeAspect="1"/>
          </p:cNvPicPr>
          <p:nvPr/>
        </p:nvPicPr>
        <p:blipFill rotWithShape="1">
          <a:blip r:embed="rId2"/>
          <a:srcRect l="9255" r="6636" b="3"/>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382725" y="804268"/>
            <a:ext cx="7590536" cy="5596531"/>
          </a:xfrm>
        </p:spPr>
        <p:txBody>
          <a:bodyPr>
            <a:normAutofit lnSpcReduction="10000"/>
          </a:bodyPr>
          <a:lstStyle/>
          <a:p>
            <a:pPr>
              <a:lnSpc>
                <a:spcPct val="100000"/>
              </a:lnSpc>
            </a:pPr>
            <a:endParaRPr lang="en-GB" sz="1400" dirty="0"/>
          </a:p>
          <a:p>
            <a:pPr>
              <a:lnSpc>
                <a:spcPct val="100000"/>
              </a:lnSpc>
            </a:pPr>
            <a:r>
              <a:rPr lang="en-GB" sz="1800" dirty="0"/>
              <a:t>I am a full-time lecturer at UWTSD</a:t>
            </a:r>
          </a:p>
          <a:p>
            <a:pPr>
              <a:lnSpc>
                <a:spcPct val="100000"/>
              </a:lnSpc>
            </a:pPr>
            <a:r>
              <a:rPr lang="en-GB" sz="1800" dirty="0"/>
              <a:t>I joined the University of Wales Trinity Saint David in January 2023. </a:t>
            </a:r>
          </a:p>
          <a:p>
            <a:pPr>
              <a:lnSpc>
                <a:spcPct val="100000"/>
              </a:lnSpc>
            </a:pPr>
            <a:r>
              <a:rPr lang="en-GB" sz="1800" dirty="0"/>
              <a:t>I specialise in Marketing Management and topics such as Marketing Strategy / International Marketing Strategy, Marketing Research, Marketing Communications, Digital Marketing, Brand Management and Consumer Behaviour.</a:t>
            </a:r>
          </a:p>
          <a:p>
            <a:pPr>
              <a:lnSpc>
                <a:spcPct val="100000"/>
              </a:lnSpc>
            </a:pPr>
            <a:r>
              <a:rPr lang="en-GB" sz="1800" dirty="0"/>
              <a:t>I have been lecturing for over 25 years and also have industry experience in marketing and consultancy.  I have worked throughout the UK and internationally in Dubai, UAE. within Strategic Marketing and HE education.</a:t>
            </a:r>
          </a:p>
          <a:p>
            <a:pPr>
              <a:lnSpc>
                <a:spcPct val="100000"/>
              </a:lnSpc>
            </a:pPr>
            <a:r>
              <a:rPr lang="en-GB" sz="1800" dirty="0"/>
              <a:t>Prior to UWTSD I worked at The University of Southampton</a:t>
            </a:r>
          </a:p>
          <a:p>
            <a:pPr>
              <a:lnSpc>
                <a:spcPct val="100000"/>
              </a:lnSpc>
            </a:pPr>
            <a:r>
              <a:rPr lang="en-GB" sz="1800" dirty="0"/>
              <a:t>I have a Master’s Degree in Strategic Marketing, The Chartered Institute of Marketing Post Graduate Diploma in Marketing and am a member of the CIM, CMI and HEA.</a:t>
            </a:r>
          </a:p>
          <a:p>
            <a:pPr>
              <a:lnSpc>
                <a:spcPct val="100000"/>
              </a:lnSpc>
            </a:pPr>
            <a:r>
              <a:rPr lang="en-GB" sz="1800" dirty="0"/>
              <a:t>You can contact me by email or Microsoft Teams </a:t>
            </a:r>
            <a:r>
              <a:rPr lang="en-GB" sz="2000" b="1" dirty="0">
                <a:solidFill>
                  <a:srgbClr val="002060"/>
                </a:solidFill>
              </a:rPr>
              <a:t>gwyneth.jones@uwtsd.ac.uk</a:t>
            </a: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71E4F4"/>
                </a:solidFill>
              </a:rPr>
              <a:pPr>
                <a:spcAft>
                  <a:spcPts val="600"/>
                </a:spcAft>
              </a:pPr>
              <a:t>2</a:t>
            </a:fld>
            <a:endParaRPr lang="en-US">
              <a:solidFill>
                <a:srgbClr val="71E4F4"/>
              </a:solidFill>
            </a:endParaRPr>
          </a:p>
        </p:txBody>
      </p:sp>
    </p:spTree>
    <p:extLst>
      <p:ext uri="{BB962C8B-B14F-4D97-AF65-F5344CB8AC3E}">
        <p14:creationId xmlns:p14="http://schemas.microsoft.com/office/powerpoint/2010/main" val="41447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581192" y="702156"/>
            <a:ext cx="11029616" cy="795904"/>
          </a:xfrm>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1951000"/>
            <a:ext cx="11029615" cy="3632678"/>
          </a:xfrm>
        </p:spPr>
        <p:txBody>
          <a:bodyPr>
            <a:noAutofit/>
          </a:bodyPr>
          <a:lstStyle/>
          <a:p>
            <a:pPr>
              <a:lnSpc>
                <a:spcPct val="150000"/>
              </a:lnSpc>
            </a:pPr>
            <a:r>
              <a:rPr lang="en-GB" sz="1900" dirty="0">
                <a:ea typeface="Calibri" panose="020F0502020204030204" pitchFamily="34" charset="0"/>
                <a:cs typeface="Calibri" panose="020F0502020204030204" pitchFamily="34" charset="0"/>
              </a:rPr>
              <a:t>Be curious and embrace the topic of Marketing Management</a:t>
            </a:r>
          </a:p>
          <a:p>
            <a:pPr>
              <a:lnSpc>
                <a:spcPct val="150000"/>
              </a:lnSpc>
            </a:pPr>
            <a:r>
              <a:rPr lang="en-GB" sz="1900" dirty="0">
                <a:ea typeface="Calibri" panose="020F0502020204030204" pitchFamily="34" charset="0"/>
                <a:cs typeface="Calibri" panose="020F0502020204030204" pitchFamily="34" charset="0"/>
              </a:rPr>
              <a:t>Keep up to date with marketing trends and change drivers through </a:t>
            </a:r>
          </a:p>
          <a:p>
            <a:pPr marL="0" indent="0">
              <a:lnSpc>
                <a:spcPct val="150000"/>
              </a:lnSpc>
              <a:buNone/>
            </a:pPr>
            <a:r>
              <a:rPr lang="en-GB" sz="1900" dirty="0">
                <a:ea typeface="Calibri" panose="020F0502020204030204" pitchFamily="34" charset="0"/>
                <a:cs typeface="Calibri" panose="020F0502020204030204" pitchFamily="34" charset="0"/>
              </a:rPr>
              <a:t>     business and marketing press and professional web sites</a:t>
            </a:r>
          </a:p>
          <a:p>
            <a:pPr>
              <a:lnSpc>
                <a:spcPct val="150000"/>
              </a:lnSpc>
            </a:pPr>
            <a:r>
              <a:rPr lang="en-GB" sz="1900" dirty="0">
                <a:ea typeface="Calibri" panose="020F0502020204030204" pitchFamily="34" charset="0"/>
                <a:cs typeface="Calibri" panose="020F0502020204030204" pitchFamily="34" charset="0"/>
              </a:rPr>
              <a:t>Contribute to our discussions</a:t>
            </a:r>
          </a:p>
          <a:p>
            <a:pPr>
              <a:lnSpc>
                <a:spcPct val="150000"/>
              </a:lnSpc>
            </a:pPr>
            <a:r>
              <a:rPr lang="en-GB" sz="1900" dirty="0">
                <a:ea typeface="Calibri" panose="020F0502020204030204" pitchFamily="34" charset="0"/>
                <a:cs typeface="Calibri" panose="020F0502020204030204" pitchFamily="34" charset="0"/>
              </a:rPr>
              <a:t>Ask questions during our lectures or tutorials</a:t>
            </a:r>
          </a:p>
          <a:p>
            <a:pPr>
              <a:lnSpc>
                <a:spcPct val="150000"/>
              </a:lnSpc>
            </a:pPr>
            <a:r>
              <a:rPr lang="en-GB" sz="1900" dirty="0">
                <a:ea typeface="Calibri" panose="020F0502020204030204" pitchFamily="34" charset="0"/>
                <a:cs typeface="Calibri" panose="020F0502020204030204" pitchFamily="34" charset="0"/>
              </a:rPr>
              <a:t>Decide what assignment groups you would like to set up (4 – 5 people per group)</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42583" y="762279"/>
            <a:ext cx="4012390" cy="2674926"/>
          </a:xfrm>
          <a:prstGeom prst="rect">
            <a:avLst/>
          </a:prstGeom>
        </p:spPr>
      </p:pic>
    </p:spTree>
    <p:extLst>
      <p:ext uri="{BB962C8B-B14F-4D97-AF65-F5344CB8AC3E}">
        <p14:creationId xmlns:p14="http://schemas.microsoft.com/office/powerpoint/2010/main" val="142915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C0DB-6263-C5FB-71B1-5AA0DB9A5479}"/>
              </a:ext>
            </a:extLst>
          </p:cNvPr>
          <p:cNvSpPr>
            <a:spLocks noGrp="1"/>
          </p:cNvSpPr>
          <p:nvPr>
            <p:ph type="title"/>
          </p:nvPr>
        </p:nvSpPr>
        <p:spPr/>
        <p:txBody>
          <a:bodyPr/>
          <a:lstStyle/>
          <a:p>
            <a:r>
              <a:rPr lang="en-GB" dirty="0"/>
              <a:t>A bit about you – Please introduce yourself </a:t>
            </a:r>
          </a:p>
        </p:txBody>
      </p:sp>
      <p:graphicFrame>
        <p:nvGraphicFramePr>
          <p:cNvPr id="9" name="Content Placeholder 2">
            <a:extLst>
              <a:ext uri="{FF2B5EF4-FFF2-40B4-BE49-F238E27FC236}">
                <a16:creationId xmlns:a16="http://schemas.microsoft.com/office/drawing/2014/main" id="{4216F16F-5D29-E64D-BE34-C084529AE5E6}"/>
              </a:ext>
            </a:extLst>
          </p:cNvPr>
          <p:cNvGraphicFramePr>
            <a:graphicFrameLocks noGrp="1"/>
          </p:cNvGraphicFramePr>
          <p:nvPr>
            <p:ph idx="1"/>
            <p:extLst>
              <p:ext uri="{D42A27DB-BD31-4B8C-83A1-F6EECF244321}">
                <p14:modId xmlns:p14="http://schemas.microsoft.com/office/powerpoint/2010/main" val="2269308135"/>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69D77499-A85E-7B9F-9DFB-1A7A2D49D3AC}"/>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01844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581192" y="702156"/>
            <a:ext cx="11029616" cy="727810"/>
          </a:xfrm>
        </p:spPr>
        <p:txBody>
          <a:bodyPr/>
          <a:lstStyle/>
          <a:p>
            <a:r>
              <a:rPr lang="en-GB" dirty="0"/>
              <a:t>Moodle Module Page</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581192" y="1613647"/>
            <a:ext cx="11029616" cy="4361703"/>
          </a:xfrm>
        </p:spPr>
        <p:txBody>
          <a:bodyPr>
            <a:normAutofit fontScale="92500" lnSpcReduction="10000"/>
          </a:bodyPr>
          <a:lstStyle/>
          <a:p>
            <a:pPr lvl="0"/>
            <a:r>
              <a:rPr lang="en-GB" sz="2400" dirty="0"/>
              <a:t>Moodle page. Choose tabs for your content.</a:t>
            </a:r>
          </a:p>
          <a:p>
            <a:pPr lvl="0"/>
            <a:r>
              <a:rPr lang="en-GB" sz="2400" dirty="0"/>
              <a:t>Module Handbook</a:t>
            </a:r>
            <a:endParaRPr lang="en-US" sz="2400" dirty="0"/>
          </a:p>
          <a:p>
            <a:pPr lvl="0"/>
            <a:r>
              <a:rPr lang="en-US" sz="2400" dirty="0"/>
              <a:t>Lecture materials</a:t>
            </a:r>
          </a:p>
          <a:p>
            <a:pPr lvl="0"/>
            <a:r>
              <a:rPr lang="en-GB" sz="2400" dirty="0"/>
              <a:t>Further background material</a:t>
            </a:r>
          </a:p>
          <a:p>
            <a:pPr lvl="0"/>
            <a:r>
              <a:rPr lang="en-US" sz="2400" dirty="0"/>
              <a:t>Assignment briefs and deadlines</a:t>
            </a:r>
          </a:p>
          <a:p>
            <a:pPr lvl="0"/>
            <a:r>
              <a:rPr lang="en-GB" sz="2400" dirty="0"/>
              <a:t>Assignment submission links</a:t>
            </a:r>
            <a:endParaRPr lang="en-US" sz="2400" dirty="0"/>
          </a:p>
          <a:p>
            <a:pPr marL="0" lvl="0" indent="0">
              <a:buNone/>
            </a:pPr>
            <a:endParaRPr lang="en-US" sz="2400" dirty="0"/>
          </a:p>
          <a:p>
            <a:pPr lvl="0">
              <a:lnSpc>
                <a:spcPct val="100000"/>
              </a:lnSpc>
            </a:pPr>
            <a:r>
              <a:rPr lang="en-GB" sz="2400" dirty="0"/>
              <a:t>Communication through </a:t>
            </a:r>
            <a:r>
              <a:rPr lang="en-GB" sz="2400" dirty="0">
                <a:solidFill>
                  <a:srgbClr val="00B0F0"/>
                </a:solidFill>
              </a:rPr>
              <a:t>Teams or email</a:t>
            </a:r>
            <a:endParaRPr lang="en-US" sz="2400" dirty="0">
              <a:solidFill>
                <a:srgbClr val="00B0F0"/>
              </a:solidFill>
            </a:endParaRPr>
          </a:p>
          <a:p>
            <a:pPr lvl="0">
              <a:lnSpc>
                <a:spcPct val="100000"/>
              </a:lnSpc>
            </a:pPr>
            <a:r>
              <a:rPr lang="en-GB" sz="2400" dirty="0"/>
              <a:t>If in doubt – ask me! </a:t>
            </a:r>
            <a:r>
              <a:rPr lang="en-GB" sz="2400" dirty="0">
                <a:sym typeface="Wingdings" panose="05000000000000000000" pitchFamily="2" charset="2"/>
              </a:rPr>
              <a:t></a:t>
            </a:r>
            <a:endParaRPr lang="en-US" sz="2400" dirty="0"/>
          </a:p>
          <a:p>
            <a:pPr marL="0"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4047229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Set up</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defTabSz="457200"/>
            <a:endParaRPr lang="en-US" sz="900" kern="1200" cap="all">
              <a:solidFill>
                <a:schemeClr val="bg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85000"/>
                    <a:lumOff val="15000"/>
                  </a:schemeClr>
                </a:solidFill>
              </a:rPr>
              <a:pPr defTabSz="457200">
                <a:spcAft>
                  <a:spcPts val="600"/>
                </a:spcAft>
              </a:pPr>
              <a:t>6</a:t>
            </a:fld>
            <a:endParaRPr lang="en-US">
              <a:solidFill>
                <a:schemeClr val="bg1">
                  <a:lumMod val="85000"/>
                  <a:lumOff val="15000"/>
                </a:schemeClr>
              </a:solidFill>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1269463"/>
            <a:ext cx="7012370" cy="4585770"/>
            <a:chOff x="4598438" y="1269463"/>
            <a:chExt cx="7012370" cy="458577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476103"/>
              <a:ext cx="7012370" cy="793800"/>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b="1" kern="1200" dirty="0"/>
                <a:t>11 weeks </a:t>
              </a:r>
              <a:r>
                <a:rPr lang="en-GB" sz="1400" b="1" dirty="0"/>
                <a:t>September </a:t>
              </a:r>
              <a:r>
                <a:rPr lang="en-GB" sz="1400" b="1" kern="1200" dirty="0"/>
                <a:t>– December 2025</a:t>
              </a:r>
              <a:endParaRPr lang="en-US" sz="1400" kern="1200" dirty="0"/>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126946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Overall</a:t>
              </a:r>
              <a:endParaRPr lang="en-US" sz="1400" kern="1200" dirty="0"/>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552143"/>
              <a:ext cx="7012370" cy="1389150"/>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Consist mainly of taught sessions, drawing upon the wide range of teaching resources available to you on Moodle </a:t>
              </a:r>
              <a:endParaRPr lang="en-US" sz="1400" kern="1200" dirty="0"/>
            </a:p>
            <a:p>
              <a:pPr marL="114300" lvl="1" indent="-114300" algn="l" defTabSz="622300">
                <a:lnSpc>
                  <a:spcPct val="90000"/>
                </a:lnSpc>
                <a:spcBef>
                  <a:spcPct val="0"/>
                </a:spcBef>
                <a:spcAft>
                  <a:spcPct val="15000"/>
                </a:spcAft>
                <a:buChar char="•"/>
              </a:pPr>
              <a:r>
                <a:rPr lang="en-GB" sz="1400" kern="1200" dirty="0"/>
                <a:t>Lectures - Tuesday 10am – 1pm</a:t>
              </a:r>
            </a:p>
            <a:p>
              <a:pPr marL="114300" lvl="1" indent="-114300" algn="l" defTabSz="622300">
                <a:lnSpc>
                  <a:spcPct val="90000"/>
                </a:lnSpc>
                <a:spcBef>
                  <a:spcPct val="0"/>
                </a:spcBef>
                <a:spcAft>
                  <a:spcPct val="15000"/>
                </a:spcAft>
                <a:buChar char="•"/>
              </a:pPr>
              <a:r>
                <a:rPr lang="en-GB" sz="1400" dirty="0"/>
                <a:t>Tutorials are booked by appointment only – individual or group</a:t>
              </a:r>
              <a:r>
                <a:rPr lang="en-GB" sz="1400" kern="1200" dirty="0"/>
                <a:t>  </a:t>
              </a:r>
            </a:p>
            <a:p>
              <a:pPr marL="114300" lvl="1" indent="-114300" algn="l" defTabSz="622300">
                <a:lnSpc>
                  <a:spcPct val="90000"/>
                </a:lnSpc>
                <a:spcBef>
                  <a:spcPct val="0"/>
                </a:spcBef>
                <a:spcAft>
                  <a:spcPct val="15000"/>
                </a:spcAft>
                <a:buChar char="•"/>
              </a:pPr>
              <a:r>
                <a:rPr lang="en-GB" sz="1400" kern="1200" dirty="0"/>
                <a:t>Tutorials – Tuesday 9am – 10am</a:t>
              </a:r>
              <a:endParaRPr lang="en-US" sz="1400" kern="1200" dirty="0"/>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34550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Lectures &amp; Tutorials</a:t>
              </a:r>
              <a:endParaRPr lang="en-US" sz="1400" kern="1200" dirty="0"/>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4223533"/>
              <a:ext cx="7012370" cy="1631700"/>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Focus on the requirements of the assignment</a:t>
              </a:r>
              <a:endParaRPr lang="en-US" sz="1400" kern="1200" dirty="0"/>
            </a:p>
            <a:p>
              <a:pPr marL="114300" lvl="1" indent="-114300" algn="l" defTabSz="622300">
                <a:lnSpc>
                  <a:spcPct val="90000"/>
                </a:lnSpc>
                <a:spcBef>
                  <a:spcPct val="0"/>
                </a:spcBef>
                <a:spcAft>
                  <a:spcPct val="15000"/>
                </a:spcAft>
                <a:buChar char="•"/>
              </a:pPr>
              <a:r>
                <a:rPr lang="en-GB" sz="1400" kern="1200" dirty="0"/>
                <a:t>Can be used for</a:t>
              </a:r>
              <a:r>
                <a:rPr lang="en-GB" sz="1400" dirty="0"/>
                <a:t> a</a:t>
              </a:r>
              <a:r>
                <a:rPr lang="en-GB" sz="1400" kern="1200" dirty="0"/>
                <a:t>ssignment questions, specific to your assignment</a:t>
              </a:r>
              <a:endParaRPr lang="en-US" sz="1400" kern="1200" dirty="0"/>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401689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Assignment Focus Sessions</a:t>
              </a:r>
              <a:endParaRPr lang="en-US" sz="1400" kern="1200" dirty="0"/>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581192" y="702156"/>
            <a:ext cx="11029616" cy="901816"/>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SCHEDULE</a:t>
            </a:r>
            <a:r>
              <a:rPr lang="en-GB" dirty="0"/>
              <a:t> </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581192" y="2052536"/>
            <a:ext cx="11029615" cy="3922814"/>
          </a:xfrm>
        </p:spPr>
        <p:txBody>
          <a:bodyPr>
            <a:normAutofit/>
          </a:bodyPr>
          <a:lstStyle/>
          <a:p>
            <a:pPr lvl="0"/>
            <a:r>
              <a:rPr lang="en-GB" sz="2400" dirty="0">
                <a:latin typeface="Calibri" panose="020F0502020204030204" pitchFamily="34" charset="0"/>
                <a:ea typeface="Calibri" panose="020F0502020204030204" pitchFamily="34" charset="0"/>
                <a:cs typeface="Calibri" panose="020F0502020204030204" pitchFamily="34" charset="0"/>
              </a:rPr>
              <a:t>11 week delivery schedule from w/c 29</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September to w/c 8</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December 2025</a:t>
            </a:r>
            <a:endParaRPr lang="en-US" sz="2400" dirty="0">
              <a:latin typeface="Calibri" panose="020F0502020204030204" pitchFamily="34" charset="0"/>
              <a:ea typeface="Calibri" panose="020F0502020204030204" pitchFamily="34" charset="0"/>
              <a:cs typeface="Calibri" panose="020F0502020204030204" pitchFamily="34" charset="0"/>
            </a:endParaRPr>
          </a:p>
          <a:p>
            <a:pPr lvl="0"/>
            <a:r>
              <a:rPr lang="en-US" sz="2400" dirty="0">
                <a:latin typeface="Calibri" panose="020F0502020204030204" pitchFamily="34" charset="0"/>
                <a:ea typeface="Calibri" panose="020F0502020204030204" pitchFamily="34" charset="0"/>
                <a:cs typeface="Calibri" panose="020F0502020204030204" pitchFamily="34" charset="0"/>
              </a:rPr>
              <a:t>Scheme of work is available in the Module Handbook on Moodle</a:t>
            </a:r>
          </a:p>
          <a:p>
            <a:pPr lvl="0"/>
            <a:r>
              <a:rPr lang="en-GB" sz="2400" dirty="0">
                <a:latin typeface="Calibri" panose="020F0502020204030204" pitchFamily="34" charset="0"/>
                <a:ea typeface="Calibri" panose="020F0502020204030204" pitchFamily="34" charset="0"/>
                <a:cs typeface="Calibri" panose="020F0502020204030204" pitchFamily="34" charset="0"/>
              </a:rPr>
              <a:t>READING WEEK W/C 27</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October </a:t>
            </a:r>
          </a:p>
          <a:p>
            <a:pPr lvl="0"/>
            <a:r>
              <a:rPr lang="en-US" sz="2400" dirty="0">
                <a:latin typeface="Calibri" panose="020F0502020204030204" pitchFamily="34" charset="0"/>
                <a:ea typeface="Calibri" panose="020F0502020204030204" pitchFamily="34" charset="0"/>
                <a:cs typeface="Calibri" panose="020F0502020204030204" pitchFamily="34" charset="0"/>
              </a:rPr>
              <a:t>Assignment briefs and deadlines are available in the Module Handbook </a:t>
            </a:r>
          </a:p>
          <a:p>
            <a:pPr lvl="0"/>
            <a:r>
              <a:rPr lang="en-GB" sz="2400" dirty="0">
                <a:latin typeface="Calibri" panose="020F0502020204030204" pitchFamily="34" charset="0"/>
                <a:ea typeface="Calibri" panose="020F0502020204030204" pitchFamily="34" charset="0"/>
                <a:cs typeface="Calibri" panose="020F0502020204030204" pitchFamily="34" charset="0"/>
              </a:rPr>
              <a:t>There are TWO assignments</a:t>
            </a:r>
          </a:p>
          <a:p>
            <a:pPr lvl="1"/>
            <a:r>
              <a:rPr lang="en-US" sz="2100" dirty="0">
                <a:latin typeface="Calibri" panose="020F0502020204030204" pitchFamily="34" charset="0"/>
                <a:ea typeface="Calibri" panose="020F0502020204030204" pitchFamily="34" charset="0"/>
                <a:cs typeface="Calibri" panose="020F0502020204030204" pitchFamily="34" charset="0"/>
              </a:rPr>
              <a:t>Assignment 1 – Group Presentation (Weighted 25%)</a:t>
            </a:r>
          </a:p>
          <a:p>
            <a:pPr lvl="1"/>
            <a:r>
              <a:rPr lang="en-US" sz="2100" dirty="0">
                <a:latin typeface="Calibri" panose="020F0502020204030204" pitchFamily="34" charset="0"/>
                <a:ea typeface="Calibri" panose="020F0502020204030204" pitchFamily="34" charset="0"/>
                <a:cs typeface="Calibri" panose="020F0502020204030204" pitchFamily="34" charset="0"/>
              </a:rPr>
              <a:t>Assignment 2 – Individual Report (Weighted 75%)</a:t>
            </a:r>
            <a:endParaRPr lang="en-US"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933114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1044">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b="1" u="sng" dirty="0">
                <a:solidFill>
                  <a:srgbClr val="FFFFFF"/>
                </a:solidFill>
                <a:latin typeface="Calibri" panose="020F0502020204030204" pitchFamily="34" charset="0"/>
                <a:ea typeface="Calibri" panose="020F0502020204030204" pitchFamily="34" charset="0"/>
                <a:cs typeface="Calibri" panose="020F0502020204030204" pitchFamily="34" charset="0"/>
              </a:rPr>
              <a:t>Marketing – What does it mean to you? </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does Marketing mean to you/an </a:t>
            </a:r>
            <a:r>
              <a:rPr kumimoji="0" lang="en-US" sz="2400" b="1" i="0" u="none" strike="noStrike" cap="none" spc="0" normalizeH="0" baseline="0" noProof="0" dirty="0" err="1">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organisation</a:t>
            </a: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 you are associated with?</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What do you think marketers do?</a:t>
            </a:r>
            <a:endParaRPr kumimoji="0" lang="en-US" sz="2400" b="0" i="0" u="none" strike="noStrike"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601199"/>
            <a:ext cx="7503637" cy="56249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5F46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B5F468"/>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B5F468"/>
              </a:solidFill>
              <a:effectLst/>
              <a:uLnTx/>
              <a:uFillTx/>
            </a:endParaRPr>
          </a:p>
        </p:txBody>
      </p:sp>
    </p:spTree>
    <p:extLst>
      <p:ext uri="{BB962C8B-B14F-4D97-AF65-F5344CB8AC3E}">
        <p14:creationId xmlns:p14="http://schemas.microsoft.com/office/powerpoint/2010/main" val="9760544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is marketing?</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0" y="3428999"/>
            <a:ext cx="5387926" cy="2699343"/>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process by which companies create value for customers and build strong customer relationships to capture value from customers in return.”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Kotler et al. 2010</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6555545" y="829994"/>
            <a:ext cx="5275384" cy="2075015"/>
          </a:xfrm>
          <a:prstGeom prst="wedgeRect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achievement of corporate goals through meeting, and exceeding customer needs better than the competition.”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Fahy &amp; Jobber 2023</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5514534" y="3615753"/>
            <a:ext cx="6145669" cy="2516958"/>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Franklin Gothic Book" panose="020B0502020104020203"/>
                <a:ea typeface="+mn-ea"/>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140677" y="1461648"/>
            <a:ext cx="5955323" cy="1595761"/>
          </a:xfrm>
          <a:prstGeom prst="wedgeRectCallou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Franklin Gothic Book" panose="020B0502020104020203"/>
                <a:ea typeface="+mn-ea"/>
                <a:cs typeface="+mn-cs"/>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Franklin Gothic Book" panose="020B0502020104020203"/>
              </a:rPr>
              <a:t>The Chartered Institute of Marketing 2025</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24DC6E-3159-06A9-42C6-E49E5C1C7473}"/>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u="sng" kern="1200" cap="all" dirty="0">
                <a:solidFill>
                  <a:schemeClr val="tx2"/>
                </a:solidFill>
                <a:latin typeface="+mj-lt"/>
                <a:ea typeface="+mj-ea"/>
                <a:cs typeface="+mj-cs"/>
              </a:rPr>
              <a:t>Phillip Kotler  - professor Emeritus, Northwestern university, </a:t>
            </a:r>
            <a:r>
              <a:rPr lang="en-US" b="0" u="sng" kern="1200" cap="all" dirty="0" err="1">
                <a:solidFill>
                  <a:schemeClr val="tx2"/>
                </a:solidFill>
                <a:latin typeface="+mj-lt"/>
                <a:ea typeface="+mj-ea"/>
                <a:cs typeface="+mj-cs"/>
              </a:rPr>
              <a:t>usa</a:t>
            </a:r>
            <a:endParaRPr lang="en-US" b="0" u="sng" kern="1200" cap="all" dirty="0">
              <a:solidFill>
                <a:schemeClr val="tx2"/>
              </a:solidFill>
              <a:latin typeface="+mj-lt"/>
              <a:ea typeface="+mj-ea"/>
              <a:cs typeface="+mj-cs"/>
            </a:endParaRPr>
          </a:p>
        </p:txBody>
      </p:sp>
      <p:pic>
        <p:nvPicPr>
          <p:cNvPr id="2050" name="Picture 2" descr="Philip Kotler Free Session">
            <a:extLst>
              <a:ext uri="{FF2B5EF4-FFF2-40B4-BE49-F238E27FC236}">
                <a16:creationId xmlns:a16="http://schemas.microsoft.com/office/drawing/2014/main" id="{2EC78FD6-932C-87D5-3BB3-D7E782B27B6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1234" r="15481" b="-1"/>
          <a:stretch>
            <a:fillRect/>
          </a:stretch>
        </p:blipFill>
        <p:spPr bwMode="auto">
          <a:xfrm>
            <a:off x="446534" y="601201"/>
            <a:ext cx="3703320" cy="57742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65524F5D-3775-46ED-A48C-060DFE56387C}"/>
              </a:ext>
            </a:extLst>
          </p:cNvPr>
          <p:cNvSpPr>
            <a:spLocks noGrp="1"/>
          </p:cNvSpPr>
          <p:nvPr>
            <p:ph sz="half" idx="1"/>
          </p:nvPr>
        </p:nvSpPr>
        <p:spPr>
          <a:xfrm>
            <a:off x="4382726" y="2137272"/>
            <a:ext cx="6878108" cy="3721527"/>
          </a:xfrm>
        </p:spPr>
        <p:txBody>
          <a:bodyPr vert="horz" lIns="91440" tIns="45720" rIns="91440" bIns="45720" rtlCol="0" anchor="ctr">
            <a:normAutofit fontScale="92500" lnSpcReduction="10000"/>
          </a:bodyPr>
          <a:lstStyle/>
          <a:p>
            <a:pPr marL="0" indent="0">
              <a:buNone/>
            </a:pPr>
            <a:r>
              <a:rPr lang="en-US" sz="3200" b="1" dirty="0">
                <a:effectLst/>
              </a:rPr>
              <a:t>Question - What is marketing?  </a:t>
            </a:r>
          </a:p>
          <a:p>
            <a:pPr marL="0" indent="0">
              <a:buNone/>
            </a:pPr>
            <a:r>
              <a:rPr lang="en-US" sz="2400" b="0" i="1" dirty="0">
                <a:effectLst/>
              </a:rPr>
              <a:t>“Marketing is the science and art of exploring, creating, and delivering value to satisfy the needs of a target market at a profit.  Marketing identifies unfulfilled needs and desires. It defines, measures and quantifies the size of the identified market and the profit potential. It pinpoints which segments the company is capable of serving best and it designs and promotes the appropriate products and services.”</a:t>
            </a:r>
          </a:p>
          <a:p>
            <a:pPr marL="0" indent="0"/>
            <a:endParaRPr lang="en-US" b="1" i="0" dirty="0">
              <a:effectLst/>
            </a:endParaRPr>
          </a:p>
          <a:p>
            <a:pPr marL="0" indent="0">
              <a:buNone/>
            </a:pPr>
            <a:endParaRPr lang="en-US" dirty="0"/>
          </a:p>
        </p:txBody>
      </p:sp>
      <p:sp>
        <p:nvSpPr>
          <p:cNvPr id="3" name="Footer Placeholder 2">
            <a:extLst>
              <a:ext uri="{FF2B5EF4-FFF2-40B4-BE49-F238E27FC236}">
                <a16:creationId xmlns:a16="http://schemas.microsoft.com/office/drawing/2014/main" id="{8A7AAD0E-86B5-A492-46BB-9C9314CADAED}"/>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spcAft>
                <a:spcPts val="600"/>
              </a:spcAft>
            </a:pPr>
            <a:r>
              <a:rPr lang="en-US" kern="1200" cap="all">
                <a:solidFill>
                  <a:srgbClr val="CD826F"/>
                </a:solidFill>
                <a:latin typeface="+mn-lt"/>
                <a:ea typeface="+mn-ea"/>
                <a:cs typeface="+mn-cs"/>
              </a:rPr>
              <a:t>https://kotlermarketing.com/phil_questions.shtml#answer1</a:t>
            </a:r>
          </a:p>
        </p:txBody>
      </p:sp>
      <p:sp>
        <p:nvSpPr>
          <p:cNvPr id="4" name="Slide Number Placeholder 3">
            <a:extLst>
              <a:ext uri="{FF2B5EF4-FFF2-40B4-BE49-F238E27FC236}">
                <a16:creationId xmlns:a16="http://schemas.microsoft.com/office/drawing/2014/main" id="{D89928C3-D57B-7BC7-FC80-66FF28502C2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CD826F"/>
                </a:solidFill>
              </a:rPr>
              <a:pPr defTabSz="457200">
                <a:spcAft>
                  <a:spcPts val="600"/>
                </a:spcAft>
              </a:pPr>
              <a:t>10</a:t>
            </a:fld>
            <a:endParaRPr lang="en-US">
              <a:solidFill>
                <a:srgbClr val="CD826F"/>
              </a:solidFill>
            </a:endParaRPr>
          </a:p>
        </p:txBody>
      </p:sp>
    </p:spTree>
    <p:extLst>
      <p:ext uri="{BB962C8B-B14F-4D97-AF65-F5344CB8AC3E}">
        <p14:creationId xmlns:p14="http://schemas.microsoft.com/office/powerpoint/2010/main" val="3348895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24DC6E-3159-06A9-42C6-E49E5C1C7473}"/>
              </a:ext>
            </a:extLst>
          </p:cNvPr>
          <p:cNvSpPr>
            <a:spLocks noGrp="1"/>
          </p:cNvSpPr>
          <p:nvPr>
            <p:ph type="title"/>
          </p:nvPr>
        </p:nvSpPr>
        <p:spPr>
          <a:xfrm>
            <a:off x="4382724" y="702156"/>
            <a:ext cx="7225075" cy="524216"/>
          </a:xfrm>
        </p:spPr>
        <p:txBody>
          <a:bodyPr vert="horz" lIns="91440" tIns="45720" rIns="91440" bIns="45720" rtlCol="0" anchor="b">
            <a:normAutofit/>
          </a:bodyPr>
          <a:lstStyle/>
          <a:p>
            <a:r>
              <a:rPr lang="en-US" b="0" u="sng" kern="1200" cap="all" dirty="0">
                <a:solidFill>
                  <a:schemeClr val="tx2"/>
                </a:solidFill>
                <a:latin typeface="+mj-lt"/>
                <a:ea typeface="+mj-ea"/>
                <a:cs typeface="+mj-cs"/>
              </a:rPr>
              <a:t>Phillip Kotler  </a:t>
            </a:r>
          </a:p>
        </p:txBody>
      </p:sp>
      <p:pic>
        <p:nvPicPr>
          <p:cNvPr id="2050" name="Picture 2" descr="Philip Kotler Free Session">
            <a:extLst>
              <a:ext uri="{FF2B5EF4-FFF2-40B4-BE49-F238E27FC236}">
                <a16:creationId xmlns:a16="http://schemas.microsoft.com/office/drawing/2014/main" id="{2EC78FD6-932C-87D5-3BB3-D7E782B27B6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1234" r="15481" b="-1"/>
          <a:stretch>
            <a:fillRect/>
          </a:stretch>
        </p:blipFill>
        <p:spPr bwMode="auto">
          <a:xfrm>
            <a:off x="446534" y="601201"/>
            <a:ext cx="3703320" cy="57742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65524F5D-3775-46ED-A48C-060DFE56387C}"/>
              </a:ext>
            </a:extLst>
          </p:cNvPr>
          <p:cNvSpPr>
            <a:spLocks noGrp="1"/>
          </p:cNvSpPr>
          <p:nvPr>
            <p:ph sz="half" idx="1"/>
          </p:nvPr>
        </p:nvSpPr>
        <p:spPr>
          <a:xfrm>
            <a:off x="4382726" y="1250796"/>
            <a:ext cx="7362740" cy="4701015"/>
          </a:xfrm>
        </p:spPr>
        <p:txBody>
          <a:bodyPr vert="horz" lIns="91440" tIns="45720" rIns="91440" bIns="45720" rtlCol="0" anchor="ctr">
            <a:normAutofit fontScale="47500" lnSpcReduction="20000"/>
          </a:bodyPr>
          <a:lstStyle/>
          <a:p>
            <a:pPr marL="0" indent="0" algn="l">
              <a:buNone/>
            </a:pPr>
            <a:r>
              <a:rPr lang="en-GB" sz="5100" b="1" i="0" dirty="0">
                <a:solidFill>
                  <a:srgbClr val="000000"/>
                </a:solidFill>
                <a:effectLst/>
                <a:latin typeface="Arial" panose="020B0604020202020204" pitchFamily="34" charset="0"/>
              </a:rPr>
              <a:t>Question - What is the mission of marketing?</a:t>
            </a:r>
            <a:endParaRPr lang="en-GB" sz="5100" b="0" i="0" dirty="0">
              <a:solidFill>
                <a:srgbClr val="000000"/>
              </a:solidFill>
              <a:effectLst/>
              <a:latin typeface="Arial" panose="020B0604020202020204" pitchFamily="34" charset="0"/>
            </a:endParaRPr>
          </a:p>
          <a:p>
            <a:pPr algn="l"/>
            <a:r>
              <a:rPr lang="en-GB" sz="4200" b="0" i="1" dirty="0">
                <a:solidFill>
                  <a:srgbClr val="000000"/>
                </a:solidFill>
                <a:effectLst/>
              </a:rPr>
              <a:t>“At least three different answers have been given to this question.  The earliest answer was that the mission of marketing is to sell any and all of the company’s products to anyone and everyone.  </a:t>
            </a:r>
          </a:p>
          <a:p>
            <a:pPr algn="l"/>
            <a:r>
              <a:rPr lang="en-GB" sz="4200" b="0" i="1" dirty="0">
                <a:solidFill>
                  <a:srgbClr val="000000"/>
                </a:solidFill>
                <a:effectLst/>
              </a:rPr>
              <a:t>A second, more sophisticated answer, is that the mission of marketing is to create products that satisfy the unmet needs of target markets. </a:t>
            </a:r>
          </a:p>
          <a:p>
            <a:pPr algn="l"/>
            <a:r>
              <a:rPr lang="en-GB" sz="4200" b="0" i="1" dirty="0">
                <a:solidFill>
                  <a:srgbClr val="000000"/>
                </a:solidFill>
                <a:effectLst/>
              </a:rPr>
              <a:t>A third, more philosophical answer, is that the mission of marketing is to raise the material standard of living throughout the world and the quality of life. </a:t>
            </a:r>
          </a:p>
          <a:p>
            <a:pPr algn="l"/>
            <a:r>
              <a:rPr lang="en-GB" sz="4200" b="0" i="1" dirty="0">
                <a:solidFill>
                  <a:srgbClr val="000000"/>
                </a:solidFill>
                <a:effectLst/>
              </a:rPr>
              <a:t>“Marketing’s role is to sense the unfulfilled needs of people and create new and attractive solutions.” </a:t>
            </a:r>
            <a:endParaRPr lang="en-GB" sz="4200" dirty="0"/>
          </a:p>
          <a:p>
            <a:pPr marL="0" indent="0">
              <a:buNone/>
            </a:pPr>
            <a:endParaRPr lang="en-US" dirty="0"/>
          </a:p>
        </p:txBody>
      </p:sp>
      <p:sp>
        <p:nvSpPr>
          <p:cNvPr id="3" name="Footer Placeholder 2">
            <a:extLst>
              <a:ext uri="{FF2B5EF4-FFF2-40B4-BE49-F238E27FC236}">
                <a16:creationId xmlns:a16="http://schemas.microsoft.com/office/drawing/2014/main" id="{8A7AAD0E-86B5-A492-46BB-9C9314CADAED}"/>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spcAft>
                <a:spcPts val="600"/>
              </a:spcAft>
            </a:pPr>
            <a:r>
              <a:rPr lang="en-US" kern="1200" cap="all">
                <a:solidFill>
                  <a:srgbClr val="CD826F"/>
                </a:solidFill>
                <a:latin typeface="+mn-lt"/>
                <a:ea typeface="+mn-ea"/>
                <a:cs typeface="+mn-cs"/>
              </a:rPr>
              <a:t>https://kotlermarketing.com/phil_questions.shtml#answer1</a:t>
            </a:r>
          </a:p>
        </p:txBody>
      </p:sp>
      <p:sp>
        <p:nvSpPr>
          <p:cNvPr id="4" name="Slide Number Placeholder 3">
            <a:extLst>
              <a:ext uri="{FF2B5EF4-FFF2-40B4-BE49-F238E27FC236}">
                <a16:creationId xmlns:a16="http://schemas.microsoft.com/office/drawing/2014/main" id="{D89928C3-D57B-7BC7-FC80-66FF28502C2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CD826F"/>
                </a:solidFill>
              </a:rPr>
              <a:pPr defTabSz="457200">
                <a:spcAft>
                  <a:spcPts val="600"/>
                </a:spcAft>
              </a:pPr>
              <a:t>11</a:t>
            </a:fld>
            <a:endParaRPr lang="en-US">
              <a:solidFill>
                <a:srgbClr val="CD826F"/>
              </a:solidFill>
            </a:endParaRPr>
          </a:p>
        </p:txBody>
      </p:sp>
    </p:spTree>
    <p:extLst>
      <p:ext uri="{BB962C8B-B14F-4D97-AF65-F5344CB8AC3E}">
        <p14:creationId xmlns:p14="http://schemas.microsoft.com/office/powerpoint/2010/main" val="3333708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594C65-D886-0FC4-3288-CC99E4685470}"/>
              </a:ext>
            </a:extLst>
          </p:cNvPr>
          <p:cNvSpPr>
            <a:spLocks noGrp="1"/>
          </p:cNvSpPr>
          <p:nvPr>
            <p:ph type="title"/>
          </p:nvPr>
        </p:nvSpPr>
        <p:spPr>
          <a:xfrm>
            <a:off x="771148" y="1037968"/>
            <a:ext cx="3054091" cy="1727654"/>
          </a:xfrm>
        </p:spPr>
        <p:txBody>
          <a:bodyPr anchor="ctr">
            <a:normAutofit/>
          </a:bodyPr>
          <a:lstStyle/>
          <a:p>
            <a:br>
              <a:rPr lang="en-GB">
                <a:solidFill>
                  <a:srgbClr val="FFFEFF"/>
                </a:solidFill>
              </a:rPr>
            </a:br>
            <a:br>
              <a:rPr lang="en-GB">
                <a:solidFill>
                  <a:srgbClr val="FFFEFF"/>
                </a:solidFill>
              </a:rPr>
            </a:br>
            <a:endParaRPr lang="en-GB" sz="1200" dirty="0">
              <a:solidFill>
                <a:srgbClr val="FFFEFF"/>
              </a:solidFill>
            </a:endParaRPr>
          </a:p>
        </p:txBody>
      </p:sp>
      <p:graphicFrame>
        <p:nvGraphicFramePr>
          <p:cNvPr id="21" name="Content Placeholder 2">
            <a:extLst>
              <a:ext uri="{FF2B5EF4-FFF2-40B4-BE49-F238E27FC236}">
                <a16:creationId xmlns:a16="http://schemas.microsoft.com/office/drawing/2014/main" id="{3A5D41C8-F061-CED6-7234-6A01489800C4}"/>
              </a:ext>
            </a:extLst>
          </p:cNvPr>
          <p:cNvGraphicFramePr>
            <a:graphicFrameLocks noGrp="1"/>
          </p:cNvGraphicFramePr>
          <p:nvPr>
            <p:ph idx="1"/>
            <p:extLst>
              <p:ext uri="{D42A27DB-BD31-4B8C-83A1-F6EECF244321}">
                <p14:modId xmlns:p14="http://schemas.microsoft.com/office/powerpoint/2010/main" val="3269314925"/>
              </p:ext>
            </p:extLst>
          </p:nvPr>
        </p:nvGraphicFramePr>
        <p:xfrm>
          <a:off x="4534935" y="1037968"/>
          <a:ext cx="7327881" cy="4820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01ADB995-1026-8538-1CE0-0390133BFF34}"/>
              </a:ext>
            </a:extLst>
          </p:cNvPr>
          <p:cNvSpPr>
            <a:spLocks noGrp="1"/>
          </p:cNvSpPr>
          <p:nvPr>
            <p:ph type="ftr" sz="quarter" idx="11"/>
          </p:nvPr>
        </p:nvSpPr>
        <p:spPr>
          <a:xfrm>
            <a:off x="581192" y="6423914"/>
            <a:ext cx="6917210" cy="365125"/>
          </a:xfrm>
        </p:spPr>
        <p:txBody>
          <a:bodyPr>
            <a:normAutofit/>
          </a:bodyPr>
          <a:lstStyle/>
          <a:p>
            <a:r>
              <a:rPr lang="en-GB" sz="900" dirty="0">
                <a:hlinkClick r:id="rId7"/>
              </a:rPr>
              <a:t>marketing_predicts_for_2023_ebook.pdf (</a:t>
            </a:r>
            <a:r>
              <a:rPr lang="en-GB" sz="900" dirty="0" err="1">
                <a:hlinkClick r:id="rId7"/>
              </a:rPr>
              <a:t>gcom.cloud</a:t>
            </a:r>
            <a:r>
              <a:rPr lang="en-GB" sz="900" dirty="0">
                <a:hlinkClick r:id="rId7"/>
              </a:rPr>
              <a:t>)</a:t>
            </a:r>
            <a:endParaRPr lang="en-US" dirty="0"/>
          </a:p>
        </p:txBody>
      </p:sp>
      <p:sp>
        <p:nvSpPr>
          <p:cNvPr id="5" name="Slide Number Placeholder 4">
            <a:extLst>
              <a:ext uri="{FF2B5EF4-FFF2-40B4-BE49-F238E27FC236}">
                <a16:creationId xmlns:a16="http://schemas.microsoft.com/office/drawing/2014/main" id="{245C09BA-3A86-70F1-92FA-35A61E38DFAF}"/>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12</a:t>
            </a:fld>
            <a:endParaRPr lang="en-US"/>
          </a:p>
        </p:txBody>
      </p:sp>
      <p:pic>
        <p:nvPicPr>
          <p:cNvPr id="3" name="Content Placeholder 12">
            <a:extLst>
              <a:ext uri="{FF2B5EF4-FFF2-40B4-BE49-F238E27FC236}">
                <a16:creationId xmlns:a16="http://schemas.microsoft.com/office/drawing/2014/main" id="{6F7D5571-C18D-D2BB-EC67-AE6A94219B94}"/>
              </a:ext>
            </a:extLst>
          </p:cNvPr>
          <p:cNvPicPr>
            <a:picLocks noChangeAspect="1"/>
          </p:cNvPicPr>
          <p:nvPr/>
        </p:nvPicPr>
        <p:blipFill rotWithShape="1">
          <a:blip r:embed="rId8"/>
          <a:srcRect l="6478" t="14388" r="36751" b="14062"/>
          <a:stretch/>
        </p:blipFill>
        <p:spPr>
          <a:xfrm>
            <a:off x="446534" y="1456133"/>
            <a:ext cx="3703321" cy="3511649"/>
          </a:xfrm>
          <a:prstGeom prst="rect">
            <a:avLst/>
          </a:prstGeom>
        </p:spPr>
      </p:pic>
      <p:pic>
        <p:nvPicPr>
          <p:cNvPr id="7" name="Picture 6">
            <a:extLst>
              <a:ext uri="{FF2B5EF4-FFF2-40B4-BE49-F238E27FC236}">
                <a16:creationId xmlns:a16="http://schemas.microsoft.com/office/drawing/2014/main" id="{17937989-B2BC-6B44-9544-BD93A0E8C311}"/>
              </a:ext>
            </a:extLst>
          </p:cNvPr>
          <p:cNvPicPr>
            <a:picLocks noChangeAspect="1"/>
          </p:cNvPicPr>
          <p:nvPr/>
        </p:nvPicPr>
        <p:blipFill rotWithShape="1">
          <a:blip r:embed="rId9"/>
          <a:srcRect l="10018" t="17349" r="51428" b="15136"/>
          <a:stretch/>
        </p:blipFill>
        <p:spPr>
          <a:xfrm>
            <a:off x="460059" y="1388177"/>
            <a:ext cx="3689796" cy="4307671"/>
          </a:xfrm>
          <a:prstGeom prst="rect">
            <a:avLst/>
          </a:prstGeom>
        </p:spPr>
      </p:pic>
    </p:spTree>
    <p:extLst>
      <p:ext uri="{BB962C8B-B14F-4D97-AF65-F5344CB8AC3E}">
        <p14:creationId xmlns:p14="http://schemas.microsoft.com/office/powerpoint/2010/main" val="2475478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BFFC-6948-9A43-508A-AB4EA6D44788}"/>
              </a:ext>
            </a:extLst>
          </p:cNvPr>
          <p:cNvSpPr>
            <a:spLocks noGrp="1"/>
          </p:cNvSpPr>
          <p:nvPr>
            <p:ph type="title"/>
          </p:nvPr>
        </p:nvSpPr>
        <p:spPr>
          <a:xfrm>
            <a:off x="581192" y="702156"/>
            <a:ext cx="11029616" cy="796138"/>
          </a:xfrm>
        </p:spPr>
        <p:txBody>
          <a:bodyPr>
            <a:normAutofit fontScale="90000"/>
          </a:bodyPr>
          <a:lstStyle/>
          <a:p>
            <a:r>
              <a:rPr lang="en-GB" dirty="0"/>
              <a:t>Industry reports – </a:t>
            </a:r>
            <a:r>
              <a:rPr lang="en-GB" dirty="0">
                <a:hlinkClick r:id="rId2"/>
              </a:rPr>
              <a:t>www.hubspot.com</a:t>
            </a:r>
            <a:br>
              <a:rPr lang="en-GB" dirty="0"/>
            </a:br>
            <a:endParaRPr lang="en-GB" dirty="0"/>
          </a:p>
        </p:txBody>
      </p:sp>
      <p:pic>
        <p:nvPicPr>
          <p:cNvPr id="7" name="Content Placeholder 6">
            <a:extLst>
              <a:ext uri="{FF2B5EF4-FFF2-40B4-BE49-F238E27FC236}">
                <a16:creationId xmlns:a16="http://schemas.microsoft.com/office/drawing/2014/main" id="{0B1EBE23-6F8D-E92C-D3B7-853CF709D77D}"/>
              </a:ext>
            </a:extLst>
          </p:cNvPr>
          <p:cNvPicPr>
            <a:picLocks noGrp="1" noChangeAspect="1"/>
          </p:cNvPicPr>
          <p:nvPr>
            <p:ph idx="1"/>
          </p:nvPr>
        </p:nvPicPr>
        <p:blipFill rotWithShape="1">
          <a:blip r:embed="rId3"/>
          <a:srcRect t="14995" r="1559" b="4966"/>
          <a:stretch/>
        </p:blipFill>
        <p:spPr>
          <a:xfrm>
            <a:off x="1266941" y="1467465"/>
            <a:ext cx="9144000" cy="4956449"/>
          </a:xfrm>
        </p:spPr>
      </p:pic>
      <p:sp>
        <p:nvSpPr>
          <p:cNvPr id="4" name="Footer Placeholder 3">
            <a:extLst>
              <a:ext uri="{FF2B5EF4-FFF2-40B4-BE49-F238E27FC236}">
                <a16:creationId xmlns:a16="http://schemas.microsoft.com/office/drawing/2014/main" id="{96F129FA-2ACF-9A6B-15C3-A4475CA8EF61}"/>
              </a:ext>
            </a:extLst>
          </p:cNvPr>
          <p:cNvSpPr>
            <a:spLocks noGrp="1"/>
          </p:cNvSpPr>
          <p:nvPr>
            <p:ph type="ftr" sz="quarter" idx="11"/>
          </p:nvPr>
        </p:nvSpPr>
        <p:spPr/>
        <p:txBody>
          <a:bodyPr/>
          <a:lstStyle/>
          <a:p>
            <a:r>
              <a:rPr lang="en-US" dirty="0">
                <a:hlinkClick r:id="rId2"/>
              </a:rPr>
              <a:t>www.hubspot.com</a:t>
            </a:r>
            <a:r>
              <a:rPr lang="en-US" dirty="0"/>
              <a:t> </a:t>
            </a:r>
          </a:p>
        </p:txBody>
      </p:sp>
      <p:sp>
        <p:nvSpPr>
          <p:cNvPr id="5" name="Slide Number Placeholder 4">
            <a:extLst>
              <a:ext uri="{FF2B5EF4-FFF2-40B4-BE49-F238E27FC236}">
                <a16:creationId xmlns:a16="http://schemas.microsoft.com/office/drawing/2014/main" id="{FE8982A3-23EF-8E6B-9CD7-1699128B5EBB}"/>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370223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02C47-D6FF-9A71-6E61-C24DB8ED4BC4}"/>
              </a:ext>
            </a:extLst>
          </p:cNvPr>
          <p:cNvSpPr>
            <a:spLocks noGrp="1"/>
          </p:cNvSpPr>
          <p:nvPr>
            <p:ph type="title"/>
          </p:nvPr>
        </p:nvSpPr>
        <p:spPr/>
        <p:txBody>
          <a:bodyPr/>
          <a:lstStyle/>
          <a:p>
            <a:endParaRPr lang="en-GB"/>
          </a:p>
        </p:txBody>
      </p:sp>
      <p:pic>
        <p:nvPicPr>
          <p:cNvPr id="6" name="Online Media 5" title="6 Marketing Trends You Need to Know in 2025">
            <a:hlinkClick r:id="" action="ppaction://media"/>
            <a:extLst>
              <a:ext uri="{FF2B5EF4-FFF2-40B4-BE49-F238E27FC236}">
                <a16:creationId xmlns:a16="http://schemas.microsoft.com/office/drawing/2014/main" id="{11FD9D72-D7AC-39C8-BF12-5A6ED4D41DED}"/>
              </a:ext>
            </a:extLst>
          </p:cNvPr>
          <p:cNvPicPr>
            <a:picLocks noGrp="1" noRot="1" noChangeAspect="1"/>
          </p:cNvPicPr>
          <p:nvPr>
            <p:ph idx="1"/>
            <a:videoFile r:link="rId1"/>
          </p:nvPr>
        </p:nvPicPr>
        <p:blipFill>
          <a:blip r:embed="rId3"/>
          <a:stretch>
            <a:fillRect/>
          </a:stretch>
        </p:blipFill>
        <p:spPr>
          <a:xfrm>
            <a:off x="67088" y="44780"/>
            <a:ext cx="12057823" cy="6813220"/>
          </a:xfrm>
          <a:prstGeom prst="rect">
            <a:avLst/>
          </a:prstGeom>
        </p:spPr>
      </p:pic>
      <p:sp>
        <p:nvSpPr>
          <p:cNvPr id="4" name="Footer Placeholder 3">
            <a:extLst>
              <a:ext uri="{FF2B5EF4-FFF2-40B4-BE49-F238E27FC236}">
                <a16:creationId xmlns:a16="http://schemas.microsoft.com/office/drawing/2014/main" id="{BDB98936-A204-F03B-DBAB-FF6E2B9382F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2AA527C-7D91-84E8-90A0-FE1E6B42B17B}"/>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83833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1037967"/>
            <a:ext cx="3568662" cy="4709131"/>
          </a:xfrm>
        </p:spPr>
        <p:txBody>
          <a:bodyPr vert="horz" lIns="91440" tIns="45720" rIns="91440" bIns="45720" rtlCol="0" anchor="ctr">
            <a:normAutofit/>
          </a:bodyPr>
          <a:lstStyle/>
          <a:p>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Introduction to </a:t>
            </a:r>
            <a:r>
              <a:rPr lang="en-US" b="1" kern="1200" cap="all" dirty="0" err="1">
                <a:solidFill>
                  <a:srgbClr val="FFFEFF"/>
                </a:solidFill>
                <a:latin typeface="Calibri" panose="020F0502020204030204" pitchFamily="34" charset="0"/>
                <a:ea typeface="Calibri" panose="020F0502020204030204" pitchFamily="34" charset="0"/>
                <a:cs typeface="Calibri" panose="020F0502020204030204" pitchFamily="34" charset="0"/>
              </a:rPr>
              <a:t>mba</a:t>
            </a: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 MANAGING Marketing</a:t>
            </a: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CHANGE </a:t>
            </a: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b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br>
            <a:r>
              <a:rPr lang="en-US" b="1" kern="1200" cap="all" dirty="0">
                <a:solidFill>
                  <a:srgbClr val="FFFEFF"/>
                </a:solidFill>
                <a:latin typeface="Calibri" panose="020F0502020204030204" pitchFamily="34" charset="0"/>
                <a:ea typeface="Calibri" panose="020F0502020204030204" pitchFamily="34" charset="0"/>
                <a:cs typeface="Calibri" panose="020F0502020204030204" pitchFamily="34" charset="0"/>
              </a:rPr>
              <a:t>module handbook</a:t>
            </a:r>
          </a:p>
        </p:txBody>
      </p:sp>
      <p:sp>
        <p:nvSpPr>
          <p:cNvPr id="3" name="TextBox 2">
            <a:extLst>
              <a:ext uri="{FF2B5EF4-FFF2-40B4-BE49-F238E27FC236}">
                <a16:creationId xmlns:a16="http://schemas.microsoft.com/office/drawing/2014/main" id="{1A63A293-6A4B-481D-8960-BE437C3CF946}"/>
              </a:ext>
            </a:extLst>
          </p:cNvPr>
          <p:cNvSpPr txBox="1"/>
          <p:nvPr/>
        </p:nvSpPr>
        <p:spPr>
          <a:xfrm>
            <a:off x="4343625" y="896983"/>
            <a:ext cx="7514392" cy="5457969"/>
          </a:xfrm>
          <a:prstGeom prst="rect">
            <a:avLst/>
          </a:prstGeom>
        </p:spPr>
        <p:txBody>
          <a:bodyPr vert="horz" lIns="91440" tIns="45720" rIns="91440" bIns="45720" rtlCol="0" anchor="ctr">
            <a:normAutofit lnSpcReduction="10000"/>
          </a:bodyPr>
          <a:lstStyle/>
          <a:p>
            <a:pPr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MODULE INTRODUCTION </a:t>
            </a: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In this module you will develop a comprehensive and critical understanding of change management theories that contribute towards an </a:t>
            </a:r>
            <a:r>
              <a:rPr lang="en-US" dirty="0" err="1">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organisation’s</a:t>
            </a: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 marketing activity </a:t>
            </a:r>
            <a:r>
              <a:rPr lang="en-GB" dirty="0">
                <a:latin typeface="Calibri" panose="020F0502020204030204" pitchFamily="34" charset="0"/>
                <a:ea typeface="Calibri" panose="020F0502020204030204" pitchFamily="34" charset="0"/>
                <a:cs typeface="Calibri" panose="020F0502020204030204" pitchFamily="34" charset="0"/>
              </a:rPr>
              <a:t>created by the external business environment. </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LEARNING OUTCOMES</a:t>
            </a:r>
            <a:endPar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Upon the successful completion of this module, you should be able to demonstrate the ability to:</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analyse theoretical perspectives and approaches to change management and demonstrate their practical application in a variety of organisational environments;</a:t>
            </a:r>
          </a:p>
          <a:p>
            <a:pPr fontAlgn="base" hangingPunct="0"/>
            <a:r>
              <a:rPr lang="en-GB" dirty="0">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examine the key internal and external drivers of marketing change such as culture, leadership, power, digitalisation, economic and political pressures and the forces of competition; </a:t>
            </a:r>
          </a:p>
          <a:p>
            <a:pPr fontAlgn="base" hangingPunct="0"/>
            <a:r>
              <a:rPr lang="en-GB" dirty="0">
                <a:latin typeface="Calibri" panose="020F0502020204030204" pitchFamily="34" charset="0"/>
                <a:ea typeface="Calibri" panose="020F0502020204030204" pitchFamily="34" charset="0"/>
                <a:cs typeface="Calibri" panose="020F0502020204030204" pitchFamily="34" charset="0"/>
              </a:rPr>
              <a:t> </a:t>
            </a:r>
          </a:p>
          <a:p>
            <a:pPr marL="285750" lvl="0" indent="-285750" fontAlgn="base" hangingPunct="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Critically appraise key marketing activities and the contribution of the marketing department to the whole organisation.</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pPr defTabSz="457200">
                <a:spcAft>
                  <a:spcPts val="600"/>
                </a:spcAft>
              </a:pPr>
              <a:t>15</a:t>
            </a:fld>
            <a:endParaRPr lang="en-US"/>
          </a:p>
        </p:txBody>
      </p:sp>
    </p:spTree>
    <p:extLst>
      <p:ext uri="{BB962C8B-B14F-4D97-AF65-F5344CB8AC3E}">
        <p14:creationId xmlns:p14="http://schemas.microsoft.com/office/powerpoint/2010/main" val="422256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78301"/>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3" y="1896532"/>
            <a:ext cx="7041897" cy="4167872"/>
          </a:xfrm>
        </p:spPr>
        <p:txBody>
          <a:bodyPr>
            <a:noAutofit/>
          </a:bodyPr>
          <a:lstStyle/>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The marketing concept: the changing nature of marketing, its key components and applications.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Scanning the external and internal marketing environments.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Market analysis and customer insight - market forces and failure, government intervention and failure in the market, competitive, cooperative and competitive paradigms, consumer behaviour/expectations in a rapidly changing digital environment. </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Market segmentation, target marketing and positioning and their use in creating value-delivering marketing strategies and marketing plans.</a:t>
            </a: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16</a:t>
            </a:fld>
            <a:endParaRPr lang="en-US">
              <a:solidFill>
                <a:srgbClr val="A48864"/>
              </a:solidFill>
            </a:endParaRPr>
          </a:p>
        </p:txBody>
      </p:sp>
      <p:pic>
        <p:nvPicPr>
          <p:cNvPr id="8" name="Picture 7" descr="Businessperson on a computer">
            <a:extLst>
              <a:ext uri="{FF2B5EF4-FFF2-40B4-BE49-F238E27FC236}">
                <a16:creationId xmlns:a16="http://schemas.microsoft.com/office/drawing/2014/main" id="{1D07A0E6-C787-9D19-FB93-B386FDD3C5E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Tree>
    <p:extLst>
      <p:ext uri="{BB962C8B-B14F-4D97-AF65-F5344CB8AC3E}">
        <p14:creationId xmlns:p14="http://schemas.microsoft.com/office/powerpoint/2010/main" val="292241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66263"/>
          </a:xfrm>
        </p:spPr>
        <p:txBody>
          <a:bodyPr>
            <a:normAutofit/>
          </a:bodyPr>
          <a:lstStyle/>
          <a:p>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Student writing in class  close-up">
            <a:extLst>
              <a:ext uri="{FF2B5EF4-FFF2-40B4-BE49-F238E27FC236}">
                <a16:creationId xmlns:a16="http://schemas.microsoft.com/office/drawing/2014/main" id="{7159A488-F1AF-1662-36DE-244FF873DAD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a:bodyPr>
          <a:lstStyle/>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Understand how resources, assets, digital metrics, competences and capabilities support the achievement of delivering innovative strategies.</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The marketing mix concept, its relation to segmentation and designing the marketing strategy. </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Internal organisational marketing; communication of the corporate brand/reputation. Development of brand building techniques for delivering customer value/experience.</a:t>
            </a:r>
          </a:p>
          <a:p>
            <a:pPr lvl="0" fontAlgn="base" hangingPunct="0"/>
            <a:r>
              <a:rPr lang="en-GB" sz="2000" dirty="0">
                <a:latin typeface="Calibri" panose="020F0502020204030204" pitchFamily="34" charset="0"/>
                <a:ea typeface="Calibri" panose="020F0502020204030204" pitchFamily="34" charset="0"/>
                <a:cs typeface="Calibri" panose="020F0502020204030204" pitchFamily="34" charset="0"/>
              </a:rPr>
              <a:t>Understanding the strategic implications of the disruptive digital marketing environment</a:t>
            </a: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17</a:t>
            </a:fld>
            <a:endParaRPr lang="en-US">
              <a:solidFill>
                <a:srgbClr val="A48864"/>
              </a:solidFill>
            </a:endParaRPr>
          </a:p>
        </p:txBody>
      </p:sp>
    </p:spTree>
    <p:extLst>
      <p:ext uri="{BB962C8B-B14F-4D97-AF65-F5344CB8AC3E}">
        <p14:creationId xmlns:p14="http://schemas.microsoft.com/office/powerpoint/2010/main" val="338139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734758"/>
          </a:xfrm>
        </p:spPr>
        <p:txBody>
          <a:bodyPr>
            <a:normAutofit/>
          </a:bodyPr>
          <a:lstStyle/>
          <a:p>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Indicative content (continued)</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Speech bubble with hashtag symbol">
            <a:extLst>
              <a:ext uri="{FF2B5EF4-FFF2-40B4-BE49-F238E27FC236}">
                <a16:creationId xmlns:a16="http://schemas.microsoft.com/office/drawing/2014/main" id="{8E7B7263-CAC8-5C67-672B-D991709A01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lnSpcReduction="10000"/>
          </a:bodyPr>
          <a:lstStyle/>
          <a:p>
            <a:pPr lvl="0"/>
            <a:r>
              <a:rPr lang="en-GB" sz="2200" dirty="0">
                <a:latin typeface="Calibri" panose="020F0502020204030204" pitchFamily="34" charset="0"/>
                <a:ea typeface="Calibri" panose="020F0502020204030204" pitchFamily="34" charset="0"/>
                <a:cs typeface="Calibri" panose="020F0502020204030204" pitchFamily="34" charset="0"/>
              </a:rPr>
              <a:t>Internet ethics, new social contracts, global pressures, diversity of cultural mixes, managing difference and sustainable processes. </a:t>
            </a:r>
          </a:p>
          <a:p>
            <a:pPr lvl="0"/>
            <a:r>
              <a:rPr lang="en-GB" sz="2200" dirty="0">
                <a:latin typeface="Calibri" panose="020F0502020204030204" pitchFamily="34" charset="0"/>
                <a:ea typeface="Calibri" panose="020F0502020204030204" pitchFamily="34" charset="0"/>
                <a:cs typeface="Calibri" panose="020F0502020204030204" pitchFamily="34" charset="0"/>
              </a:rPr>
              <a:t>Analysis of models of ethics in the context of commercial priorities and market forces. </a:t>
            </a:r>
          </a:p>
          <a:p>
            <a:pPr lvl="0" fontAlgn="base" hangingPunct="0"/>
            <a:r>
              <a:rPr lang="en-GB" sz="2200" dirty="0">
                <a:latin typeface="Calibri" panose="020F0502020204030204" pitchFamily="34" charset="0"/>
                <a:ea typeface="Calibri" panose="020F0502020204030204" pitchFamily="34" charset="0"/>
                <a:cs typeface="Calibri" panose="020F0502020204030204" pitchFamily="34" charset="0"/>
              </a:rPr>
              <a:t>Current issues and future developments in marketing to ensure ongoing sustainability of the role of marketing as well as for organisations e.g. Search Engine Optimisation (SEO), Pay per Click (PPC), viral marketing, affiliate marketing and social media.</a:t>
            </a:r>
          </a:p>
          <a:p>
            <a:endParaRPr lang="en-GB" dirty="0"/>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43C4D6"/>
                </a:solidFill>
              </a:rPr>
              <a:pPr>
                <a:spcAft>
                  <a:spcPts val="600"/>
                </a:spcAft>
              </a:pPr>
              <a:t>18</a:t>
            </a:fld>
            <a:endParaRPr lang="en-US">
              <a:solidFill>
                <a:srgbClr val="43C4D6"/>
              </a:solidFill>
            </a:endParaRPr>
          </a:p>
        </p:txBody>
      </p:sp>
    </p:spTree>
    <p:extLst>
      <p:ext uri="{BB962C8B-B14F-4D97-AF65-F5344CB8AC3E}">
        <p14:creationId xmlns:p14="http://schemas.microsoft.com/office/powerpoint/2010/main" val="159718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B7CC-614D-D26B-3CFA-479135851FD0}"/>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MODULE ASSESSMENTS</a:t>
            </a:r>
          </a:p>
        </p:txBody>
      </p:sp>
      <p:sp>
        <p:nvSpPr>
          <p:cNvPr id="3" name="Footer Placeholder 2">
            <a:extLst>
              <a:ext uri="{FF2B5EF4-FFF2-40B4-BE49-F238E27FC236}">
                <a16:creationId xmlns:a16="http://schemas.microsoft.com/office/drawing/2014/main" id="{9425A370-474B-0E14-C54D-AEE57A3300A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D67AF59-CF2B-3FDF-4EF0-6379C0D82CAA}"/>
              </a:ext>
            </a:extLst>
          </p:cNvPr>
          <p:cNvSpPr>
            <a:spLocks noGrp="1"/>
          </p:cNvSpPr>
          <p:nvPr>
            <p:ph type="sldNum" sz="quarter" idx="12"/>
          </p:nvPr>
        </p:nvSpPr>
        <p:spPr/>
        <p:txBody>
          <a:bodyPr/>
          <a:lstStyle/>
          <a:p>
            <a:fld id="{3A98EE3D-8CD1-4C3F-BD1C-C98C9596463C}" type="slidenum">
              <a:rPr lang="en-US" smtClean="0"/>
              <a:t>19</a:t>
            </a:fld>
            <a:endParaRPr lang="en-US" dirty="0"/>
          </a:p>
        </p:txBody>
      </p:sp>
      <p:graphicFrame>
        <p:nvGraphicFramePr>
          <p:cNvPr id="8" name="Table 8">
            <a:extLst>
              <a:ext uri="{FF2B5EF4-FFF2-40B4-BE49-F238E27FC236}">
                <a16:creationId xmlns:a16="http://schemas.microsoft.com/office/drawing/2014/main" id="{8EE1CEF0-987F-71CB-1FB4-E18E20CB8BC7}"/>
              </a:ext>
            </a:extLst>
          </p:cNvPr>
          <p:cNvGraphicFramePr>
            <a:graphicFrameLocks noGrp="1"/>
          </p:cNvGraphicFramePr>
          <p:nvPr>
            <p:extLst>
              <p:ext uri="{D42A27DB-BD31-4B8C-83A1-F6EECF244321}">
                <p14:modId xmlns:p14="http://schemas.microsoft.com/office/powerpoint/2010/main" val="2934317046"/>
              </p:ext>
            </p:extLst>
          </p:nvPr>
        </p:nvGraphicFramePr>
        <p:xfrm>
          <a:off x="1177045" y="2412459"/>
          <a:ext cx="9834666" cy="1721796"/>
        </p:xfrm>
        <a:graphic>
          <a:graphicData uri="http://schemas.openxmlformats.org/drawingml/2006/table">
            <a:tbl>
              <a:tblPr firstRow="1" bandRow="1">
                <a:tableStyleId>{5C22544A-7EE6-4342-B048-85BDC9FD1C3A}</a:tableStyleId>
              </a:tblPr>
              <a:tblGrid>
                <a:gridCol w="3278222">
                  <a:extLst>
                    <a:ext uri="{9D8B030D-6E8A-4147-A177-3AD203B41FA5}">
                      <a16:colId xmlns:a16="http://schemas.microsoft.com/office/drawing/2014/main" val="1210200431"/>
                    </a:ext>
                  </a:extLst>
                </a:gridCol>
                <a:gridCol w="3278222">
                  <a:extLst>
                    <a:ext uri="{9D8B030D-6E8A-4147-A177-3AD203B41FA5}">
                      <a16:colId xmlns:a16="http://schemas.microsoft.com/office/drawing/2014/main" val="2528445428"/>
                    </a:ext>
                  </a:extLst>
                </a:gridCol>
                <a:gridCol w="3278222">
                  <a:extLst>
                    <a:ext uri="{9D8B030D-6E8A-4147-A177-3AD203B41FA5}">
                      <a16:colId xmlns:a16="http://schemas.microsoft.com/office/drawing/2014/main" val="2534504305"/>
                    </a:ext>
                  </a:extLst>
                </a:gridCol>
              </a:tblGrid>
              <a:tr h="403698">
                <a:tc>
                  <a:txBody>
                    <a:bodyPr/>
                    <a:lstStyle/>
                    <a:p>
                      <a:r>
                        <a:rPr lang="en-GB" dirty="0"/>
                        <a:t>Assignment 1</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70839846"/>
                  </a:ext>
                </a:extLst>
              </a:tr>
              <a:tr h="403698">
                <a:tc>
                  <a:txBody>
                    <a:bodyPr/>
                    <a:lstStyle/>
                    <a:p>
                      <a:r>
                        <a:rPr lang="en-GB" dirty="0"/>
                        <a:t>MODE OF ASSESSMENT</a:t>
                      </a:r>
                    </a:p>
                  </a:txBody>
                  <a:tcPr/>
                </a:tc>
                <a:tc>
                  <a:txBody>
                    <a:bodyPr/>
                    <a:lstStyle/>
                    <a:p>
                      <a:r>
                        <a:rPr lang="en-GB" b="0" u="none" dirty="0">
                          <a:solidFill>
                            <a:schemeClr val="tx1"/>
                          </a:solidFill>
                        </a:rPr>
                        <a:t>VOLUME</a:t>
                      </a:r>
                    </a:p>
                  </a:txBody>
                  <a:tcPr/>
                </a:tc>
                <a:tc>
                  <a:txBody>
                    <a:bodyPr/>
                    <a:lstStyle/>
                    <a:p>
                      <a:r>
                        <a:rPr lang="en-GB" dirty="0"/>
                        <a:t>WEIGHTING</a:t>
                      </a:r>
                    </a:p>
                  </a:txBody>
                  <a:tcPr/>
                </a:tc>
                <a:extLst>
                  <a:ext uri="{0D108BD9-81ED-4DB2-BD59-A6C34878D82A}">
                    <a16:rowId xmlns:a16="http://schemas.microsoft.com/office/drawing/2014/main" val="3379146799"/>
                  </a:ext>
                </a:extLst>
              </a:tr>
              <a:tr h="403698">
                <a:tc>
                  <a:txBody>
                    <a:bodyPr/>
                    <a:lstStyle/>
                    <a:p>
                      <a:r>
                        <a:rPr lang="en-GB" dirty="0"/>
                        <a:t>Presentation</a:t>
                      </a:r>
                    </a:p>
                  </a:txBody>
                  <a:tcPr/>
                </a:tc>
                <a:tc>
                  <a:txBody>
                    <a:bodyPr/>
                    <a:lstStyle/>
                    <a:p>
                      <a:r>
                        <a:rPr lang="en-GB" dirty="0"/>
                        <a:t>Group presentation with individual assessment. 5 minutes per student</a:t>
                      </a:r>
                    </a:p>
                  </a:txBody>
                  <a:tcPr/>
                </a:tc>
                <a:tc>
                  <a:txBody>
                    <a:bodyPr/>
                    <a:lstStyle/>
                    <a:p>
                      <a:r>
                        <a:rPr lang="en-GB" dirty="0"/>
                        <a:t>25%</a:t>
                      </a:r>
                    </a:p>
                  </a:txBody>
                  <a:tcPr/>
                </a:tc>
                <a:extLst>
                  <a:ext uri="{0D108BD9-81ED-4DB2-BD59-A6C34878D82A}">
                    <a16:rowId xmlns:a16="http://schemas.microsoft.com/office/drawing/2014/main" val="500583719"/>
                  </a:ext>
                </a:extLst>
              </a:tr>
            </a:tbl>
          </a:graphicData>
        </a:graphic>
      </p:graphicFrame>
      <p:graphicFrame>
        <p:nvGraphicFramePr>
          <p:cNvPr id="9" name="Table 9">
            <a:extLst>
              <a:ext uri="{FF2B5EF4-FFF2-40B4-BE49-F238E27FC236}">
                <a16:creationId xmlns:a16="http://schemas.microsoft.com/office/drawing/2014/main" id="{4F7D1B7C-E911-7ABC-6FBE-D83B7029EF44}"/>
              </a:ext>
            </a:extLst>
          </p:cNvPr>
          <p:cNvGraphicFramePr>
            <a:graphicFrameLocks noGrp="1"/>
          </p:cNvGraphicFramePr>
          <p:nvPr>
            <p:extLst>
              <p:ext uri="{D42A27DB-BD31-4B8C-83A1-F6EECF244321}">
                <p14:modId xmlns:p14="http://schemas.microsoft.com/office/powerpoint/2010/main" val="3033247359"/>
              </p:ext>
            </p:extLst>
          </p:nvPr>
        </p:nvGraphicFramePr>
        <p:xfrm>
          <a:off x="1177044" y="4095346"/>
          <a:ext cx="9834666" cy="1809344"/>
        </p:xfrm>
        <a:graphic>
          <a:graphicData uri="http://schemas.openxmlformats.org/drawingml/2006/table">
            <a:tbl>
              <a:tblPr firstRow="1" bandRow="1">
                <a:tableStyleId>{5C22544A-7EE6-4342-B048-85BDC9FD1C3A}</a:tableStyleId>
              </a:tblPr>
              <a:tblGrid>
                <a:gridCol w="3278222">
                  <a:extLst>
                    <a:ext uri="{9D8B030D-6E8A-4147-A177-3AD203B41FA5}">
                      <a16:colId xmlns:a16="http://schemas.microsoft.com/office/drawing/2014/main" val="340320410"/>
                    </a:ext>
                  </a:extLst>
                </a:gridCol>
                <a:gridCol w="3278222">
                  <a:extLst>
                    <a:ext uri="{9D8B030D-6E8A-4147-A177-3AD203B41FA5}">
                      <a16:colId xmlns:a16="http://schemas.microsoft.com/office/drawing/2014/main" val="3555688235"/>
                    </a:ext>
                  </a:extLst>
                </a:gridCol>
                <a:gridCol w="3278222">
                  <a:extLst>
                    <a:ext uri="{9D8B030D-6E8A-4147-A177-3AD203B41FA5}">
                      <a16:colId xmlns:a16="http://schemas.microsoft.com/office/drawing/2014/main" val="924947094"/>
                    </a:ext>
                  </a:extLst>
                </a:gridCol>
              </a:tblGrid>
              <a:tr h="464979">
                <a:tc>
                  <a:txBody>
                    <a:bodyPr/>
                    <a:lstStyle/>
                    <a:p>
                      <a:r>
                        <a:rPr lang="en-GB" dirty="0"/>
                        <a:t>Assignment 2</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683991261"/>
                  </a:ext>
                </a:extLst>
              </a:tr>
              <a:tr h="464979">
                <a:tc>
                  <a:txBody>
                    <a:bodyPr/>
                    <a:lstStyle/>
                    <a:p>
                      <a:r>
                        <a:rPr lang="en-GB" dirty="0"/>
                        <a:t>MODE OF ASSESSMENT</a:t>
                      </a:r>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4200059958"/>
                  </a:ext>
                </a:extLst>
              </a:tr>
              <a:tr h="879386">
                <a:tc>
                  <a:txBody>
                    <a:bodyPr/>
                    <a:lstStyle/>
                    <a:p>
                      <a:r>
                        <a:rPr lang="en-GB" dirty="0"/>
                        <a:t>Written Report</a:t>
                      </a:r>
                    </a:p>
                  </a:txBody>
                  <a:tcPr/>
                </a:tc>
                <a:tc>
                  <a:txBody>
                    <a:bodyPr/>
                    <a:lstStyle/>
                    <a:p>
                      <a:r>
                        <a:rPr lang="en-GB" dirty="0"/>
                        <a:t>3750 words</a:t>
                      </a:r>
                    </a:p>
                  </a:txBody>
                  <a:tcPr/>
                </a:tc>
                <a:tc>
                  <a:txBody>
                    <a:bodyPr/>
                    <a:lstStyle/>
                    <a:p>
                      <a:r>
                        <a:rPr lang="en-GB" dirty="0"/>
                        <a:t>75%</a:t>
                      </a:r>
                    </a:p>
                  </a:txBody>
                  <a:tcPr/>
                </a:tc>
                <a:extLst>
                  <a:ext uri="{0D108BD9-81ED-4DB2-BD59-A6C34878D82A}">
                    <a16:rowId xmlns:a16="http://schemas.microsoft.com/office/drawing/2014/main" val="1283893230"/>
                  </a:ext>
                </a:extLst>
              </a:tr>
            </a:tbl>
          </a:graphicData>
        </a:graphic>
      </p:graphicFrame>
    </p:spTree>
    <p:extLst>
      <p:ext uri="{BB962C8B-B14F-4D97-AF65-F5344CB8AC3E}">
        <p14:creationId xmlns:p14="http://schemas.microsoft.com/office/powerpoint/2010/main" val="2483255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CB34F9-AADA-768E-89E3-F97DF32580BF}"/>
              </a:ext>
            </a:extLst>
          </p:cNvPr>
          <p:cNvSpPr>
            <a:spLocks noGrp="1"/>
          </p:cNvSpPr>
          <p:nvPr>
            <p:ph type="title"/>
          </p:nvPr>
        </p:nvSpPr>
        <p:spPr>
          <a:xfrm>
            <a:off x="771148" y="1037967"/>
            <a:ext cx="3054091" cy="4709131"/>
          </a:xfrm>
        </p:spPr>
        <p:txBody>
          <a:bodyPr anchor="ctr">
            <a:normAutofit/>
          </a:bodyPr>
          <a:lstStyle/>
          <a:p>
            <a:r>
              <a:rPr lang="en-GB" b="1" u="sng" dirty="0">
                <a:solidFill>
                  <a:srgbClr val="FFFEFF"/>
                </a:solidFill>
                <a:latin typeface="Calibri" panose="020F0502020204030204" pitchFamily="34" charset="0"/>
                <a:ea typeface="Calibri" panose="020F0502020204030204" pitchFamily="34" charset="0"/>
                <a:cs typeface="Calibri" panose="020F0502020204030204" pitchFamily="34" charset="0"/>
              </a:rPr>
              <a:t>ASSESSMENTS</a:t>
            </a:r>
            <a:r>
              <a:rPr lang="en-GB" dirty="0">
                <a:solidFill>
                  <a:srgbClr val="FFFEFF"/>
                </a:solidFill>
              </a:rPr>
              <a:t> </a:t>
            </a:r>
          </a:p>
        </p:txBody>
      </p:sp>
      <p:sp>
        <p:nvSpPr>
          <p:cNvPr id="3" name="Content Placeholder 2">
            <a:extLst>
              <a:ext uri="{FF2B5EF4-FFF2-40B4-BE49-F238E27FC236}">
                <a16:creationId xmlns:a16="http://schemas.microsoft.com/office/drawing/2014/main" id="{AAC8B801-981E-1CD9-7F6D-A0F6EEB88C70}"/>
              </a:ext>
            </a:extLst>
          </p:cNvPr>
          <p:cNvSpPr>
            <a:spLocks noGrp="1"/>
          </p:cNvSpPr>
          <p:nvPr>
            <p:ph idx="1"/>
          </p:nvPr>
        </p:nvSpPr>
        <p:spPr>
          <a:xfrm>
            <a:off x="4343625" y="804231"/>
            <a:ext cx="7401841" cy="5354198"/>
          </a:xfrm>
        </p:spPr>
        <p:txBody>
          <a:bodyPr>
            <a:normAutofit fontScale="92500" lnSpcReduction="20000"/>
          </a:bodyPr>
          <a:lstStyle/>
          <a:p>
            <a:pPr marL="0" lv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lvl="0" indent="0">
              <a:buNone/>
            </a:pPr>
            <a:r>
              <a:rPr lang="en-US" sz="2400" b="1" u="sng" dirty="0">
                <a:latin typeface="Calibri" panose="020F0502020204030204" pitchFamily="34" charset="0"/>
                <a:ea typeface="Calibri" panose="020F0502020204030204" pitchFamily="34" charset="0"/>
                <a:cs typeface="Calibri" panose="020F0502020204030204" pitchFamily="34" charset="0"/>
              </a:rPr>
              <a:t>Assignment 1 – Group Presentation (Weighted 25%)</a:t>
            </a:r>
          </a:p>
          <a:p>
            <a:pPr lvl="1"/>
            <a:r>
              <a:rPr lang="en-US" sz="2000" dirty="0">
                <a:latin typeface="Calibri" panose="020F0502020204030204" pitchFamily="34" charset="0"/>
                <a:ea typeface="Calibri" panose="020F0502020204030204" pitchFamily="34" charset="0"/>
                <a:cs typeface="Calibri" panose="020F0502020204030204" pitchFamily="34" charset="0"/>
              </a:rPr>
              <a:t>Select your own groups of 5 – 6 students </a:t>
            </a:r>
          </a:p>
          <a:p>
            <a:pPr lvl="1"/>
            <a:r>
              <a:rPr lang="en-US" sz="2000" dirty="0">
                <a:latin typeface="Calibri" panose="020F0502020204030204" pitchFamily="34" charset="0"/>
                <a:ea typeface="Calibri" panose="020F0502020204030204" pitchFamily="34" charset="0"/>
                <a:cs typeface="Calibri" panose="020F0502020204030204" pitchFamily="34" charset="0"/>
              </a:rPr>
              <a:t>Select a case study organization which MUST NOT have been used for other module assessments</a:t>
            </a:r>
          </a:p>
          <a:p>
            <a:pPr lvl="1"/>
            <a:r>
              <a:rPr lang="en-US" sz="2000" dirty="0">
                <a:latin typeface="Calibri" panose="020F0502020204030204" pitchFamily="34" charset="0"/>
                <a:ea typeface="Calibri" panose="020F0502020204030204" pitchFamily="34" charset="0"/>
                <a:cs typeface="Calibri" panose="020F0502020204030204" pitchFamily="34" charset="0"/>
              </a:rPr>
              <a:t>Live presentations during Reading Week – W/C 27</a:t>
            </a:r>
            <a:r>
              <a:rPr lang="en-US" sz="2000" baseline="30000" dirty="0">
                <a:latin typeface="Calibri" panose="020F0502020204030204" pitchFamily="34" charset="0"/>
                <a:ea typeface="Calibri" panose="020F0502020204030204" pitchFamily="34" charset="0"/>
                <a:cs typeface="Calibri" panose="020F0502020204030204" pitchFamily="34" charset="0"/>
              </a:rPr>
              <a:t>th</a:t>
            </a:r>
            <a:r>
              <a:rPr lang="en-US" sz="2000" dirty="0">
                <a:latin typeface="Calibri" panose="020F0502020204030204" pitchFamily="34" charset="0"/>
                <a:ea typeface="Calibri" panose="020F0502020204030204" pitchFamily="34" charset="0"/>
                <a:cs typeface="Calibri" panose="020F0502020204030204" pitchFamily="34" charset="0"/>
              </a:rPr>
              <a:t> October</a:t>
            </a:r>
          </a:p>
          <a:p>
            <a:pPr lvl="1"/>
            <a:r>
              <a:rPr lang="en-US" sz="2000" dirty="0">
                <a:latin typeface="Calibri" panose="020F0502020204030204" pitchFamily="34" charset="0"/>
                <a:ea typeface="Calibri" panose="020F0502020204030204" pitchFamily="34" charset="0"/>
                <a:cs typeface="Calibri" panose="020F0502020204030204" pitchFamily="34" charset="0"/>
              </a:rPr>
              <a:t>Your group MUST coordinate together to produce a professional coherent presentation </a:t>
            </a:r>
          </a:p>
          <a:p>
            <a:pPr lvl="1"/>
            <a:r>
              <a:rPr lang="en-US" sz="2000" dirty="0">
                <a:latin typeface="Calibri" panose="020F0502020204030204" pitchFamily="34" charset="0"/>
                <a:ea typeface="Calibri" panose="020F0502020204030204" pitchFamily="34" charset="0"/>
                <a:cs typeface="Calibri" panose="020F0502020204030204" pitchFamily="34" charset="0"/>
              </a:rPr>
              <a:t>Individual student grades will be awarded</a:t>
            </a:r>
          </a:p>
          <a:p>
            <a:pPr lvl="1"/>
            <a:endParaRPr lang="en-US" dirty="0">
              <a:latin typeface="Calibri" panose="020F0502020204030204" pitchFamily="34" charset="0"/>
              <a:ea typeface="Calibri" panose="020F0502020204030204" pitchFamily="34" charset="0"/>
              <a:cs typeface="Calibri" panose="020F0502020204030204" pitchFamily="34" charset="0"/>
            </a:endParaRPr>
          </a:p>
          <a:p>
            <a:pPr marL="0" lvl="0" indent="0">
              <a:buNone/>
            </a:pPr>
            <a:r>
              <a:rPr lang="en-US" sz="2400" b="1" u="sng" dirty="0">
                <a:latin typeface="Calibri" panose="020F0502020204030204" pitchFamily="34" charset="0"/>
                <a:ea typeface="Calibri" panose="020F0502020204030204" pitchFamily="34" charset="0"/>
                <a:cs typeface="Calibri" panose="020F0502020204030204" pitchFamily="34" charset="0"/>
              </a:rPr>
              <a:t>Assignment 2 – Individual Report (Weighted 75%)</a:t>
            </a:r>
          </a:p>
          <a:p>
            <a:pPr lvl="1"/>
            <a:r>
              <a:rPr lang="en-US" sz="2000" dirty="0">
                <a:latin typeface="Calibri" panose="020F0502020204030204" pitchFamily="34" charset="0"/>
                <a:ea typeface="Calibri" panose="020F0502020204030204" pitchFamily="34" charset="0"/>
                <a:cs typeface="Calibri" panose="020F0502020204030204" pitchFamily="34" charset="0"/>
              </a:rPr>
              <a:t>Linked to assignment 1 – you MUST use the same case study organization</a:t>
            </a:r>
          </a:p>
          <a:p>
            <a:pPr lvl="1"/>
            <a:r>
              <a:rPr lang="en-US" sz="2000" dirty="0">
                <a:latin typeface="Calibri" panose="020F0502020204030204" pitchFamily="34" charset="0"/>
                <a:ea typeface="Calibri" panose="020F0502020204030204" pitchFamily="34" charset="0"/>
                <a:cs typeface="Calibri" panose="020F0502020204030204" pitchFamily="34" charset="0"/>
              </a:rPr>
              <a:t>Work alone with NO COLLABORATION</a:t>
            </a:r>
          </a:p>
          <a:p>
            <a:pPr lvl="1"/>
            <a:r>
              <a:rPr lang="en-US" sz="2000" dirty="0">
                <a:latin typeface="Calibri" panose="020F0502020204030204" pitchFamily="34" charset="0"/>
                <a:ea typeface="Calibri" panose="020F0502020204030204" pitchFamily="34" charset="0"/>
                <a:cs typeface="Calibri" panose="020F0502020204030204" pitchFamily="34" charset="0"/>
              </a:rPr>
              <a:t>Submit in January 2026</a:t>
            </a:r>
          </a:p>
          <a:p>
            <a:pPr lvl="1"/>
            <a:endParaRPr lang="en-US" dirty="0">
              <a:latin typeface="Calibri" panose="020F0502020204030204" pitchFamily="34" charset="0"/>
              <a:ea typeface="Calibri" panose="020F0502020204030204" pitchFamily="34" charset="0"/>
              <a:cs typeface="Calibri" panose="020F0502020204030204" pitchFamily="34" charset="0"/>
            </a:endParaRPr>
          </a:p>
          <a:p>
            <a:pPr marL="324000" lvl="1" indent="0">
              <a:buNone/>
            </a:pPr>
            <a:endParaRPr lang="en-GB" dirty="0"/>
          </a:p>
        </p:txBody>
      </p:sp>
      <p:sp>
        <p:nvSpPr>
          <p:cNvPr id="4" name="Footer Placeholder 3">
            <a:extLst>
              <a:ext uri="{FF2B5EF4-FFF2-40B4-BE49-F238E27FC236}">
                <a16:creationId xmlns:a16="http://schemas.microsoft.com/office/drawing/2014/main" id="{50979B7B-B687-8C25-7CFC-CDAF2E6F2A21}"/>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4D14AE90-AE7C-EF71-0A66-B7E70FFA864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20</a:t>
            </a:fld>
            <a:endParaRPr lang="en-US"/>
          </a:p>
        </p:txBody>
      </p:sp>
    </p:spTree>
    <p:extLst>
      <p:ext uri="{BB962C8B-B14F-4D97-AF65-F5344CB8AC3E}">
        <p14:creationId xmlns:p14="http://schemas.microsoft.com/office/powerpoint/2010/main" val="2323991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3D black question marks with one yellow question mark">
            <a:extLst>
              <a:ext uri="{FF2B5EF4-FFF2-40B4-BE49-F238E27FC236}">
                <a16:creationId xmlns:a16="http://schemas.microsoft.com/office/drawing/2014/main" id="{DC9F75C1-9EB9-784B-0492-9F79C6CDF3E6}"/>
              </a:ext>
            </a:extLst>
          </p:cNvPr>
          <p:cNvPicPr>
            <a:picLocks noChangeAspect="1"/>
          </p:cNvPicPr>
          <p:nvPr/>
        </p:nvPicPr>
        <p:blipFill rotWithShape="1">
          <a:blip r:embed="rId2"/>
          <a:srcRect l="28990" r="6122" b="1"/>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7D9BC-959D-AE9B-E40E-8B8CB5AA2A0C}"/>
              </a:ext>
            </a:extLst>
          </p:cNvPr>
          <p:cNvSpPr>
            <a:spLocks noGrp="1"/>
          </p:cNvSpPr>
          <p:nvPr>
            <p:ph type="title"/>
          </p:nvPr>
        </p:nvSpPr>
        <p:spPr>
          <a:xfrm>
            <a:off x="321734" y="352338"/>
            <a:ext cx="11548532" cy="4198700"/>
          </a:xfrm>
        </p:spPr>
        <p:txBody>
          <a:bodyPr vert="horz" lIns="91440" tIns="45720" rIns="91440" bIns="45720" rtlCol="0" anchor="t">
            <a:normAutofit/>
          </a:bodyPr>
          <a:lstStyle/>
          <a:p>
            <a:r>
              <a:rPr lang="en-US" sz="11500">
                <a:solidFill>
                  <a:schemeClr val="bg1"/>
                </a:solidFill>
              </a:rPr>
              <a:t>Any questions?</a:t>
            </a:r>
          </a:p>
        </p:txBody>
      </p:sp>
      <p:sp>
        <p:nvSpPr>
          <p:cNvPr id="20" name="Rectangle 19">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3674A392-F064-C1C7-E770-9D5FE54860CC}"/>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a:solidFill>
                  <a:schemeClr val="bg1"/>
                </a:solidFill>
              </a:rPr>
              <a:pPr defTabSz="457200">
                <a:spcAft>
                  <a:spcPts val="600"/>
                </a:spcAft>
              </a:pPr>
              <a:t>21</a:t>
            </a:fld>
            <a:endParaRPr lang="en-US" sz="1000">
              <a:solidFill>
                <a:schemeClr val="bg1"/>
              </a:solidFill>
            </a:endParaRPr>
          </a:p>
        </p:txBody>
      </p:sp>
    </p:spTree>
    <p:extLst>
      <p:ext uri="{BB962C8B-B14F-4D97-AF65-F5344CB8AC3E}">
        <p14:creationId xmlns:p14="http://schemas.microsoft.com/office/powerpoint/2010/main" val="48130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od human figure">
            <a:extLst>
              <a:ext uri="{FF2B5EF4-FFF2-40B4-BE49-F238E27FC236}">
                <a16:creationId xmlns:a16="http://schemas.microsoft.com/office/drawing/2014/main" id="{C10E9628-FDC6-1EC9-5631-E44895B152B3}"/>
              </a:ext>
            </a:extLst>
          </p:cNvPr>
          <p:cNvPicPr>
            <a:picLocks noChangeAspect="1"/>
          </p:cNvPicPr>
          <p:nvPr/>
        </p:nvPicPr>
        <p:blipFill rotWithShape="1">
          <a:blip r:embed="rId2"/>
          <a:srcRect b="15730"/>
          <a:stretch/>
        </p:blipFill>
        <p:spPr>
          <a:xfrm>
            <a:off x="-2" y="10"/>
            <a:ext cx="12192002" cy="6857990"/>
          </a:xfrm>
          <a:prstGeom prst="rect">
            <a:avLst/>
          </a:prstGeom>
        </p:spPr>
      </p:pic>
      <p:sp>
        <p:nvSpPr>
          <p:cNvPr id="21" name="Rectangle 2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53A86E-FAA2-DFBA-CDF5-405448CC4C48}"/>
              </a:ext>
            </a:extLst>
          </p:cNvPr>
          <p:cNvSpPr>
            <a:spLocks noGrp="1"/>
          </p:cNvSpPr>
          <p:nvPr>
            <p:ph type="title"/>
          </p:nvPr>
        </p:nvSpPr>
        <p:spPr>
          <a:xfrm>
            <a:off x="5961888" y="1122363"/>
            <a:ext cx="5910072" cy="2807208"/>
          </a:xfrm>
        </p:spPr>
        <p:txBody>
          <a:bodyPr vert="horz" lIns="91440" tIns="45720" rIns="91440" bIns="45720" rtlCol="0" anchor="b">
            <a:noAutofit/>
          </a:bodyPr>
          <a:lstStyle/>
          <a:p>
            <a:r>
              <a:rPr lang="en-US" sz="4400" dirty="0">
                <a:solidFill>
                  <a:schemeClr val="bg1"/>
                </a:solidFill>
              </a:rPr>
              <a:t>Why is change important for success in marketing?</a:t>
            </a:r>
          </a:p>
        </p:txBody>
      </p:sp>
      <p:sp>
        <p:nvSpPr>
          <p:cNvPr id="4" name="Slide Number Placeholder 3">
            <a:extLst>
              <a:ext uri="{FF2B5EF4-FFF2-40B4-BE49-F238E27FC236}">
                <a16:creationId xmlns:a16="http://schemas.microsoft.com/office/drawing/2014/main" id="{103B68B3-B9F5-0BDA-F0DB-61FFD5B8D093}"/>
              </a:ext>
            </a:extLst>
          </p:cNvPr>
          <p:cNvSpPr>
            <a:spLocks noGrp="1"/>
          </p:cNvSpPr>
          <p:nvPr>
            <p:ph type="sldNum" sz="quarter" idx="12"/>
          </p:nvPr>
        </p:nvSpPr>
        <p:spPr>
          <a:xfrm>
            <a:off x="11150138" y="6356350"/>
            <a:ext cx="721822"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bg1"/>
                </a:solidFill>
              </a:rPr>
              <a:pPr defTabSz="457200">
                <a:spcAft>
                  <a:spcPts val="600"/>
                </a:spcAft>
              </a:pPr>
              <a:t>22</a:t>
            </a:fld>
            <a:endParaRPr lang="en-US" sz="1200">
              <a:solidFill>
                <a:schemeClr val="bg1"/>
              </a:solidFill>
            </a:endParaRPr>
          </a:p>
        </p:txBody>
      </p:sp>
    </p:spTree>
    <p:extLst>
      <p:ext uri="{BB962C8B-B14F-4D97-AF65-F5344CB8AC3E}">
        <p14:creationId xmlns:p14="http://schemas.microsoft.com/office/powerpoint/2010/main" val="4105646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CF9A3-AAAC-F9AE-A066-8B2ED795F525}"/>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Class task</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946D1AF-F4FD-F632-B5CB-BB936379FADE}"/>
              </a:ext>
            </a:extLst>
          </p:cNvPr>
          <p:cNvSpPr>
            <a:spLocks noGrp="1"/>
          </p:cNvSpPr>
          <p:nvPr>
            <p:ph idx="1"/>
          </p:nvPr>
        </p:nvSpPr>
        <p:spPr>
          <a:xfrm>
            <a:off x="581194" y="1896533"/>
            <a:ext cx="6309003" cy="3962266"/>
          </a:xfrm>
        </p:spPr>
        <p:txBody>
          <a:bodyPr>
            <a:normAutofit/>
          </a:bodyPr>
          <a:lstStyle/>
          <a:p>
            <a:r>
              <a:rPr lang="en-GB" sz="2800" b="0" i="0" dirty="0">
                <a:solidFill>
                  <a:schemeClr val="tx1"/>
                </a:solidFill>
                <a:effectLst/>
                <a:latin typeface="Söhne"/>
              </a:rPr>
              <a:t>The field of marketing is constantly evolving due to various factors and drivers of change. </a:t>
            </a:r>
          </a:p>
          <a:p>
            <a:r>
              <a:rPr lang="en-GB" sz="2800" dirty="0">
                <a:solidFill>
                  <a:schemeClr val="tx1"/>
                </a:solidFill>
                <a:latin typeface="Söhne"/>
              </a:rPr>
              <a:t>Work in small groups to discuss and identify key factors that drive change in the field of marketing</a:t>
            </a:r>
          </a:p>
          <a:p>
            <a:r>
              <a:rPr lang="en-GB" sz="2800" dirty="0">
                <a:solidFill>
                  <a:schemeClr val="tx1"/>
                </a:solidFill>
                <a:latin typeface="Söhne"/>
              </a:rPr>
              <a:t>Feed back to the class  </a:t>
            </a:r>
            <a:endParaRPr lang="en-GB" sz="2800" dirty="0">
              <a:solidFill>
                <a:schemeClr val="tx1"/>
              </a:solidFill>
            </a:endParaRPr>
          </a:p>
        </p:txBody>
      </p:sp>
      <p:sp>
        <p:nvSpPr>
          <p:cNvPr id="5" name="Slide Number Placeholder 4">
            <a:extLst>
              <a:ext uri="{FF2B5EF4-FFF2-40B4-BE49-F238E27FC236}">
                <a16:creationId xmlns:a16="http://schemas.microsoft.com/office/drawing/2014/main" id="{96D92463-5706-EAD6-38C7-5E2F7863F46A}"/>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9E6D60"/>
                </a:solidFill>
              </a:rPr>
              <a:pPr>
                <a:spcAft>
                  <a:spcPts val="600"/>
                </a:spcAft>
              </a:pPr>
              <a:t>23</a:t>
            </a:fld>
            <a:endParaRPr lang="en-US">
              <a:solidFill>
                <a:srgbClr val="9E6D60"/>
              </a:solidFill>
            </a:endParaRPr>
          </a:p>
        </p:txBody>
      </p:sp>
      <p:pic>
        <p:nvPicPr>
          <p:cNvPr id="7" name="Picture 6">
            <a:extLst>
              <a:ext uri="{FF2B5EF4-FFF2-40B4-BE49-F238E27FC236}">
                <a16:creationId xmlns:a16="http://schemas.microsoft.com/office/drawing/2014/main" id="{45497B55-FF19-CFE3-4CD8-7E4338223CF4}"/>
              </a:ext>
            </a:extLst>
          </p:cNvPr>
          <p:cNvPicPr>
            <a:picLocks noChangeAspect="1"/>
          </p:cNvPicPr>
          <p:nvPr/>
        </p:nvPicPr>
        <p:blipFill rotWithShape="1">
          <a:blip r:embed="rId2"/>
          <a:srcRect l="19866" r="41825"/>
          <a:stretch/>
        </p:blipFill>
        <p:spPr>
          <a:xfrm>
            <a:off x="7521283" y="10"/>
            <a:ext cx="4670717" cy="6857990"/>
          </a:xfrm>
          <a:prstGeom prst="rect">
            <a:avLst/>
          </a:prstGeom>
        </p:spPr>
      </p:pic>
    </p:spTree>
    <p:extLst>
      <p:ext uri="{BB962C8B-B14F-4D97-AF65-F5344CB8AC3E}">
        <p14:creationId xmlns:p14="http://schemas.microsoft.com/office/powerpoint/2010/main" val="1619511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Changing consumer behaviour</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301214" y="1505428"/>
            <a:ext cx="6955100" cy="5013706"/>
          </a:xfrm>
        </p:spPr>
        <p:txBody>
          <a:bodyPr>
            <a:normAutofit fontScale="77500" lnSpcReduction="20000"/>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Consumer preferences and behaviour are constantly evolving.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such as demographics, lifestyle changes, and societal trends, have a significant impact on marketing strategies and messaging.</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Marketers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adapt to these changes to remain relevant and connect with their target audience.</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Economic conditions, such as recessions or economic growth, can significantly impact consumer spending habits and marketing budgets. Marketers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must</a:t>
            </a:r>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adjust their strategies to align with the prevailing economic trends.</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 and cultural factors play a significant role in shaping consumer preferences. Adapting marketing strategies to align with these trends can help brands connect with their target audience on a deeper level.</a:t>
            </a:r>
          </a:p>
          <a:p>
            <a:r>
              <a:rPr lang="en-GB" sz="2500" dirty="0">
                <a:latin typeface="Calibri" panose="020F0502020204030204" pitchFamily="34" charset="0"/>
                <a:ea typeface="Calibri" panose="020F0502020204030204" pitchFamily="34" charset="0"/>
                <a:cs typeface="Calibri" panose="020F0502020204030204" pitchFamily="34" charset="0"/>
              </a:rPr>
              <a:t>Demand for </a:t>
            </a:r>
            <a:r>
              <a:rPr lang="en-GB" sz="2500" b="1" dirty="0">
                <a:latin typeface="Calibri" panose="020F0502020204030204" pitchFamily="34" charset="0"/>
                <a:ea typeface="Calibri" panose="020F0502020204030204" pitchFamily="34" charset="0"/>
                <a:cs typeface="Calibri" panose="020F0502020204030204" pitchFamily="34" charset="0"/>
              </a:rPr>
              <a:t>personalisation, speed, authenticity, and convenience</a:t>
            </a:r>
            <a:r>
              <a:rPr lang="en-GB" sz="2500" dirty="0">
                <a:latin typeface="Calibri" panose="020F0502020204030204" pitchFamily="34" charset="0"/>
                <a:ea typeface="Calibri" panose="020F0502020204030204" pitchFamily="34" charset="0"/>
                <a:cs typeface="Calibri" panose="020F0502020204030204" pitchFamily="34" charset="0"/>
              </a:rPr>
              <a:t> is driving marketing transformation.</a:t>
            </a:r>
            <a:endParaRPr lang="en-GB" sz="25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tx2"/>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24</a:t>
            </a:fld>
            <a:endParaRPr lang="en-US">
              <a:solidFill>
                <a:srgbClr val="F29B0F"/>
              </a:solidFill>
            </a:endParaRPr>
          </a:p>
        </p:txBody>
      </p:sp>
      <p:pic>
        <p:nvPicPr>
          <p:cNvPr id="8" name="Picture 7" descr="Colourful carved figures of humans">
            <a:extLst>
              <a:ext uri="{FF2B5EF4-FFF2-40B4-BE49-F238E27FC236}">
                <a16:creationId xmlns:a16="http://schemas.microsoft.com/office/drawing/2014/main" id="{9A8AB827-DE1B-7872-864C-5B10C74F1611}"/>
              </a:ext>
            </a:extLst>
          </p:cNvPr>
          <p:cNvPicPr>
            <a:picLocks noChangeAspect="1"/>
          </p:cNvPicPr>
          <p:nvPr/>
        </p:nvPicPr>
        <p:blipFill rotWithShape="1">
          <a:blip r:embed="rId2"/>
          <a:srcRect l="25982" r="25492" b="-1"/>
          <a:stretch/>
        </p:blipFill>
        <p:spPr>
          <a:xfrm>
            <a:off x="7521283" y="10"/>
            <a:ext cx="4670717" cy="6857990"/>
          </a:xfrm>
          <a:prstGeom prst="rect">
            <a:avLst/>
          </a:prstGeom>
        </p:spPr>
      </p:pic>
    </p:spTree>
    <p:extLst>
      <p:ext uri="{BB962C8B-B14F-4D97-AF65-F5344CB8AC3E}">
        <p14:creationId xmlns:p14="http://schemas.microsoft.com/office/powerpoint/2010/main" val="4130157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Technological advancement</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A 3D pattern of ring shapes connected by lines">
            <a:extLst>
              <a:ext uri="{FF2B5EF4-FFF2-40B4-BE49-F238E27FC236}">
                <a16:creationId xmlns:a16="http://schemas.microsoft.com/office/drawing/2014/main" id="{0D050C27-1C67-E1FC-106F-72063FAB3A8B}"/>
              </a:ext>
            </a:extLst>
          </p:cNvPr>
          <p:cNvPicPr>
            <a:picLocks noChangeAspect="1"/>
          </p:cNvPicPr>
          <p:nvPr/>
        </p:nvPicPr>
        <p:blipFill rotWithShape="1">
          <a:blip r:embed="rId2"/>
          <a:srcRect l="14484" r="47207"/>
          <a:stretch/>
        </p:blipFill>
        <p:spPr>
          <a:xfrm>
            <a:off x="581192" y="1114543"/>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a:bodyPr>
          <a:lstStyle/>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rapid pace of technological innovation has transformed the marketing landscape. </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New tools and platforms emerge regularly, offering different ways to reach and engage with customers. </a:t>
            </a:r>
          </a:p>
          <a:p>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D</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igital marketing, data analytics, artificial intelligence, and automation, have transformed the way businesses reach and engage with their customers.</a:t>
            </a:r>
          </a:p>
          <a:p>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up-to-date with these advancements is crucial for effective marketing</a:t>
            </a:r>
            <a:endPar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25</a:t>
            </a:fld>
            <a:endParaRPr lang="en-US">
              <a:solidFill>
                <a:srgbClr val="6E9BC7"/>
              </a:solidFill>
            </a:endParaRPr>
          </a:p>
        </p:txBody>
      </p:sp>
    </p:spTree>
    <p:extLst>
      <p:ext uri="{BB962C8B-B14F-4D97-AF65-F5344CB8AC3E}">
        <p14:creationId xmlns:p14="http://schemas.microsoft.com/office/powerpoint/2010/main" val="2015648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Digital transformation</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descr="A 3D pattern of ring shapes connected by lines">
            <a:extLst>
              <a:ext uri="{FF2B5EF4-FFF2-40B4-BE49-F238E27FC236}">
                <a16:creationId xmlns:a16="http://schemas.microsoft.com/office/drawing/2014/main" id="{0D050C27-1C67-E1FC-106F-72063FAB3A8B}"/>
              </a:ext>
            </a:extLst>
          </p:cNvPr>
          <p:cNvPicPr>
            <a:picLocks noChangeAspect="1"/>
          </p:cNvPicPr>
          <p:nvPr/>
        </p:nvPicPr>
        <p:blipFill rotWithShape="1">
          <a:blip r:embed="rId2"/>
          <a:srcRect l="14484" r="47207"/>
          <a:stretch/>
        </p:blipFill>
        <p:spPr>
          <a:xfrm>
            <a:off x="581192" y="1114543"/>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fontScale="92500"/>
          </a:bodyPr>
          <a:lstStyle/>
          <a:p>
            <a:r>
              <a:rPr lang="en-GB" sz="2200" b="1"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rise of digital platforms</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including social media &amp; mobile apps has dramatically shifted how companies engage with customers. New technologies enable personalised marketing, real time interactions and data driven decisions. </a:t>
            </a:r>
          </a:p>
          <a:p>
            <a:r>
              <a:rPr kumimoji="0" lang="en-GB" altLang="en-US" sz="2200" b="1"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Artificial Intelligence (AI) </a:t>
            </a:r>
            <a:r>
              <a:rPr kumimoji="0" lang="en-GB" altLang="en-US" sz="2200"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and automation allow marketers to optimise campaigns and provide better customer experiences. Automation also enables more efficient processes. </a:t>
            </a:r>
          </a:p>
          <a:p>
            <a:r>
              <a:rPr kumimoji="0" lang="en-GB" altLang="en-US" sz="2200" b="1"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Augmented Reality (AR) </a:t>
            </a:r>
            <a:r>
              <a:rPr kumimoji="0" lang="en-GB" altLang="en-US" sz="2200" u="none" strike="noStrike" cap="none" normalizeH="0" baseline="0"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and Virtual Reality (VR) offer immersive experiences, product demonstrations and enhanced customer engagement in ways traditional media can’t.</a:t>
            </a: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26</a:t>
            </a:fld>
            <a:endParaRPr lang="en-US">
              <a:solidFill>
                <a:srgbClr val="6E9BC7"/>
              </a:solidFill>
            </a:endParaRPr>
          </a:p>
        </p:txBody>
      </p:sp>
    </p:spTree>
    <p:extLst>
      <p:ext uri="{BB962C8B-B14F-4D97-AF65-F5344CB8AC3E}">
        <p14:creationId xmlns:p14="http://schemas.microsoft.com/office/powerpoint/2010/main" val="12573062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4260661" y="702156"/>
            <a:ext cx="7368978" cy="890115"/>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Content platform evolution</a:t>
            </a:r>
          </a:p>
        </p:txBody>
      </p:sp>
      <p:sp>
        <p:nvSpPr>
          <p:cNvPr id="21" name="Rectangle 2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0D050C27-1C67-E1FC-106F-72063FAB3A8B}"/>
              </a:ext>
            </a:extLst>
          </p:cNvPr>
          <p:cNvPicPr>
            <a:picLocks noChangeAspect="1"/>
          </p:cNvPicPr>
          <p:nvPr/>
        </p:nvPicPr>
        <p:blipFill>
          <a:blip r:embed="rId2">
            <a:extLst>
              <a:ext uri="{837473B0-CC2E-450A-ABE3-18F120FF3D39}">
                <a1611:picAttrSrcUrl xmlns:a1611="http://schemas.microsoft.com/office/drawing/2016/11/main" r:id="rId3"/>
              </a:ext>
            </a:extLst>
          </a:blip>
          <a:srcRect l="30845" r="30845"/>
          <a:stretch/>
        </p:blipFill>
        <p:spPr>
          <a:xfrm>
            <a:off x="581192" y="1045582"/>
            <a:ext cx="3194595" cy="4690698"/>
          </a:xfrm>
          <a:prstGeom prst="rect">
            <a:avLst/>
          </a:prstGeom>
        </p:spPr>
      </p:pic>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4241829" y="2040835"/>
            <a:ext cx="7019005" cy="3934515"/>
          </a:xfrm>
        </p:spPr>
        <p:txBody>
          <a:bodyPr>
            <a:normAutofit fontScale="77500" lnSpcReduction="20000"/>
          </a:bodyPr>
          <a:lstStyle/>
          <a:p>
            <a:pPr marL="0" indent="0">
              <a:buNone/>
            </a:pPr>
            <a:endParaRPr lang="en-GB" sz="2400" b="1" dirty="0"/>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The dominance of </a:t>
            </a:r>
            <a:r>
              <a:rPr lang="en-GB" sz="2400" b="1" dirty="0">
                <a:latin typeface="Calibri" panose="020F0502020204030204" pitchFamily="34" charset="0"/>
                <a:ea typeface="Calibri" panose="020F0502020204030204" pitchFamily="34" charset="0"/>
                <a:cs typeface="Calibri" panose="020F0502020204030204" pitchFamily="34" charset="0"/>
              </a:rPr>
              <a:t>short-form video (TikTok, Instagram Reels, YouTube Shorts)</a:t>
            </a:r>
            <a:r>
              <a:rPr lang="en-GB" sz="2400" dirty="0">
                <a:latin typeface="Calibri" panose="020F0502020204030204" pitchFamily="34" charset="0"/>
                <a:ea typeface="Calibri" panose="020F0502020204030204" pitchFamily="34" charset="0"/>
                <a:cs typeface="Calibri" panose="020F0502020204030204" pitchFamily="34" charset="0"/>
              </a:rPr>
              <a:t> continues to reshape content strategies.</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Creators and influencers play a major role in building trust and engagement.</a:t>
            </a:r>
          </a:p>
          <a:p>
            <a:pPr>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Community-Centric Marketing</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Brands are building </a:t>
            </a:r>
            <a:r>
              <a:rPr lang="en-GB" sz="2400" b="1" dirty="0">
                <a:latin typeface="Calibri" panose="020F0502020204030204" pitchFamily="34" charset="0"/>
                <a:ea typeface="Calibri" panose="020F0502020204030204" pitchFamily="34" charset="0"/>
                <a:cs typeface="Calibri" panose="020F0502020204030204" pitchFamily="34" charset="0"/>
              </a:rPr>
              <a:t>online communities</a:t>
            </a:r>
            <a:r>
              <a:rPr lang="en-GB" sz="2400" dirty="0">
                <a:latin typeface="Calibri" panose="020F0502020204030204" pitchFamily="34" charset="0"/>
                <a:ea typeface="Calibri" panose="020F0502020204030204" pitchFamily="34" charset="0"/>
                <a:cs typeface="Calibri" panose="020F0502020204030204" pitchFamily="34" charset="0"/>
              </a:rPr>
              <a:t> to foster loyalty, engagement, and advocacy.</a:t>
            </a: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User-generated content, forums, and social groups are becoming essential touchpoints.</a:t>
            </a:r>
          </a:p>
          <a:p>
            <a:pPr>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2" y="6423914"/>
            <a:ext cx="6917210" cy="365125"/>
          </a:xfrm>
        </p:spPr>
        <p:txBody>
          <a:bodyPr>
            <a:normAutofit/>
          </a:bodyPr>
          <a:lstStyle/>
          <a:p>
            <a:endParaRPr lang="en-US">
              <a:solidFill>
                <a:srgbClr val="6E9BC7"/>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6E9BC7"/>
                </a:solidFill>
              </a:rPr>
              <a:pPr>
                <a:spcAft>
                  <a:spcPts val="600"/>
                </a:spcAft>
              </a:pPr>
              <a:t>27</a:t>
            </a:fld>
            <a:endParaRPr lang="en-US">
              <a:solidFill>
                <a:srgbClr val="6E9BC7"/>
              </a:solidFill>
            </a:endParaRPr>
          </a:p>
        </p:txBody>
      </p:sp>
      <p:sp>
        <p:nvSpPr>
          <p:cNvPr id="2" name="TextBox 1">
            <a:extLst>
              <a:ext uri="{FF2B5EF4-FFF2-40B4-BE49-F238E27FC236}">
                <a16:creationId xmlns:a16="http://schemas.microsoft.com/office/drawing/2014/main" id="{8218084A-C56C-4CD2-45EE-4180CEAF8479}"/>
              </a:ext>
            </a:extLst>
          </p:cNvPr>
          <p:cNvSpPr txBox="1"/>
          <p:nvPr/>
        </p:nvSpPr>
        <p:spPr>
          <a:xfrm>
            <a:off x="581192" y="5805241"/>
            <a:ext cx="3194595" cy="230832"/>
          </a:xfrm>
          <a:prstGeom prst="rect">
            <a:avLst/>
          </a:prstGeom>
          <a:noFill/>
        </p:spPr>
        <p:txBody>
          <a:bodyPr wrap="square" rtlCol="0">
            <a:spAutoFit/>
          </a:bodyPr>
          <a:lstStyle/>
          <a:p>
            <a:r>
              <a:rPr lang="en-GB" sz="900">
                <a:hlinkClick r:id="rId3" tooltip="https://socialcovid.commons.gc.cuny.edu/the-role-of-social-media-in-covid-19/"/>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237122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Data and analytics and Big data</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621536"/>
            <a:ext cx="7550870" cy="4237263"/>
          </a:xfrm>
        </p:spPr>
        <p:txBody>
          <a:bodyPr>
            <a:normAutofit lnSpcReduction="10000"/>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today relies heavily on data and analytics to make informed decisions. </a:t>
            </a:r>
          </a:p>
          <a:p>
            <a:pPr marL="0" marR="0" lvl="0" indent="0" algn="l" defTabSz="914400" rtl="0" eaLnBrk="0" fontAlgn="base" latinLnBrk="0" hangingPunct="0">
              <a:lnSpc>
                <a:spcPct val="100000"/>
              </a:lnSpc>
              <a:spcBef>
                <a:spcPct val="0"/>
              </a:spcBef>
              <a:spcAft>
                <a:spcPct val="0"/>
              </a:spcAft>
              <a:buClrTx/>
              <a:buSzTx/>
              <a:buNone/>
              <a:tabLst/>
            </a:pPr>
            <a:endParaRPr lang="en-GB" sz="9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data collection methods and tools improve, ability to collect and analyse large data sets enable marketers to continually refine their strategies with precision based on insights gained from data analysis.</a:t>
            </a:r>
          </a:p>
          <a:p>
            <a:endParaRPr lang="en-GB" sz="9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Organisations that invest in data analytics can increase their insight and effectiveness, meet customer needs better and develop operational efficiencies. </a:t>
            </a: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solidFill>
                <a:srgbClr val="EE8061"/>
              </a:solidFill>
            </a:endParaRP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EE8061"/>
                </a:solidFill>
              </a:rPr>
              <a:pPr>
                <a:spcAft>
                  <a:spcPts val="600"/>
                </a:spcAft>
              </a:pPr>
              <a:t>28</a:t>
            </a:fld>
            <a:endParaRPr lang="en-US">
              <a:solidFill>
                <a:srgbClr val="EE8061"/>
              </a:solidFill>
            </a:endParaRPr>
          </a:p>
        </p:txBody>
      </p:sp>
      <p:pic>
        <p:nvPicPr>
          <p:cNvPr id="7" name="Picture 6" descr="Desk with productivity items">
            <a:extLst>
              <a:ext uri="{FF2B5EF4-FFF2-40B4-BE49-F238E27FC236}">
                <a16:creationId xmlns:a16="http://schemas.microsoft.com/office/drawing/2014/main" id="{C99BBB51-8009-B7A8-FB3F-A437A71517CE}"/>
              </a:ext>
            </a:extLst>
          </p:cNvPr>
          <p:cNvPicPr>
            <a:picLocks noChangeAspect="1"/>
          </p:cNvPicPr>
          <p:nvPr/>
        </p:nvPicPr>
        <p:blipFill rotWithShape="1">
          <a:blip r:embed="rId2"/>
          <a:srcRect l="34894" r="19644" b="-1"/>
          <a:stretch/>
        </p:blipFill>
        <p:spPr>
          <a:xfrm>
            <a:off x="8608373" y="10"/>
            <a:ext cx="3583627" cy="6857990"/>
          </a:xfrm>
          <a:prstGeom prst="rect">
            <a:avLst/>
          </a:prstGeom>
        </p:spPr>
      </p:pic>
    </p:spTree>
    <p:extLst>
      <p:ext uri="{BB962C8B-B14F-4D97-AF65-F5344CB8AC3E}">
        <p14:creationId xmlns:p14="http://schemas.microsoft.com/office/powerpoint/2010/main" val="2603995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653313"/>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Competitive landscape</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311972" y="1505428"/>
            <a:ext cx="7209311" cy="4353371"/>
          </a:xfrm>
        </p:spPr>
        <p:txBody>
          <a:bodyPr>
            <a:no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Markets are dynamic, and competition is fierce.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Innovative, agile startups can disruption established markets with new business models and technologies</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To stay ahead, marketers must be agile and responsive to changes in the competitive landscape. </a:t>
            </a: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marketing strategies can help a company differentiate itself from competitors, gain competitive advantage, first mover and market leadership.</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D43A1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43A1D"/>
                </a:solidFill>
              </a:rPr>
              <a:pPr>
                <a:spcAft>
                  <a:spcPts val="600"/>
                </a:spcAft>
              </a:pPr>
              <a:t>29</a:t>
            </a:fld>
            <a:endParaRPr lang="en-US">
              <a:solidFill>
                <a:srgbClr val="D43A1D"/>
              </a:solidFill>
            </a:endParaRPr>
          </a:p>
        </p:txBody>
      </p:sp>
      <p:pic>
        <p:nvPicPr>
          <p:cNvPr id="8" name="Picture 7" descr="Blue arrows pointing at a red button">
            <a:extLst>
              <a:ext uri="{FF2B5EF4-FFF2-40B4-BE49-F238E27FC236}">
                <a16:creationId xmlns:a16="http://schemas.microsoft.com/office/drawing/2014/main" id="{9FD6B57F-0A03-B469-2851-98FB3B443391}"/>
              </a:ext>
            </a:extLst>
          </p:cNvPr>
          <p:cNvPicPr>
            <a:picLocks noChangeAspect="1"/>
          </p:cNvPicPr>
          <p:nvPr/>
        </p:nvPicPr>
        <p:blipFill rotWithShape="1">
          <a:blip r:embed="rId2"/>
          <a:srcRect l="31456" r="23082" b="-1"/>
          <a:stretch/>
        </p:blipFill>
        <p:spPr>
          <a:xfrm>
            <a:off x="7521283" y="10"/>
            <a:ext cx="4670717" cy="6857990"/>
          </a:xfrm>
          <a:prstGeom prst="rect">
            <a:avLst/>
          </a:prstGeom>
        </p:spPr>
      </p:pic>
    </p:spTree>
    <p:extLst>
      <p:ext uri="{BB962C8B-B14F-4D97-AF65-F5344CB8AC3E}">
        <p14:creationId xmlns:p14="http://schemas.microsoft.com/office/powerpoint/2010/main" val="26349065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E0AF89-D86E-95A6-E4EE-0752B237AC59}"/>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globalisation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12E327CB-37D1-4C29-8B3F-3B2A72BF1DAA}"/>
              </a:ext>
            </a:extLst>
          </p:cNvPr>
          <p:cNvSpPr>
            <a:spLocks noGrp="1"/>
          </p:cNvSpPr>
          <p:nvPr>
            <p:ph idx="1"/>
          </p:nvPr>
        </p:nvSpPr>
        <p:spPr>
          <a:xfrm>
            <a:off x="581194" y="1896533"/>
            <a:ext cx="6309003" cy="3962266"/>
          </a:xfrm>
        </p:spPr>
        <p:txBody>
          <a:bodyPr>
            <a:normAutofit/>
          </a:bodyPr>
          <a:lstStyle/>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markets become more globalised, businesses need to adjust their marketing strategies to cater to diverse cultures, languages, and consumer behaviours. </a:t>
            </a:r>
          </a:p>
          <a:p>
            <a:endPar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Adapting to these changes can help companies expand their reach and tap into new markets</a:t>
            </a:r>
            <a:r>
              <a:rPr lang="en-GB" sz="2400" b="0" i="0" dirty="0">
                <a:solidFill>
                  <a:schemeClr val="tx2"/>
                </a:solidFill>
                <a:effectLst/>
                <a:latin typeface="Söhne"/>
              </a:rPr>
              <a:t>.</a:t>
            </a:r>
            <a:endParaRPr lang="en-GB" sz="2400" dirty="0">
              <a:solidFill>
                <a:schemeClr val="tx2"/>
              </a:solidFill>
            </a:endParaRPr>
          </a:p>
        </p:txBody>
      </p:sp>
      <p:sp>
        <p:nvSpPr>
          <p:cNvPr id="3" name="Footer Placeholder 2">
            <a:extLst>
              <a:ext uri="{FF2B5EF4-FFF2-40B4-BE49-F238E27FC236}">
                <a16:creationId xmlns:a16="http://schemas.microsoft.com/office/drawing/2014/main" id="{EB78223D-33E9-6369-B3FE-30D5AC2D2E90}"/>
              </a:ext>
            </a:extLst>
          </p:cNvPr>
          <p:cNvSpPr>
            <a:spLocks noGrp="1"/>
          </p:cNvSpPr>
          <p:nvPr>
            <p:ph type="ftr" sz="quarter" idx="11"/>
          </p:nvPr>
        </p:nvSpPr>
        <p:spPr>
          <a:xfrm>
            <a:off x="581193" y="5951811"/>
            <a:ext cx="4277410" cy="365125"/>
          </a:xfrm>
        </p:spPr>
        <p:txBody>
          <a:bodyPr>
            <a:normAutofit/>
          </a:bodyPr>
          <a:lstStyle/>
          <a:p>
            <a:endParaRPr lang="en-US">
              <a:solidFill>
                <a:srgbClr val="5CE9FD"/>
              </a:solidFill>
            </a:endParaRPr>
          </a:p>
        </p:txBody>
      </p:sp>
      <p:sp>
        <p:nvSpPr>
          <p:cNvPr id="4" name="Slide Number Placeholder 3">
            <a:extLst>
              <a:ext uri="{FF2B5EF4-FFF2-40B4-BE49-F238E27FC236}">
                <a16:creationId xmlns:a16="http://schemas.microsoft.com/office/drawing/2014/main" id="{58AF18A8-759F-E463-2431-7CE4D14352FB}"/>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5CE9FD"/>
                </a:solidFill>
              </a:rPr>
              <a:pPr>
                <a:spcAft>
                  <a:spcPts val="600"/>
                </a:spcAft>
              </a:pPr>
              <a:t>30</a:t>
            </a:fld>
            <a:endParaRPr lang="en-US">
              <a:solidFill>
                <a:srgbClr val="5CE9FD"/>
              </a:solidFill>
            </a:endParaRPr>
          </a:p>
        </p:txBody>
      </p:sp>
      <p:pic>
        <p:nvPicPr>
          <p:cNvPr id="8" name="Picture 7" descr="Digital financial graphs in 3D">
            <a:extLst>
              <a:ext uri="{FF2B5EF4-FFF2-40B4-BE49-F238E27FC236}">
                <a16:creationId xmlns:a16="http://schemas.microsoft.com/office/drawing/2014/main" id="{3C7AE739-DFFB-DCB3-F584-E8FAA5E2AE24}"/>
              </a:ext>
            </a:extLst>
          </p:cNvPr>
          <p:cNvPicPr>
            <a:picLocks noChangeAspect="1"/>
          </p:cNvPicPr>
          <p:nvPr/>
        </p:nvPicPr>
        <p:blipFill rotWithShape="1">
          <a:blip r:embed="rId2"/>
          <a:srcRect l="36321" r="10725" b="-2"/>
          <a:stretch/>
        </p:blipFill>
        <p:spPr>
          <a:xfrm>
            <a:off x="7521283" y="10"/>
            <a:ext cx="4670717" cy="6857990"/>
          </a:xfrm>
          <a:prstGeom prst="rect">
            <a:avLst/>
          </a:prstGeom>
        </p:spPr>
      </p:pic>
    </p:spTree>
    <p:extLst>
      <p:ext uri="{BB962C8B-B14F-4D97-AF65-F5344CB8AC3E}">
        <p14:creationId xmlns:p14="http://schemas.microsoft.com/office/powerpoint/2010/main" val="41254708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81193" y="702156"/>
            <a:ext cx="6309003" cy="1013800"/>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regulations</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81194" y="1896533"/>
            <a:ext cx="7355798" cy="3962266"/>
          </a:xfrm>
        </p:spPr>
        <p:txBody>
          <a:bodyPr>
            <a:normAutofit/>
          </a:bodyPr>
          <a:lstStyle/>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Marketing is subject to various regulations and standards, such as data privacy laws and advertising guidelines. </a:t>
            </a:r>
          </a:p>
          <a:p>
            <a:pPr marL="0" indent="0">
              <a:buNone/>
            </a:pPr>
            <a:endPar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24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Staying compliant with these regulations is essential to avoid legal issues and maintain a positive brand image.</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F7CAB977-A0CD-7A78-30C5-F8E51EC76432}"/>
              </a:ext>
            </a:extLst>
          </p:cNvPr>
          <p:cNvSpPr>
            <a:spLocks noGrp="1"/>
          </p:cNvSpPr>
          <p:nvPr>
            <p:ph type="ftr" sz="quarter" idx="11"/>
          </p:nvPr>
        </p:nvSpPr>
        <p:spPr>
          <a:xfrm>
            <a:off x="581193" y="5951811"/>
            <a:ext cx="42774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pPr>
                <a:spcAft>
                  <a:spcPts val="600"/>
                </a:spcAft>
              </a:pPr>
              <a:t>31</a:t>
            </a:fld>
            <a:endParaRPr lang="en-US"/>
          </a:p>
        </p:txBody>
      </p:sp>
      <p:pic>
        <p:nvPicPr>
          <p:cNvPr id="7" name="Picture 6" descr="Padlock on computer motherboard">
            <a:extLst>
              <a:ext uri="{FF2B5EF4-FFF2-40B4-BE49-F238E27FC236}">
                <a16:creationId xmlns:a16="http://schemas.microsoft.com/office/drawing/2014/main" id="{F6956A47-5992-90A4-E0C6-C2DC97214592}"/>
              </a:ext>
            </a:extLst>
          </p:cNvPr>
          <p:cNvPicPr>
            <a:picLocks noChangeAspect="1"/>
          </p:cNvPicPr>
          <p:nvPr/>
        </p:nvPicPr>
        <p:blipFill rotWithShape="1">
          <a:blip r:embed="rId2"/>
          <a:srcRect l="15592" r="38946" b="-1"/>
          <a:stretch/>
        </p:blipFill>
        <p:spPr>
          <a:xfrm>
            <a:off x="8485632" y="10"/>
            <a:ext cx="3706368" cy="6857990"/>
          </a:xfrm>
          <a:prstGeom prst="rect">
            <a:avLst/>
          </a:prstGeom>
        </p:spPr>
      </p:pic>
    </p:spTree>
    <p:extLst>
      <p:ext uri="{BB962C8B-B14F-4D97-AF65-F5344CB8AC3E}">
        <p14:creationId xmlns:p14="http://schemas.microsoft.com/office/powerpoint/2010/main" val="955960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CCEB46-A917-A970-BC0C-23356E6038A0}"/>
              </a:ext>
            </a:extLst>
          </p:cNvPr>
          <p:cNvSpPr>
            <a:spLocks noGrp="1"/>
          </p:cNvSpPr>
          <p:nvPr>
            <p:ph type="title"/>
          </p:nvPr>
        </p:nvSpPr>
        <p:spPr>
          <a:xfrm>
            <a:off x="5540829" y="702156"/>
            <a:ext cx="6041266" cy="513458"/>
          </a:xfrm>
        </p:spPr>
        <p:txBody>
          <a:bodyPr>
            <a:normAutofit fontScale="90000"/>
          </a:bodyPr>
          <a:lstStyle/>
          <a:p>
            <a:r>
              <a:rPr lang="en-GB" sz="2600" b="1" u="sng" dirty="0">
                <a:solidFill>
                  <a:schemeClr val="tx1"/>
                </a:solidFill>
                <a:latin typeface="Calibri" panose="020F0502020204030204" pitchFamily="34" charset="0"/>
                <a:ea typeface="Calibri" panose="020F0502020204030204" pitchFamily="34" charset="0"/>
                <a:cs typeface="Calibri" panose="020F0502020204030204" pitchFamily="34" charset="0"/>
              </a:rPr>
              <a:t>Environmental and social influences</a:t>
            </a:r>
          </a:p>
        </p:txBody>
      </p:sp>
      <p:pic>
        <p:nvPicPr>
          <p:cNvPr id="7" name="Picture 6" descr="Sphere of mesh and nodes">
            <a:extLst>
              <a:ext uri="{FF2B5EF4-FFF2-40B4-BE49-F238E27FC236}">
                <a16:creationId xmlns:a16="http://schemas.microsoft.com/office/drawing/2014/main" id="{73B7E0AD-071D-D467-4D59-BE446428185E}"/>
              </a:ext>
            </a:extLst>
          </p:cNvPr>
          <p:cNvPicPr>
            <a:picLocks noChangeAspect="1"/>
          </p:cNvPicPr>
          <p:nvPr/>
        </p:nvPicPr>
        <p:blipFill rotWithShape="1">
          <a:blip r:embed="rId2"/>
          <a:srcRect l="17567"/>
          <a:stretch/>
        </p:blipFill>
        <p:spPr>
          <a:xfrm>
            <a:off x="21" y="10"/>
            <a:ext cx="5010892" cy="6857990"/>
          </a:xfrm>
          <a:prstGeom prst="rect">
            <a:avLst/>
          </a:prstGeom>
        </p:spPr>
      </p:pic>
      <p:sp>
        <p:nvSpPr>
          <p:cNvPr id="13" name="Rectangle 1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7914769-98A8-C693-C966-0CF70AFD0B39}"/>
              </a:ext>
            </a:extLst>
          </p:cNvPr>
          <p:cNvSpPr>
            <a:spLocks noGrp="1"/>
          </p:cNvSpPr>
          <p:nvPr>
            <p:ph idx="1"/>
          </p:nvPr>
        </p:nvSpPr>
        <p:spPr>
          <a:xfrm>
            <a:off x="5266944" y="1917770"/>
            <a:ext cx="6620256" cy="4057580"/>
          </a:xfrm>
        </p:spPr>
        <p:txBody>
          <a:bodyPr>
            <a:noAutofit/>
          </a:bodyPr>
          <a:lstStyle/>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F</a:t>
            </a: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actors related to the environment and society that significantly impact marketing strategies, consumer behaviour, and brand perceptions. </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These drivers are increasingly important in today's business landscape as consumers and stakeholders are more conscious of environmental and social issues</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 often preferring brands that are eco-conscious, transparent and socially conscious</a:t>
            </a: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GB" sz="220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Companies that adopt sustainable practices in their operations and marketing often have a competitive advantage.</a:t>
            </a:r>
          </a:p>
          <a:p>
            <a:pPr>
              <a:lnSpc>
                <a:spcPct val="100000"/>
              </a:lnSpc>
            </a:pP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E.g. Green marketing. Reduced carbon footprint, CSR, circular economy. Ethical sourcing.</a:t>
            </a:r>
          </a:p>
        </p:txBody>
      </p:sp>
      <p:sp>
        <p:nvSpPr>
          <p:cNvPr id="5" name="Slide Number Placeholder 4">
            <a:extLst>
              <a:ext uri="{FF2B5EF4-FFF2-40B4-BE49-F238E27FC236}">
                <a16:creationId xmlns:a16="http://schemas.microsoft.com/office/drawing/2014/main" id="{796AC00D-C162-4E0D-39B9-E44101F95E64}"/>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32</a:t>
            </a:fld>
            <a:endParaRPr lang="en-US"/>
          </a:p>
        </p:txBody>
      </p:sp>
    </p:spTree>
    <p:extLst>
      <p:ext uri="{BB962C8B-B14F-4D97-AF65-F5344CB8AC3E}">
        <p14:creationId xmlns:p14="http://schemas.microsoft.com/office/powerpoint/2010/main" val="1176458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6D4D-89D0-D6BB-BA5F-80BD20D59249}"/>
              </a:ext>
            </a:extLst>
          </p:cNvPr>
          <p:cNvSpPr>
            <a:spLocks noGrp="1"/>
          </p:cNvSpPr>
          <p:nvPr>
            <p:ph type="title"/>
          </p:nvPr>
        </p:nvSpPr>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Boston Consulting Group</a:t>
            </a:r>
          </a:p>
        </p:txBody>
      </p:sp>
      <p:sp>
        <p:nvSpPr>
          <p:cNvPr id="3" name="Content Placeholder 2">
            <a:extLst>
              <a:ext uri="{FF2B5EF4-FFF2-40B4-BE49-F238E27FC236}">
                <a16:creationId xmlns:a16="http://schemas.microsoft.com/office/drawing/2014/main" id="{DC1AE7F7-2C9A-75D5-FDB2-D31FA210E696}"/>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Historical Rankings of the 50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3"/>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Advantages of Innovation - 2023 Most Innovative Companies | BCG</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4"/>
            </a:endParaRPr>
          </a:p>
          <a:p>
            <a:r>
              <a:rPr lang="en-GB" dirty="0">
                <a:latin typeface="Calibri" panose="020F0502020204030204" pitchFamily="34" charset="0"/>
                <a:ea typeface="Calibri" panose="020F0502020204030204" pitchFamily="34" charset="0"/>
                <a:cs typeface="Calibri" panose="020F0502020204030204" pitchFamily="34" charset="0"/>
                <a:hlinkClick r:id="rId4"/>
              </a:rPr>
              <a:t>Nearly 80% of Companies Worldwide Rank Innovation as a Top-Three Priority for 2023 (bcg.com)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BD122049-37E3-E8EC-DAC1-C0D7BEC4D11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92D80A-662D-7E0F-2A7A-079C080AC81F}"/>
              </a:ext>
            </a:extLst>
          </p:cNvPr>
          <p:cNvSpPr>
            <a:spLocks noGrp="1"/>
          </p:cNvSpPr>
          <p:nvPr>
            <p:ph type="sldNum" sz="quarter" idx="12"/>
          </p:nvPr>
        </p:nvSpPr>
        <p:spPr/>
        <p:txBody>
          <a:bodyPr/>
          <a:lstStyle/>
          <a:p>
            <a:fld id="{3A98EE3D-8CD1-4C3F-BD1C-C98C9596463C}" type="slidenum">
              <a:rPr lang="en-US" smtClean="0"/>
              <a:t>33</a:t>
            </a:fld>
            <a:endParaRPr lang="en-US" dirty="0"/>
          </a:p>
        </p:txBody>
      </p:sp>
    </p:spTree>
    <p:extLst>
      <p:ext uri="{BB962C8B-B14F-4D97-AF65-F5344CB8AC3E}">
        <p14:creationId xmlns:p14="http://schemas.microsoft.com/office/powerpoint/2010/main" val="10900884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C2E1-723F-03F0-97BA-AB8AE6673569}"/>
              </a:ext>
            </a:extLst>
          </p:cNvPr>
          <p:cNvSpPr>
            <a:spLocks noGrp="1"/>
          </p:cNvSpPr>
          <p:nvPr>
            <p:ph type="title"/>
          </p:nvPr>
        </p:nvSpPr>
        <p:spPr>
          <a:xfrm>
            <a:off x="581192" y="702156"/>
            <a:ext cx="11029616" cy="873725"/>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Gartner</a:t>
            </a:r>
          </a:p>
        </p:txBody>
      </p:sp>
      <p:sp>
        <p:nvSpPr>
          <p:cNvPr id="3" name="Content Placeholder 2">
            <a:extLst>
              <a:ext uri="{FF2B5EF4-FFF2-40B4-BE49-F238E27FC236}">
                <a16:creationId xmlns:a16="http://schemas.microsoft.com/office/drawing/2014/main" id="{29AC5CC6-CBCA-47CB-FAB4-831825108A8E}"/>
              </a:ext>
            </a:extLst>
          </p:cNvPr>
          <p:cNvSpPr>
            <a:spLocks noGrp="1"/>
          </p:cNvSpPr>
          <p:nvPr>
            <p:ph idx="1"/>
          </p:nvPr>
        </p:nvSpPr>
        <p:spPr>
          <a:xfrm>
            <a:off x="581192" y="1809345"/>
            <a:ext cx="11029615" cy="4166005"/>
          </a:xfrm>
        </p:spPr>
        <p:txBody>
          <a:bodyPr/>
          <a:lstStyle/>
          <a:p>
            <a:r>
              <a:rPr lang="en-GB" sz="2400" dirty="0">
                <a:latin typeface="Calibri" panose="020F0502020204030204" pitchFamily="34" charset="0"/>
                <a:ea typeface="Calibri" panose="020F0502020204030204" pitchFamily="34" charset="0"/>
                <a:cs typeface="Calibri" panose="020F0502020204030204" pitchFamily="34" charset="0"/>
              </a:rPr>
              <a:t>Marketing consultants offering a range of free insights and resources</a:t>
            </a:r>
          </a:p>
          <a:p>
            <a:r>
              <a:rPr lang="en-GB" sz="2400" dirty="0">
                <a:latin typeface="Calibri" panose="020F0502020204030204" pitchFamily="34" charset="0"/>
                <a:ea typeface="Calibri" panose="020F0502020204030204" pitchFamily="34" charset="0"/>
                <a:cs typeface="Calibri" panose="020F0502020204030204" pitchFamily="34" charset="0"/>
              </a:rPr>
              <a:t>Gartner website </a:t>
            </a:r>
            <a:r>
              <a:rPr lang="en-GB" sz="2400" dirty="0">
                <a:latin typeface="Calibri" panose="020F0502020204030204" pitchFamily="34" charset="0"/>
                <a:ea typeface="Calibri" panose="020F0502020204030204" pitchFamily="34" charset="0"/>
                <a:cs typeface="Calibri" panose="020F0502020204030204" pitchFamily="34" charset="0"/>
                <a:hlinkClick r:id="rId2"/>
              </a:rPr>
              <a:t>Gartner for Marketing Leaders</a:t>
            </a: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Gartner You Tube Site </a:t>
            </a:r>
            <a:r>
              <a:rPr lang="en-GB" sz="2400" dirty="0">
                <a:latin typeface="Calibri" panose="020F0502020204030204" pitchFamily="34" charset="0"/>
                <a:ea typeface="Calibri" panose="020F0502020204030204" pitchFamily="34" charset="0"/>
                <a:cs typeface="Calibri" panose="020F0502020204030204" pitchFamily="34" charset="0"/>
                <a:hlinkClick r:id="rId3"/>
              </a:rPr>
              <a:t>Gartner – YouTube</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53AC84D9-C4F8-63E2-FEA1-DEED7A8A9A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E6EC63C-82A6-33C2-91CB-A4DCAC9CAF74}"/>
              </a:ext>
            </a:extLst>
          </p:cNvPr>
          <p:cNvSpPr>
            <a:spLocks noGrp="1"/>
          </p:cNvSpPr>
          <p:nvPr>
            <p:ph type="sldNum" sz="quarter" idx="12"/>
          </p:nvPr>
        </p:nvSpPr>
        <p:spPr/>
        <p:txBody>
          <a:bodyPr/>
          <a:lstStyle/>
          <a:p>
            <a:fld id="{3A98EE3D-8CD1-4C3F-BD1C-C98C9596463C}" type="slidenum">
              <a:rPr lang="en-US" smtClean="0"/>
              <a:t>34</a:t>
            </a:fld>
            <a:endParaRPr lang="en-US" dirty="0"/>
          </a:p>
        </p:txBody>
      </p:sp>
    </p:spTree>
    <p:extLst>
      <p:ext uri="{BB962C8B-B14F-4D97-AF65-F5344CB8AC3E}">
        <p14:creationId xmlns:p14="http://schemas.microsoft.com/office/powerpoint/2010/main" val="401730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24C9-D5BF-BEB6-1EA4-F385FABA7CF8}"/>
              </a:ext>
            </a:extLst>
          </p:cNvPr>
          <p:cNvSpPr>
            <a:spLocks noGrp="1"/>
          </p:cNvSpPr>
          <p:nvPr>
            <p:ph type="title"/>
          </p:nvPr>
        </p:nvSpPr>
        <p:spPr>
          <a:xfrm>
            <a:off x="581192" y="702156"/>
            <a:ext cx="11029616" cy="679172"/>
          </a:xfrm>
        </p:spPr>
        <p:txBody>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Useful Resources - SMART INSIGHTS</a:t>
            </a:r>
          </a:p>
        </p:txBody>
      </p:sp>
      <p:sp>
        <p:nvSpPr>
          <p:cNvPr id="3" name="Content Placeholder 2">
            <a:extLst>
              <a:ext uri="{FF2B5EF4-FFF2-40B4-BE49-F238E27FC236}">
                <a16:creationId xmlns:a16="http://schemas.microsoft.com/office/drawing/2014/main" id="{50CEAC16-E924-21C7-EE9D-07D0D8B423A4}"/>
              </a:ext>
            </a:extLst>
          </p:cNvPr>
          <p:cNvSpPr>
            <a:spLocks noGrp="1"/>
          </p:cNvSpPr>
          <p:nvPr>
            <p:ph idx="1"/>
          </p:nvPr>
        </p:nvSpPr>
        <p:spPr>
          <a:xfrm>
            <a:off x="315686" y="1527243"/>
            <a:ext cx="11295121" cy="4628601"/>
          </a:xfrm>
        </p:spPr>
        <p:txBody>
          <a:bodyPr>
            <a:normAutofit/>
          </a:bodyPr>
          <a:lstStyle/>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Digital marketing and technology experts </a:t>
            </a:r>
            <a:r>
              <a:rPr lang="en-GB" sz="21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Dr.</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Dave Chaffey and Stuart Miller launched Smart Insights in 2010 with the aim of providing marketing professionals with a single up-to-date source of best practices to create and implement plans to take advantage of the opportunities of digital marketing.</a:t>
            </a: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Smart Insights website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www.smartinsights.com</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Register for free membership and access resources</a:t>
            </a: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Follow their blog form current trends and insights</a:t>
            </a:r>
          </a:p>
          <a:p>
            <a:pPr lvl="1"/>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Marketing Strategy Blog &gt; Smart Insights Digital Marketing</a:t>
            </a:r>
            <a:endPar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Dr Dave Chaffey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Dr Dave - Dr Dave Chaffey - YouTube</a:t>
            </a:r>
            <a:endParaRPr lang="en-GB" sz="2000" dirty="0"/>
          </a:p>
        </p:txBody>
      </p:sp>
      <p:sp>
        <p:nvSpPr>
          <p:cNvPr id="5" name="Slide Number Placeholder 4">
            <a:extLst>
              <a:ext uri="{FF2B5EF4-FFF2-40B4-BE49-F238E27FC236}">
                <a16:creationId xmlns:a16="http://schemas.microsoft.com/office/drawing/2014/main" id="{2E55DE8D-877D-5C26-A969-E42C82AE072D}"/>
              </a:ext>
            </a:extLst>
          </p:cNvPr>
          <p:cNvSpPr>
            <a:spLocks noGrp="1"/>
          </p:cNvSpPr>
          <p:nvPr>
            <p:ph type="sldNum" sz="quarter" idx="12"/>
          </p:nvPr>
        </p:nvSpPr>
        <p:spPr/>
        <p:txBody>
          <a:bodyPr/>
          <a:lstStyle/>
          <a:p>
            <a:fld id="{3A98EE3D-8CD1-4C3F-BD1C-C98C9596463C}" type="slidenum">
              <a:rPr lang="en-US" smtClean="0"/>
              <a:t>35</a:t>
            </a:fld>
            <a:endParaRPr lang="en-US" dirty="0"/>
          </a:p>
        </p:txBody>
      </p:sp>
    </p:spTree>
    <p:extLst>
      <p:ext uri="{BB962C8B-B14F-4D97-AF65-F5344CB8AC3E}">
        <p14:creationId xmlns:p14="http://schemas.microsoft.com/office/powerpoint/2010/main" val="2378458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DC9F75C1-9EB9-784B-0492-9F79C6CDF3E6}"/>
              </a:ext>
            </a:extLst>
          </p:cNvPr>
          <p:cNvPicPr>
            <a:picLocks noChangeAspect="1"/>
          </p:cNvPicPr>
          <p:nvPr/>
        </p:nvPicPr>
        <p:blipFill rotWithShape="1">
          <a:blip r:embed="rId2"/>
          <a:srcRect l="28990" r="6122"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207D9BC-959D-AE9B-E40E-8B8CB5AA2A0C}"/>
              </a:ext>
            </a:extLst>
          </p:cNvPr>
          <p:cNvSpPr>
            <a:spLocks noGrp="1"/>
          </p:cNvSpPr>
          <p:nvPr>
            <p:ph type="title"/>
          </p:nvPr>
        </p:nvSpPr>
        <p:spPr>
          <a:xfrm>
            <a:off x="321734" y="352338"/>
            <a:ext cx="11548532" cy="4198700"/>
          </a:xfrm>
        </p:spPr>
        <p:txBody>
          <a:bodyPr vert="horz" lIns="91440" tIns="45720" rIns="91440" bIns="45720" rtlCol="0" anchor="t">
            <a:normAutofit/>
          </a:bodyPr>
          <a:lstStyle/>
          <a:p>
            <a:r>
              <a:rPr lang="en-US" sz="11500">
                <a:solidFill>
                  <a:schemeClr val="bg1"/>
                </a:solidFill>
              </a:rPr>
              <a:t>Any questions?</a:t>
            </a:r>
          </a:p>
        </p:txBody>
      </p:sp>
      <p:sp>
        <p:nvSpPr>
          <p:cNvPr id="4" name="Slide Number Placeholder 3">
            <a:extLst>
              <a:ext uri="{FF2B5EF4-FFF2-40B4-BE49-F238E27FC236}">
                <a16:creationId xmlns:a16="http://schemas.microsoft.com/office/drawing/2014/main" id="{3674A392-F064-C1C7-E770-9D5FE54860CC}"/>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a:solidFill>
                  <a:schemeClr val="bg1"/>
                </a:solidFill>
              </a:rPr>
              <a:pPr defTabSz="457200">
                <a:spcAft>
                  <a:spcPts val="600"/>
                </a:spcAft>
              </a:pPr>
              <a:t>36</a:t>
            </a:fld>
            <a:endParaRPr lang="en-US" sz="1000">
              <a:solidFill>
                <a:schemeClr val="bg1"/>
              </a:solidFill>
            </a:endParaRPr>
          </a:p>
        </p:txBody>
      </p:sp>
    </p:spTree>
    <p:extLst>
      <p:ext uri="{BB962C8B-B14F-4D97-AF65-F5344CB8AC3E}">
        <p14:creationId xmlns:p14="http://schemas.microsoft.com/office/powerpoint/2010/main" val="335422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2457</Words>
  <Application>Microsoft Office PowerPoint</Application>
  <PresentationFormat>Widescreen</PresentationFormat>
  <Paragraphs>250</Paragraphs>
  <Slides>36</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Söhne</vt:lpstr>
      <vt:lpstr>Arial</vt:lpstr>
      <vt:lpstr>Calibri</vt:lpstr>
      <vt:lpstr>Franklin Gothic Book</vt:lpstr>
      <vt:lpstr>Franklin Gothic Demi</vt:lpstr>
      <vt:lpstr>Wingdings 2</vt:lpstr>
      <vt:lpstr>DividendVTI</vt:lpstr>
      <vt:lpstr>MBA  BMMB7026  MANAGING Marketing CHANGE</vt:lpstr>
      <vt:lpstr>a bit about myself – Gwyneth Jones  </vt:lpstr>
      <vt:lpstr>How I would like to work with you</vt:lpstr>
      <vt:lpstr>A bit about you – Please introduce yourself </vt:lpstr>
      <vt:lpstr>Moodle Module Page</vt:lpstr>
      <vt:lpstr>Module Set up</vt:lpstr>
      <vt:lpstr>SCHEDULE </vt:lpstr>
      <vt:lpstr>Marketing – What does it mean to you? </vt:lpstr>
      <vt:lpstr>What is marketing?</vt:lpstr>
      <vt:lpstr>Phillip Kotler  - professor Emeritus, Northwestern university, usa</vt:lpstr>
      <vt:lpstr>Phillip Kotler  </vt:lpstr>
      <vt:lpstr>  </vt:lpstr>
      <vt:lpstr>Industry reports – www.hubspot.com </vt:lpstr>
      <vt:lpstr>PowerPoint Presentation</vt:lpstr>
      <vt:lpstr>Introduction to mba MANAGING Marketing CHANGE   module handbook</vt:lpstr>
      <vt:lpstr>Indicative content</vt:lpstr>
      <vt:lpstr>Indicative content (continued)</vt:lpstr>
      <vt:lpstr>Indicative content (continued)</vt:lpstr>
      <vt:lpstr>MODULE ASSESSMENTS</vt:lpstr>
      <vt:lpstr>ASSESSMENTS </vt:lpstr>
      <vt:lpstr>Any questions?</vt:lpstr>
      <vt:lpstr>Why is change important for success in marketing?</vt:lpstr>
      <vt:lpstr>Class task</vt:lpstr>
      <vt:lpstr>Changing consumer behaviour</vt:lpstr>
      <vt:lpstr>Technological advancement</vt:lpstr>
      <vt:lpstr>Digital transformation</vt:lpstr>
      <vt:lpstr>Content platform evolution</vt:lpstr>
      <vt:lpstr>Data and analytics and Big data</vt:lpstr>
      <vt:lpstr>Competitive landscape</vt:lpstr>
      <vt:lpstr>globalisation</vt:lpstr>
      <vt:lpstr>regulations</vt:lpstr>
      <vt:lpstr>Environmental and social influences</vt:lpstr>
      <vt:lpstr>Boston Consulting Group</vt:lpstr>
      <vt:lpstr>Gartner</vt:lpstr>
      <vt:lpstr>Useful Resources - SMART INSIGHTS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163</cp:revision>
  <dcterms:created xsi:type="dcterms:W3CDTF">2021-11-30T09:35:50Z</dcterms:created>
  <dcterms:modified xsi:type="dcterms:W3CDTF">2025-09-29T23:02:54Z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