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8" r:id="rId4"/>
    <p:sldId id="258" r:id="rId5"/>
    <p:sldId id="277" r:id="rId6"/>
    <p:sldId id="259" r:id="rId7"/>
    <p:sldId id="279" r:id="rId8"/>
    <p:sldId id="276" r:id="rId9"/>
    <p:sldId id="260" r:id="rId10"/>
    <p:sldId id="275" r:id="rId11"/>
    <p:sldId id="261" r:id="rId12"/>
    <p:sldId id="262" r:id="rId13"/>
    <p:sldId id="263" r:id="rId14"/>
    <p:sldId id="281" r:id="rId15"/>
    <p:sldId id="280" r:id="rId16"/>
    <p:sldId id="264" r:id="rId17"/>
    <p:sldId id="282" r:id="rId18"/>
    <p:sldId id="265" r:id="rId19"/>
    <p:sldId id="266" r:id="rId20"/>
    <p:sldId id="283" r:id="rId21"/>
    <p:sldId id="271" r:id="rId22"/>
    <p:sldId id="267" r:id="rId23"/>
    <p:sldId id="268" r:id="rId24"/>
    <p:sldId id="269" r:id="rId25"/>
    <p:sldId id="270" r:id="rId26"/>
    <p:sldId id="272" r:id="rId27"/>
    <p:sldId id="273" r:id="rId28"/>
    <p:sldId id="27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3"/>
    <p:restoredTop sz="94674"/>
  </p:normalViewPr>
  <p:slideViewPr>
    <p:cSldViewPr snapToGrid="0" snapToObjects="1">
      <p:cViewPr varScale="1">
        <p:scale>
          <a:sx n="104" d="100"/>
          <a:sy n="104" d="100"/>
        </p:scale>
        <p:origin x="232"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643F16F-CC78-C84C-8EF8-F32F027BD515}" type="datetimeFigureOut">
              <a:rPr lang="en-US" smtClean="0"/>
              <a:t>3/6/17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1476862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43F16F-CC78-C84C-8EF8-F32F027BD515}" type="datetimeFigureOut">
              <a:rPr lang="en-US" smtClean="0"/>
              <a:t>3/6/17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1008768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43F16F-CC78-C84C-8EF8-F32F027BD515}" type="datetimeFigureOut">
              <a:rPr lang="en-US" smtClean="0"/>
              <a:t>3/6/17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2129698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643F16F-CC78-C84C-8EF8-F32F027BD515}" type="datetimeFigureOut">
              <a:rPr lang="en-US" smtClean="0"/>
              <a:t>3/6/17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1733501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643F16F-CC78-C84C-8EF8-F32F027BD515}" type="datetimeFigureOut">
              <a:rPr lang="en-US" smtClean="0"/>
              <a:t>3/6/17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45138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643F16F-CC78-C84C-8EF8-F32F027BD515}" type="datetimeFigureOut">
              <a:rPr lang="en-US" smtClean="0"/>
              <a:t>3/6/17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586302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43F16F-CC78-C84C-8EF8-F32F027BD515}" type="datetimeFigureOut">
              <a:rPr lang="en-US" smtClean="0"/>
              <a:t>3/6/17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1334506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43F16F-CC78-C84C-8EF8-F32F027BD515}" type="datetimeFigureOut">
              <a:rPr lang="en-US" smtClean="0"/>
              <a:t>3/6/17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730931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43F16F-CC78-C84C-8EF8-F32F027BD515}" type="datetimeFigureOut">
              <a:rPr lang="en-US" smtClean="0"/>
              <a:t>3/6/17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1153881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43F16F-CC78-C84C-8EF8-F32F027BD515}" type="datetimeFigureOut">
              <a:rPr lang="en-US" smtClean="0"/>
              <a:t>3/6/17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1507693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43F16F-CC78-C84C-8EF8-F32F027BD515}" type="datetimeFigureOut">
              <a:rPr lang="en-US" smtClean="0"/>
              <a:t>3/6/17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571FCF-B5FE-EA4C-B13C-B4386722C85C}" type="slidenum">
              <a:rPr lang="en-US" smtClean="0"/>
              <a:t>‹#›</a:t>
            </a:fld>
            <a:endParaRPr lang="en-US"/>
          </a:p>
        </p:txBody>
      </p:sp>
    </p:spTree>
    <p:extLst>
      <p:ext uri="{BB962C8B-B14F-4D97-AF65-F5344CB8AC3E}">
        <p14:creationId xmlns:p14="http://schemas.microsoft.com/office/powerpoint/2010/main" val="164560775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43F16F-CC78-C84C-8EF8-F32F027BD515}" type="datetimeFigureOut">
              <a:rPr lang="en-US" smtClean="0"/>
              <a:t>3/6/17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571FCF-B5FE-EA4C-B13C-B4386722C85C}" type="slidenum">
              <a:rPr lang="en-US" smtClean="0"/>
              <a:t>‹#›</a:t>
            </a:fld>
            <a:endParaRPr lang="en-US"/>
          </a:p>
        </p:txBody>
      </p:sp>
    </p:spTree>
    <p:extLst>
      <p:ext uri="{BB962C8B-B14F-4D97-AF65-F5344CB8AC3E}">
        <p14:creationId xmlns:p14="http://schemas.microsoft.com/office/powerpoint/2010/main" val="974741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tif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29946" y="1122363"/>
            <a:ext cx="8938054" cy="805291"/>
          </a:xfrm>
        </p:spPr>
        <p:txBody>
          <a:bodyPr>
            <a:normAutofit fontScale="90000"/>
          </a:bodyPr>
          <a:lstStyle/>
          <a:p>
            <a:r>
              <a:rPr lang="en-US" dirty="0" smtClean="0"/>
              <a:t>The Great Copper Trials</a:t>
            </a:r>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3658973" y="2377646"/>
            <a:ext cx="5080000" cy="3733800"/>
          </a:xfrm>
          <a:prstGeom prst="rect">
            <a:avLst/>
          </a:prstGeom>
        </p:spPr>
      </p:pic>
    </p:spTree>
    <p:extLst>
      <p:ext uri="{BB962C8B-B14F-4D97-AF65-F5344CB8AC3E}">
        <p14:creationId xmlns:p14="http://schemas.microsoft.com/office/powerpoint/2010/main" val="287682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7128" y="328773"/>
            <a:ext cx="11805007" cy="4678204"/>
          </a:xfrm>
          <a:prstGeom prst="rect">
            <a:avLst/>
          </a:prstGeom>
          <a:noFill/>
        </p:spPr>
        <p:txBody>
          <a:bodyPr wrap="square" rtlCol="0">
            <a:spAutoFit/>
          </a:bodyPr>
          <a:lstStyle/>
          <a:p>
            <a:r>
              <a:rPr lang="en-US" sz="2800" dirty="0">
                <a:latin typeface="Arial" charset="0"/>
                <a:ea typeface="Arial" charset="0"/>
                <a:cs typeface="Arial" charset="0"/>
              </a:rPr>
              <a:t>For most of the nineteenth-century Swansea </a:t>
            </a:r>
            <a:r>
              <a:rPr lang="en-US" sz="2800" dirty="0" smtClean="0">
                <a:latin typeface="Arial" charset="0"/>
                <a:ea typeface="Arial" charset="0"/>
                <a:cs typeface="Arial" charset="0"/>
              </a:rPr>
              <a:t> </a:t>
            </a:r>
            <a:r>
              <a:rPr lang="en-US" sz="2800" dirty="0">
                <a:latin typeface="Arial" charset="0"/>
                <a:ea typeface="Arial" charset="0"/>
                <a:cs typeface="Arial" charset="0"/>
              </a:rPr>
              <a:t>and a handful of its </a:t>
            </a:r>
            <a:r>
              <a:rPr lang="en-US" sz="2800" dirty="0" err="1">
                <a:latin typeface="Arial" charset="0"/>
                <a:ea typeface="Arial" charset="0"/>
                <a:cs typeface="Arial" charset="0"/>
              </a:rPr>
              <a:t>neighbours</a:t>
            </a:r>
            <a:r>
              <a:rPr lang="en-US" sz="2800" dirty="0">
                <a:latin typeface="Arial" charset="0"/>
                <a:ea typeface="Arial" charset="0"/>
                <a:cs typeface="Arial" charset="0"/>
              </a:rPr>
              <a:t> along the coast smelted virtually all of Britain's copper and much of the world's. </a:t>
            </a:r>
            <a:endParaRPr lang="en-US" sz="2800" dirty="0" smtClean="0">
              <a:latin typeface="Arial" charset="0"/>
              <a:ea typeface="Arial" charset="0"/>
              <a:cs typeface="Arial" charset="0"/>
            </a:endParaRPr>
          </a:p>
          <a:p>
            <a:endParaRPr lang="en-US" sz="2800" dirty="0" smtClean="0">
              <a:latin typeface="Arial" charset="0"/>
              <a:ea typeface="Arial" charset="0"/>
              <a:cs typeface="Arial" charset="0"/>
            </a:endParaRPr>
          </a:p>
          <a:p>
            <a:r>
              <a:rPr lang="en-US" sz="2800" dirty="0" smtClean="0">
                <a:latin typeface="Arial" charset="0"/>
                <a:ea typeface="Arial" charset="0"/>
                <a:cs typeface="Arial" charset="0"/>
              </a:rPr>
              <a:t>Copper </a:t>
            </a:r>
            <a:r>
              <a:rPr lang="en-US" sz="2800" dirty="0">
                <a:latin typeface="Arial" charset="0"/>
                <a:ea typeface="Arial" charset="0"/>
                <a:cs typeface="Arial" charset="0"/>
              </a:rPr>
              <a:t>smelting brought wealth to the district, but at a substantial cost. </a:t>
            </a:r>
            <a:endParaRPr lang="en-US" sz="2800" dirty="0" smtClean="0">
              <a:latin typeface="Arial" charset="0"/>
              <a:ea typeface="Arial" charset="0"/>
              <a:cs typeface="Arial" charset="0"/>
            </a:endParaRPr>
          </a:p>
          <a:p>
            <a:endParaRPr lang="en-US" sz="2800" dirty="0" smtClean="0">
              <a:latin typeface="Arial" charset="0"/>
              <a:ea typeface="Arial" charset="0"/>
              <a:cs typeface="Arial" charset="0"/>
            </a:endParaRPr>
          </a:p>
          <a:p>
            <a:r>
              <a:rPr lang="en-US" sz="2800" dirty="0" smtClean="0">
                <a:latin typeface="Arial" charset="0"/>
                <a:ea typeface="Arial" charset="0"/>
                <a:cs typeface="Arial" charset="0"/>
              </a:rPr>
              <a:t>The </a:t>
            </a:r>
            <a:r>
              <a:rPr lang="en-US" sz="2800" dirty="0">
                <a:latin typeface="Arial" charset="0"/>
                <a:ea typeface="Arial" charset="0"/>
                <a:cs typeface="Arial" charset="0"/>
              </a:rPr>
              <a:t>ores of copper are notoriously impure and the many </a:t>
            </a:r>
            <a:r>
              <a:rPr lang="en-US" sz="2800" dirty="0" err="1">
                <a:latin typeface="Arial" charset="0"/>
                <a:ea typeface="Arial" charset="0"/>
                <a:cs typeface="Arial" charset="0"/>
              </a:rPr>
              <a:t>roastings</a:t>
            </a:r>
            <a:r>
              <a:rPr lang="en-US" sz="2800" dirty="0">
                <a:latin typeface="Arial" charset="0"/>
                <a:ea typeface="Arial" charset="0"/>
                <a:cs typeface="Arial" charset="0"/>
              </a:rPr>
              <a:t> and </a:t>
            </a:r>
            <a:r>
              <a:rPr lang="en-US" sz="2800" dirty="0" err="1">
                <a:latin typeface="Arial" charset="0"/>
                <a:ea typeface="Arial" charset="0"/>
                <a:cs typeface="Arial" charset="0"/>
              </a:rPr>
              <a:t>meltings</a:t>
            </a:r>
            <a:r>
              <a:rPr lang="en-US" sz="2800" dirty="0">
                <a:latin typeface="Arial" charset="0"/>
                <a:ea typeface="Arial" charset="0"/>
                <a:cs typeface="Arial" charset="0"/>
              </a:rPr>
              <a:t> required to drive out the impurities and separate the metal from the ore produced mountains of slag and furnace ash, and billowing clouds of foul-smelling smoke that was laced with </a:t>
            </a:r>
            <a:r>
              <a:rPr lang="en-US" sz="2800" dirty="0" err="1">
                <a:latin typeface="Arial" charset="0"/>
                <a:ea typeface="Arial" charset="0"/>
                <a:cs typeface="Arial" charset="0"/>
              </a:rPr>
              <a:t>sulphur</a:t>
            </a:r>
            <a:r>
              <a:rPr lang="en-US" sz="2800" dirty="0">
                <a:latin typeface="Arial" charset="0"/>
                <a:ea typeface="Arial" charset="0"/>
                <a:cs typeface="Arial" charset="0"/>
              </a:rPr>
              <a:t> and arsenic. </a:t>
            </a:r>
            <a:endParaRPr lang="en-US" sz="28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583720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81100" y="0"/>
            <a:ext cx="9811159" cy="6858000"/>
          </a:xfrm>
          <a:prstGeom prst="rect">
            <a:avLst/>
          </a:prstGeom>
        </p:spPr>
      </p:pic>
    </p:spTree>
    <p:extLst>
      <p:ext uri="{BB962C8B-B14F-4D97-AF65-F5344CB8AC3E}">
        <p14:creationId xmlns:p14="http://schemas.microsoft.com/office/powerpoint/2010/main" val="795558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5757" y="277402"/>
            <a:ext cx="11671443" cy="6278642"/>
          </a:xfrm>
          <a:prstGeom prst="rect">
            <a:avLst/>
          </a:prstGeom>
          <a:noFill/>
        </p:spPr>
        <p:txBody>
          <a:bodyPr wrap="square" rtlCol="0">
            <a:spAutoFit/>
          </a:bodyPr>
          <a:lstStyle/>
          <a:p>
            <a:r>
              <a:rPr lang="en-US" sz="2400" dirty="0">
                <a:latin typeface="Arial" charset="0"/>
                <a:ea typeface="Arial" charset="0"/>
                <a:cs typeface="Arial" charset="0"/>
              </a:rPr>
              <a:t>Until the nineteenth-century, Swansea and its </a:t>
            </a:r>
            <a:r>
              <a:rPr lang="en-US" sz="2400" dirty="0" err="1">
                <a:latin typeface="Arial" charset="0"/>
                <a:ea typeface="Arial" charset="0"/>
                <a:cs typeface="Arial" charset="0"/>
              </a:rPr>
              <a:t>neighbours</a:t>
            </a:r>
            <a:r>
              <a:rPr lang="en-US" sz="2400" dirty="0">
                <a:latin typeface="Arial" charset="0"/>
                <a:ea typeface="Arial" charset="0"/>
                <a:cs typeface="Arial" charset="0"/>
              </a:rPr>
              <a:t> had been careful to keep </a:t>
            </a:r>
            <a:r>
              <a:rPr lang="en-US" sz="2400" dirty="0" err="1">
                <a:latin typeface="Arial" charset="0"/>
                <a:ea typeface="Arial" charset="0"/>
                <a:cs typeface="Arial" charset="0"/>
              </a:rPr>
              <a:t>copperworks</a:t>
            </a:r>
            <a:r>
              <a:rPr lang="en-US" sz="2400" dirty="0">
                <a:latin typeface="Arial" charset="0"/>
                <a:ea typeface="Arial" charset="0"/>
                <a:cs typeface="Arial" charset="0"/>
              </a:rPr>
              <a:t> at a sanitary distance. Bowing to pressure from its powerful </a:t>
            </a:r>
            <a:r>
              <a:rPr lang="en-US" sz="2400" dirty="0" err="1">
                <a:latin typeface="Arial" charset="0"/>
                <a:ea typeface="Arial" charset="0"/>
                <a:cs typeface="Arial" charset="0"/>
              </a:rPr>
              <a:t>portreeve</a:t>
            </a:r>
            <a:r>
              <a:rPr lang="en-US" sz="2400" dirty="0">
                <a:latin typeface="Arial" charset="0"/>
                <a:ea typeface="Arial" charset="0"/>
                <a:cs typeface="Arial" charset="0"/>
              </a:rPr>
              <a:t>, in 1720 Swansea reluctantly granted the lease of a </a:t>
            </a:r>
            <a:r>
              <a:rPr lang="en-US" sz="2400" dirty="0" err="1">
                <a:latin typeface="Arial" charset="0"/>
                <a:ea typeface="Arial" charset="0"/>
                <a:cs typeface="Arial" charset="0"/>
              </a:rPr>
              <a:t>copperworks</a:t>
            </a:r>
            <a:r>
              <a:rPr lang="en-US" sz="2400" dirty="0">
                <a:latin typeface="Arial" charset="0"/>
                <a:ea typeface="Arial" charset="0"/>
                <a:cs typeface="Arial" charset="0"/>
              </a:rPr>
              <a:t>, but in 1746 </a:t>
            </a:r>
            <a:r>
              <a:rPr lang="en-US" sz="2400" dirty="0" smtClean="0">
                <a:latin typeface="Arial" charset="0"/>
                <a:ea typeface="Arial" charset="0"/>
                <a:cs typeface="Arial" charset="0"/>
              </a:rPr>
              <a:t>its </a:t>
            </a:r>
            <a:r>
              <a:rPr lang="en-US" sz="2400" dirty="0">
                <a:latin typeface="Arial" charset="0"/>
                <a:ea typeface="Arial" charset="0"/>
                <a:cs typeface="Arial" charset="0"/>
              </a:rPr>
              <a:t>Corporation recanted by banishing copper smelting from the borough.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Fifty </a:t>
            </a:r>
            <a:r>
              <a:rPr lang="en-US" sz="2400" dirty="0">
                <a:latin typeface="Arial" charset="0"/>
                <a:ea typeface="Arial" charset="0"/>
                <a:cs typeface="Arial" charset="0"/>
              </a:rPr>
              <a:t>years later, Lady Molly </a:t>
            </a:r>
            <a:r>
              <a:rPr lang="en-US" sz="2400" dirty="0" err="1">
                <a:latin typeface="Arial" charset="0"/>
                <a:ea typeface="Arial" charset="0"/>
                <a:cs typeface="Arial" charset="0"/>
              </a:rPr>
              <a:t>Mackworth</a:t>
            </a:r>
            <a:r>
              <a:rPr lang="en-US" sz="2400" dirty="0">
                <a:latin typeface="Arial" charset="0"/>
                <a:ea typeface="Arial" charset="0"/>
                <a:cs typeface="Arial" charset="0"/>
              </a:rPr>
              <a:t> of </a:t>
            </a:r>
            <a:r>
              <a:rPr lang="en-US" sz="2400" dirty="0" smtClean="0">
                <a:latin typeface="Arial" charset="0"/>
                <a:ea typeface="Arial" charset="0"/>
                <a:cs typeface="Arial" charset="0"/>
              </a:rPr>
              <a:t>Neath, </a:t>
            </a:r>
            <a:r>
              <a:rPr lang="en-US" sz="2400" dirty="0">
                <a:latin typeface="Arial" charset="0"/>
                <a:ea typeface="Arial" charset="0"/>
                <a:cs typeface="Arial" charset="0"/>
              </a:rPr>
              <a:t>who had inherited an estate developed by a celebrated copper smelter, refused to sign the lease of a </a:t>
            </a:r>
            <a:r>
              <a:rPr lang="en-US" sz="2400" dirty="0" err="1">
                <a:latin typeface="Arial" charset="0"/>
                <a:ea typeface="Arial" charset="0"/>
                <a:cs typeface="Arial" charset="0"/>
              </a:rPr>
              <a:t>copperworks</a:t>
            </a:r>
            <a:r>
              <a:rPr lang="en-US" sz="2400" dirty="0">
                <a:latin typeface="Arial" charset="0"/>
                <a:ea typeface="Arial" charset="0"/>
                <a:cs typeface="Arial" charset="0"/>
              </a:rPr>
              <a:t> for fear that the smoke would 'waste' the elegant </a:t>
            </a:r>
            <a:r>
              <a:rPr lang="en-US" sz="2400" dirty="0" smtClean="0">
                <a:latin typeface="Arial" charset="0"/>
                <a:ea typeface="Arial" charset="0"/>
                <a:cs typeface="Arial" charset="0"/>
              </a:rPr>
              <a:t>grounds. However the </a:t>
            </a:r>
            <a:r>
              <a:rPr lang="en-US" sz="2400" dirty="0">
                <a:latin typeface="Arial" charset="0"/>
                <a:ea typeface="Arial" charset="0"/>
                <a:cs typeface="Arial" charset="0"/>
              </a:rPr>
              <a:t>hard </a:t>
            </a:r>
            <a:r>
              <a:rPr lang="en-US" sz="2400" dirty="0" smtClean="0">
                <a:latin typeface="Arial" charset="0"/>
                <a:ea typeface="Arial" charset="0"/>
                <a:cs typeface="Arial" charset="0"/>
              </a:rPr>
              <a:t> coals </a:t>
            </a:r>
            <a:r>
              <a:rPr lang="en-US" sz="2400" dirty="0">
                <a:latin typeface="Arial" charset="0"/>
                <a:ea typeface="Arial" charset="0"/>
                <a:cs typeface="Arial" charset="0"/>
              </a:rPr>
              <a:t>around Swansea and </a:t>
            </a:r>
            <a:r>
              <a:rPr lang="en-US" sz="2400" dirty="0" smtClean="0">
                <a:latin typeface="Arial" charset="0"/>
                <a:ea typeface="Arial" charset="0"/>
                <a:cs typeface="Arial" charset="0"/>
              </a:rPr>
              <a:t>Neath </a:t>
            </a:r>
            <a:r>
              <a:rPr lang="en-US" sz="2400" dirty="0">
                <a:latin typeface="Arial" charset="0"/>
                <a:ea typeface="Arial" charset="0"/>
                <a:cs typeface="Arial" charset="0"/>
              </a:rPr>
              <a:t>were ideal for smelting copper, an the copper ores of Cornwall, just short sea journey away, </a:t>
            </a:r>
            <a:r>
              <a:rPr lang="en-US" sz="2400" dirty="0" smtClean="0">
                <a:latin typeface="Arial" charset="0"/>
                <a:ea typeface="Arial" charset="0"/>
                <a:cs typeface="Arial" charset="0"/>
              </a:rPr>
              <a:t>and would prove to be </a:t>
            </a:r>
            <a:r>
              <a:rPr lang="en-US" sz="2400" dirty="0" err="1" smtClean="0">
                <a:latin typeface="Arial" charset="0"/>
                <a:ea typeface="Arial" charset="0"/>
                <a:cs typeface="Arial" charset="0"/>
              </a:rPr>
              <a:t>iresistable</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Refining </a:t>
            </a:r>
            <a:r>
              <a:rPr lang="en-US" sz="2400" dirty="0" err="1" smtClean="0">
                <a:latin typeface="Arial" charset="0"/>
                <a:ea typeface="Arial" charset="0"/>
                <a:cs typeface="Arial" charset="0"/>
              </a:rPr>
              <a:t>proceses</a:t>
            </a:r>
            <a:r>
              <a:rPr lang="en-US" sz="2400" dirty="0" smtClean="0">
                <a:latin typeface="Arial" charset="0"/>
                <a:ea typeface="Arial" charset="0"/>
                <a:cs typeface="Arial" charset="0"/>
              </a:rPr>
              <a:t> </a:t>
            </a:r>
            <a:r>
              <a:rPr lang="en-US" sz="2400" dirty="0">
                <a:latin typeface="Arial" charset="0"/>
                <a:ea typeface="Arial" charset="0"/>
                <a:cs typeface="Arial" charset="0"/>
              </a:rPr>
              <a:t>then were prodigal of coal, and the Welsh coals lay midway between the </a:t>
            </a:r>
            <a:r>
              <a:rPr lang="en-US" sz="2400" dirty="0" err="1" smtClean="0">
                <a:latin typeface="Arial" charset="0"/>
                <a:ea typeface="Arial" charset="0"/>
                <a:cs typeface="Arial" charset="0"/>
              </a:rPr>
              <a:t>orefields</a:t>
            </a:r>
            <a:r>
              <a:rPr lang="en-US" sz="2400" dirty="0" smtClean="0">
                <a:latin typeface="Arial" charset="0"/>
                <a:ea typeface="Arial" charset="0"/>
                <a:cs typeface="Arial" charset="0"/>
              </a:rPr>
              <a:t> </a:t>
            </a:r>
            <a:r>
              <a:rPr lang="en-US" sz="2400" dirty="0">
                <a:latin typeface="Arial" charset="0"/>
                <a:ea typeface="Arial" charset="0"/>
                <a:cs typeface="Arial" charset="0"/>
              </a:rPr>
              <a:t>of Cornwall and the metal hungry factories of the English Midlands. By 1823 there were nine </a:t>
            </a:r>
            <a:r>
              <a:rPr lang="en-US" sz="2400" dirty="0" err="1">
                <a:latin typeface="Arial" charset="0"/>
                <a:ea typeface="Arial" charset="0"/>
                <a:cs typeface="Arial" charset="0"/>
              </a:rPr>
              <a:t>copperworks</a:t>
            </a:r>
            <a:r>
              <a:rPr lang="en-US" sz="2400" dirty="0">
                <a:latin typeface="Arial" charset="0"/>
                <a:ea typeface="Arial" charset="0"/>
                <a:cs typeface="Arial" charset="0"/>
              </a:rPr>
              <a:t> in the lower Tawe valley, just outside the town limits, and a few more close to Neath.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6800385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8900"/>
            <a:ext cx="12192000" cy="6669024"/>
          </a:xfrm>
          <a:prstGeom prst="rect">
            <a:avLst/>
          </a:prstGeom>
        </p:spPr>
      </p:pic>
    </p:spTree>
    <p:extLst>
      <p:ext uri="{BB962C8B-B14F-4D97-AF65-F5344CB8AC3E}">
        <p14:creationId xmlns:p14="http://schemas.microsoft.com/office/powerpoint/2010/main" val="1969457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6580" y="318499"/>
            <a:ext cx="11825555" cy="3416320"/>
          </a:xfrm>
          <a:prstGeom prst="rect">
            <a:avLst/>
          </a:prstGeom>
          <a:noFill/>
        </p:spPr>
        <p:txBody>
          <a:bodyPr wrap="square" rtlCol="0">
            <a:spAutoFit/>
          </a:bodyPr>
          <a:lstStyle/>
          <a:p>
            <a:r>
              <a:rPr lang="en-US" sz="2400" dirty="0">
                <a:latin typeface="Arial" charset="0"/>
                <a:ea typeface="Arial" charset="0"/>
                <a:cs typeface="Arial" charset="0"/>
              </a:rPr>
              <a:t>Social status in Swansea was a matter of distance from the furnaces and chimneys: around the works clustered the row houses of the </a:t>
            </a:r>
            <a:r>
              <a:rPr lang="en-US" sz="2400" dirty="0" err="1">
                <a:latin typeface="Arial" charset="0"/>
                <a:ea typeface="Arial" charset="0"/>
                <a:cs typeface="Arial" charset="0"/>
              </a:rPr>
              <a:t>copperworkers</a:t>
            </a:r>
            <a:r>
              <a:rPr lang="en-US" sz="2400" dirty="0">
                <a:latin typeface="Arial" charset="0"/>
                <a:ea typeface="Arial" charset="0"/>
                <a:cs typeface="Arial" charset="0"/>
              </a:rPr>
              <a:t>; west of these, on hillsides overlooking the valley bottom and the coastal flats, were the villas of the merchants and burgesses; and in the far west, on the approaches </a:t>
            </a:r>
            <a:r>
              <a:rPr lang="en-US" sz="2400" dirty="0" smtClean="0">
                <a:latin typeface="Arial" charset="0"/>
                <a:ea typeface="Arial" charset="0"/>
                <a:cs typeface="Arial" charset="0"/>
              </a:rPr>
              <a:t>to Gower, </a:t>
            </a:r>
            <a:r>
              <a:rPr lang="en-US" sz="2400" dirty="0">
                <a:latin typeface="Arial" charset="0"/>
                <a:ea typeface="Arial" charset="0"/>
                <a:cs typeface="Arial" charset="0"/>
              </a:rPr>
              <a:t>the estates of the copper-masters. </a:t>
            </a:r>
            <a:endParaRPr lang="en-US" sz="2400" dirty="0" smtClean="0">
              <a:latin typeface="Arial" charset="0"/>
              <a:ea typeface="Arial" charset="0"/>
              <a:cs typeface="Arial" charset="0"/>
            </a:endParaRPr>
          </a:p>
          <a:p>
            <a:endParaRPr lang="en-US" sz="2400" dirty="0">
              <a:latin typeface="Arial" charset="0"/>
              <a:ea typeface="Arial" charset="0"/>
              <a:cs typeface="Arial" charset="0"/>
            </a:endParaRPr>
          </a:p>
          <a:p>
            <a:r>
              <a:rPr lang="en-US" sz="2400" dirty="0" smtClean="0">
                <a:latin typeface="Arial" charset="0"/>
                <a:ea typeface="Arial" charset="0"/>
                <a:cs typeface="Arial" charset="0"/>
              </a:rPr>
              <a:t>The </a:t>
            </a:r>
            <a:r>
              <a:rPr lang="en-US" sz="2400" dirty="0">
                <a:latin typeface="Arial" charset="0"/>
                <a:ea typeface="Arial" charset="0"/>
                <a:cs typeface="Arial" charset="0"/>
              </a:rPr>
              <a:t>largest of these, Singleton Park, belonged to Swansea's copper king, John Henry Vivian, co-owner with his brother, Sir Richard Hussey Vivian, of the giant </a:t>
            </a:r>
            <a:r>
              <a:rPr lang="en-US" sz="2400" dirty="0" err="1">
                <a:latin typeface="Arial" charset="0"/>
                <a:ea typeface="Arial" charset="0"/>
                <a:cs typeface="Arial" charset="0"/>
              </a:rPr>
              <a:t>Hafod</a:t>
            </a:r>
            <a:r>
              <a:rPr lang="en-US" sz="2400" dirty="0">
                <a:latin typeface="Arial" charset="0"/>
                <a:ea typeface="Arial" charset="0"/>
                <a:cs typeface="Arial" charset="0"/>
              </a:rPr>
              <a:t> works. Here, overlooking the bay, Vivian built a fine mansion house in the Elizabethan style. </a:t>
            </a:r>
          </a:p>
        </p:txBody>
      </p:sp>
    </p:spTree>
    <p:extLst>
      <p:ext uri="{BB962C8B-B14F-4D97-AF65-F5344CB8AC3E}">
        <p14:creationId xmlns:p14="http://schemas.microsoft.com/office/powerpoint/2010/main" val="12934233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96900" y="0"/>
            <a:ext cx="10988644" cy="6858000"/>
          </a:xfrm>
          <a:prstGeom prst="rect">
            <a:avLst/>
          </a:prstGeom>
        </p:spPr>
      </p:pic>
    </p:spTree>
    <p:extLst>
      <p:ext uri="{BB962C8B-B14F-4D97-AF65-F5344CB8AC3E}">
        <p14:creationId xmlns:p14="http://schemas.microsoft.com/office/powerpoint/2010/main" val="1182520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5928" y="105375"/>
            <a:ext cx="12609557" cy="6588000"/>
          </a:xfrm>
          <a:prstGeom prst="rect">
            <a:avLst/>
          </a:prstGeom>
        </p:spPr>
      </p:pic>
    </p:spTree>
    <p:extLst>
      <p:ext uri="{BB962C8B-B14F-4D97-AF65-F5344CB8AC3E}">
        <p14:creationId xmlns:p14="http://schemas.microsoft.com/office/powerpoint/2010/main" val="1664121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854" y="390418"/>
            <a:ext cx="11548153" cy="5447645"/>
          </a:xfrm>
          <a:prstGeom prst="rect">
            <a:avLst/>
          </a:prstGeom>
          <a:noFill/>
        </p:spPr>
        <p:txBody>
          <a:bodyPr wrap="square" rtlCol="0">
            <a:spAutoFit/>
          </a:bodyPr>
          <a:lstStyle/>
          <a:p>
            <a:r>
              <a:rPr lang="en-US" sz="2400" dirty="0">
                <a:latin typeface="Arial" charset="0"/>
                <a:ea typeface="Arial" charset="0"/>
                <a:cs typeface="Arial" charset="0"/>
              </a:rPr>
              <a:t>Downwind of the smelters, on the other hand, lay a nether world: a volcanic region of bitter, smoke-filled air and huge mounds of furnace waste, or' slag', strewn indiscriminately over the valley floor.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The Swansea valley forms no bad </a:t>
            </a:r>
            <a:r>
              <a:rPr lang="en-US" sz="2400" dirty="0" smtClean="0">
                <a:latin typeface="Arial" charset="0"/>
                <a:ea typeface="Arial" charset="0"/>
                <a:cs typeface="Arial" charset="0"/>
              </a:rPr>
              <a:t>repre­sentation </a:t>
            </a:r>
            <a:r>
              <a:rPr lang="en-US" sz="2400" dirty="0">
                <a:latin typeface="Arial" charset="0"/>
                <a:ea typeface="Arial" charset="0"/>
                <a:cs typeface="Arial" charset="0"/>
              </a:rPr>
              <a:t>of the infernal regions, for</a:t>
            </a:r>
            <a:br>
              <a:rPr lang="en-US" sz="2400" dirty="0">
                <a:latin typeface="Arial" charset="0"/>
                <a:ea typeface="Arial" charset="0"/>
                <a:cs typeface="Arial" charset="0"/>
              </a:rPr>
            </a:br>
            <a:r>
              <a:rPr lang="en-US" sz="2400" dirty="0">
                <a:latin typeface="Arial" charset="0"/>
                <a:ea typeface="Arial" charset="0"/>
                <a:cs typeface="Arial" charset="0"/>
              </a:rPr>
              <a:t>the smell aids the eye. Large groups of odd chimneys and rackety flues emit </a:t>
            </a:r>
            <a:r>
              <a:rPr lang="en-US" sz="2400" dirty="0" err="1">
                <a:latin typeface="Arial" charset="0"/>
                <a:ea typeface="Arial" charset="0"/>
                <a:cs typeface="Arial" charset="0"/>
              </a:rPr>
              <a:t>sulphureous</a:t>
            </a:r>
            <a:r>
              <a:rPr lang="en-US" sz="2400" dirty="0">
                <a:latin typeface="Arial" charset="0"/>
                <a:ea typeface="Arial" charset="0"/>
                <a:cs typeface="Arial" charset="0"/>
              </a:rPr>
              <a:t> arsenical smoke or pure flame; a dense canopy overhangs the scene for several miles, rendered more horrible by the peculiar lurid glare... All vegetation is blasted in the valley and adjoining hills... On a clear day the smoke of the Swansea valley may be seen at a distance of forty or fifty miles and sometimes appears like a dense thunder cloud.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(Charles Frederick </a:t>
            </a:r>
            <a:r>
              <a:rPr lang="en-US" sz="2400" dirty="0" err="1">
                <a:latin typeface="Arial" charset="0"/>
                <a:ea typeface="Arial" charset="0"/>
                <a:cs typeface="Arial" charset="0"/>
              </a:rPr>
              <a:t>Cliffe</a:t>
            </a:r>
            <a:r>
              <a:rPr lang="en-US" sz="2400" dirty="0">
                <a:latin typeface="Arial" charset="0"/>
                <a:ea typeface="Arial" charset="0"/>
                <a:cs typeface="Arial" charset="0"/>
              </a:rPr>
              <a:t>, 1848) </a:t>
            </a:r>
            <a:endParaRPr lang="en-US" sz="2400" dirty="0" smtClean="0">
              <a:latin typeface="Arial" charset="0"/>
              <a:ea typeface="Arial" charset="0"/>
              <a:cs typeface="Arial" charset="0"/>
            </a:endParaRPr>
          </a:p>
          <a:p>
            <a:endParaRPr lang="en-US" dirty="0" smtClean="0"/>
          </a:p>
          <a:p>
            <a:endParaRPr lang="en-US" dirty="0"/>
          </a:p>
        </p:txBody>
      </p:sp>
    </p:spTree>
    <p:extLst>
      <p:ext uri="{BB962C8B-B14F-4D97-AF65-F5344CB8AC3E}">
        <p14:creationId xmlns:p14="http://schemas.microsoft.com/office/powerpoint/2010/main" val="1735995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79091" y="839230"/>
            <a:ext cx="9522628" cy="5904000"/>
          </a:xfrm>
          <a:prstGeom prst="rect">
            <a:avLst/>
          </a:prstGeom>
        </p:spPr>
      </p:pic>
    </p:spTree>
    <p:extLst>
      <p:ext uri="{BB962C8B-B14F-4D97-AF65-F5344CB8AC3E}">
        <p14:creationId xmlns:p14="http://schemas.microsoft.com/office/powerpoint/2010/main" val="578144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6580" y="318499"/>
            <a:ext cx="11578975" cy="4678204"/>
          </a:xfrm>
          <a:prstGeom prst="rect">
            <a:avLst/>
          </a:prstGeom>
          <a:noFill/>
        </p:spPr>
        <p:txBody>
          <a:bodyPr wrap="square" rtlCol="0">
            <a:spAutoFit/>
          </a:bodyPr>
          <a:lstStyle/>
          <a:p>
            <a:r>
              <a:rPr lang="en-US" sz="2800" dirty="0">
                <a:latin typeface="Arial" charset="0"/>
                <a:ea typeface="Arial" charset="0"/>
                <a:cs typeface="Arial" charset="0"/>
              </a:rPr>
              <a:t>From time to time townspeople complained about the smoke, but usually in tones of irritation, not anger. For copper-worker, merchant, physician and </a:t>
            </a:r>
            <a:r>
              <a:rPr lang="en-US" sz="2800" dirty="0" smtClean="0">
                <a:latin typeface="Arial" charset="0"/>
                <a:ea typeface="Arial" charset="0"/>
                <a:cs typeface="Arial" charset="0"/>
              </a:rPr>
              <a:t>lawyer, </a:t>
            </a:r>
            <a:r>
              <a:rPr lang="en-US" sz="2800" dirty="0">
                <a:latin typeface="Arial" charset="0"/>
                <a:ea typeface="Arial" charset="0"/>
                <a:cs typeface="Arial" charset="0"/>
              </a:rPr>
              <a:t>copper smoke was the price of prosperity, or security, and few people in the town or the copper </a:t>
            </a:r>
            <a:r>
              <a:rPr lang="en-US" sz="2800" dirty="0" err="1">
                <a:latin typeface="Arial" charset="0"/>
                <a:ea typeface="Arial" charset="0"/>
                <a:cs typeface="Arial" charset="0"/>
              </a:rPr>
              <a:t>neighbourhoods</a:t>
            </a:r>
            <a:r>
              <a:rPr lang="en-US" sz="2800" dirty="0">
                <a:latin typeface="Arial" charset="0"/>
                <a:ea typeface="Arial" charset="0"/>
                <a:cs typeface="Arial" charset="0"/>
              </a:rPr>
              <a:t> questioned that it was one worth paying. </a:t>
            </a:r>
            <a:endParaRPr lang="en-US" sz="2800" dirty="0" smtClean="0">
              <a:latin typeface="Arial" charset="0"/>
              <a:ea typeface="Arial" charset="0"/>
              <a:cs typeface="Arial" charset="0"/>
            </a:endParaRPr>
          </a:p>
          <a:p>
            <a:endParaRPr lang="en-US" sz="2800" dirty="0">
              <a:latin typeface="Arial" charset="0"/>
              <a:ea typeface="Arial" charset="0"/>
              <a:cs typeface="Arial" charset="0"/>
            </a:endParaRPr>
          </a:p>
          <a:p>
            <a:r>
              <a:rPr lang="en-US" sz="2800" dirty="0" smtClean="0">
                <a:latin typeface="Arial" charset="0"/>
                <a:ea typeface="Arial" charset="0"/>
                <a:cs typeface="Arial" charset="0"/>
              </a:rPr>
              <a:t>Farmers </a:t>
            </a:r>
            <a:r>
              <a:rPr lang="en-US" sz="2800" dirty="0">
                <a:latin typeface="Arial" charset="0"/>
                <a:ea typeface="Arial" charset="0"/>
                <a:cs typeface="Arial" charset="0"/>
              </a:rPr>
              <a:t>living downwind of the smelters took a different view. They complained loudly and long, and to mollify them John Henry Vivian and others invested time and money in efforts to suppress the smoke and eliminate the poisonous gases. </a:t>
            </a:r>
            <a:endParaRPr lang="en-US" sz="28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161758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0144" y="297951"/>
            <a:ext cx="11558427" cy="2954655"/>
          </a:xfrm>
          <a:prstGeom prst="rect">
            <a:avLst/>
          </a:prstGeom>
          <a:noFill/>
        </p:spPr>
        <p:txBody>
          <a:bodyPr wrap="square" rtlCol="0">
            <a:spAutoFit/>
          </a:bodyPr>
          <a:lstStyle/>
          <a:p>
            <a:r>
              <a:rPr lang="en-US" sz="2400" dirty="0">
                <a:latin typeface="Arial" charset="0"/>
                <a:ea typeface="Arial" charset="0"/>
                <a:cs typeface="Arial" charset="0"/>
              </a:rPr>
              <a:t>Vivian's experiments began about 1810, and culminated in 1822 when he won the highest commendation in a competition, initiated by the Cambrian Institution, (forerunner to the Royal Institution of South Wales), to obviate the injurious effects of copper smoke. To solve the smoke problem Vivian engaged a pair of 'knowing heads': Professor Richard Phillips, Chairman of the London Chemical Society, and Michael Faraday. At the time, the association was a rare instance of co-operation between factory and laboratory.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023491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031" y="287676"/>
            <a:ext cx="11589250" cy="4401205"/>
          </a:xfrm>
          <a:prstGeom prst="rect">
            <a:avLst/>
          </a:prstGeom>
          <a:noFill/>
        </p:spPr>
        <p:txBody>
          <a:bodyPr wrap="square" rtlCol="0">
            <a:spAutoFit/>
          </a:bodyPr>
          <a:lstStyle/>
          <a:p>
            <a:r>
              <a:rPr lang="en-US" sz="2800" dirty="0">
                <a:latin typeface="Arial" charset="0"/>
                <a:ea typeface="Arial" charset="0"/>
                <a:cs typeface="Arial" charset="0"/>
              </a:rPr>
              <a:t>To treat the smoke, Phillips and Faraday built long horizontal flues between the furnaces and the smoke stacks. As the smoke passed through the flues it was made to run gauntlets of fire, steam, and water: separate experiments subjected it to flames, ignited charcoal, steam, and showers of plain water. soda water and lime water. Of the treatments, the simplest was the most effective. Showers of plain water eliminated most of the soluble gases, including the </a:t>
            </a:r>
            <a:r>
              <a:rPr lang="en-US" sz="2800" dirty="0" err="1">
                <a:latin typeface="Arial" charset="0"/>
                <a:ea typeface="Arial" charset="0"/>
                <a:cs typeface="Arial" charset="0"/>
              </a:rPr>
              <a:t>arsenious</a:t>
            </a:r>
            <a:r>
              <a:rPr lang="en-US" sz="2800" dirty="0">
                <a:latin typeface="Arial" charset="0"/>
                <a:ea typeface="Arial" charset="0"/>
                <a:cs typeface="Arial" charset="0"/>
              </a:rPr>
              <a:t> acid gas, but it left untouched Vivian's 'great enemy' - the </a:t>
            </a:r>
            <a:r>
              <a:rPr lang="en-US" sz="2800" dirty="0" err="1">
                <a:latin typeface="Arial" charset="0"/>
                <a:ea typeface="Arial" charset="0"/>
                <a:cs typeface="Arial" charset="0"/>
              </a:rPr>
              <a:t>sulphurous</a:t>
            </a:r>
            <a:r>
              <a:rPr lang="en-US" sz="2800" dirty="0">
                <a:latin typeface="Arial" charset="0"/>
                <a:ea typeface="Arial" charset="0"/>
                <a:cs typeface="Arial" charset="0"/>
              </a:rPr>
              <a:t> acid gas. None of the experiments had any significant effect on the volume of smoke. </a:t>
            </a:r>
          </a:p>
        </p:txBody>
      </p:sp>
    </p:spTree>
    <p:extLst>
      <p:ext uri="{BB962C8B-B14F-4D97-AF65-F5344CB8AC3E}">
        <p14:creationId xmlns:p14="http://schemas.microsoft.com/office/powerpoint/2010/main" val="475947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40703" y="624703"/>
            <a:ext cx="8946298" cy="5364000"/>
          </a:xfrm>
          <a:prstGeom prst="rect">
            <a:avLst/>
          </a:prstGeom>
        </p:spPr>
      </p:pic>
    </p:spTree>
    <p:extLst>
      <p:ext uri="{BB962C8B-B14F-4D97-AF65-F5344CB8AC3E}">
        <p14:creationId xmlns:p14="http://schemas.microsoft.com/office/powerpoint/2010/main" val="1370371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89427" y="0"/>
            <a:ext cx="8016658" cy="6858000"/>
          </a:xfrm>
          <a:prstGeom prst="rect">
            <a:avLst/>
          </a:prstGeom>
        </p:spPr>
      </p:pic>
    </p:spTree>
    <p:extLst>
      <p:ext uri="{BB962C8B-B14F-4D97-AF65-F5344CB8AC3E}">
        <p14:creationId xmlns:p14="http://schemas.microsoft.com/office/powerpoint/2010/main" val="88117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5757" y="277402"/>
            <a:ext cx="11702265" cy="5816977"/>
          </a:xfrm>
          <a:prstGeom prst="rect">
            <a:avLst/>
          </a:prstGeom>
          <a:noFill/>
        </p:spPr>
        <p:txBody>
          <a:bodyPr wrap="square" rtlCol="0">
            <a:spAutoFit/>
          </a:bodyPr>
          <a:lstStyle/>
          <a:p>
            <a:r>
              <a:rPr lang="en-US" sz="2800" dirty="0">
                <a:latin typeface="Arial" charset="0"/>
                <a:ea typeface="Arial" charset="0"/>
                <a:cs typeface="Arial" charset="0"/>
              </a:rPr>
              <a:t>The next logical step was to encourage the smoke's departure from the district. To this end the stacks were raised. The </a:t>
            </a:r>
            <a:r>
              <a:rPr lang="en-US" sz="2800" dirty="0" err="1">
                <a:latin typeface="Arial" charset="0"/>
                <a:ea typeface="Arial" charset="0"/>
                <a:cs typeface="Arial" charset="0"/>
              </a:rPr>
              <a:t>coppermen</a:t>
            </a:r>
            <a:r>
              <a:rPr lang="en-US" sz="2800" dirty="0">
                <a:latin typeface="Arial" charset="0"/>
                <a:ea typeface="Arial" charset="0"/>
                <a:cs typeface="Arial" charset="0"/>
              </a:rPr>
              <a:t> claimed that from the tallest of them (244 ft. in 1830) smoke had never been seen to reach the ground. But farmers a few miles </a:t>
            </a:r>
            <a:r>
              <a:rPr lang="en-US" sz="2800" dirty="0" smtClean="0">
                <a:latin typeface="Arial" charset="0"/>
                <a:ea typeface="Arial" charset="0"/>
                <a:cs typeface="Arial" charset="0"/>
              </a:rPr>
              <a:t>east </a:t>
            </a:r>
            <a:r>
              <a:rPr lang="en-US" sz="2800" dirty="0">
                <a:latin typeface="Arial" charset="0"/>
                <a:ea typeface="Arial" charset="0"/>
                <a:cs typeface="Arial" charset="0"/>
              </a:rPr>
              <a:t>of the smelters knew otherwise.' Not only did the smoke reach the ground but the taller stacks, they argued, exacerbated the problem by spreading the smoke over a larger area. Frustrated by what they regarded either incompetence in the copper-masters, or indifference, the farmers decided to seek' damages. In 1832 a group of eleven of them, from the parish of </a:t>
            </a:r>
            <a:r>
              <a:rPr lang="en-US" sz="2800" dirty="0" err="1" smtClean="0">
                <a:latin typeface="Arial" charset="0"/>
                <a:ea typeface="Arial" charset="0"/>
                <a:cs typeface="Arial" charset="0"/>
              </a:rPr>
              <a:t>Llansamlet</a:t>
            </a:r>
            <a:r>
              <a:rPr lang="en-US" sz="2800" dirty="0" smtClean="0">
                <a:latin typeface="Arial" charset="0"/>
                <a:ea typeface="Arial" charset="0"/>
                <a:cs typeface="Arial" charset="0"/>
              </a:rPr>
              <a:t> </a:t>
            </a:r>
            <a:r>
              <a:rPr lang="en-US" sz="2800" dirty="0">
                <a:latin typeface="Arial" charset="0"/>
                <a:ea typeface="Arial" charset="0"/>
                <a:cs typeface="Arial" charset="0"/>
              </a:rPr>
              <a:t>which lay northeast of </a:t>
            </a:r>
            <a:r>
              <a:rPr lang="en-US" sz="2800" dirty="0" err="1">
                <a:latin typeface="Arial" charset="0"/>
                <a:ea typeface="Arial" charset="0"/>
                <a:cs typeface="Arial" charset="0"/>
              </a:rPr>
              <a:t>Hafod</a:t>
            </a:r>
            <a:r>
              <a:rPr lang="en-US" sz="2800" dirty="0">
                <a:latin typeface="Arial" charset="0"/>
                <a:ea typeface="Arial" charset="0"/>
                <a:cs typeface="Arial" charset="0"/>
              </a:rPr>
              <a:t> directly in </a:t>
            </a:r>
            <a:r>
              <a:rPr lang="en-US" sz="2800" dirty="0" smtClean="0">
                <a:latin typeface="Arial" charset="0"/>
                <a:ea typeface="Arial" charset="0"/>
                <a:cs typeface="Arial" charset="0"/>
              </a:rPr>
              <a:t>line </a:t>
            </a:r>
            <a:r>
              <a:rPr lang="en-US" sz="2800" dirty="0">
                <a:latin typeface="Arial" charset="0"/>
                <a:ea typeface="Arial" charset="0"/>
                <a:cs typeface="Arial" charset="0"/>
              </a:rPr>
              <a:t>of </a:t>
            </a:r>
            <a:r>
              <a:rPr lang="en-US" sz="2800" dirty="0" smtClean="0">
                <a:latin typeface="Arial" charset="0"/>
                <a:ea typeface="Arial" charset="0"/>
                <a:cs typeface="Arial" charset="0"/>
              </a:rPr>
              <a:t>the prevailing </a:t>
            </a:r>
            <a:r>
              <a:rPr lang="en-US" sz="2800" dirty="0">
                <a:latin typeface="Arial" charset="0"/>
                <a:ea typeface="Arial" charset="0"/>
                <a:cs typeface="Arial" charset="0"/>
              </a:rPr>
              <a:t>southwesterly winds, preferred an indictment for </a:t>
            </a:r>
            <a:r>
              <a:rPr lang="en-US" sz="2800" dirty="0" smtClean="0">
                <a:latin typeface="Arial" charset="0"/>
                <a:ea typeface="Arial" charset="0"/>
                <a:cs typeface="Arial" charset="0"/>
              </a:rPr>
              <a:t>public </a:t>
            </a:r>
            <a:r>
              <a:rPr lang="en-US" sz="2800" dirty="0">
                <a:latin typeface="Arial" charset="0"/>
                <a:ea typeface="Arial" charset="0"/>
                <a:cs typeface="Arial" charset="0"/>
              </a:rPr>
              <a:t>nuisance against John Henry Vivian. </a:t>
            </a:r>
            <a:endParaRPr lang="en-US" sz="2800" dirty="0" smtClean="0">
              <a:latin typeface="Arial" charset="0"/>
              <a:ea typeface="Arial" charset="0"/>
              <a:cs typeface="Arial" charset="0"/>
            </a:endParaRPr>
          </a:p>
          <a:p>
            <a:r>
              <a:rPr lang="en-US" dirty="0" smtClean="0"/>
              <a:t> </a:t>
            </a:r>
          </a:p>
          <a:p>
            <a:endParaRPr lang="en-US" dirty="0"/>
          </a:p>
        </p:txBody>
      </p:sp>
    </p:spTree>
    <p:extLst>
      <p:ext uri="{BB962C8B-B14F-4D97-AF65-F5344CB8AC3E}">
        <p14:creationId xmlns:p14="http://schemas.microsoft.com/office/powerpoint/2010/main" val="2017673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79743"/>
            <a:ext cx="15645354" cy="9648000"/>
          </a:xfrm>
          <a:prstGeom prst="rect">
            <a:avLst/>
          </a:prstGeom>
        </p:spPr>
      </p:pic>
    </p:spTree>
    <p:extLst>
      <p:ext uri="{BB962C8B-B14F-4D97-AF65-F5344CB8AC3E}">
        <p14:creationId xmlns:p14="http://schemas.microsoft.com/office/powerpoint/2010/main" val="683093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6182" y="1131962"/>
            <a:ext cx="11496782" cy="3816429"/>
          </a:xfrm>
          <a:prstGeom prst="rect">
            <a:avLst/>
          </a:prstGeom>
          <a:noFill/>
        </p:spPr>
        <p:txBody>
          <a:bodyPr wrap="square" rtlCol="0">
            <a:spAutoFit/>
          </a:bodyPr>
          <a:lstStyle/>
          <a:p>
            <a:r>
              <a:rPr lang="en-US" sz="2800" dirty="0">
                <a:latin typeface="Arial" charset="0"/>
                <a:ea typeface="Arial" charset="0"/>
                <a:cs typeface="Arial" charset="0"/>
              </a:rPr>
              <a:t>The 'Great Copper Trial' was </a:t>
            </a:r>
            <a:r>
              <a:rPr lang="en-US" sz="2800" dirty="0" smtClean="0">
                <a:latin typeface="Arial" charset="0"/>
                <a:ea typeface="Arial" charset="0"/>
                <a:cs typeface="Arial" charset="0"/>
              </a:rPr>
              <a:t>held at </a:t>
            </a:r>
            <a:r>
              <a:rPr lang="en-US" sz="2800" dirty="0">
                <a:latin typeface="Arial" charset="0"/>
                <a:ea typeface="Arial" charset="0"/>
                <a:cs typeface="Arial" charset="0"/>
              </a:rPr>
              <a:t>the Carmarthen Assizes in the spring of 1833. The plaintiffs, represented by farmer Thomas David of </a:t>
            </a:r>
            <a:r>
              <a:rPr lang="en-US" sz="2800" dirty="0" err="1" smtClean="0">
                <a:latin typeface="Arial" charset="0"/>
                <a:ea typeface="Arial" charset="0"/>
                <a:cs typeface="Arial" charset="0"/>
              </a:rPr>
              <a:t>Llansamlet</a:t>
            </a:r>
            <a:r>
              <a:rPr lang="en-US" sz="2800" dirty="0">
                <a:latin typeface="Arial" charset="0"/>
                <a:ea typeface="Arial" charset="0"/>
                <a:cs typeface="Arial" charset="0"/>
              </a:rPr>
              <a:t>, dismissed </a:t>
            </a:r>
            <a:r>
              <a:rPr lang="en-US" sz="2800" dirty="0" err="1" smtClean="0">
                <a:latin typeface="Arial" charset="0"/>
                <a:ea typeface="Arial" charset="0"/>
                <a:cs typeface="Arial" charset="0"/>
              </a:rPr>
              <a:t>Glamorgan</a:t>
            </a:r>
            <a:r>
              <a:rPr lang="en-US" sz="2800" dirty="0" smtClean="0">
                <a:latin typeface="Arial" charset="0"/>
                <a:ea typeface="Arial" charset="0"/>
                <a:cs typeface="Arial" charset="0"/>
              </a:rPr>
              <a:t> </a:t>
            </a:r>
            <a:r>
              <a:rPr lang="en-US" sz="2800" dirty="0">
                <a:latin typeface="Arial" charset="0"/>
                <a:ea typeface="Arial" charset="0"/>
                <a:cs typeface="Arial" charset="0"/>
              </a:rPr>
              <a:t>venues because they thought no jury </a:t>
            </a:r>
            <a:r>
              <a:rPr lang="en-US" sz="2800" dirty="0" smtClean="0">
                <a:latin typeface="Arial" charset="0"/>
                <a:ea typeface="Arial" charset="0"/>
                <a:cs typeface="Arial" charset="0"/>
              </a:rPr>
              <a:t>from an </a:t>
            </a:r>
            <a:r>
              <a:rPr lang="en-US" sz="2800" dirty="0" err="1">
                <a:latin typeface="Arial" charset="0"/>
                <a:ea typeface="Arial" charset="0"/>
                <a:cs typeface="Arial" charset="0"/>
              </a:rPr>
              <a:t>industrialised</a:t>
            </a:r>
            <a:r>
              <a:rPr lang="en-US" sz="2800" dirty="0">
                <a:latin typeface="Arial" charset="0"/>
                <a:ea typeface="Arial" charset="0"/>
                <a:cs typeface="Arial" charset="0"/>
              </a:rPr>
              <a:t> county would indict the </a:t>
            </a:r>
            <a:r>
              <a:rPr lang="en-US" sz="2800" dirty="0" err="1">
                <a:latin typeface="Arial" charset="0"/>
                <a:ea typeface="Arial" charset="0"/>
                <a:cs typeface="Arial" charset="0"/>
              </a:rPr>
              <a:t>Vivians</a:t>
            </a:r>
            <a:r>
              <a:rPr lang="en-US" sz="2800" dirty="0">
                <a:latin typeface="Arial" charset="0"/>
                <a:ea typeface="Arial" charset="0"/>
                <a:cs typeface="Arial" charset="0"/>
              </a:rPr>
              <a:t> and, by association, the industry as whole. The confrontation was a classic one, pitting farmer </a:t>
            </a:r>
            <a:r>
              <a:rPr lang="en-US" sz="2800" dirty="0" smtClean="0">
                <a:latin typeface="Arial" charset="0"/>
                <a:ea typeface="Arial" charset="0"/>
                <a:cs typeface="Arial" charset="0"/>
              </a:rPr>
              <a:t>against townsman </a:t>
            </a:r>
            <a:r>
              <a:rPr lang="en-US" sz="2800" dirty="0">
                <a:latin typeface="Arial" charset="0"/>
                <a:ea typeface="Arial" charset="0"/>
                <a:cs typeface="Arial" charset="0"/>
              </a:rPr>
              <a:t>and Welsh-speaking </a:t>
            </a:r>
            <a:r>
              <a:rPr lang="en-US" sz="2800" dirty="0" smtClean="0">
                <a:latin typeface="Arial" charset="0"/>
                <a:ea typeface="Arial" charset="0"/>
                <a:cs typeface="Arial" charset="0"/>
              </a:rPr>
              <a:t>Welshmen </a:t>
            </a:r>
            <a:r>
              <a:rPr lang="en-US" sz="2800" dirty="0">
                <a:latin typeface="Arial" charset="0"/>
                <a:ea typeface="Arial" charset="0"/>
                <a:cs typeface="Arial" charset="0"/>
              </a:rPr>
              <a:t>against English copper-masters and their English and Anglo-Welsh supporters. It was to prove a hopelessly one-sided fight. </a:t>
            </a:r>
            <a:endParaRPr lang="en-US" sz="28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30664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9321" y="349321"/>
            <a:ext cx="11507057" cy="6278642"/>
          </a:xfrm>
          <a:prstGeom prst="rect">
            <a:avLst/>
          </a:prstGeom>
          <a:noFill/>
        </p:spPr>
        <p:txBody>
          <a:bodyPr wrap="square" rtlCol="0">
            <a:spAutoFit/>
          </a:bodyPr>
          <a:lstStyle/>
          <a:p>
            <a:r>
              <a:rPr lang="en-US" sz="2400" dirty="0">
                <a:latin typeface="Arial" charset="0"/>
                <a:ea typeface="Arial" charset="0"/>
                <a:cs typeface="Arial" charset="0"/>
              </a:rPr>
              <a:t>To defeat the indictment the </a:t>
            </a:r>
            <a:r>
              <a:rPr lang="en-US" sz="2400" dirty="0" err="1">
                <a:latin typeface="Arial" charset="0"/>
                <a:ea typeface="Arial" charset="0"/>
                <a:cs typeface="Arial" charset="0"/>
              </a:rPr>
              <a:t>Vivians</a:t>
            </a:r>
            <a:r>
              <a:rPr lang="en-US" sz="2400" dirty="0">
                <a:latin typeface="Arial" charset="0"/>
                <a:ea typeface="Arial" charset="0"/>
                <a:cs typeface="Arial" charset="0"/>
              </a:rPr>
              <a:t> brought in Sir James Scarlett, K.C., former attorney­ general (in the Duke of Wellington's administration) and the future Baron </a:t>
            </a:r>
            <a:r>
              <a:rPr lang="en-US" sz="2400" dirty="0" err="1">
                <a:latin typeface="Arial" charset="0"/>
                <a:ea typeface="Arial" charset="0"/>
                <a:cs typeface="Arial" charset="0"/>
              </a:rPr>
              <a:t>Abinger</a:t>
            </a:r>
            <a:r>
              <a:rPr lang="en-US" sz="2400" dirty="0">
                <a:latin typeface="Arial" charset="0"/>
                <a:ea typeface="Arial" charset="0"/>
                <a:cs typeface="Arial" charset="0"/>
              </a:rPr>
              <a:t>. Scarlett was easily the most successful advocate of the day and his fee reflected his reputation: an unheard of (in Carmarthen) 400 guineas. His opponent was plain John Evans from </a:t>
            </a:r>
            <a:r>
              <a:rPr lang="en-US" sz="2400" dirty="0" err="1">
                <a:latin typeface="Arial" charset="0"/>
                <a:ea typeface="Arial" charset="0"/>
                <a:cs typeface="Arial" charset="0"/>
              </a:rPr>
              <a:t>Merthyr</a:t>
            </a:r>
            <a:r>
              <a:rPr lang="en-US" sz="2400" dirty="0">
                <a:latin typeface="Arial" charset="0"/>
                <a:ea typeface="Arial" charset="0"/>
                <a:cs typeface="Arial" charset="0"/>
              </a:rPr>
              <a:t> </a:t>
            </a:r>
            <a:r>
              <a:rPr lang="en-US" sz="2400" dirty="0" err="1">
                <a:latin typeface="Arial" charset="0"/>
                <a:ea typeface="Arial" charset="0"/>
                <a:cs typeface="Arial" charset="0"/>
              </a:rPr>
              <a:t>Tydfil</a:t>
            </a:r>
            <a:r>
              <a:rPr lang="en-US" sz="2400" dirty="0">
                <a:latin typeface="Arial" charset="0"/>
                <a:ea typeface="Arial" charset="0"/>
                <a:cs typeface="Arial" charset="0"/>
              </a:rPr>
              <a:t>, an able barrister but with no reputation outside </a:t>
            </a:r>
            <a:r>
              <a:rPr lang="en-US" sz="2400" dirty="0" err="1" smtClean="0">
                <a:latin typeface="Arial" charset="0"/>
                <a:ea typeface="Arial" charset="0"/>
                <a:cs typeface="Arial" charset="0"/>
              </a:rPr>
              <a:t>Glamorgan</a:t>
            </a:r>
            <a:r>
              <a:rPr lang="en-US" sz="2400" dirty="0">
                <a:latin typeface="Arial" charset="0"/>
                <a:ea typeface="Arial" charset="0"/>
                <a:cs typeface="Arial" charset="0"/>
              </a:rPr>
              <a:t>.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Evans opened with a broad attack upon the smoke: like the poisonous </a:t>
            </a:r>
            <a:r>
              <a:rPr lang="en-US" sz="2400" dirty="0" err="1">
                <a:latin typeface="Arial" charset="0"/>
                <a:ea typeface="Arial" charset="0"/>
                <a:cs typeface="Arial" charset="0"/>
              </a:rPr>
              <a:t>Upas</a:t>
            </a:r>
            <a:r>
              <a:rPr lang="en-US" sz="2400" dirty="0">
                <a:latin typeface="Arial" charset="0"/>
                <a:ea typeface="Arial" charset="0"/>
                <a:cs typeface="Arial" charset="0"/>
              </a:rPr>
              <a:t> tree, he declaimed, it 'spread </a:t>
            </a:r>
            <a:r>
              <a:rPr lang="en-US" sz="2400" dirty="0" smtClean="0">
                <a:latin typeface="Arial" charset="0"/>
                <a:ea typeface="Arial" charset="0"/>
                <a:cs typeface="Arial" charset="0"/>
              </a:rPr>
              <a:t>desolation </a:t>
            </a:r>
            <a:r>
              <a:rPr lang="en-US" sz="2400" dirty="0">
                <a:latin typeface="Arial" charset="0"/>
                <a:ea typeface="Arial" charset="0"/>
                <a:cs typeface="Arial" charset="0"/>
              </a:rPr>
              <a:t>all around'. Land exposed to the smoke soon failed to produce grass and in wet weather, when rainwater acted as a solvent for the poisons in the smoke, crops could be destroyed within hours. Animals exposed to the poisoned pastures sickened and died. Topsoil, no longer secured by plant roots and </a:t>
            </a:r>
            <a:r>
              <a:rPr lang="en-US" sz="2400" dirty="0" err="1">
                <a:latin typeface="Arial" charset="0"/>
                <a:ea typeface="Arial" charset="0"/>
                <a:cs typeface="Arial" charset="0"/>
              </a:rPr>
              <a:t>fibre</a:t>
            </a:r>
            <a:r>
              <a:rPr lang="en-US" sz="2400" dirty="0">
                <a:latin typeface="Arial" charset="0"/>
                <a:ea typeface="Arial" charset="0"/>
                <a:cs typeface="Arial" charset="0"/>
              </a:rPr>
              <a:t>, had been washed from the slopes and the exposed subsoil eroded into a badland of </a:t>
            </a:r>
            <a:r>
              <a:rPr lang="en-US" sz="2400" dirty="0" err="1">
                <a:latin typeface="Arial" charset="0"/>
                <a:ea typeface="Arial" charset="0"/>
                <a:cs typeface="Arial" charset="0"/>
              </a:rPr>
              <a:t>gulleys</a:t>
            </a:r>
            <a:r>
              <a:rPr lang="en-US" sz="2400" dirty="0">
                <a:latin typeface="Arial" charset="0"/>
                <a:ea typeface="Arial" charset="0"/>
                <a:cs typeface="Arial" charset="0"/>
              </a:rPr>
              <a:t> and ridges. Four farms near the </a:t>
            </a:r>
            <a:r>
              <a:rPr lang="en-US" sz="2400" dirty="0" err="1">
                <a:latin typeface="Arial" charset="0"/>
                <a:ea typeface="Arial" charset="0"/>
                <a:cs typeface="Arial" charset="0"/>
              </a:rPr>
              <a:t>Hafod</a:t>
            </a:r>
            <a:r>
              <a:rPr lang="en-US" sz="2400" dirty="0">
                <a:latin typeface="Arial" charset="0"/>
                <a:ea typeface="Arial" charset="0"/>
                <a:cs typeface="Arial" charset="0"/>
              </a:rPr>
              <a:t> works had been abandoned and three of the farms leased by the plaintiff, Thomas David, were no longer productive.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358317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66747" y="-259492"/>
            <a:ext cx="5319539" cy="7452000"/>
          </a:xfrm>
          <a:prstGeom prst="rect">
            <a:avLst/>
          </a:prstGeom>
        </p:spPr>
      </p:pic>
    </p:spTree>
    <p:extLst>
      <p:ext uri="{BB962C8B-B14F-4D97-AF65-F5344CB8AC3E}">
        <p14:creationId xmlns:p14="http://schemas.microsoft.com/office/powerpoint/2010/main" val="3060373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7676" y="246580"/>
            <a:ext cx="11620072" cy="6647974"/>
          </a:xfrm>
          <a:prstGeom prst="rect">
            <a:avLst/>
          </a:prstGeom>
          <a:noFill/>
        </p:spPr>
        <p:txBody>
          <a:bodyPr wrap="square" rtlCol="0">
            <a:spAutoFit/>
          </a:bodyPr>
          <a:lstStyle/>
          <a:p>
            <a:r>
              <a:rPr lang="en-US" sz="2400" dirty="0">
                <a:latin typeface="Arial" charset="0"/>
                <a:ea typeface="Arial" charset="0"/>
                <a:cs typeface="Arial" charset="0"/>
              </a:rPr>
              <a:t>A </a:t>
            </a:r>
            <a:r>
              <a:rPr lang="en-US" sz="2400" dirty="0" err="1" smtClean="0">
                <a:latin typeface="Arial" charset="0"/>
                <a:ea typeface="Arial" charset="0"/>
                <a:cs typeface="Arial" charset="0"/>
              </a:rPr>
              <a:t>numberof</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Llansamlet</a:t>
            </a:r>
            <a:r>
              <a:rPr lang="en-US" sz="2400" dirty="0" smtClean="0">
                <a:latin typeface="Arial" charset="0"/>
                <a:ea typeface="Arial" charset="0"/>
                <a:cs typeface="Arial" charset="0"/>
              </a:rPr>
              <a:t> </a:t>
            </a:r>
            <a:r>
              <a:rPr lang="en-US" sz="2400" dirty="0">
                <a:latin typeface="Arial" charset="0"/>
                <a:ea typeface="Arial" charset="0"/>
                <a:cs typeface="Arial" charset="0"/>
              </a:rPr>
              <a:t>farmers and an experienced government metallurgist, Perceval Johnson, provided corroborating evidence, describing how </a:t>
            </a:r>
            <a:r>
              <a:rPr lang="en-US" sz="2400" dirty="0" err="1">
                <a:latin typeface="Arial" charset="0"/>
                <a:ea typeface="Arial" charset="0"/>
                <a:cs typeface="Arial" charset="0"/>
              </a:rPr>
              <a:t>sulphurous</a:t>
            </a:r>
            <a:r>
              <a:rPr lang="en-US" sz="2400" dirty="0">
                <a:latin typeface="Arial" charset="0"/>
                <a:ea typeface="Arial" charset="0"/>
                <a:cs typeface="Arial" charset="0"/>
              </a:rPr>
              <a:t> acid gas first </a:t>
            </a:r>
            <a:r>
              <a:rPr lang="en-US" sz="2400" dirty="0" err="1">
                <a:latin typeface="Arial" charset="0"/>
                <a:ea typeface="Arial" charset="0"/>
                <a:cs typeface="Arial" charset="0"/>
              </a:rPr>
              <a:t>discoloured</a:t>
            </a:r>
            <a:r>
              <a:rPr lang="en-US" sz="2400" dirty="0">
                <a:latin typeface="Arial" charset="0"/>
                <a:ea typeface="Arial" charset="0"/>
                <a:cs typeface="Arial" charset="0"/>
              </a:rPr>
              <a:t> plants, then destroyed them. Morgan Morgan testified that the parish of </a:t>
            </a:r>
            <a:r>
              <a:rPr lang="en-US" sz="2400" dirty="0" err="1" smtClean="0">
                <a:latin typeface="Arial" charset="0"/>
                <a:ea typeface="Arial" charset="0"/>
                <a:cs typeface="Arial" charset="0"/>
              </a:rPr>
              <a:t>Llansamlet</a:t>
            </a:r>
            <a:r>
              <a:rPr lang="en-US" sz="2400" dirty="0" smtClean="0">
                <a:latin typeface="Arial" charset="0"/>
                <a:ea typeface="Arial" charset="0"/>
                <a:cs typeface="Arial" charset="0"/>
              </a:rPr>
              <a:t> </a:t>
            </a:r>
            <a:r>
              <a:rPr lang="en-US" sz="2400" dirty="0">
                <a:latin typeface="Arial" charset="0"/>
                <a:ea typeface="Arial" charset="0"/>
                <a:cs typeface="Arial" charset="0"/>
              </a:rPr>
              <a:t>had once been good corn, hay, and pasture land; that in twenty years the oak, the ash, the sycamore, and the hawthorn had all died: 'they died standing and had to be cut down afterwards'; that the once verdant and beautiful </a:t>
            </a:r>
            <a:r>
              <a:rPr lang="en-US" sz="2400" dirty="0" err="1">
                <a:latin typeface="Arial" charset="0"/>
                <a:ea typeface="Arial" charset="0"/>
                <a:cs typeface="Arial" charset="0"/>
              </a:rPr>
              <a:t>Kilvey</a:t>
            </a:r>
            <a:r>
              <a:rPr lang="en-US" sz="2400" dirty="0">
                <a:latin typeface="Arial" charset="0"/>
                <a:ea typeface="Arial" charset="0"/>
                <a:cs typeface="Arial" charset="0"/>
              </a:rPr>
              <a:t> Hill, under constant bombardment from a battery of chimneys at its foot, was now 'as barren as a road'. </a:t>
            </a: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To </a:t>
            </a:r>
            <a:r>
              <a:rPr lang="en-US" sz="2400" dirty="0">
                <a:latin typeface="Arial" charset="0"/>
                <a:ea typeface="Arial" charset="0"/>
                <a:cs typeface="Arial" charset="0"/>
              </a:rPr>
              <a:t>keep the poison out of his nose, Morgan took snuff- first from paper, then, as the need increased, from a box. </a:t>
            </a:r>
            <a:endParaRPr lang="en-US" sz="2400" dirty="0" smtClean="0">
              <a:latin typeface="Arial" charset="0"/>
              <a:ea typeface="Arial" charset="0"/>
              <a:cs typeface="Arial" charset="0"/>
            </a:endParaRPr>
          </a:p>
          <a:p>
            <a:r>
              <a:rPr lang="en-US" sz="2400" dirty="0">
                <a:latin typeface="Arial" charset="0"/>
                <a:ea typeface="Arial" charset="0"/>
                <a:cs typeface="Arial" charset="0"/>
              </a:rPr>
              <a:t>Thomas Hopkins declared that cattle exposed to the smoke became lame and were unable to eat. Smoke elongated their teeth and made them 'grow over one another'. </a:t>
            </a: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Horses </a:t>
            </a:r>
            <a:r>
              <a:rPr lang="en-US" sz="2400" dirty="0">
                <a:latin typeface="Arial" charset="0"/>
                <a:ea typeface="Arial" charset="0"/>
                <a:cs typeface="Arial" charset="0"/>
              </a:rPr>
              <a:t>were similarly affected, their teeth finally blackening and decaying. Richard Bowen testified that after the enlargement of the </a:t>
            </a:r>
            <a:r>
              <a:rPr lang="en-US" sz="2400" dirty="0" err="1">
                <a:latin typeface="Arial" charset="0"/>
                <a:ea typeface="Arial" charset="0"/>
                <a:cs typeface="Arial" charset="0"/>
              </a:rPr>
              <a:t>Hafod</a:t>
            </a:r>
            <a:r>
              <a:rPr lang="en-US" sz="2400" dirty="0">
                <a:latin typeface="Arial" charset="0"/>
                <a:ea typeface="Arial" charset="0"/>
                <a:cs typeface="Arial" charset="0"/>
              </a:rPr>
              <a:t> works the bones of his cattle became brittle and their ribs broke; lumps as big as fists appeared on their knees and leg joints, and their hoofs 'grew wild'. Unable to stand, the cattle fed lying down or on their knees. None had milk.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075474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031" y="380144"/>
            <a:ext cx="11517331" cy="5539978"/>
          </a:xfrm>
          <a:prstGeom prst="rect">
            <a:avLst/>
          </a:prstGeom>
          <a:noFill/>
        </p:spPr>
        <p:txBody>
          <a:bodyPr wrap="square" rtlCol="0">
            <a:spAutoFit/>
          </a:bodyPr>
          <a:lstStyle/>
          <a:p>
            <a:r>
              <a:rPr lang="en-US" sz="2400" dirty="0">
                <a:latin typeface="Arial" charset="0"/>
                <a:ea typeface="Arial" charset="0"/>
                <a:cs typeface="Arial" charset="0"/>
              </a:rPr>
              <a:t>Though injury to humans was not a major issue at the trial, the plaintiffs described the Sirocco-like disorders commonly associated with exposure to the smoke. These were a dry sensation in the throat, a bitter, metallic taste in the mouth, loss of appetite,</a:t>
            </a:r>
            <a:br>
              <a:rPr lang="en-US" sz="2400" dirty="0">
                <a:latin typeface="Arial" charset="0"/>
                <a:ea typeface="Arial" charset="0"/>
                <a:cs typeface="Arial" charset="0"/>
              </a:rPr>
            </a:br>
            <a:r>
              <a:rPr lang="en-US" sz="2400" dirty="0">
                <a:latin typeface="Arial" charset="0"/>
                <a:ea typeface="Arial" charset="0"/>
                <a:cs typeface="Arial" charset="0"/>
              </a:rPr>
              <a:t>shortness of breath, tightness across the chest,-smarting eyes and frayed tempers. Though no copper worker would publicly denigrate his working or living conditions, </a:t>
            </a:r>
            <a:r>
              <a:rPr lang="en-US" sz="2400" dirty="0" err="1">
                <a:latin typeface="Arial" charset="0"/>
                <a:ea typeface="Arial" charset="0"/>
                <a:cs typeface="Arial" charset="0"/>
              </a:rPr>
              <a:t>coppermen</a:t>
            </a:r>
            <a:r>
              <a:rPr lang="en-US" sz="2400" dirty="0">
                <a:latin typeface="Arial" charset="0"/>
                <a:ea typeface="Arial" charset="0"/>
                <a:cs typeface="Arial" charset="0"/>
              </a:rPr>
              <a:t> were known to be sallow complexioned, </a:t>
            </a:r>
            <a:r>
              <a:rPr lang="en-US" sz="2400" dirty="0" err="1">
                <a:latin typeface="Arial" charset="0"/>
                <a:ea typeface="Arial" charset="0"/>
                <a:cs typeface="Arial" charset="0"/>
              </a:rPr>
              <a:t>dessicated</a:t>
            </a:r>
            <a:r>
              <a:rPr lang="en-US" sz="2400" dirty="0">
                <a:latin typeface="Arial" charset="0"/>
                <a:ea typeface="Arial" charset="0"/>
                <a:cs typeface="Arial" charset="0"/>
              </a:rPr>
              <a:t>, wiry and thin, and like all the inhabitants of the smoke districts, they suffered unduly from consumption. </a:t>
            </a:r>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In </a:t>
            </a:r>
            <a:r>
              <a:rPr lang="en-US" sz="2400" dirty="0">
                <a:latin typeface="Arial" charset="0"/>
                <a:ea typeface="Arial" charset="0"/>
                <a:cs typeface="Arial" charset="0"/>
              </a:rPr>
              <a:t>1850 the historian W.R. Lambert was to write that when men from outside the district were hired by the </a:t>
            </a:r>
            <a:r>
              <a:rPr lang="en-US" sz="2400" dirty="0" err="1">
                <a:latin typeface="Arial" charset="0"/>
                <a:ea typeface="Arial" charset="0"/>
                <a:cs typeface="Arial" charset="0"/>
              </a:rPr>
              <a:t>copperworks</a:t>
            </a:r>
            <a:r>
              <a:rPr lang="en-US" sz="2400" dirty="0">
                <a:latin typeface="Arial" charset="0"/>
                <a:ea typeface="Arial" charset="0"/>
                <a:cs typeface="Arial" charset="0"/>
              </a:rPr>
              <a:t> they either became used to the conditions or died within a very few months. 'When I came here from the ironworks six years ago', confided one, 'I suffered much from my stomach... I spat blood for some time, but I became used to it'.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488449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8499" y="328773"/>
            <a:ext cx="11455685" cy="4801314"/>
          </a:xfrm>
          <a:prstGeom prst="rect">
            <a:avLst/>
          </a:prstGeom>
          <a:noFill/>
        </p:spPr>
        <p:txBody>
          <a:bodyPr wrap="square" rtlCol="0">
            <a:spAutoFit/>
          </a:bodyPr>
          <a:lstStyle/>
          <a:p>
            <a:r>
              <a:rPr lang="en-US" sz="2400" dirty="0">
                <a:latin typeface="Arial" charset="0"/>
                <a:ea typeface="Arial" charset="0"/>
                <a:cs typeface="Arial" charset="0"/>
              </a:rPr>
              <a:t>Without even token urban or industrial support, the plaintiffs position was hopeless. In a speech said to have been 'of great eloquence and power', Sir James Scarlett swept aside their allegations. Though the L1ansamlet farmers sought damages, not closure of the works, Sir James built his </a:t>
            </a:r>
            <a:r>
              <a:rPr lang="en-US" sz="2400" dirty="0" err="1">
                <a:latin typeface="Arial" charset="0"/>
                <a:ea typeface="Arial" charset="0"/>
                <a:cs typeface="Arial" charset="0"/>
              </a:rPr>
              <a:t>defence</a:t>
            </a:r>
            <a:r>
              <a:rPr lang="en-US" sz="2400" dirty="0">
                <a:latin typeface="Arial" charset="0"/>
                <a:ea typeface="Arial" charset="0"/>
                <a:cs typeface="Arial" charset="0"/>
              </a:rPr>
              <a:t> on the economic threat posed by any strain on the character of the copper industry. A verdict of guilty would, he declared, 'destroy' the towns of </a:t>
            </a:r>
            <a:r>
              <a:rPr lang="en-US" sz="2400" dirty="0" err="1">
                <a:latin typeface="Arial" charset="0"/>
                <a:ea typeface="Arial" charset="0"/>
                <a:cs typeface="Arial" charset="0"/>
              </a:rPr>
              <a:t>Morriston</a:t>
            </a:r>
            <a:r>
              <a:rPr lang="en-US" sz="2400" dirty="0">
                <a:latin typeface="Arial" charset="0"/>
                <a:ea typeface="Arial" charset="0"/>
                <a:cs typeface="Arial" charset="0"/>
              </a:rPr>
              <a:t> and Swansea and - counting workers and their families in the mining districts of </a:t>
            </a:r>
            <a:r>
              <a:rPr lang="en-US" sz="2400" dirty="0" err="1">
                <a:latin typeface="Arial" charset="0"/>
                <a:ea typeface="Arial" charset="0"/>
                <a:cs typeface="Arial" charset="0"/>
              </a:rPr>
              <a:t>Comwall</a:t>
            </a:r>
            <a:r>
              <a:rPr lang="en-US" sz="2400" dirty="0">
                <a:latin typeface="Arial" charset="0"/>
                <a:ea typeface="Arial" charset="0"/>
                <a:cs typeface="Arial" charset="0"/>
              </a:rPr>
              <a:t> and the manufacturing towns of the English Midlands - impoverish 90,000 souls. It was, he proclaimed, 'a violent thing to ask'. Then, for good measure, he rang patriotic changes by pointing out that closure of the Welsh copper works could </a:t>
            </a:r>
            <a:r>
              <a:rPr lang="en-US" sz="2400" dirty="0" err="1">
                <a:latin typeface="Arial" charset="0"/>
                <a:ea typeface="Arial" charset="0"/>
                <a:cs typeface="Arial" charset="0"/>
              </a:rPr>
              <a:t>jeopardise</a:t>
            </a:r>
            <a:r>
              <a:rPr lang="en-US" sz="2400" dirty="0">
                <a:latin typeface="Arial" charset="0"/>
                <a:ea typeface="Arial" charset="0"/>
                <a:cs typeface="Arial" charset="0"/>
              </a:rPr>
              <a:t> the safety of Royal Naval vessels whose hulls were sheathed with a skin of copper to fend off barnacles and wood eating worms.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338868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0144" y="410966"/>
            <a:ext cx="11517330" cy="4955203"/>
          </a:xfrm>
          <a:prstGeom prst="rect">
            <a:avLst/>
          </a:prstGeom>
          <a:noFill/>
        </p:spPr>
        <p:txBody>
          <a:bodyPr wrap="square" rtlCol="0">
            <a:spAutoFit/>
          </a:bodyPr>
          <a:lstStyle/>
          <a:p>
            <a:r>
              <a:rPr lang="en-US" sz="2800" dirty="0">
                <a:latin typeface="Arial" charset="0"/>
                <a:ea typeface="Arial" charset="0"/>
                <a:cs typeface="Arial" charset="0"/>
              </a:rPr>
              <a:t>To complete his </a:t>
            </a:r>
            <a:r>
              <a:rPr lang="en-US" sz="2800" dirty="0" err="1">
                <a:latin typeface="Arial" charset="0"/>
                <a:ea typeface="Arial" charset="0"/>
                <a:cs typeface="Arial" charset="0"/>
              </a:rPr>
              <a:t>defence</a:t>
            </a:r>
            <a:r>
              <a:rPr lang="en-US" sz="2800" dirty="0">
                <a:latin typeface="Arial" charset="0"/>
                <a:ea typeface="Arial" charset="0"/>
                <a:cs typeface="Arial" charset="0"/>
              </a:rPr>
              <a:t>, Sir James summoned witnesses to defend the copper industry against 'the execrations of the petulant'. An estate manager noted how the coming of the works had added incalculably to the value of land and property in Swansea and its region. A farmer averred that crops growing in soil that had been properly limed and manured had nothing to fear from the smoke. A Swansea surgeon vowed that not only </a:t>
            </a:r>
            <a:r>
              <a:rPr lang="en-US" sz="2800" dirty="0" smtClean="0">
                <a:latin typeface="Arial" charset="0"/>
                <a:ea typeface="Arial" charset="0"/>
                <a:cs typeface="Arial" charset="0"/>
              </a:rPr>
              <a:t>had </a:t>
            </a:r>
            <a:r>
              <a:rPr lang="en-US" sz="2800" dirty="0">
                <a:latin typeface="Arial" charset="0"/>
                <a:ea typeface="Arial" charset="0"/>
                <a:cs typeface="Arial" charset="0"/>
              </a:rPr>
              <a:t>he never seen a disease directly attributable to copper smoke, but that epidemics were less frequent in the copper districts than elsewhere. Copper smoke he regarded as an antiseptic against ague, or malaria. </a:t>
            </a:r>
            <a:endParaRPr lang="en-US" sz="2800" dirty="0" smtClean="0">
              <a:latin typeface="Arial" charset="0"/>
              <a:ea typeface="Arial" charset="0"/>
              <a:cs typeface="Arial" charset="0"/>
            </a:endParaRPr>
          </a:p>
          <a:p>
            <a:endParaRPr lang="en-US" dirty="0" smtClean="0"/>
          </a:p>
          <a:p>
            <a:endParaRPr lang="en-US" dirty="0"/>
          </a:p>
        </p:txBody>
      </p:sp>
    </p:spTree>
    <p:extLst>
      <p:ext uri="{BB962C8B-B14F-4D97-AF65-F5344CB8AC3E}">
        <p14:creationId xmlns:p14="http://schemas.microsoft.com/office/powerpoint/2010/main" val="240146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7128" y="267128"/>
            <a:ext cx="11424863" cy="5539978"/>
          </a:xfrm>
          <a:prstGeom prst="rect">
            <a:avLst/>
          </a:prstGeom>
          <a:noFill/>
        </p:spPr>
        <p:txBody>
          <a:bodyPr wrap="square" rtlCol="0">
            <a:spAutoFit/>
          </a:bodyPr>
          <a:lstStyle/>
          <a:p>
            <a:r>
              <a:rPr lang="en-US" sz="2400" dirty="0">
                <a:latin typeface="Arial" charset="0"/>
                <a:ea typeface="Arial" charset="0"/>
                <a:cs typeface="Arial" charset="0"/>
              </a:rPr>
              <a:t>The verdict, of course, was never in doubt. In his summing-up, the judge, </a:t>
            </a:r>
            <a:r>
              <a:rPr lang="en-US" sz="2400" dirty="0" err="1">
                <a:latin typeface="Arial" charset="0"/>
                <a:ea typeface="Arial" charset="0"/>
                <a:cs typeface="Arial" charset="0"/>
              </a:rPr>
              <a:t>Mr</a:t>
            </a:r>
            <a:r>
              <a:rPr lang="en-US" sz="2400" dirty="0">
                <a:latin typeface="Arial" charset="0"/>
                <a:ea typeface="Arial" charset="0"/>
                <a:cs typeface="Arial" charset="0"/>
              </a:rPr>
              <a:t> Justice Patterson, pointed out that the plaintiffs had clearly failed to sustain the charge of public nuisance. Against the distress of a handful of farmers had to be balanced the wellbeing of an entire community. The copper workers were universally opposed to the action. Though they worked in great heat and fume-filled air, they were comparatively well paid and because copper - one of the scarcer metals - commanded high and fairly stable prices their jobs were relatively safe. On the industrial social scale copper workers were a cut above colliers and iron workers. Many, too, worked for employers who, judged by the standards of the day, were benevolent. Although much the worse for wear in 1833, </a:t>
            </a:r>
            <a:r>
              <a:rPr lang="en-US" sz="2400" dirty="0" err="1">
                <a:latin typeface="Arial" charset="0"/>
                <a:ea typeface="Arial" charset="0"/>
                <a:cs typeface="Arial" charset="0"/>
              </a:rPr>
              <a:t>Morriston</a:t>
            </a:r>
            <a:r>
              <a:rPr lang="en-US" sz="2400" dirty="0">
                <a:latin typeface="Arial" charset="0"/>
                <a:ea typeface="Arial" charset="0"/>
                <a:cs typeface="Arial" charset="0"/>
              </a:rPr>
              <a:t> had been designed as a model community by John Morris in the 1780s. And in the 1840s the </a:t>
            </a:r>
            <a:r>
              <a:rPr lang="en-US" sz="2400" dirty="0" err="1">
                <a:latin typeface="Arial" charset="0"/>
                <a:ea typeface="Arial" charset="0"/>
                <a:cs typeface="Arial" charset="0"/>
              </a:rPr>
              <a:t>Vivians</a:t>
            </a:r>
            <a:r>
              <a:rPr lang="en-US" sz="2400" dirty="0">
                <a:latin typeface="Arial" charset="0"/>
                <a:ea typeface="Arial" charset="0"/>
                <a:cs typeface="Arial" charset="0"/>
              </a:rPr>
              <a:t>, through the Village of Tre-Vivian, would offer workers at their </a:t>
            </a:r>
            <a:r>
              <a:rPr lang="en-US" sz="2400" dirty="0" err="1">
                <a:latin typeface="Arial" charset="0"/>
                <a:ea typeface="Arial" charset="0"/>
                <a:cs typeface="Arial" charset="0"/>
              </a:rPr>
              <a:t>Hafod</a:t>
            </a:r>
            <a:r>
              <a:rPr lang="en-US" sz="2400" dirty="0">
                <a:latin typeface="Arial" charset="0"/>
                <a:ea typeface="Arial" charset="0"/>
                <a:cs typeface="Arial" charset="0"/>
              </a:rPr>
              <a:t> works </a:t>
            </a:r>
            <a:r>
              <a:rPr lang="en-US" sz="2400" dirty="0" smtClean="0">
                <a:latin typeface="Arial" charset="0"/>
                <a:ea typeface="Arial" charset="0"/>
                <a:cs typeface="Arial" charset="0"/>
              </a:rPr>
              <a:t>larger than-average </a:t>
            </a:r>
            <a:r>
              <a:rPr lang="en-US" sz="2400" dirty="0">
                <a:latin typeface="Arial" charset="0"/>
                <a:ea typeface="Arial" charset="0"/>
                <a:cs typeface="Arial" charset="0"/>
              </a:rPr>
              <a:t>houses, a modern sewage system, and a school for their children.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0268394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0144" y="380144"/>
            <a:ext cx="11414589" cy="4062651"/>
          </a:xfrm>
          <a:prstGeom prst="rect">
            <a:avLst/>
          </a:prstGeom>
          <a:noFill/>
        </p:spPr>
        <p:txBody>
          <a:bodyPr wrap="square" rtlCol="0">
            <a:spAutoFit/>
          </a:bodyPr>
          <a:lstStyle/>
          <a:p>
            <a:r>
              <a:rPr lang="en-US" sz="2400" dirty="0">
                <a:latin typeface="Arial" charset="0"/>
                <a:ea typeface="Arial" charset="0"/>
                <a:cs typeface="Arial" charset="0"/>
              </a:rPr>
              <a:t>When looking back, it is difficult not to side with the farmers and landowners. The farmers in particular were hopeless underdogs and they were treated roughly by the courts. But to </a:t>
            </a:r>
            <a:r>
              <a:rPr lang="en-US" sz="2400" dirty="0" err="1">
                <a:latin typeface="Arial" charset="0"/>
                <a:ea typeface="Arial" charset="0"/>
                <a:cs typeface="Arial" charset="0"/>
              </a:rPr>
              <a:t>characterise</a:t>
            </a:r>
            <a:r>
              <a:rPr lang="en-US" sz="2400" dirty="0">
                <a:latin typeface="Arial" charset="0"/>
                <a:ea typeface="Arial" charset="0"/>
                <a:cs typeface="Arial" charset="0"/>
              </a:rPr>
              <a:t> the farmers as gallant </a:t>
            </a:r>
            <a:r>
              <a:rPr lang="en-US" sz="2400" dirty="0" err="1">
                <a:latin typeface="Arial" charset="0"/>
                <a:ea typeface="Arial" charset="0"/>
                <a:cs typeface="Arial" charset="0"/>
              </a:rPr>
              <a:t>Davids</a:t>
            </a:r>
            <a:r>
              <a:rPr lang="en-US" sz="2400" dirty="0">
                <a:latin typeface="Arial" charset="0"/>
                <a:ea typeface="Arial" charset="0"/>
                <a:cs typeface="Arial" charset="0"/>
              </a:rPr>
              <a:t> and the copper-masters as ugly Goliaths would be misleading. Geography, and the economics and technology of the nineteenth-century, had contrived to locate an offensive industry in a farmed and settled district. Conflict was inevitable. John Vivian of Cornwall put his finger on the dilemma in a letter to his son, John Henry Vivian of Swansea, at the first rustle of a long robe in the Taw valley: 'Copper works there must be, [and where else can they be] but where the coals are: and wherever coals and copper works are, there will be plenty of inhabitants'.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7196577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3656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3196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TotalTime>
  <Words>2124</Words>
  <Application>Microsoft Macintosh PowerPoint</Application>
  <PresentationFormat>Widescreen</PresentationFormat>
  <Paragraphs>40</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Calibri</vt:lpstr>
      <vt:lpstr>Calibri Light</vt:lpstr>
      <vt:lpstr>Arial</vt:lpstr>
      <vt:lpstr>Office Theme</vt:lpstr>
      <vt:lpstr>The Great Copper Trials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Great Copper Trials</dc:title>
  <dc:creator>Conway Davies</dc:creator>
  <cp:lastModifiedBy>Conway Davies</cp:lastModifiedBy>
  <cp:revision>9</cp:revision>
  <dcterms:created xsi:type="dcterms:W3CDTF">2017-03-06T19:49:51Z</dcterms:created>
  <dcterms:modified xsi:type="dcterms:W3CDTF">2017-03-06T23:15:43Z</dcterms:modified>
</cp:coreProperties>
</file>