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ink/ink5.xml" ContentType="application/inkml+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4"/>
  </p:sldMasterIdLst>
  <p:notesMasterIdLst>
    <p:notesMasterId r:id="rId31"/>
  </p:notesMasterIdLst>
  <p:handoutMasterIdLst>
    <p:handoutMasterId r:id="rId32"/>
  </p:handoutMasterIdLst>
  <p:sldIdLst>
    <p:sldId id="257" r:id="rId5"/>
    <p:sldId id="266" r:id="rId6"/>
    <p:sldId id="258" r:id="rId7"/>
    <p:sldId id="259" r:id="rId8"/>
    <p:sldId id="260" r:id="rId9"/>
    <p:sldId id="262" r:id="rId10"/>
    <p:sldId id="261" r:id="rId11"/>
    <p:sldId id="263" r:id="rId12"/>
    <p:sldId id="264" r:id="rId13"/>
    <p:sldId id="265" r:id="rId14"/>
    <p:sldId id="267" r:id="rId15"/>
    <p:sldId id="268" r:id="rId16"/>
    <p:sldId id="269" r:id="rId17"/>
    <p:sldId id="270" r:id="rId18"/>
    <p:sldId id="271" r:id="rId19"/>
    <p:sldId id="272" r:id="rId20"/>
    <p:sldId id="273" r:id="rId21"/>
    <p:sldId id="274" r:id="rId22"/>
    <p:sldId id="275" r:id="rId23"/>
    <p:sldId id="283" r:id="rId24"/>
    <p:sldId id="277" r:id="rId25"/>
    <p:sldId id="278" r:id="rId26"/>
    <p:sldId id="280" r:id="rId27"/>
    <p:sldId id="279" r:id="rId28"/>
    <p:sldId id="281" r:id="rId29"/>
    <p:sldId id="282"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9" autoAdjust="0"/>
    <p:restoredTop sz="68046" autoAdjust="0"/>
  </p:normalViewPr>
  <p:slideViewPr>
    <p:cSldViewPr snapToGrid="0">
      <p:cViewPr varScale="1">
        <p:scale>
          <a:sx n="80" d="100"/>
          <a:sy n="80" d="100"/>
        </p:scale>
        <p:origin x="483" y="54"/>
      </p:cViewPr>
      <p:guideLst/>
    </p:cSldViewPr>
  </p:slideViewPr>
  <p:notesTextViewPr>
    <p:cViewPr>
      <p:scale>
        <a:sx n="3" d="2"/>
        <a:sy n="3" d="2"/>
      </p:scale>
      <p:origin x="0" y="-330"/>
    </p:cViewPr>
  </p:notesTextViewPr>
  <p:notesViewPr>
    <p:cSldViewPr snapToGrid="0" showGuides="1">
      <p:cViewPr varScale="1">
        <p:scale>
          <a:sx n="79" d="100"/>
          <a:sy n="79" d="100"/>
        </p:scale>
        <p:origin x="3198"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157B527-9545-4A18-82C6-985C2D673EE0}" type="datetimeFigureOut">
              <a:rPr lang="en-US" smtClean="0"/>
              <a:t>3/9/2022</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06BD15E-A83F-499B-AE2F-72149146BFF5}" type="slidenum">
              <a:rPr lang="en-US" smtClean="0"/>
              <a:t>‹#›</a:t>
            </a:fld>
            <a:endParaRPr lang="en-US"/>
          </a:p>
        </p:txBody>
      </p:sp>
    </p:spTree>
    <p:extLst>
      <p:ext uri="{BB962C8B-B14F-4D97-AF65-F5344CB8AC3E}">
        <p14:creationId xmlns:p14="http://schemas.microsoft.com/office/powerpoint/2010/main" val="1528339323"/>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28T17:44:31.849"/>
    </inkml:context>
    <inkml:brush xml:id="br0">
      <inkml:brushProperty name="width" value="0.1" units="cm"/>
      <inkml:brushProperty name="height" value="0.1" units="cm"/>
      <inkml:brushProperty name="color" value="#E71224"/>
    </inkml:brush>
  </inkml:definitions>
  <inkml:trace contextRef="#ctx0" brushRef="#br0">0 1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28T17:44:32.223"/>
    </inkml:context>
    <inkml:brush xml:id="br0">
      <inkml:brushProperty name="width" value="0.1" units="cm"/>
      <inkml:brushProperty name="height" value="0.1" units="cm"/>
      <inkml:brushProperty name="color" value="#E71224"/>
    </inkml:brush>
  </inkml:definitions>
  <inkml:trace contextRef="#ctx0" brushRef="#br0">0 1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28T17:44:34.894"/>
    </inkml:context>
    <inkml:brush xml:id="br0">
      <inkml:brushProperty name="width" value="0.1" units="cm"/>
      <inkml:brushProperty name="height" value="0.1" units="cm"/>
      <inkml:brushProperty name="color" value="#E71224"/>
    </inkml:brush>
  </inkml:definitions>
  <inkml:trace contextRef="#ctx0" brushRef="#br0">1 0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28T17:44:35.253"/>
    </inkml:context>
    <inkml:brush xml:id="br0">
      <inkml:brushProperty name="width" value="0.1" units="cm"/>
      <inkml:brushProperty name="height" value="0.1" units="cm"/>
      <inkml:brushProperty name="color" value="#E71224"/>
    </inkml:brush>
  </inkml:definitions>
  <inkml:trace contextRef="#ctx0" brushRef="#br0">1 0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01T10:01:38.569"/>
    </inkml:context>
    <inkml:brush xml:id="br0">
      <inkml:brushProperty name="width" value="0.1" units="cm"/>
      <inkml:brushProperty name="height" value="0.1" units="cm"/>
      <inkml:brushProperty name="color" value="#E71224"/>
    </inkml:brush>
  </inkml:definitions>
  <inkml:trace contextRef="#ctx0" brushRef="#br0">0 0 24575,'1262'0'-102,"-739"18"-251,-68 0 194,-220-10 444,25 0 44,938-8-329,-746-9 0,-11 0 0,933 10 0,-1363-1-273,0-1 0,0-1 0,0 1 0,12-5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82A402-9AEC-46CD-BFFB-8C45353B9417}" type="datetimeFigureOut">
              <a:rPr lang="en-US" smtClean="0"/>
              <a:t>3/9/2022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D6FFF6-EFF5-46FA-B62C-F141E1274D59}" type="slidenum">
              <a:rPr lang="en-US" smtClean="0"/>
              <a:t>‹#›</a:t>
            </a:fld>
            <a:endParaRPr lang="en-US"/>
          </a:p>
        </p:txBody>
      </p:sp>
    </p:spTree>
    <p:extLst>
      <p:ext uri="{BB962C8B-B14F-4D97-AF65-F5344CB8AC3E}">
        <p14:creationId xmlns:p14="http://schemas.microsoft.com/office/powerpoint/2010/main" val="755667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BD6FFF6-EFF5-46FA-B62C-F141E1274D59}" type="slidenum">
              <a:rPr lang="en-US" smtClean="0"/>
              <a:t>1</a:t>
            </a:fld>
            <a:endParaRPr lang="en-US"/>
          </a:p>
        </p:txBody>
      </p:sp>
    </p:spTree>
    <p:extLst>
      <p:ext uri="{BB962C8B-B14F-4D97-AF65-F5344CB8AC3E}">
        <p14:creationId xmlns:p14="http://schemas.microsoft.com/office/powerpoint/2010/main" val="4005229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https://www.iea-shc.org/countries/unitedkingdom/report</a:t>
            </a:r>
          </a:p>
          <a:p>
            <a:endParaRPr lang="en-GB" dirty="0"/>
          </a:p>
          <a:p>
            <a:r>
              <a:rPr lang="en-GB" dirty="0"/>
              <a:t>Employment</a:t>
            </a:r>
          </a:p>
          <a:p>
            <a:r>
              <a:rPr lang="en-GB" dirty="0"/>
              <a:t>ONS UK low carbon and renewable energy economy (LCREE) survey (this category includes solar thermal, geothermal and heat pumps). Turnover in the LCREE was estimated to be £42.6 billion in 2019, of which, renewable heat accounted for £706.5m. </a:t>
            </a:r>
          </a:p>
          <a:p>
            <a:endParaRPr lang="en-GB" dirty="0"/>
          </a:p>
          <a:p>
            <a:r>
              <a:rPr lang="en-GB" dirty="0"/>
              <a:t>Jobs in renewable heat have gone from an estimated 4,500 in 2014 to 6,100 in 2019. Jobs in solar photovoltaics and renewable heat in 2019 totalled around 12,900. </a:t>
            </a:r>
          </a:p>
          <a:p>
            <a:endParaRPr lang="en-GB" dirty="0"/>
          </a:p>
          <a:p>
            <a:r>
              <a:rPr lang="en-GB" dirty="0"/>
              <a:t>Costs</a:t>
            </a:r>
          </a:p>
          <a:p>
            <a:r>
              <a:rPr lang="en-GB" dirty="0"/>
              <a:t>In 2019, the total installed cost per kW was approximately £1,500. Given a typical residential-scale solar thermal system in the UK is around 2.5 kW, then an overall system cost would be around £3,750. Typical economic payback periods for solar thermal in the UK are around 10 years (McVeigh, 2017).</a:t>
            </a:r>
          </a:p>
          <a:p>
            <a:endParaRPr lang="en-GB" dirty="0"/>
          </a:p>
          <a:p>
            <a:r>
              <a:rPr lang="en-GB" dirty="0"/>
              <a:t>Solar thermal is classified as an 'energy-saving product' and depending on the circumstance, can be either 0% VAT (new build), a reduced rate of 5% VAT (if social policy conditions are satisfied or if the total cost of the products is not over 60% of the cost of the installation of the products) or the full rate of 20%.</a:t>
            </a:r>
          </a:p>
          <a:p>
            <a:endParaRPr lang="en-GB" dirty="0"/>
          </a:p>
          <a:p>
            <a:r>
              <a:rPr lang="en-GB" dirty="0"/>
              <a:t>In 2020, the average domestic consumer electricity bill was £707 (assuming 3,600 kWh/</a:t>
            </a:r>
            <a:r>
              <a:rPr lang="en-GB" dirty="0" err="1"/>
              <a:t>yr</a:t>
            </a:r>
            <a:r>
              <a:rPr lang="en-GB" dirty="0"/>
              <a:t> of usage) and the average domestic gas bill was £557 (assuming 13,600 kWh of usage) (BEIS, 2021). </a:t>
            </a:r>
          </a:p>
          <a:p>
            <a:endParaRPr lang="en-GB" dirty="0"/>
          </a:p>
          <a:p>
            <a:r>
              <a:rPr lang="en-GB" dirty="0"/>
              <a:t>Domestic hot water solar thermal systems in the UK typically generate around 620 kWh/kW of installed capacity. Thus, a typical 2.5 kW system for domestic hot will save around 1,550 kWh per year and savings around £50 per year assuming hot water heated by grid sourced methane. 30 year payback.</a:t>
            </a:r>
          </a:p>
        </p:txBody>
      </p:sp>
      <p:sp>
        <p:nvSpPr>
          <p:cNvPr id="4" name="Slide Number Placeholder 3"/>
          <p:cNvSpPr>
            <a:spLocks noGrp="1"/>
          </p:cNvSpPr>
          <p:nvPr>
            <p:ph type="sldNum" sz="quarter" idx="5"/>
          </p:nvPr>
        </p:nvSpPr>
        <p:spPr/>
        <p:txBody>
          <a:bodyPr/>
          <a:lstStyle/>
          <a:p>
            <a:fld id="{4BD6FFF6-EFF5-46FA-B62C-F141E1274D59}" type="slidenum">
              <a:rPr lang="en-US" smtClean="0"/>
              <a:t>2</a:t>
            </a:fld>
            <a:endParaRPr lang="en-US"/>
          </a:p>
        </p:txBody>
      </p:sp>
    </p:spTree>
    <p:extLst>
      <p:ext uri="{BB962C8B-B14F-4D97-AF65-F5344CB8AC3E}">
        <p14:creationId xmlns:p14="http://schemas.microsoft.com/office/powerpoint/2010/main" val="42769334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Radiance is the flux of radiation emitted per unit solid angle in a given direction by a unit area of a source while irradiance is the radiant power received by unit area of surface.</a:t>
            </a:r>
          </a:p>
          <a:p>
            <a:endParaRPr lang="en-GB" dirty="0"/>
          </a:p>
          <a:p>
            <a:r>
              <a:rPr lang="en-GB" dirty="0"/>
              <a:t>Solar radiant direct impact on the earth referred to as ‘beam’ radiation, always diffuse radiation. Only the beam proportion can be focussed.</a:t>
            </a:r>
          </a:p>
        </p:txBody>
      </p:sp>
      <p:sp>
        <p:nvSpPr>
          <p:cNvPr id="4" name="Slide Number Placeholder 3"/>
          <p:cNvSpPr>
            <a:spLocks noGrp="1"/>
          </p:cNvSpPr>
          <p:nvPr>
            <p:ph type="sldNum" sz="quarter" idx="5"/>
          </p:nvPr>
        </p:nvSpPr>
        <p:spPr/>
        <p:txBody>
          <a:bodyPr/>
          <a:lstStyle/>
          <a:p>
            <a:fld id="{4BD6FFF6-EFF5-46FA-B62C-F141E1274D59}" type="slidenum">
              <a:rPr lang="en-US" smtClean="0"/>
              <a:t>3</a:t>
            </a:fld>
            <a:endParaRPr lang="en-US"/>
          </a:p>
        </p:txBody>
      </p:sp>
    </p:spTree>
    <p:extLst>
      <p:ext uri="{BB962C8B-B14F-4D97-AF65-F5344CB8AC3E}">
        <p14:creationId xmlns:p14="http://schemas.microsoft.com/office/powerpoint/2010/main" val="977272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PYRANOMETER</a:t>
            </a:r>
          </a:p>
          <a:p>
            <a:r>
              <a:rPr lang="en-GB" dirty="0"/>
              <a:t>pyrheliometer</a:t>
            </a:r>
          </a:p>
        </p:txBody>
      </p:sp>
      <p:sp>
        <p:nvSpPr>
          <p:cNvPr id="4" name="Slide Number Placeholder 3"/>
          <p:cNvSpPr>
            <a:spLocks noGrp="1"/>
          </p:cNvSpPr>
          <p:nvPr>
            <p:ph type="sldNum" sz="quarter" idx="5"/>
          </p:nvPr>
        </p:nvSpPr>
        <p:spPr/>
        <p:txBody>
          <a:bodyPr/>
          <a:lstStyle/>
          <a:p>
            <a:fld id="{4BD6FFF6-EFF5-46FA-B62C-F141E1274D59}" type="slidenum">
              <a:rPr lang="en-US" smtClean="0"/>
              <a:t>6</a:t>
            </a:fld>
            <a:endParaRPr lang="en-US"/>
          </a:p>
        </p:txBody>
      </p:sp>
    </p:spTree>
    <p:extLst>
      <p:ext uri="{BB962C8B-B14F-4D97-AF65-F5344CB8AC3E}">
        <p14:creationId xmlns:p14="http://schemas.microsoft.com/office/powerpoint/2010/main" val="24070591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Flat plate collector </a:t>
            </a:r>
            <a:r>
              <a:rPr lang="en-GB" dirty="0"/>
              <a:t>common since the 60’s. Water is confined in parallel tubes, fixed to a black metal plate. Glass top and insulation panels. 30 year lifetime and upwards with no deterioration in output.</a:t>
            </a:r>
          </a:p>
          <a:p>
            <a:endParaRPr lang="en-GB" dirty="0"/>
          </a:p>
          <a:p>
            <a:r>
              <a:rPr lang="en-GB" dirty="0"/>
              <a:t>Stagnation temperature - the speed of the fluid is zero and all of the kinetic energy has been converted to internal energy. 60 degrees fine for domestic, need higher for industrial.</a:t>
            </a:r>
          </a:p>
          <a:p>
            <a:r>
              <a:rPr lang="en-GB" dirty="0"/>
              <a:t>Maximum exit temperature.</a:t>
            </a:r>
          </a:p>
          <a:p>
            <a:endParaRPr lang="en-GB" dirty="0"/>
          </a:p>
          <a:p>
            <a:r>
              <a:rPr lang="en-GB" dirty="0"/>
              <a:t>Efficiency is calculated by measuring capture efficiency and the transfer efficiency. Improvements – reduce convective transfer between the plate and the outer glass cover with a double glazed top cover. Reduce radiative loss by not just blacking or selective.</a:t>
            </a:r>
          </a:p>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7</a:t>
            </a:fld>
            <a:endParaRPr lang="en-US"/>
          </a:p>
        </p:txBody>
      </p:sp>
    </p:spTree>
    <p:extLst>
      <p:ext uri="{BB962C8B-B14F-4D97-AF65-F5344CB8AC3E}">
        <p14:creationId xmlns:p14="http://schemas.microsoft.com/office/powerpoint/2010/main" val="40252505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Evacuated collector </a:t>
            </a:r>
            <a:r>
              <a:rPr lang="en-GB" dirty="0"/>
              <a:t>has a much stronger structural build and glass cylinders to resist pressure.</a:t>
            </a:r>
          </a:p>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8</a:t>
            </a:fld>
            <a:endParaRPr lang="en-US"/>
          </a:p>
        </p:txBody>
      </p:sp>
    </p:spTree>
    <p:extLst>
      <p:ext uri="{BB962C8B-B14F-4D97-AF65-F5344CB8AC3E}">
        <p14:creationId xmlns:p14="http://schemas.microsoft.com/office/powerpoint/2010/main" val="14066883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latin typeface="Helvetica Neue"/>
              </a:rPr>
              <a:t>Source: https://www.renewableenergyhub.co.uk/</a:t>
            </a:r>
          </a:p>
          <a:p>
            <a:pPr algn="l"/>
            <a:endParaRPr lang="en-GB" b="1" i="0" dirty="0">
              <a:solidFill>
                <a:srgbClr val="000000"/>
              </a:solidFill>
              <a:effectLst/>
              <a:latin typeface="Helvetica Neue"/>
            </a:endParaRPr>
          </a:p>
          <a:p>
            <a:pPr algn="l"/>
            <a:endParaRPr lang="en-GB" b="1" i="0" dirty="0">
              <a:solidFill>
                <a:srgbClr val="000000"/>
              </a:solidFill>
              <a:effectLst/>
              <a:latin typeface="Helvetica Neue"/>
            </a:endParaRPr>
          </a:p>
          <a:p>
            <a:pPr algn="l"/>
            <a:r>
              <a:rPr lang="en-GB" b="1" i="0" dirty="0">
                <a:solidFill>
                  <a:srgbClr val="000000"/>
                </a:solidFill>
                <a:effectLst/>
                <a:latin typeface="Helvetica Neue"/>
              </a:rPr>
              <a:t>Solar thermal – Current developmental projects</a:t>
            </a:r>
          </a:p>
          <a:p>
            <a:pPr algn="l"/>
            <a:r>
              <a:rPr lang="en-GB" b="1" i="0" dirty="0">
                <a:solidFill>
                  <a:srgbClr val="333333"/>
                </a:solidFill>
                <a:effectLst/>
                <a:latin typeface="Helvetica Neue"/>
              </a:rPr>
              <a:t>Full-spectrum stacked solar-thermal and PV receiver</a:t>
            </a:r>
            <a:endParaRPr lang="en-GB" b="0" i="0" dirty="0">
              <a:solidFill>
                <a:srgbClr val="333333"/>
              </a:solidFill>
              <a:effectLst/>
              <a:latin typeface="Helvetica Neue"/>
            </a:endParaRPr>
          </a:p>
          <a:p>
            <a:pPr algn="just"/>
            <a:r>
              <a:rPr lang="en-GB" b="0" i="0" dirty="0">
                <a:solidFill>
                  <a:srgbClr val="333333"/>
                </a:solidFill>
                <a:effectLst/>
                <a:latin typeface="Helvetica Neue"/>
              </a:rPr>
              <a:t>Devices like the Full-Spectrum Stacked Solar-Thermal and PV Receiver are currently under development and will see the sun’s rays filtered and split to provide both heat and electricity simultaneously, vastly increasing the efficiency of these hybrid devices.</a:t>
            </a:r>
          </a:p>
          <a:p>
            <a:pPr algn="l"/>
            <a:r>
              <a:rPr lang="en-GB" b="1" i="0" dirty="0">
                <a:solidFill>
                  <a:srgbClr val="333333"/>
                </a:solidFill>
                <a:effectLst/>
                <a:latin typeface="Helvetica Neue"/>
              </a:rPr>
              <a:t>Hetero-Epitaxial solar cell for hybrid converter</a:t>
            </a:r>
            <a:endParaRPr lang="en-GB" b="0" i="0" dirty="0">
              <a:solidFill>
                <a:srgbClr val="333333"/>
              </a:solidFill>
              <a:effectLst/>
              <a:latin typeface="Helvetica Neue"/>
            </a:endParaRPr>
          </a:p>
          <a:p>
            <a:pPr algn="just"/>
            <a:r>
              <a:rPr lang="en-GB" b="0" i="0" dirty="0">
                <a:solidFill>
                  <a:srgbClr val="333333"/>
                </a:solidFill>
                <a:effectLst/>
                <a:latin typeface="Helvetica Neue"/>
              </a:rPr>
              <a:t>A Low-Cost Hetero-Epitaxial Solar Cell for Hybrid Converter is currently being developed under funding by the U.S. Department of Energy’s Advanced Research Projects Agency-Energy program. This will see a utility scale technology developed that uses a dish-shaped receiver to concentrate the suns energy onto a receiver that splits the sunlight (via a colour-selective filter), into two components, one being sent to the solar cells for electricity and the other to a thermal receiver that stores the heat.</a:t>
            </a:r>
          </a:p>
          <a:p>
            <a:pPr algn="l"/>
            <a:r>
              <a:rPr lang="en-GB" b="1" i="0" dirty="0">
                <a:solidFill>
                  <a:srgbClr val="333333"/>
                </a:solidFill>
                <a:effectLst/>
                <a:latin typeface="Helvetica Neue"/>
              </a:rPr>
              <a:t>Liquid filter with Plasmonic Nanoparticles hybrid solar system</a:t>
            </a:r>
            <a:endParaRPr lang="en-GB" b="0" i="0" dirty="0">
              <a:solidFill>
                <a:srgbClr val="333333"/>
              </a:solidFill>
              <a:effectLst/>
              <a:latin typeface="Helvetica Neue"/>
            </a:endParaRPr>
          </a:p>
          <a:p>
            <a:pPr algn="just"/>
            <a:r>
              <a:rPr lang="en-GB" b="0" i="0" dirty="0">
                <a:solidFill>
                  <a:srgbClr val="333333"/>
                </a:solidFill>
                <a:effectLst/>
                <a:latin typeface="Helvetica Neue"/>
              </a:rPr>
              <a:t>A liquid Filter with Plasmonic Nanoparticles hybrid solar system is being developed by the University of Tulsa that captures non-visible wavelengths of light to heat a fluid containing microscopic light-absorbing nanoparticles. The liquid would also transmit the part of the sun’s radiation spectrum most easily converted to electricity to a solar cell and pass waste heat back to the fluid. This heat in the fluid will be stored to provide low-cost solar energy when the sun goes down.</a:t>
            </a:r>
          </a:p>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11</a:t>
            </a:fld>
            <a:endParaRPr lang="en-US"/>
          </a:p>
        </p:txBody>
      </p:sp>
    </p:spTree>
    <p:extLst>
      <p:ext uri="{BB962C8B-B14F-4D97-AF65-F5344CB8AC3E}">
        <p14:creationId xmlns:p14="http://schemas.microsoft.com/office/powerpoint/2010/main" val="27949904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Crop dryer efficiency – water vapour content in air, water content of crop, dry air movement</a:t>
            </a:r>
          </a:p>
        </p:txBody>
      </p:sp>
      <p:sp>
        <p:nvSpPr>
          <p:cNvPr id="4" name="Slide Number Placeholder 3"/>
          <p:cNvSpPr>
            <a:spLocks noGrp="1"/>
          </p:cNvSpPr>
          <p:nvPr>
            <p:ph type="sldNum" sz="quarter" idx="5"/>
          </p:nvPr>
        </p:nvSpPr>
        <p:spPr/>
        <p:txBody>
          <a:bodyPr/>
          <a:lstStyle/>
          <a:p>
            <a:fld id="{4BD6FFF6-EFF5-46FA-B62C-F141E1274D59}" type="slidenum">
              <a:rPr lang="en-US" smtClean="0"/>
              <a:t>12</a:t>
            </a:fld>
            <a:endParaRPr lang="en-US"/>
          </a:p>
        </p:txBody>
      </p:sp>
    </p:spTree>
    <p:extLst>
      <p:ext uri="{BB962C8B-B14F-4D97-AF65-F5344CB8AC3E}">
        <p14:creationId xmlns:p14="http://schemas.microsoft.com/office/powerpoint/2010/main" val="37076862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COP – coefficient of performance</a:t>
            </a:r>
          </a:p>
          <a:p>
            <a:endParaRPr lang="en-GB" dirty="0"/>
          </a:p>
          <a:p>
            <a:r>
              <a:rPr lang="en-GB" dirty="0"/>
              <a:t>Electrical COP – 1.5</a:t>
            </a:r>
          </a:p>
          <a:p>
            <a:r>
              <a:rPr lang="en-GB" dirty="0"/>
              <a:t>Absorption coolers – 0.7</a:t>
            </a:r>
          </a:p>
          <a:p>
            <a:endParaRPr lang="en-GB" dirty="0"/>
          </a:p>
          <a:p>
            <a:r>
              <a:rPr lang="en-GB" dirty="0"/>
              <a:t>However the value is in application where no power, or expensive fuels, reduced carbon </a:t>
            </a:r>
            <a:r>
              <a:rPr lang="en-GB" dirty="0" err="1"/>
              <a:t>emisssions</a:t>
            </a:r>
            <a:endParaRPr lang="en-GB" dirty="0"/>
          </a:p>
          <a:p>
            <a:endParaRPr lang="en-GB" dirty="0"/>
          </a:p>
          <a:p>
            <a:r>
              <a:rPr lang="en-GB" dirty="0"/>
              <a:t>Desiccants - silica gel, natural zeolites, molecular sieves, activated alumina, synthetic polymers are highly porous in nature and adsorb water by using mechanisms of chemical adsorption. Liquid desiccants such as Calcium chloride, tri-ethylene glycol, and lithium chloride are generally very strong solutions of ionic salts and their behaviour is controlled by changing its temperature and concentration.</a:t>
            </a:r>
          </a:p>
        </p:txBody>
      </p:sp>
      <p:sp>
        <p:nvSpPr>
          <p:cNvPr id="4" name="Slide Number Placeholder 3"/>
          <p:cNvSpPr>
            <a:spLocks noGrp="1"/>
          </p:cNvSpPr>
          <p:nvPr>
            <p:ph type="sldNum" sz="quarter" idx="5"/>
          </p:nvPr>
        </p:nvSpPr>
        <p:spPr/>
        <p:txBody>
          <a:bodyPr/>
          <a:lstStyle/>
          <a:p>
            <a:fld id="{4BD6FFF6-EFF5-46FA-B62C-F141E1274D59}" type="slidenum">
              <a:rPr lang="en-US" smtClean="0"/>
              <a:t>13</a:t>
            </a:fld>
            <a:endParaRPr lang="en-US"/>
          </a:p>
        </p:txBody>
      </p:sp>
    </p:spTree>
    <p:extLst>
      <p:ext uri="{BB962C8B-B14F-4D97-AF65-F5344CB8AC3E}">
        <p14:creationId xmlns:p14="http://schemas.microsoft.com/office/powerpoint/2010/main" val="24447657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Worcester Technical College</a:t>
            </a:r>
          </a:p>
        </p:txBody>
      </p:sp>
      <p:sp>
        <p:nvSpPr>
          <p:cNvPr id="4" name="Slide Number Placeholder 3"/>
          <p:cNvSpPr>
            <a:spLocks noGrp="1"/>
          </p:cNvSpPr>
          <p:nvPr>
            <p:ph type="sldNum" sz="quarter" idx="5"/>
          </p:nvPr>
        </p:nvSpPr>
        <p:spPr/>
        <p:txBody>
          <a:bodyPr/>
          <a:lstStyle/>
          <a:p>
            <a:fld id="{4BD6FFF6-EFF5-46FA-B62C-F141E1274D59}" type="slidenum">
              <a:rPr lang="en-US" smtClean="0"/>
              <a:t>14</a:t>
            </a:fld>
            <a:endParaRPr lang="en-US"/>
          </a:p>
        </p:txBody>
      </p:sp>
    </p:spTree>
    <p:extLst>
      <p:ext uri="{BB962C8B-B14F-4D97-AF65-F5344CB8AC3E}">
        <p14:creationId xmlns:p14="http://schemas.microsoft.com/office/powerpoint/2010/main" val="6543369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often use PV panels to power pumps and a reverse osmosis membrane</a:t>
            </a:r>
          </a:p>
        </p:txBody>
      </p:sp>
      <p:sp>
        <p:nvSpPr>
          <p:cNvPr id="4" name="Slide Number Placeholder 3"/>
          <p:cNvSpPr>
            <a:spLocks noGrp="1"/>
          </p:cNvSpPr>
          <p:nvPr>
            <p:ph type="sldNum" sz="quarter" idx="5"/>
          </p:nvPr>
        </p:nvSpPr>
        <p:spPr/>
        <p:txBody>
          <a:bodyPr/>
          <a:lstStyle/>
          <a:p>
            <a:fld id="{4BD6FFF6-EFF5-46FA-B62C-F141E1274D59}" type="slidenum">
              <a:rPr lang="en-US" smtClean="0"/>
              <a:t>15</a:t>
            </a:fld>
            <a:endParaRPr lang="en-US"/>
          </a:p>
        </p:txBody>
      </p:sp>
    </p:spTree>
    <p:extLst>
      <p:ext uri="{BB962C8B-B14F-4D97-AF65-F5344CB8AC3E}">
        <p14:creationId xmlns:p14="http://schemas.microsoft.com/office/powerpoint/2010/main" val="20196259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17</a:t>
            </a:fld>
            <a:endParaRPr lang="en-US"/>
          </a:p>
        </p:txBody>
      </p:sp>
    </p:spTree>
    <p:extLst>
      <p:ext uri="{BB962C8B-B14F-4D97-AF65-F5344CB8AC3E}">
        <p14:creationId xmlns:p14="http://schemas.microsoft.com/office/powerpoint/2010/main" val="11551109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5"/>
          </p:nvPr>
        </p:nvSpPr>
        <p:spPr/>
        <p:txBody>
          <a:bodyPr/>
          <a:lstStyle/>
          <a:p>
            <a:fld id="{4BD6FFF6-EFF5-46FA-B62C-F141E1274D59}" type="slidenum">
              <a:rPr lang="en-US" smtClean="0"/>
              <a:t>18</a:t>
            </a:fld>
            <a:endParaRPr lang="en-US"/>
          </a:p>
        </p:txBody>
      </p:sp>
    </p:spTree>
    <p:extLst>
      <p:ext uri="{BB962C8B-B14F-4D97-AF65-F5344CB8AC3E}">
        <p14:creationId xmlns:p14="http://schemas.microsoft.com/office/powerpoint/2010/main" val="9786378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widely adopted – construction time, filling period, operational skill to balance</a:t>
            </a:r>
          </a:p>
        </p:txBody>
      </p:sp>
      <p:sp>
        <p:nvSpPr>
          <p:cNvPr id="4" name="Slide Number Placeholder 3"/>
          <p:cNvSpPr>
            <a:spLocks noGrp="1"/>
          </p:cNvSpPr>
          <p:nvPr>
            <p:ph type="sldNum" sz="quarter" idx="5"/>
          </p:nvPr>
        </p:nvSpPr>
        <p:spPr/>
        <p:txBody>
          <a:bodyPr/>
          <a:lstStyle/>
          <a:p>
            <a:fld id="{4BD6FFF6-EFF5-46FA-B62C-F141E1274D59}" type="slidenum">
              <a:rPr lang="en-US" smtClean="0"/>
              <a:t>19</a:t>
            </a:fld>
            <a:endParaRPr lang="en-US"/>
          </a:p>
        </p:txBody>
      </p:sp>
    </p:spTree>
    <p:extLst>
      <p:ext uri="{BB962C8B-B14F-4D97-AF65-F5344CB8AC3E}">
        <p14:creationId xmlns:p14="http://schemas.microsoft.com/office/powerpoint/2010/main" val="39302489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receiver is the heat absorbing component – normally a container full of a fluid ready </a:t>
            </a:r>
            <a:r>
              <a:rPr lang="en-GB" dirty="0" err="1"/>
              <a:t>tp</a:t>
            </a:r>
            <a:r>
              <a:rPr lang="en-GB" dirty="0"/>
              <a:t> transport energy to a heat engine/turbine. Alternatives are being tested – falling stream of sand particles heated to 1000</a:t>
            </a:r>
            <a:r>
              <a:rPr lang="en-GB" baseline="30000" dirty="0"/>
              <a:t>o</a:t>
            </a:r>
            <a:r>
              <a:rPr lang="en-GB" baseline="0" dirty="0"/>
              <a:t>c; molten salt.</a:t>
            </a:r>
          </a:p>
          <a:p>
            <a:endParaRPr lang="en-GB" baseline="0" dirty="0"/>
          </a:p>
          <a:p>
            <a:r>
              <a:rPr lang="en-GB" dirty="0"/>
              <a:t>Study: https://helioscsp.com/concentrated-solar-power-csp-and-thermal-energy-storage/</a:t>
            </a:r>
          </a:p>
        </p:txBody>
      </p:sp>
      <p:sp>
        <p:nvSpPr>
          <p:cNvPr id="4" name="Slide Number Placeholder 3"/>
          <p:cNvSpPr>
            <a:spLocks noGrp="1"/>
          </p:cNvSpPr>
          <p:nvPr>
            <p:ph type="sldNum" sz="quarter" idx="5"/>
          </p:nvPr>
        </p:nvSpPr>
        <p:spPr/>
        <p:txBody>
          <a:bodyPr/>
          <a:lstStyle/>
          <a:p>
            <a:fld id="{4BD6FFF6-EFF5-46FA-B62C-F141E1274D59}" type="slidenum">
              <a:rPr lang="en-US" smtClean="0"/>
              <a:t>21</a:t>
            </a:fld>
            <a:endParaRPr lang="en-US"/>
          </a:p>
        </p:txBody>
      </p:sp>
    </p:spTree>
    <p:extLst>
      <p:ext uri="{BB962C8B-B14F-4D97-AF65-F5344CB8AC3E}">
        <p14:creationId xmlns:p14="http://schemas.microsoft.com/office/powerpoint/2010/main" val="32772585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CSP - Dubai</a:t>
            </a:r>
          </a:p>
        </p:txBody>
      </p:sp>
      <p:sp>
        <p:nvSpPr>
          <p:cNvPr id="4" name="Slide Number Placeholder 3"/>
          <p:cNvSpPr>
            <a:spLocks noGrp="1"/>
          </p:cNvSpPr>
          <p:nvPr>
            <p:ph type="sldNum" sz="quarter" idx="5"/>
          </p:nvPr>
        </p:nvSpPr>
        <p:spPr/>
        <p:txBody>
          <a:bodyPr/>
          <a:lstStyle/>
          <a:p>
            <a:fld id="{4BD6FFF6-EFF5-46FA-B62C-F141E1274D59}" type="slidenum">
              <a:rPr lang="en-US" smtClean="0"/>
              <a:t>22</a:t>
            </a:fld>
            <a:endParaRPr lang="en-US"/>
          </a:p>
        </p:txBody>
      </p:sp>
    </p:spTree>
    <p:extLst>
      <p:ext uri="{BB962C8B-B14F-4D97-AF65-F5344CB8AC3E}">
        <p14:creationId xmlns:p14="http://schemas.microsoft.com/office/powerpoint/2010/main" val="42724563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 study: https://cordis.europa.eu/project/id/245224/reporting/fr</a:t>
            </a:r>
          </a:p>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25</a:t>
            </a:fld>
            <a:endParaRPr lang="en-US"/>
          </a:p>
        </p:txBody>
      </p:sp>
    </p:spTree>
    <p:extLst>
      <p:ext uri="{BB962C8B-B14F-4D97-AF65-F5344CB8AC3E}">
        <p14:creationId xmlns:p14="http://schemas.microsoft.com/office/powerpoint/2010/main" val="24413688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26</a:t>
            </a:fld>
            <a:endParaRPr lang="en-US"/>
          </a:p>
        </p:txBody>
      </p:sp>
    </p:spTree>
    <p:extLst>
      <p:ext uri="{BB962C8B-B14F-4D97-AF65-F5344CB8AC3E}">
        <p14:creationId xmlns:p14="http://schemas.microsoft.com/office/powerpoint/2010/main" val="24094015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4" name="Title 13"/>
          <p:cNvSpPr>
            <a:spLocks noGrp="1"/>
          </p:cNvSpPr>
          <p:nvPr>
            <p:ph type="ctrTitle"/>
          </p:nvPr>
        </p:nvSpPr>
        <p:spPr>
          <a:xfrm>
            <a:off x="1910080" y="1179705"/>
            <a:ext cx="9875520" cy="1472184"/>
          </a:xfrm>
          <a:prstGeom prst="rect">
            <a:avLst/>
          </a:prstGeom>
        </p:spPr>
        <p:txBody>
          <a:bodyPr anchor="b"/>
          <a:lstStyle>
            <a:lvl1pPr algn="ctr">
              <a:defRPr/>
            </a:lvl1pPr>
            <a:extLst/>
          </a:lstStyle>
          <a:p>
            <a:r>
              <a:rPr kumimoji="0" lang="en-US"/>
              <a:t>Click to edit Master title style</a:t>
            </a:r>
            <a:endParaRPr kumimoji="0" lang="en-US" dirty="0"/>
          </a:p>
        </p:txBody>
      </p:sp>
      <p:sp>
        <p:nvSpPr>
          <p:cNvPr id="22" name="Subtitle 21"/>
          <p:cNvSpPr>
            <a:spLocks noGrp="1"/>
          </p:cNvSpPr>
          <p:nvPr>
            <p:ph type="subTitle" idx="1"/>
          </p:nvPr>
        </p:nvSpPr>
        <p:spPr>
          <a:xfrm>
            <a:off x="1910080" y="2669871"/>
            <a:ext cx="9875520" cy="1752600"/>
          </a:xfrm>
          <a:prstGeom prst="rect">
            <a:avLst/>
          </a:prstGeom>
        </p:spPr>
        <p:txBody>
          <a:bodyPr tIns="0"/>
          <a:lstStyle>
            <a:lvl1pPr marL="27432" indent="0" algn="ctr">
              <a:buNone/>
              <a:defRPr sz="2600" b="1">
                <a:solidFill>
                  <a:schemeClr val="accent1">
                    <a:lumMod val="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endParaRPr kumimoji="0" lang="en-US" dirty="0"/>
          </a:p>
        </p:txBody>
      </p:sp>
      <p:sp>
        <p:nvSpPr>
          <p:cNvPr id="7" name="Date Placeholder 6"/>
          <p:cNvSpPr>
            <a:spLocks noGrp="1"/>
          </p:cNvSpPr>
          <p:nvPr>
            <p:ph type="dt" sz="half" idx="10"/>
          </p:nvPr>
        </p:nvSpPr>
        <p:spPr>
          <a:xfrm>
            <a:off x="4775200" y="6305550"/>
            <a:ext cx="2844800" cy="476250"/>
          </a:xfrm>
          <a:prstGeom prst="rect">
            <a:avLst/>
          </a:prstGeom>
        </p:spPr>
        <p:txBody>
          <a:bodyPr/>
          <a:lstStyle/>
          <a:p>
            <a:fld id="{22ED8DFF-AC58-4CE1-95FC-5B760807040E}" type="datetime1">
              <a:rPr lang="en-US" smtClean="0"/>
              <a:t>3/9/2022</a:t>
            </a:fld>
            <a:endParaRPr lang="en-US"/>
          </a:p>
        </p:txBody>
      </p:sp>
      <p:sp>
        <p:nvSpPr>
          <p:cNvPr id="20" name="Footer Placeholder 19"/>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10" name="Slide Number Placeholder 9"/>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72726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1143000"/>
          </a:xfrm>
          <a:prstGeom prst="rect">
            <a:avLst/>
          </a:prstGeom>
        </p:spPr>
        <p:txBody>
          <a:bodyPr/>
          <a:lstStyle/>
          <a:p>
            <a:r>
              <a:rPr kumimoji="0" lang="en-US"/>
              <a:t>Click to edit Master title style</a:t>
            </a:r>
          </a:p>
        </p:txBody>
      </p:sp>
      <p:sp>
        <p:nvSpPr>
          <p:cNvPr id="3" name="Content Placeholder 2"/>
          <p:cNvSpPr>
            <a:spLocks noGrp="1"/>
          </p:cNvSpPr>
          <p:nvPr>
            <p:ph idx="1"/>
          </p:nvPr>
        </p:nvSpPr>
        <p:spPr>
          <a:xfrm>
            <a:off x="1914144" y="1447800"/>
            <a:ext cx="9997440" cy="4800600"/>
          </a:xfrm>
          <a:prstGeom prst="rect">
            <a:avLst/>
          </a:prstGeo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C83E6289-67AB-48EA-B8F2-7F8C3C839FC8}" type="datetime1">
              <a:rPr lang="en-US" smtClean="0"/>
              <a:t>3/9/2022</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639988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guide id="2" pos="98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28800" y="2600325"/>
            <a:ext cx="8534400" cy="2286000"/>
          </a:xfrm>
          <a:prstGeom prst="rect">
            <a:avLst/>
          </a:prstGeo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1828800" y="1066800"/>
            <a:ext cx="8534400" cy="1509712"/>
          </a:xfrm>
          <a:prstGeom prst="rect">
            <a:avLst/>
          </a:prstGeo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CD27007B-A0CB-4CB0-A72F-D015643D8A50}" type="datetime1">
              <a:rPr lang="en-US" smtClean="0"/>
              <a:t>3/9/2022</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66158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a:prstGeom prst="rect">
            <a:avLst/>
          </a:prstGeom>
        </p:spPr>
        <p:txBody>
          <a:bodyPr/>
          <a:lstStyle/>
          <a:p>
            <a:r>
              <a:rPr kumimoji="0" lang="en-US"/>
              <a:t>Click to edit Master title style</a:t>
            </a:r>
          </a:p>
        </p:txBody>
      </p:sp>
      <p:sp>
        <p:nvSpPr>
          <p:cNvPr id="3" name="Content Placeholder 2"/>
          <p:cNvSpPr>
            <a:spLocks noGrp="1"/>
          </p:cNvSpPr>
          <p:nvPr>
            <p:ph sz="half" idx="1"/>
          </p:nvPr>
        </p:nvSpPr>
        <p:spPr>
          <a:xfrm>
            <a:off x="1914144" y="1524000"/>
            <a:ext cx="48768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7034784" y="1524000"/>
            <a:ext cx="48768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7AF78760-02B0-4343-9B36-9B01060F90A6}" type="datetime1">
              <a:rPr lang="en-US" smtClean="0"/>
              <a:t>3/9/2022</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078451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5160336"/>
            <a:ext cx="10972800" cy="1143000"/>
          </a:xfrm>
          <a:prstGeom prst="rect">
            <a:avLst/>
          </a:prstGeo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609600" y="328278"/>
            <a:ext cx="5364480" cy="640080"/>
          </a:xfrm>
          <a:prstGeom prst="rect">
            <a:avLst/>
          </a:prstGeom>
          <a:noFill/>
          <a:ln w="10795">
            <a:solidFill>
              <a:schemeClr val="bg1"/>
            </a:solidFill>
            <a:miter lim="800000"/>
          </a:ln>
        </p:spPr>
        <p:txBody>
          <a:bodyPr anchor="ctr"/>
          <a:lstStyle>
            <a:lvl1pPr marL="64008" indent="0" algn="l">
              <a:lnSpc>
                <a:spcPct val="100000"/>
              </a:lnSpc>
              <a:spcBef>
                <a:spcPts val="100"/>
              </a:spcBef>
              <a:buNone/>
              <a:defRPr sz="1900" b="1">
                <a:solidFill>
                  <a:schemeClr val="accent1">
                    <a:lumMod val="50000"/>
                  </a:schemeClr>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969336"/>
            <a:ext cx="536448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3"/>
          </p:nvPr>
        </p:nvSpPr>
        <p:spPr>
          <a:xfrm>
            <a:off x="6217920" y="328278"/>
            <a:ext cx="5364480" cy="640080"/>
          </a:xfrm>
          <a:prstGeom prst="rect">
            <a:avLst/>
          </a:prstGeom>
          <a:noFill/>
          <a:ln w="10795">
            <a:solidFill>
              <a:schemeClr val="bg1"/>
            </a:solidFill>
            <a:miter lim="800000"/>
          </a:ln>
        </p:spPr>
        <p:txBody>
          <a:bodyPr anchor="ctr"/>
          <a:lstStyle>
            <a:lvl1pPr marL="64008" indent="0" algn="l">
              <a:lnSpc>
                <a:spcPct val="100000"/>
              </a:lnSpc>
              <a:spcBef>
                <a:spcPts val="100"/>
              </a:spcBef>
              <a:buNone/>
              <a:defRPr sz="1900" b="1">
                <a:solidFill>
                  <a:schemeClr val="accent1">
                    <a:lumMod val="50000"/>
                  </a:schemeClr>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217920" y="969336"/>
            <a:ext cx="536448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75200" y="6305550"/>
            <a:ext cx="2844800" cy="476250"/>
          </a:xfrm>
          <a:prstGeom prst="rect">
            <a:avLst/>
          </a:prstGeom>
        </p:spPr>
        <p:txBody>
          <a:bodyPr/>
          <a:lstStyle/>
          <a:p>
            <a:fld id="{D6103C8C-96CC-4988-9A76-A97C68B37C96}" type="datetime1">
              <a:rPr lang="en-US" smtClean="0"/>
              <a:t>3/9/2022</a:t>
            </a:fld>
            <a:endParaRPr lang="en-US"/>
          </a:p>
        </p:txBody>
      </p:sp>
      <p:sp>
        <p:nvSpPr>
          <p:cNvPr id="8" name="Footer Placeholder 7"/>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9" name="Slide Number Placeholder 8"/>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358931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a:prstGeom prst="rect">
            <a:avLst/>
          </a:prstGeom>
        </p:spPr>
        <p:txBody>
          <a:bodyPr anchor="ctr"/>
          <a:lstStyle/>
          <a:p>
            <a:r>
              <a:rPr kumimoji="0" lang="en-US"/>
              <a:t>Click to edit Master title style</a:t>
            </a:r>
          </a:p>
        </p:txBody>
      </p:sp>
      <p:sp>
        <p:nvSpPr>
          <p:cNvPr id="3" name="Date Placeholder 2"/>
          <p:cNvSpPr>
            <a:spLocks noGrp="1"/>
          </p:cNvSpPr>
          <p:nvPr>
            <p:ph type="dt" sz="half" idx="10"/>
          </p:nvPr>
        </p:nvSpPr>
        <p:spPr>
          <a:xfrm>
            <a:off x="4775200" y="6305550"/>
            <a:ext cx="2844800" cy="476250"/>
          </a:xfrm>
          <a:prstGeom prst="rect">
            <a:avLst/>
          </a:prstGeom>
        </p:spPr>
        <p:txBody>
          <a:bodyPr/>
          <a:lstStyle/>
          <a:p>
            <a:fld id="{19A6AA83-E69F-4B8F-8330-2B08940C21DF}" type="datetime1">
              <a:rPr lang="en-US" smtClean="0"/>
              <a:t>3/9/2022</a:t>
            </a:fld>
            <a:endParaRPr lang="en-US"/>
          </a:p>
        </p:txBody>
      </p:sp>
      <p:sp>
        <p:nvSpPr>
          <p:cNvPr id="4" name="Footer Placeholder 3"/>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5" name="Slide Number Placeholder 4"/>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60658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75200" y="6305550"/>
            <a:ext cx="2844800" cy="476250"/>
          </a:xfrm>
          <a:prstGeom prst="rect">
            <a:avLst/>
          </a:prstGeom>
        </p:spPr>
        <p:txBody>
          <a:bodyPr/>
          <a:lstStyle/>
          <a:p>
            <a:fld id="{0C32B54B-DAC7-463C-B2D9-3A5324E66E07}" type="datetime1">
              <a:rPr lang="en-US" smtClean="0"/>
              <a:t>3/9/2022</a:t>
            </a:fld>
            <a:endParaRPr lang="en-US"/>
          </a:p>
        </p:txBody>
      </p:sp>
      <p:sp>
        <p:nvSpPr>
          <p:cNvPr id="3" name="Footer Placeholder 2"/>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4" name="Slide Number Placeholder 3"/>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60977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16778"/>
            <a:ext cx="5080000" cy="1162050"/>
          </a:xfrm>
          <a:prstGeom prst="rect">
            <a:avLst/>
          </a:prstGeo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609600" y="1406964"/>
            <a:ext cx="5080000" cy="698500"/>
          </a:xfrm>
          <a:prstGeom prst="rect">
            <a:avLst/>
          </a:prstGeo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609600" y="2133601"/>
            <a:ext cx="10871200" cy="3992563"/>
          </a:xfrm>
          <a:prstGeom prst="rect">
            <a:avLst/>
          </a:prstGeo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FABC3EB9-8141-418F-8EFF-9A68D158E203}" type="datetime1">
              <a:rPr lang="en-US" smtClean="0"/>
              <a:t>3/9/2022</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542546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49195" y="1066800"/>
            <a:ext cx="3657600" cy="1981200"/>
          </a:xfrm>
          <a:prstGeom prst="rect">
            <a:avLst/>
          </a:prstGeom>
        </p:spPr>
        <p:txBody>
          <a:bodyPr anchor="b">
            <a:noAutofit/>
          </a:bodyPr>
          <a:lstStyle>
            <a:lvl1pPr algn="l">
              <a:buNone/>
              <a:defRPr sz="2100" b="1">
                <a:effectLst/>
              </a:defRPr>
            </a:lvl1pPr>
            <a:extLst/>
          </a:lstStyle>
          <a:p>
            <a:r>
              <a:rPr kumimoji="0" lang="en-US"/>
              <a:t>Click to edit Master title style</a:t>
            </a:r>
          </a:p>
        </p:txBody>
      </p:sp>
      <p:sp>
        <p:nvSpPr>
          <p:cNvPr id="8" name="Rectangle 7"/>
          <p:cNvSpPr/>
          <p:nvPr/>
        </p:nvSpPr>
        <p:spPr>
          <a:xfrm>
            <a:off x="1016000" y="1066800"/>
            <a:ext cx="6096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descr="An empty placeholder to add an image. Click on the placeholder and select the image that you wish to add"/>
          <p:cNvSpPr>
            <a:spLocks noGrp="1"/>
          </p:cNvSpPr>
          <p:nvPr>
            <p:ph type="pic" idx="1"/>
          </p:nvPr>
        </p:nvSpPr>
        <p:spPr>
          <a:xfrm>
            <a:off x="1117600" y="1143004"/>
            <a:ext cx="5892800" cy="3514531"/>
          </a:xfrm>
          <a:prstGeom prst="roundRect">
            <a:avLst>
              <a:gd name="adj" fmla="val 783"/>
            </a:avLst>
          </a:prstGeom>
          <a:solidFill>
            <a:schemeClr val="bg2"/>
          </a:solidFill>
          <a:ln w="127000">
            <a:noFill/>
            <a:miter lim="800000"/>
          </a:ln>
          <a:effectLst/>
        </p:spPr>
        <p:txBody>
          <a:bodyPr lIns="91440" tIns="274320" anchor="t"/>
          <a:lstStyle>
            <a:lvl1pPr marL="0" indent="0" algn="l" eaLnBrk="1" latinLnBrk="0" hangingPunct="1">
              <a:buNone/>
              <a:defRPr sz="3200"/>
            </a:lvl1pPr>
            <a:extLst/>
          </a:lstStyle>
          <a:p>
            <a:pPr marL="0" algn="l" eaLnBrk="1" latinLnBrk="0" hangingPunct="1"/>
            <a:r>
              <a:rPr kumimoji="0" lang="en-US"/>
              <a:t>Click icon to add picture</a:t>
            </a:r>
            <a:endParaRPr kumimoji="0" lang="en-US" dirty="0"/>
          </a:p>
        </p:txBody>
      </p:sp>
      <p:sp>
        <p:nvSpPr>
          <p:cNvPr id="9" name="Rectangle 1"/>
          <p:cNvSpPr/>
          <p:nvPr/>
        </p:nvSpPr>
        <p:spPr>
          <a:xfrm rot="19468671">
            <a:off x="528967" y="954341"/>
            <a:ext cx="9144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0" name="Rectangle 2"/>
          <p:cNvSpPr/>
          <p:nvPr/>
        </p:nvSpPr>
        <p:spPr>
          <a:xfrm rot="2103354" flipH="1">
            <a:off x="6671556" y="936786"/>
            <a:ext cx="865632"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4" name="Text Placeholder 3"/>
          <p:cNvSpPr>
            <a:spLocks noGrp="1"/>
          </p:cNvSpPr>
          <p:nvPr>
            <p:ph type="body" sz="half" idx="2"/>
          </p:nvPr>
        </p:nvSpPr>
        <p:spPr>
          <a:xfrm>
            <a:off x="1117600" y="4800600"/>
            <a:ext cx="5892800" cy="762000"/>
          </a:xfrm>
          <a:prstGeom prst="rect">
            <a:avLst/>
          </a:prstGeo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EE203F9F-5B53-4206-BA20-257056A7933C}" type="datetime1">
              <a:rPr lang="en-US" smtClean="0"/>
              <a:t>3/9/2022</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636752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1143000"/>
          </a:xfrm>
          <a:prstGeom prst="rect">
            <a:avLst/>
          </a:prstGeom>
        </p:spPr>
        <p:txBody>
          <a:bodyPr/>
          <a:lstStyle/>
          <a:p>
            <a:r>
              <a:rPr kumimoji="0" lang="en-US"/>
              <a:t>Click to edit Master title style</a:t>
            </a:r>
          </a:p>
        </p:txBody>
      </p:sp>
      <p:sp>
        <p:nvSpPr>
          <p:cNvPr id="3" name="Vertical Text Placeholder 2"/>
          <p:cNvSpPr>
            <a:spLocks noGrp="1"/>
          </p:cNvSpPr>
          <p:nvPr>
            <p:ph type="body" orient="vert" idx="1"/>
          </p:nvPr>
        </p:nvSpPr>
        <p:spPr>
          <a:xfrm>
            <a:off x="1914144" y="1447800"/>
            <a:ext cx="9997440" cy="4800600"/>
          </a:xfrm>
          <a:prstGeom prst="rect">
            <a:avLst/>
          </a:prstGeo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AA3D4F3E-03CF-4020-A455-976DE93B6CFF}" type="datetime1">
              <a:rPr lang="en-US" smtClean="0"/>
              <a:t>3/9/2022</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7499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4000" y="274640"/>
            <a:ext cx="2438400" cy="5851525"/>
          </a:xfrm>
          <a:prstGeom prst="rect">
            <a:avLst/>
          </a:prstGeo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524000" y="274641"/>
            <a:ext cx="7416800" cy="5851525"/>
          </a:xfrm>
          <a:prstGeom prst="rect">
            <a:avLst/>
          </a:prstGeo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3AB81425-5192-475F-8F5F-48429B4F668B}" type="datetime1">
              <a:rPr lang="en-US" smtClean="0"/>
              <a:t>3/9/2022</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194350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Ref idx="1001">
        <a:schemeClr val="bg2"/>
      </p:bgRef>
    </p:bg>
    <p:spTree>
      <p:nvGrpSpPr>
        <p:cNvPr id="1" name=""/>
        <p:cNvGrpSpPr/>
        <p:nvPr/>
      </p:nvGrpSpPr>
      <p:grpSpPr>
        <a:xfrm>
          <a:off x="0" y="0"/>
          <a:ext cx="0" cy="0"/>
          <a:chOff x="0" y="0"/>
          <a:chExt cx="0" cy="0"/>
        </a:xfrm>
      </p:grpSpPr>
      <p:grpSp>
        <p:nvGrpSpPr>
          <p:cNvPr id="6" name="Group 5"/>
          <p:cNvGrpSpPr/>
          <p:nvPr/>
        </p:nvGrpSpPr>
        <p:grpSpPr>
          <a:xfrm>
            <a:off x="7148" y="-54"/>
            <a:ext cx="12188952" cy="6858054"/>
            <a:chOff x="7148" y="-54"/>
            <a:chExt cx="12188952" cy="6858054"/>
          </a:xfrm>
        </p:grpSpPr>
        <p:sp>
          <p:nvSpPr>
            <p:cNvPr id="4" name="Rectangle 3"/>
            <p:cNvSpPr/>
            <p:nvPr/>
          </p:nvSpPr>
          <p:spPr>
            <a:xfrm>
              <a:off x="7148" y="0"/>
              <a:ext cx="12188952" cy="685800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bwMode="invGray">
            <a:xfrm>
              <a:off x="1473566" y="-54"/>
              <a:ext cx="96070" cy="6858054"/>
            </a:xfrm>
            <a:prstGeom prst="rect">
              <a:avLst/>
            </a:prstGeom>
            <a:solidFill>
              <a:schemeClr val="bg2">
                <a:lumMod val="10000"/>
              </a:schemeClr>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pic>
          <p:nvPicPr>
            <p:cNvPr id="3" name="Picture 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148" y="0"/>
              <a:ext cx="1495425" cy="6858000"/>
            </a:xfrm>
            <a:prstGeom prst="rect">
              <a:avLst/>
            </a:prstGeom>
          </p:spPr>
        </p:pic>
      </p:grpSp>
      <p:sp>
        <p:nvSpPr>
          <p:cNvPr id="16" name="Title Placeholder 4"/>
          <p:cNvSpPr>
            <a:spLocks noGrp="1"/>
          </p:cNvSpPr>
          <p:nvPr>
            <p:ph type="title"/>
          </p:nvPr>
        </p:nvSpPr>
        <p:spPr>
          <a:xfrm>
            <a:off x="1914144" y="274638"/>
            <a:ext cx="9997440" cy="1143000"/>
          </a:xfrm>
          <a:prstGeom prst="rect">
            <a:avLst/>
          </a:prstGeom>
        </p:spPr>
        <p:txBody>
          <a:bodyPr anchor="ctr">
            <a:normAutofit/>
          </a:bodyPr>
          <a:lstStyle/>
          <a:p>
            <a:r>
              <a:rPr kumimoji="0" lang="en-US"/>
              <a:t>Click to edit Master title style</a:t>
            </a:r>
            <a:endParaRPr kumimoji="0" lang="en-US" dirty="0"/>
          </a:p>
        </p:txBody>
      </p:sp>
      <p:sp>
        <p:nvSpPr>
          <p:cNvPr id="17" name="Text Placeholder 8"/>
          <p:cNvSpPr>
            <a:spLocks noGrp="1"/>
          </p:cNvSpPr>
          <p:nvPr>
            <p:ph type="body" idx="1"/>
          </p:nvPr>
        </p:nvSpPr>
        <p:spPr>
          <a:xfrm>
            <a:off x="1914144" y="1447800"/>
            <a:ext cx="999744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18" name="Date Placeholder 23"/>
          <p:cNvSpPr>
            <a:spLocks noGrp="1"/>
          </p:cNvSpPr>
          <p:nvPr>
            <p:ph type="dt" sz="half" idx="2"/>
          </p:nvPr>
        </p:nvSpPr>
        <p:spPr>
          <a:xfrm>
            <a:off x="4775200" y="6305550"/>
            <a:ext cx="2844800" cy="476250"/>
          </a:xfrm>
          <a:prstGeom prst="rect">
            <a:avLst/>
          </a:prstGeom>
        </p:spPr>
        <p:txBody>
          <a:bodyPr anchor="b"/>
          <a:lstStyle>
            <a:lvl1pPr algn="r" eaLnBrk="1" latinLnBrk="0" hangingPunct="1">
              <a:defRPr kumimoji="0" sz="1100">
                <a:solidFill>
                  <a:schemeClr val="tx2"/>
                </a:solidFill>
              </a:defRPr>
            </a:lvl1pPr>
            <a:extLst/>
          </a:lstStyle>
          <a:p>
            <a:fld id="{B051F468-2565-4472-9079-46A542F179AB}" type="datetime1">
              <a:rPr lang="en-US" smtClean="0"/>
              <a:pPr/>
              <a:t>3/9/2022</a:t>
            </a:fld>
            <a:endParaRPr lang="en-US"/>
          </a:p>
        </p:txBody>
      </p:sp>
      <p:sp>
        <p:nvSpPr>
          <p:cNvPr id="19" name="Footer Placeholder 9"/>
          <p:cNvSpPr>
            <a:spLocks noGrp="1"/>
          </p:cNvSpPr>
          <p:nvPr>
            <p:ph type="ftr" sz="quarter" idx="3"/>
          </p:nvPr>
        </p:nvSpPr>
        <p:spPr>
          <a:xfrm>
            <a:off x="7620000" y="6305550"/>
            <a:ext cx="3860800" cy="476250"/>
          </a:xfrm>
          <a:prstGeom prst="rect">
            <a:avLst/>
          </a:prstGeom>
        </p:spPr>
        <p:txBody>
          <a:bodyPr anchor="b"/>
          <a:lstStyle>
            <a:lvl1pPr eaLnBrk="1" latinLnBrk="0" hangingPunct="1">
              <a:defRPr kumimoji="0" sz="1100">
                <a:solidFill>
                  <a:schemeClr val="tx2"/>
                </a:solidFill>
                <a:effectLst/>
              </a:defRPr>
            </a:lvl1pPr>
            <a:extLst/>
          </a:lstStyle>
          <a:p>
            <a:r>
              <a:rPr lang="en-US"/>
              <a:t>Add a footer</a:t>
            </a:r>
            <a:endParaRPr lang="en-US" dirty="0"/>
          </a:p>
        </p:txBody>
      </p:sp>
      <p:sp>
        <p:nvSpPr>
          <p:cNvPr id="20" name="Slide Number Placeholder 21"/>
          <p:cNvSpPr>
            <a:spLocks noGrp="1"/>
          </p:cNvSpPr>
          <p:nvPr>
            <p:ph type="sldNum" sz="quarter" idx="4"/>
          </p:nvPr>
        </p:nvSpPr>
        <p:spPr>
          <a:xfrm>
            <a:off x="11484864" y="6305550"/>
            <a:ext cx="609600" cy="476250"/>
          </a:xfrm>
          <a:prstGeom prst="rect">
            <a:avLst/>
          </a:prstGeom>
        </p:spPr>
        <p:txBody>
          <a:bodyPr anchor="b"/>
          <a:lstStyle>
            <a:lvl1pPr algn="ctr" eaLnBrk="1" latinLnBrk="0" hangingPunct="1">
              <a:defRPr kumimoji="0" sz="1100">
                <a:solidFill>
                  <a:schemeClr val="tx2"/>
                </a:solidFill>
                <a:effectLst/>
              </a:defRPr>
            </a:lvl1pPr>
            <a:extLst/>
          </a:lstStyle>
          <a:p>
            <a:fld id="{401CF334-2D5C-4859-84A6-CA7E6E43FAEB}" type="slidenum">
              <a:rPr lang="en-US" smtClean="0"/>
              <a:pPr/>
              <a:t>‹#›</a:t>
            </a:fld>
            <a:endParaRPr lang="en-US" dirty="0"/>
          </a:p>
        </p:txBody>
      </p:sp>
    </p:spTree>
    <p:extLst>
      <p:ext uri="{BB962C8B-B14F-4D97-AF65-F5344CB8AC3E}">
        <p14:creationId xmlns:p14="http://schemas.microsoft.com/office/powerpoint/2010/main" val="126003806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300" b="1" kern="1200">
          <a:solidFill>
            <a:schemeClr val="accent2">
              <a:lumMod val="50000"/>
            </a:schemeClr>
          </a:solidFill>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lumMod val="50000"/>
          </a:schemeClr>
        </a:buClr>
        <a:buSzPct val="80000"/>
        <a:buFont typeface="Wingdings 2"/>
        <a:buChar char=""/>
        <a:defRPr kumimoji="0" sz="3200" kern="1200">
          <a:solidFill>
            <a:schemeClr val="tx2">
              <a:lumMod val="75000"/>
            </a:schemeClr>
          </a:solidFill>
          <a:latin typeface="+mn-lt"/>
          <a:ea typeface="+mn-ea"/>
          <a:cs typeface="+mn-cs"/>
        </a:defRPr>
      </a:lvl1pPr>
      <a:lvl2pPr marL="640080" indent="-237744" algn="l" rtl="0" eaLnBrk="1" latinLnBrk="0" hangingPunct="1">
        <a:lnSpc>
          <a:spcPct val="100000"/>
        </a:lnSpc>
        <a:spcBef>
          <a:spcPts val="550"/>
        </a:spcBef>
        <a:buClr>
          <a:schemeClr val="accent1">
            <a:lumMod val="50000"/>
          </a:schemeClr>
        </a:buClr>
        <a:buFont typeface="Verdana"/>
        <a:buChar char="◦"/>
        <a:defRPr kumimoji="0" sz="2800" kern="1200">
          <a:solidFill>
            <a:schemeClr val="tx2">
              <a:lumMod val="75000"/>
            </a:schemeClr>
          </a:solidFill>
          <a:latin typeface="+mn-lt"/>
          <a:ea typeface="+mn-ea"/>
          <a:cs typeface="+mn-cs"/>
        </a:defRPr>
      </a:lvl2pPr>
      <a:lvl3pPr marL="886968" indent="-228600" algn="l" rtl="0" eaLnBrk="1" latinLnBrk="0" hangingPunct="1">
        <a:lnSpc>
          <a:spcPct val="100000"/>
        </a:lnSpc>
        <a:spcBef>
          <a:spcPct val="20000"/>
        </a:spcBef>
        <a:buClr>
          <a:schemeClr val="accent2">
            <a:lumMod val="75000"/>
          </a:schemeClr>
        </a:buClr>
        <a:buFont typeface="Wingdings 2"/>
        <a:buChar char=""/>
        <a:defRPr kumimoji="0" sz="2400" kern="1200">
          <a:solidFill>
            <a:schemeClr val="tx2">
              <a:lumMod val="75000"/>
            </a:schemeClr>
          </a:solidFill>
          <a:latin typeface="+mn-lt"/>
          <a:ea typeface="+mn-ea"/>
          <a:cs typeface="+mn-cs"/>
        </a:defRPr>
      </a:lvl3pPr>
      <a:lvl4pPr marL="1097280" indent="-173736" algn="l" rtl="0" eaLnBrk="1" latinLnBrk="0" hangingPunct="1">
        <a:lnSpc>
          <a:spcPct val="100000"/>
        </a:lnSpc>
        <a:spcBef>
          <a:spcPct val="20000"/>
        </a:spcBef>
        <a:buClr>
          <a:schemeClr val="accent3">
            <a:lumMod val="75000"/>
          </a:schemeClr>
        </a:buClr>
        <a:buFont typeface="Wingdings 2"/>
        <a:buChar char=""/>
        <a:defRPr kumimoji="0" sz="2000" kern="1200">
          <a:solidFill>
            <a:schemeClr val="tx2">
              <a:lumMod val="75000"/>
            </a:schemeClr>
          </a:solidFill>
          <a:latin typeface="+mn-lt"/>
          <a:ea typeface="+mn-ea"/>
          <a:cs typeface="+mn-cs"/>
        </a:defRPr>
      </a:lvl4pPr>
      <a:lvl5pPr marL="1298448" indent="-182880" algn="l" rtl="0" eaLnBrk="1" latinLnBrk="0" hangingPunct="1">
        <a:lnSpc>
          <a:spcPct val="100000"/>
        </a:lnSpc>
        <a:spcBef>
          <a:spcPct val="20000"/>
        </a:spcBef>
        <a:buClr>
          <a:schemeClr val="accent4">
            <a:lumMod val="75000"/>
          </a:schemeClr>
        </a:buClr>
        <a:buFont typeface="Wingdings 2"/>
        <a:buChar char=""/>
        <a:defRPr kumimoji="0" sz="2000" kern="1200">
          <a:solidFill>
            <a:schemeClr val="tx2">
              <a:lumMod val="75000"/>
            </a:schemeClr>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pos="7512" userDrawn="1">
          <p15:clr>
            <a:srgbClr val="F26B43"/>
          </p15:clr>
        </p15:guide>
        <p15:guide id="3" pos="1176" userDrawn="1">
          <p15:clr>
            <a:srgbClr val="F26B43"/>
          </p15:clr>
        </p15:guide>
        <p15:guide id="4" orient="horz" pos="3936" userDrawn="1">
          <p15:clr>
            <a:srgbClr val="F26B43"/>
          </p15:clr>
        </p15:guide>
        <p15:guide id="5" orient="horz" pos="888" userDrawn="1">
          <p15:clr>
            <a:srgbClr val="F26B43"/>
          </p15:clr>
        </p15:guide>
        <p15:guide id="6" orient="horz" pos="16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bhbOVqixsAw?feature=oembed"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hyperlink" Target="https://doi.org/10.1016/S1359-4311(02)00052-2" TargetMode="External"/><Relationship Id="rId7" Type="http://schemas.openxmlformats.org/officeDocument/2006/relationships/customXml" Target="../ink/ink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customXml" Target="../ink/ink2.xml"/><Relationship Id="rId5" Type="http://schemas.openxmlformats.org/officeDocument/2006/relationships/image" Target="../media/image20.png"/><Relationship Id="rId4" Type="http://schemas.openxmlformats.org/officeDocument/2006/relationships/customXml" Target="../ink/ink1.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customXml" Target="../ink/ink5.xm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QP_HbQ5cWSk?feature=oembed" TargetMode="External"/><Relationship Id="rId1" Type="http://schemas.openxmlformats.org/officeDocument/2006/relationships/video" Target="https://www.youtube.com/embed/IxyvVkeW7Nk?feature=oembed" TargetMode="External"/><Relationship Id="rId5" Type="http://schemas.openxmlformats.org/officeDocument/2006/relationships/image" Target="../media/image36.jpeg"/><Relationship Id="rId4" Type="http://schemas.openxmlformats.org/officeDocument/2006/relationships/image" Target="../media/image35.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2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SOLAR</a:t>
            </a:r>
          </a:p>
        </p:txBody>
      </p:sp>
      <p:sp>
        <p:nvSpPr>
          <p:cNvPr id="3" name="Subtitle 2"/>
          <p:cNvSpPr>
            <a:spLocks noGrp="1"/>
          </p:cNvSpPr>
          <p:nvPr>
            <p:ph type="subTitle" idx="1"/>
          </p:nvPr>
        </p:nvSpPr>
        <p:spPr>
          <a:xfrm>
            <a:off x="1910080" y="3274216"/>
            <a:ext cx="9875520" cy="1752600"/>
          </a:xfrm>
        </p:spPr>
        <p:txBody>
          <a:bodyPr>
            <a:normAutofit lnSpcReduction="10000"/>
          </a:bodyPr>
          <a:lstStyle/>
          <a:p>
            <a:r>
              <a:rPr lang="en-US" dirty="0"/>
              <a:t>SOLAR RADIATION, WATER HEATING, THERMAL, PHOTOVOLTAIC</a:t>
            </a:r>
          </a:p>
          <a:p>
            <a:endParaRPr lang="en-US" dirty="0"/>
          </a:p>
          <a:p>
            <a:r>
              <a:rPr lang="en-US" dirty="0"/>
              <a:t>Dr. Mike Goodfellow-Smith</a:t>
            </a:r>
          </a:p>
        </p:txBody>
      </p:sp>
    </p:spTree>
    <p:extLst>
      <p:ext uri="{BB962C8B-B14F-4D97-AF65-F5344CB8AC3E}">
        <p14:creationId xmlns:p14="http://schemas.microsoft.com/office/powerpoint/2010/main" val="2633904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96380-ED40-4A4E-8267-59703BD1AADB}"/>
              </a:ext>
            </a:extLst>
          </p:cNvPr>
          <p:cNvSpPr>
            <a:spLocks noGrp="1"/>
          </p:cNvSpPr>
          <p:nvPr>
            <p:ph type="title"/>
          </p:nvPr>
        </p:nvSpPr>
        <p:spPr>
          <a:xfrm>
            <a:off x="1914144" y="274638"/>
            <a:ext cx="4423594" cy="1143000"/>
          </a:xfrm>
        </p:spPr>
        <p:txBody>
          <a:bodyPr>
            <a:normAutofit fontScale="90000"/>
          </a:bodyPr>
          <a:lstStyle/>
          <a:p>
            <a:r>
              <a:rPr lang="en-GB" dirty="0"/>
              <a:t>UK INSTALLATIONS</a:t>
            </a:r>
          </a:p>
        </p:txBody>
      </p:sp>
      <p:pic>
        <p:nvPicPr>
          <p:cNvPr id="4" name="Picture 3">
            <a:extLst>
              <a:ext uri="{FF2B5EF4-FFF2-40B4-BE49-F238E27FC236}">
                <a16:creationId xmlns:a16="http://schemas.microsoft.com/office/drawing/2014/main" id="{E2C85FB4-C7FB-4C4B-A9FD-48B88763D1F2}"/>
              </a:ext>
            </a:extLst>
          </p:cNvPr>
          <p:cNvPicPr>
            <a:picLocks noChangeAspect="1"/>
          </p:cNvPicPr>
          <p:nvPr/>
        </p:nvPicPr>
        <p:blipFill>
          <a:blip r:embed="rId3"/>
          <a:stretch>
            <a:fillRect/>
          </a:stretch>
        </p:blipFill>
        <p:spPr>
          <a:xfrm>
            <a:off x="6385259" y="0"/>
            <a:ext cx="5806741" cy="2929765"/>
          </a:xfrm>
          <a:prstGeom prst="rect">
            <a:avLst/>
          </a:prstGeom>
        </p:spPr>
      </p:pic>
      <p:sp>
        <p:nvSpPr>
          <p:cNvPr id="5" name="TextBox 4">
            <a:extLst>
              <a:ext uri="{FF2B5EF4-FFF2-40B4-BE49-F238E27FC236}">
                <a16:creationId xmlns:a16="http://schemas.microsoft.com/office/drawing/2014/main" id="{6EA915D5-03C9-41F2-A31F-7A3E454A12E8}"/>
              </a:ext>
            </a:extLst>
          </p:cNvPr>
          <p:cNvSpPr txBox="1"/>
          <p:nvPr/>
        </p:nvSpPr>
        <p:spPr>
          <a:xfrm>
            <a:off x="1914144" y="3098332"/>
            <a:ext cx="9683210" cy="3170099"/>
          </a:xfrm>
          <a:prstGeom prst="rect">
            <a:avLst/>
          </a:prstGeom>
          <a:noFill/>
        </p:spPr>
        <p:txBody>
          <a:bodyPr wrap="square" rtlCol="0">
            <a:spAutoFit/>
          </a:bodyPr>
          <a:lstStyle/>
          <a:p>
            <a:r>
              <a:rPr lang="en-GB" sz="2000" dirty="0"/>
              <a:t>In 2020, less than 5,000 m2 of solar thermal was installed in the UK, down from a peak of 90,000 m2 in 2010.</a:t>
            </a:r>
          </a:p>
          <a:p>
            <a:endParaRPr lang="en-GB" sz="2000" dirty="0"/>
          </a:p>
          <a:p>
            <a:r>
              <a:rPr lang="en-GB" sz="2000" dirty="0"/>
              <a:t>27 MW for Domestic (8,982 installations and 62 GWh) and 6 MW for Non-Domestic (316 installations and 8 GWh) (DUKES, 2020) (Government RHI data). </a:t>
            </a:r>
          </a:p>
          <a:p>
            <a:endParaRPr lang="en-GB" sz="2000" dirty="0"/>
          </a:p>
          <a:p>
            <a:r>
              <a:rPr lang="en-GB" sz="2000" dirty="0"/>
              <a:t>Using sales data, solar thermal sales since 2008 equal around 445,000 m2 which approximates to around 312 MW installed capacity (assuming 0.7 kW/m2).</a:t>
            </a:r>
          </a:p>
        </p:txBody>
      </p:sp>
    </p:spTree>
    <p:extLst>
      <p:ext uri="{BB962C8B-B14F-4D97-AF65-F5344CB8AC3E}">
        <p14:creationId xmlns:p14="http://schemas.microsoft.com/office/powerpoint/2010/main" val="1443341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SOLAR RADIATION</a:t>
            </a:r>
          </a:p>
        </p:txBody>
      </p:sp>
      <p:sp>
        <p:nvSpPr>
          <p:cNvPr id="14" name="Content Placeholder 13"/>
          <p:cNvSpPr>
            <a:spLocks noGrp="1"/>
          </p:cNvSpPr>
          <p:nvPr>
            <p:ph idx="1"/>
          </p:nvPr>
        </p:nvSpPr>
        <p:spPr>
          <a:xfrm>
            <a:off x="1914144" y="1447800"/>
            <a:ext cx="9997440" cy="2776470"/>
          </a:xfrm>
        </p:spPr>
        <p:txBody>
          <a:bodyPr>
            <a:normAutofit lnSpcReduction="10000"/>
          </a:bodyPr>
          <a:lstStyle/>
          <a:p>
            <a:pPr lvl="0"/>
            <a:r>
              <a:rPr lang="en-US" sz="2800" dirty="0"/>
              <a:t>Varies by + or – 4%.</a:t>
            </a:r>
          </a:p>
          <a:p>
            <a:pPr lvl="0"/>
            <a:r>
              <a:rPr lang="en-US" sz="2800" dirty="0"/>
              <a:t>Spectral distribution of solar irradiance shown below. G</a:t>
            </a:r>
            <a:r>
              <a:rPr lang="en-US" sz="2800" baseline="-25000" dirty="0"/>
              <a:t>0</a:t>
            </a:r>
            <a:r>
              <a:rPr lang="en-US" sz="2800" dirty="0"/>
              <a:t>* = 1366 W/m</a:t>
            </a:r>
            <a:r>
              <a:rPr lang="en-US" sz="2800" baseline="30000" dirty="0"/>
              <a:t>2</a:t>
            </a:r>
            <a:endParaRPr lang="en-US" sz="2800" dirty="0"/>
          </a:p>
          <a:p>
            <a:pPr lvl="0"/>
            <a:r>
              <a:rPr lang="en-US" sz="2800" dirty="0"/>
              <a:t>Ultraviolet – 5% irradiance; visible - 43%, Near Infrared - 52%</a:t>
            </a:r>
          </a:p>
          <a:p>
            <a:pPr lvl="0"/>
            <a:r>
              <a:rPr lang="en-US" sz="2800" dirty="0"/>
              <a:t>Total irradiance G </a:t>
            </a:r>
            <a:r>
              <a:rPr lang="en-US" sz="2800" baseline="-25000" dirty="0"/>
              <a:t>total </a:t>
            </a:r>
            <a:r>
              <a:rPr lang="en-US" sz="2800" dirty="0"/>
              <a:t>= G </a:t>
            </a:r>
            <a:r>
              <a:rPr lang="en-US" sz="2800" baseline="-25000" dirty="0"/>
              <a:t>beam</a:t>
            </a:r>
            <a:r>
              <a:rPr lang="en-US" sz="2800" dirty="0"/>
              <a:t> + G </a:t>
            </a:r>
            <a:r>
              <a:rPr lang="en-US" sz="2800" baseline="-25000" dirty="0"/>
              <a:t>diffuse</a:t>
            </a:r>
            <a:endParaRPr lang="en-US" sz="2800" dirty="0"/>
          </a:p>
          <a:p>
            <a:pPr lvl="0"/>
            <a:endParaRPr lang="en-US" dirty="0"/>
          </a:p>
          <a:p>
            <a:pPr lvl="0"/>
            <a:endParaRPr lang="en-US" dirty="0"/>
          </a:p>
          <a:p>
            <a:pPr lvl="0"/>
            <a:endParaRPr lang="en-US" dirty="0"/>
          </a:p>
          <a:p>
            <a:pPr lvl="0"/>
            <a:endParaRPr lang="en-US" dirty="0"/>
          </a:p>
        </p:txBody>
      </p:sp>
      <p:pic>
        <p:nvPicPr>
          <p:cNvPr id="1030" name="Picture 6" descr="Spectral distribution of extraterrestrial radiation [2]. | Download  Scientific Diagram">
            <a:extLst>
              <a:ext uri="{FF2B5EF4-FFF2-40B4-BE49-F238E27FC236}">
                <a16:creationId xmlns:a16="http://schemas.microsoft.com/office/drawing/2014/main" id="{4654B5A8-2354-42F1-834A-CF5AAF27B2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2225" y="4317012"/>
            <a:ext cx="5516383" cy="2540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8600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9BBF-D893-4BF6-BBB7-B55810933DAF}"/>
              </a:ext>
            </a:extLst>
          </p:cNvPr>
          <p:cNvSpPr>
            <a:spLocks noGrp="1"/>
          </p:cNvSpPr>
          <p:nvPr>
            <p:ph type="title"/>
          </p:nvPr>
        </p:nvSpPr>
        <p:spPr/>
        <p:txBody>
          <a:bodyPr>
            <a:normAutofit fontScale="90000"/>
          </a:bodyPr>
          <a:lstStyle/>
          <a:p>
            <a:r>
              <a:rPr lang="en-GB" dirty="0"/>
              <a:t>FACTORS INFLUENCING SOLAR RADIATION</a:t>
            </a:r>
          </a:p>
        </p:txBody>
      </p:sp>
      <p:sp>
        <p:nvSpPr>
          <p:cNvPr id="3" name="Content Placeholder 2">
            <a:extLst>
              <a:ext uri="{FF2B5EF4-FFF2-40B4-BE49-F238E27FC236}">
                <a16:creationId xmlns:a16="http://schemas.microsoft.com/office/drawing/2014/main" id="{05C7FDD0-7D96-4927-B02B-AF1D68B711AB}"/>
              </a:ext>
            </a:extLst>
          </p:cNvPr>
          <p:cNvSpPr>
            <a:spLocks noGrp="1"/>
          </p:cNvSpPr>
          <p:nvPr>
            <p:ph idx="1"/>
          </p:nvPr>
        </p:nvSpPr>
        <p:spPr>
          <a:xfrm>
            <a:off x="1914144" y="1447800"/>
            <a:ext cx="9997440" cy="709411"/>
          </a:xfrm>
        </p:spPr>
        <p:txBody>
          <a:bodyPr/>
          <a:lstStyle/>
          <a:p>
            <a:r>
              <a:rPr lang="en-GB" dirty="0"/>
              <a:t>Latitude, season, daily insolation</a:t>
            </a:r>
          </a:p>
          <a:p>
            <a:pPr marL="82296" indent="0">
              <a:buNone/>
            </a:pPr>
            <a:endParaRPr lang="en-GB" dirty="0"/>
          </a:p>
        </p:txBody>
      </p:sp>
      <p:pic>
        <p:nvPicPr>
          <p:cNvPr id="2052" name="Picture 4" descr="Springtime photochemistry">
            <a:extLst>
              <a:ext uri="{FF2B5EF4-FFF2-40B4-BE49-F238E27FC236}">
                <a16:creationId xmlns:a16="http://schemas.microsoft.com/office/drawing/2014/main" id="{00AD1330-DD66-43E8-8E84-958DCAA10A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58396" y="1417638"/>
            <a:ext cx="3264506" cy="278087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Solar Panel Energy Output | Exeo Energy">
            <a:extLst>
              <a:ext uri="{FF2B5EF4-FFF2-40B4-BE49-F238E27FC236}">
                <a16:creationId xmlns:a16="http://schemas.microsoft.com/office/drawing/2014/main" id="{867C2DC7-05FA-4515-B9E5-3B19517A68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4935" y="2315650"/>
            <a:ext cx="7014134" cy="4542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5608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FC229-21B1-4953-A78F-73E74FD516BD}"/>
              </a:ext>
            </a:extLst>
          </p:cNvPr>
          <p:cNvSpPr>
            <a:spLocks noGrp="1"/>
          </p:cNvSpPr>
          <p:nvPr>
            <p:ph type="title"/>
          </p:nvPr>
        </p:nvSpPr>
        <p:spPr/>
        <p:txBody>
          <a:bodyPr>
            <a:normAutofit fontScale="90000"/>
          </a:bodyPr>
          <a:lstStyle/>
          <a:p>
            <a:r>
              <a:rPr lang="en-GB" dirty="0"/>
              <a:t>SITE ESTIMATION OF SOLAR RADIATION</a:t>
            </a:r>
          </a:p>
        </p:txBody>
      </p:sp>
      <p:sp>
        <p:nvSpPr>
          <p:cNvPr id="3" name="Content Placeholder 2">
            <a:extLst>
              <a:ext uri="{FF2B5EF4-FFF2-40B4-BE49-F238E27FC236}">
                <a16:creationId xmlns:a16="http://schemas.microsoft.com/office/drawing/2014/main" id="{5F8EA8C5-DCDE-457E-B1F7-6C97270BC602}"/>
              </a:ext>
            </a:extLst>
          </p:cNvPr>
          <p:cNvSpPr>
            <a:spLocks noGrp="1"/>
          </p:cNvSpPr>
          <p:nvPr>
            <p:ph idx="1"/>
          </p:nvPr>
        </p:nvSpPr>
        <p:spPr/>
        <p:txBody>
          <a:bodyPr/>
          <a:lstStyle/>
          <a:p>
            <a:r>
              <a:rPr lang="en-GB" dirty="0"/>
              <a:t>Solar devices use shortwave solar irradiation, meteorological data from </a:t>
            </a:r>
            <a:r>
              <a:rPr lang="en-GB" dirty="0" err="1"/>
              <a:t>upto</a:t>
            </a:r>
            <a:r>
              <a:rPr lang="en-GB" dirty="0"/>
              <a:t> 1000km distant can be used to estimate site irradiance.</a:t>
            </a:r>
          </a:p>
          <a:p>
            <a:r>
              <a:rPr lang="en-GB" dirty="0"/>
              <a:t>To test a device or direct site inference - equipment available – pyranometer, collimated pyrheliometer, sunshine duration recorder. </a:t>
            </a:r>
          </a:p>
          <a:p>
            <a:r>
              <a:rPr lang="en-GB" dirty="0"/>
              <a:t>Variance caused by sunshine hours, local vegetation, topography, focusable beam</a:t>
            </a:r>
          </a:p>
          <a:p>
            <a:endParaRPr lang="en-GB" dirty="0"/>
          </a:p>
        </p:txBody>
      </p:sp>
    </p:spTree>
    <p:extLst>
      <p:ext uri="{BB962C8B-B14F-4D97-AF65-F5344CB8AC3E}">
        <p14:creationId xmlns:p14="http://schemas.microsoft.com/office/powerpoint/2010/main" val="44759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PN1 Sunshine Pyranometer - Solar Radiation Measurement">
            <a:extLst>
              <a:ext uri="{FF2B5EF4-FFF2-40B4-BE49-F238E27FC236}">
                <a16:creationId xmlns:a16="http://schemas.microsoft.com/office/drawing/2014/main" id="{2D32B69F-5F7D-4F44-8A72-90C73DA550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7661" y="0"/>
            <a:ext cx="3612525" cy="361252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Middleton Solar - DN5-AF Fast Response Pyrheliometer">
            <a:extLst>
              <a:ext uri="{FF2B5EF4-FFF2-40B4-BE49-F238E27FC236}">
                <a16:creationId xmlns:a16="http://schemas.microsoft.com/office/drawing/2014/main" id="{015D12A6-699E-4FF1-BE99-A07EC909D0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19584" y="0"/>
            <a:ext cx="5394755" cy="385722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CD3ED1C-83EE-4395-82D4-7D7720A93164}"/>
              </a:ext>
            </a:extLst>
          </p:cNvPr>
          <p:cNvPicPr>
            <a:picLocks noChangeAspect="1"/>
          </p:cNvPicPr>
          <p:nvPr/>
        </p:nvPicPr>
        <p:blipFill>
          <a:blip r:embed="rId5"/>
          <a:stretch>
            <a:fillRect/>
          </a:stretch>
        </p:blipFill>
        <p:spPr>
          <a:xfrm>
            <a:off x="1577661" y="3554568"/>
            <a:ext cx="3303432" cy="3303432"/>
          </a:xfrm>
          <a:prstGeom prst="rect">
            <a:avLst/>
          </a:prstGeom>
        </p:spPr>
      </p:pic>
      <p:pic>
        <p:nvPicPr>
          <p:cNvPr id="5" name="Picture 4">
            <a:extLst>
              <a:ext uri="{FF2B5EF4-FFF2-40B4-BE49-F238E27FC236}">
                <a16:creationId xmlns:a16="http://schemas.microsoft.com/office/drawing/2014/main" id="{BDB21EE6-5563-44E0-98E0-F6388B90C789}"/>
              </a:ext>
            </a:extLst>
          </p:cNvPr>
          <p:cNvPicPr>
            <a:picLocks noChangeAspect="1"/>
          </p:cNvPicPr>
          <p:nvPr/>
        </p:nvPicPr>
        <p:blipFill>
          <a:blip r:embed="rId6"/>
          <a:stretch>
            <a:fillRect/>
          </a:stretch>
        </p:blipFill>
        <p:spPr>
          <a:xfrm>
            <a:off x="7907628" y="3646708"/>
            <a:ext cx="4284372" cy="3211292"/>
          </a:xfrm>
          <a:prstGeom prst="rect">
            <a:avLst/>
          </a:prstGeom>
        </p:spPr>
      </p:pic>
    </p:spTree>
    <p:extLst>
      <p:ext uri="{BB962C8B-B14F-4D97-AF65-F5344CB8AC3E}">
        <p14:creationId xmlns:p14="http://schemas.microsoft.com/office/powerpoint/2010/main" val="3852953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59C02-0679-4955-9EBF-0819B116F2C8}"/>
              </a:ext>
            </a:extLst>
          </p:cNvPr>
          <p:cNvSpPr>
            <a:spLocks noGrp="1"/>
          </p:cNvSpPr>
          <p:nvPr>
            <p:ph type="title"/>
          </p:nvPr>
        </p:nvSpPr>
        <p:spPr/>
        <p:txBody>
          <a:bodyPr/>
          <a:lstStyle/>
          <a:p>
            <a:r>
              <a:rPr lang="en-GB" dirty="0"/>
              <a:t>SOLAR WATER HEATING</a:t>
            </a:r>
          </a:p>
        </p:txBody>
      </p:sp>
      <p:sp>
        <p:nvSpPr>
          <p:cNvPr id="3" name="Content Placeholder 2">
            <a:extLst>
              <a:ext uri="{FF2B5EF4-FFF2-40B4-BE49-F238E27FC236}">
                <a16:creationId xmlns:a16="http://schemas.microsoft.com/office/drawing/2014/main" id="{DC340957-3BA8-4F7B-B645-B069261F6311}"/>
              </a:ext>
            </a:extLst>
          </p:cNvPr>
          <p:cNvSpPr>
            <a:spLocks noGrp="1"/>
          </p:cNvSpPr>
          <p:nvPr>
            <p:ph idx="1"/>
          </p:nvPr>
        </p:nvSpPr>
        <p:spPr>
          <a:xfrm>
            <a:off x="1914144" y="1447800"/>
            <a:ext cx="9997440" cy="670034"/>
          </a:xfrm>
        </p:spPr>
        <p:txBody>
          <a:bodyPr/>
          <a:lstStyle/>
          <a:p>
            <a:r>
              <a:rPr lang="en-GB" dirty="0"/>
              <a:t>Collector – flat plate or evacuated</a:t>
            </a:r>
          </a:p>
        </p:txBody>
      </p:sp>
      <p:pic>
        <p:nvPicPr>
          <p:cNvPr id="4" name="Picture 3">
            <a:extLst>
              <a:ext uri="{FF2B5EF4-FFF2-40B4-BE49-F238E27FC236}">
                <a16:creationId xmlns:a16="http://schemas.microsoft.com/office/drawing/2014/main" id="{0A63AF91-7A8A-4558-8094-DE2683D0FBFA}"/>
              </a:ext>
            </a:extLst>
          </p:cNvPr>
          <p:cNvPicPr>
            <a:picLocks noChangeAspect="1"/>
          </p:cNvPicPr>
          <p:nvPr/>
        </p:nvPicPr>
        <p:blipFill>
          <a:blip r:embed="rId3"/>
          <a:stretch>
            <a:fillRect/>
          </a:stretch>
        </p:blipFill>
        <p:spPr>
          <a:xfrm>
            <a:off x="1599544" y="2021872"/>
            <a:ext cx="4000500" cy="3581400"/>
          </a:xfrm>
          <a:prstGeom prst="rect">
            <a:avLst/>
          </a:prstGeom>
        </p:spPr>
      </p:pic>
      <p:sp>
        <p:nvSpPr>
          <p:cNvPr id="5" name="AutoShape 2" descr="Types of Evacuated Tube Solar Collectors">
            <a:extLst>
              <a:ext uri="{FF2B5EF4-FFF2-40B4-BE49-F238E27FC236}">
                <a16:creationId xmlns:a16="http://schemas.microsoft.com/office/drawing/2014/main" id="{8A0879DE-CA30-450B-AF57-00782929AA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8446A5E6-B198-469A-A03F-421200556715}"/>
              </a:ext>
            </a:extLst>
          </p:cNvPr>
          <p:cNvPicPr>
            <a:picLocks noChangeAspect="1"/>
          </p:cNvPicPr>
          <p:nvPr/>
        </p:nvPicPr>
        <p:blipFill>
          <a:blip r:embed="rId4"/>
          <a:stretch>
            <a:fillRect/>
          </a:stretch>
        </p:blipFill>
        <p:spPr>
          <a:xfrm>
            <a:off x="5749159" y="2079710"/>
            <a:ext cx="3799490" cy="2660457"/>
          </a:xfrm>
          <a:prstGeom prst="rect">
            <a:avLst/>
          </a:prstGeom>
        </p:spPr>
      </p:pic>
      <p:pic>
        <p:nvPicPr>
          <p:cNvPr id="7" name="Picture 6">
            <a:extLst>
              <a:ext uri="{FF2B5EF4-FFF2-40B4-BE49-F238E27FC236}">
                <a16:creationId xmlns:a16="http://schemas.microsoft.com/office/drawing/2014/main" id="{1D506910-BA1B-41DD-BC0E-1621768CD1F4}"/>
              </a:ext>
            </a:extLst>
          </p:cNvPr>
          <p:cNvPicPr>
            <a:picLocks noChangeAspect="1"/>
          </p:cNvPicPr>
          <p:nvPr/>
        </p:nvPicPr>
        <p:blipFill>
          <a:blip r:embed="rId5"/>
          <a:stretch>
            <a:fillRect/>
          </a:stretch>
        </p:blipFill>
        <p:spPr>
          <a:xfrm>
            <a:off x="8610600" y="4424855"/>
            <a:ext cx="3581400" cy="2499492"/>
          </a:xfrm>
          <a:prstGeom prst="rect">
            <a:avLst/>
          </a:prstGeom>
        </p:spPr>
      </p:pic>
    </p:spTree>
    <p:extLst>
      <p:ext uri="{BB962C8B-B14F-4D97-AF65-F5344CB8AC3E}">
        <p14:creationId xmlns:p14="http://schemas.microsoft.com/office/powerpoint/2010/main" val="3157126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A68EE-886C-4D0B-8E2E-7D6EE5DCD9C1}"/>
              </a:ext>
            </a:extLst>
          </p:cNvPr>
          <p:cNvSpPr>
            <a:spLocks noGrp="1"/>
          </p:cNvSpPr>
          <p:nvPr>
            <p:ph type="title"/>
          </p:nvPr>
        </p:nvSpPr>
        <p:spPr>
          <a:xfrm>
            <a:off x="1914144" y="274638"/>
            <a:ext cx="9997440" cy="1143000"/>
          </a:xfrm>
        </p:spPr>
        <p:txBody>
          <a:bodyPr anchor="ctr">
            <a:normAutofit/>
          </a:bodyPr>
          <a:lstStyle/>
          <a:p>
            <a:r>
              <a:rPr lang="en-GB" dirty="0"/>
              <a:t>EVACUATED</a:t>
            </a:r>
          </a:p>
        </p:txBody>
      </p:sp>
      <p:pic>
        <p:nvPicPr>
          <p:cNvPr id="4" name="Picture 3">
            <a:extLst>
              <a:ext uri="{FF2B5EF4-FFF2-40B4-BE49-F238E27FC236}">
                <a16:creationId xmlns:a16="http://schemas.microsoft.com/office/drawing/2014/main" id="{4FE33437-C777-4A98-9ACC-A23D6C150F9B}"/>
              </a:ext>
            </a:extLst>
          </p:cNvPr>
          <p:cNvPicPr>
            <a:picLocks noChangeAspect="1"/>
          </p:cNvPicPr>
          <p:nvPr/>
        </p:nvPicPr>
        <p:blipFill>
          <a:blip r:embed="rId3"/>
          <a:stretch>
            <a:fillRect/>
          </a:stretch>
        </p:blipFill>
        <p:spPr>
          <a:xfrm>
            <a:off x="3468109" y="1447800"/>
            <a:ext cx="6889509" cy="4800600"/>
          </a:xfrm>
          <a:prstGeom prst="rect">
            <a:avLst/>
          </a:prstGeom>
          <a:noFill/>
        </p:spPr>
      </p:pic>
    </p:spTree>
    <p:extLst>
      <p:ext uri="{BB962C8B-B14F-4D97-AF65-F5344CB8AC3E}">
        <p14:creationId xmlns:p14="http://schemas.microsoft.com/office/powerpoint/2010/main" val="3789474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CD727-7731-4602-A924-FDCBE85901AB}"/>
              </a:ext>
            </a:extLst>
          </p:cNvPr>
          <p:cNvSpPr>
            <a:spLocks noGrp="1"/>
          </p:cNvSpPr>
          <p:nvPr>
            <p:ph type="title"/>
          </p:nvPr>
        </p:nvSpPr>
        <p:spPr/>
        <p:txBody>
          <a:bodyPr>
            <a:normAutofit/>
          </a:bodyPr>
          <a:lstStyle/>
          <a:p>
            <a:r>
              <a:rPr lang="en-GB" dirty="0"/>
              <a:t>INSTRUMENTATION and MONITORING</a:t>
            </a:r>
          </a:p>
        </p:txBody>
      </p:sp>
      <p:sp>
        <p:nvSpPr>
          <p:cNvPr id="3" name="Content Placeholder 2">
            <a:extLst>
              <a:ext uri="{FF2B5EF4-FFF2-40B4-BE49-F238E27FC236}">
                <a16:creationId xmlns:a16="http://schemas.microsoft.com/office/drawing/2014/main" id="{5270AA74-79F6-45F0-AECC-3B542E63EA6F}"/>
              </a:ext>
            </a:extLst>
          </p:cNvPr>
          <p:cNvSpPr>
            <a:spLocks noGrp="1"/>
          </p:cNvSpPr>
          <p:nvPr>
            <p:ph idx="1"/>
          </p:nvPr>
        </p:nvSpPr>
        <p:spPr/>
        <p:txBody>
          <a:bodyPr/>
          <a:lstStyle/>
          <a:p>
            <a:r>
              <a:rPr lang="en-GB" dirty="0"/>
              <a:t>Temperature display; temperature sensors; pump controls; back up energy supply; storage capacity</a:t>
            </a:r>
          </a:p>
          <a:p>
            <a:r>
              <a:rPr lang="en-GB" dirty="0"/>
              <a:t>Clean, pump maintenance, sensor and cable checks, freeze protection, corrosion checks/prevention</a:t>
            </a:r>
          </a:p>
        </p:txBody>
      </p:sp>
    </p:spTree>
    <p:extLst>
      <p:ext uri="{BB962C8B-B14F-4D97-AF65-F5344CB8AC3E}">
        <p14:creationId xmlns:p14="http://schemas.microsoft.com/office/powerpoint/2010/main" val="83578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Solar Water Heating from Worcester Bosch Group">
            <a:hlinkClick r:id="" action="ppaction://media"/>
            <a:extLst>
              <a:ext uri="{FF2B5EF4-FFF2-40B4-BE49-F238E27FC236}">
                <a16:creationId xmlns:a16="http://schemas.microsoft.com/office/drawing/2014/main" id="{EA3C95E6-D6C6-4E0A-9864-384A9E3B301C}"/>
              </a:ext>
            </a:extLst>
          </p:cNvPr>
          <p:cNvPicPr>
            <a:picLocks noRot="1" noChangeAspect="1"/>
          </p:cNvPicPr>
          <p:nvPr>
            <a:videoFile r:link="rId1"/>
          </p:nvPr>
        </p:nvPicPr>
        <p:blipFill>
          <a:blip r:embed="rId3"/>
          <a:stretch>
            <a:fillRect/>
          </a:stretch>
        </p:blipFill>
        <p:spPr>
          <a:xfrm>
            <a:off x="2519692" y="1408386"/>
            <a:ext cx="8778929" cy="4960095"/>
          </a:xfrm>
          <a:prstGeom prst="rect">
            <a:avLst/>
          </a:prstGeom>
        </p:spPr>
      </p:pic>
    </p:spTree>
    <p:extLst>
      <p:ext uri="{BB962C8B-B14F-4D97-AF65-F5344CB8AC3E}">
        <p14:creationId xmlns:p14="http://schemas.microsoft.com/office/powerpoint/2010/main" val="2187901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A8D20-9877-471E-9D25-1D4B180B8F8A}"/>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2DD53EFA-8689-4CAD-B7D7-371C5AB71EDC}"/>
              </a:ext>
            </a:extLst>
          </p:cNvPr>
          <p:cNvSpPr>
            <a:spLocks noGrp="1"/>
          </p:cNvSpPr>
          <p:nvPr>
            <p:ph idx="1"/>
          </p:nvPr>
        </p:nvSpPr>
        <p:spPr/>
        <p:txBody>
          <a:bodyPr/>
          <a:lstStyle/>
          <a:p>
            <a:r>
              <a:rPr lang="en-GB" dirty="0"/>
              <a:t>Find data on world wide installation</a:t>
            </a:r>
          </a:p>
          <a:p>
            <a:endParaRPr lang="en-GB" dirty="0"/>
          </a:p>
          <a:p>
            <a:r>
              <a:rPr lang="en-GB" dirty="0"/>
              <a:t>Which countries lead on installation?</a:t>
            </a:r>
          </a:p>
          <a:p>
            <a:endParaRPr lang="en-GB" dirty="0"/>
          </a:p>
          <a:p>
            <a:r>
              <a:rPr lang="en-GB" dirty="0"/>
              <a:t>What improvements might make solar thermal more cost effective?</a:t>
            </a:r>
          </a:p>
        </p:txBody>
      </p:sp>
    </p:spTree>
    <p:extLst>
      <p:ext uri="{BB962C8B-B14F-4D97-AF65-F5344CB8AC3E}">
        <p14:creationId xmlns:p14="http://schemas.microsoft.com/office/powerpoint/2010/main" val="3843757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71F37-027A-4B19-B37F-57A33FB2C159}"/>
              </a:ext>
            </a:extLst>
          </p:cNvPr>
          <p:cNvSpPr>
            <a:spLocks noGrp="1"/>
          </p:cNvSpPr>
          <p:nvPr>
            <p:ph type="title"/>
          </p:nvPr>
        </p:nvSpPr>
        <p:spPr/>
        <p:txBody>
          <a:bodyPr/>
          <a:lstStyle/>
          <a:p>
            <a:r>
              <a:rPr lang="en-GB" dirty="0"/>
              <a:t>OTHER SOLAR THERMAL</a:t>
            </a:r>
          </a:p>
        </p:txBody>
      </p:sp>
      <p:sp>
        <p:nvSpPr>
          <p:cNvPr id="3" name="Content Placeholder 2">
            <a:extLst>
              <a:ext uri="{FF2B5EF4-FFF2-40B4-BE49-F238E27FC236}">
                <a16:creationId xmlns:a16="http://schemas.microsoft.com/office/drawing/2014/main" id="{EA0249FC-68EA-4453-A010-9E3326C6BCB2}"/>
              </a:ext>
            </a:extLst>
          </p:cNvPr>
          <p:cNvSpPr>
            <a:spLocks noGrp="1"/>
          </p:cNvSpPr>
          <p:nvPr>
            <p:ph idx="1"/>
          </p:nvPr>
        </p:nvSpPr>
        <p:spPr>
          <a:xfrm>
            <a:off x="1914144" y="1447800"/>
            <a:ext cx="9997440" cy="787400"/>
          </a:xfrm>
        </p:spPr>
        <p:txBody>
          <a:bodyPr/>
          <a:lstStyle/>
          <a:p>
            <a:r>
              <a:rPr lang="en-GB" dirty="0"/>
              <a:t>Air heaters – warm buildings and dry crops</a:t>
            </a:r>
          </a:p>
        </p:txBody>
      </p:sp>
      <p:pic>
        <p:nvPicPr>
          <p:cNvPr id="4" name="Picture 3">
            <a:extLst>
              <a:ext uri="{FF2B5EF4-FFF2-40B4-BE49-F238E27FC236}">
                <a16:creationId xmlns:a16="http://schemas.microsoft.com/office/drawing/2014/main" id="{CFE1CEAB-43E4-476E-91CC-9AF281B2CA83}"/>
              </a:ext>
            </a:extLst>
          </p:cNvPr>
          <p:cNvPicPr>
            <a:picLocks noChangeAspect="1"/>
          </p:cNvPicPr>
          <p:nvPr/>
        </p:nvPicPr>
        <p:blipFill>
          <a:blip r:embed="rId3"/>
          <a:stretch>
            <a:fillRect/>
          </a:stretch>
        </p:blipFill>
        <p:spPr>
          <a:xfrm>
            <a:off x="1698158" y="2045728"/>
            <a:ext cx="5328225" cy="2854684"/>
          </a:xfrm>
          <a:prstGeom prst="rect">
            <a:avLst/>
          </a:prstGeom>
        </p:spPr>
      </p:pic>
      <p:pic>
        <p:nvPicPr>
          <p:cNvPr id="5" name="Picture 4">
            <a:extLst>
              <a:ext uri="{FF2B5EF4-FFF2-40B4-BE49-F238E27FC236}">
                <a16:creationId xmlns:a16="http://schemas.microsoft.com/office/drawing/2014/main" id="{47186CCA-A35F-403F-80BA-3F886B6C4591}"/>
              </a:ext>
            </a:extLst>
          </p:cNvPr>
          <p:cNvPicPr>
            <a:picLocks noChangeAspect="1"/>
          </p:cNvPicPr>
          <p:nvPr/>
        </p:nvPicPr>
        <p:blipFill>
          <a:blip r:embed="rId4"/>
          <a:stretch>
            <a:fillRect/>
          </a:stretch>
        </p:blipFill>
        <p:spPr>
          <a:xfrm>
            <a:off x="7242369" y="2045728"/>
            <a:ext cx="4699266" cy="2875951"/>
          </a:xfrm>
          <a:prstGeom prst="rect">
            <a:avLst/>
          </a:prstGeom>
        </p:spPr>
      </p:pic>
      <p:pic>
        <p:nvPicPr>
          <p:cNvPr id="6" name="Picture 5">
            <a:extLst>
              <a:ext uri="{FF2B5EF4-FFF2-40B4-BE49-F238E27FC236}">
                <a16:creationId xmlns:a16="http://schemas.microsoft.com/office/drawing/2014/main" id="{7F30E6C5-CE7E-46A1-9AAE-63D1F411C391}"/>
              </a:ext>
            </a:extLst>
          </p:cNvPr>
          <p:cNvPicPr>
            <a:picLocks noChangeAspect="1"/>
          </p:cNvPicPr>
          <p:nvPr/>
        </p:nvPicPr>
        <p:blipFill>
          <a:blip r:embed="rId5"/>
          <a:stretch>
            <a:fillRect/>
          </a:stretch>
        </p:blipFill>
        <p:spPr>
          <a:xfrm>
            <a:off x="4788789" y="4730772"/>
            <a:ext cx="4248150" cy="2200275"/>
          </a:xfrm>
          <a:prstGeom prst="rect">
            <a:avLst/>
          </a:prstGeom>
        </p:spPr>
      </p:pic>
    </p:spTree>
    <p:extLst>
      <p:ext uri="{BB962C8B-B14F-4D97-AF65-F5344CB8AC3E}">
        <p14:creationId xmlns:p14="http://schemas.microsoft.com/office/powerpoint/2010/main" val="2899490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D9CFA-BA22-4377-BF9D-DC0CEB4D97AA}"/>
              </a:ext>
            </a:extLst>
          </p:cNvPr>
          <p:cNvSpPr>
            <a:spLocks noGrp="1"/>
          </p:cNvSpPr>
          <p:nvPr>
            <p:ph type="title"/>
          </p:nvPr>
        </p:nvSpPr>
        <p:spPr/>
        <p:txBody>
          <a:bodyPr/>
          <a:lstStyle/>
          <a:p>
            <a:r>
              <a:rPr lang="en-GB" dirty="0"/>
              <a:t>REFRIGERATION / COOLING</a:t>
            </a:r>
          </a:p>
        </p:txBody>
      </p:sp>
      <p:sp>
        <p:nvSpPr>
          <p:cNvPr id="3" name="Content Placeholder 2">
            <a:extLst>
              <a:ext uri="{FF2B5EF4-FFF2-40B4-BE49-F238E27FC236}">
                <a16:creationId xmlns:a16="http://schemas.microsoft.com/office/drawing/2014/main" id="{BFBA3015-0F34-4E8D-B0EE-FD1D60D9CF3A}"/>
              </a:ext>
            </a:extLst>
          </p:cNvPr>
          <p:cNvSpPr>
            <a:spLocks noGrp="1"/>
          </p:cNvSpPr>
          <p:nvPr>
            <p:ph idx="1"/>
          </p:nvPr>
        </p:nvSpPr>
        <p:spPr>
          <a:xfrm>
            <a:off x="1914143" y="1447800"/>
            <a:ext cx="10140481" cy="4800600"/>
          </a:xfrm>
        </p:spPr>
        <p:txBody>
          <a:bodyPr/>
          <a:lstStyle/>
          <a:p>
            <a:r>
              <a:rPr lang="en-GB" dirty="0"/>
              <a:t>Absorption refrigerator – solar driven, electric motorised refrigerant – ammonia absorber of heat, evaporated from water and reintroduced.</a:t>
            </a:r>
          </a:p>
          <a:p>
            <a:pPr marL="82296" indent="0">
              <a:buNone/>
            </a:pPr>
            <a:endParaRPr lang="en-GB" dirty="0"/>
          </a:p>
          <a:p>
            <a:pPr marL="82296" indent="0">
              <a:buNone/>
            </a:pPr>
            <a:r>
              <a:rPr lang="en-GB" dirty="0"/>
              <a:t>COP = 		</a:t>
            </a:r>
            <a:r>
              <a:rPr lang="en-GB" sz="2400" dirty="0"/>
              <a:t>heat removed from cool space</a:t>
            </a:r>
          </a:p>
          <a:p>
            <a:pPr marL="82296" indent="0">
              <a:buNone/>
            </a:pPr>
            <a:r>
              <a:rPr lang="en-GB" sz="2400" dirty="0"/>
              <a:t>		energy actively supplied from external source</a:t>
            </a:r>
          </a:p>
          <a:p>
            <a:pPr marL="82296" indent="0">
              <a:buNone/>
            </a:pPr>
            <a:endParaRPr lang="en-GB" sz="2400" dirty="0"/>
          </a:p>
          <a:p>
            <a:r>
              <a:rPr lang="en-GB" dirty="0"/>
              <a:t>Solar desiccant cooling - </a:t>
            </a:r>
            <a:r>
              <a:rPr lang="en-GB" dirty="0">
                <a:solidFill>
                  <a:schemeClr val="tx1"/>
                </a:solidFill>
                <a:hlinkClick r:id="rId3">
                  <a:extLst>
                    <a:ext uri="{A12FA001-AC4F-418D-AE19-62706E023703}">
                      <ahyp:hlinkClr xmlns:ahyp="http://schemas.microsoft.com/office/drawing/2018/hyperlinkcolor" val="tx"/>
                    </a:ext>
                  </a:extLst>
                </a:hlinkClick>
              </a:rPr>
              <a:t>https://doi.org/10.1016/S1359-4311(02)00052-2</a:t>
            </a:r>
            <a:endParaRPr lang="en-GB" dirty="0">
              <a:solidFill>
                <a:schemeClr val="tx1"/>
              </a:solidFill>
            </a:endParaRPr>
          </a:p>
          <a:p>
            <a:endParaRPr lang="en-GB" dirty="0"/>
          </a:p>
        </p:txBody>
      </p:sp>
      <p:grpSp>
        <p:nvGrpSpPr>
          <p:cNvPr id="9" name="Group 8">
            <a:extLst>
              <a:ext uri="{FF2B5EF4-FFF2-40B4-BE49-F238E27FC236}">
                <a16:creationId xmlns:a16="http://schemas.microsoft.com/office/drawing/2014/main" id="{5CC3B7C1-BA0C-4201-973A-DFAE231DFF3B}"/>
              </a:ext>
            </a:extLst>
          </p:cNvPr>
          <p:cNvGrpSpPr/>
          <p:nvPr/>
        </p:nvGrpSpPr>
        <p:grpSpPr>
          <a:xfrm>
            <a:off x="9931914" y="4094374"/>
            <a:ext cx="360" cy="360"/>
            <a:chOff x="9878126" y="4159354"/>
            <a:chExt cx="360" cy="360"/>
          </a:xfrm>
        </p:grpSpPr>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33482559-9426-4715-A310-075EAD3F7D0D}"/>
                    </a:ext>
                  </a:extLst>
                </p14:cNvPr>
                <p14:cNvContentPartPr/>
                <p14:nvPr/>
              </p14:nvContentPartPr>
              <p14:xfrm>
                <a:off x="9878126" y="4159354"/>
                <a:ext cx="360" cy="360"/>
              </p14:xfrm>
            </p:contentPart>
          </mc:Choice>
          <mc:Fallback xmlns="">
            <p:pic>
              <p:nvPicPr>
                <p:cNvPr id="5" name="Ink 4">
                  <a:extLst>
                    <a:ext uri="{FF2B5EF4-FFF2-40B4-BE49-F238E27FC236}">
                      <a16:creationId xmlns:a16="http://schemas.microsoft.com/office/drawing/2014/main" id="{33482559-9426-4715-A310-075EAD3F7D0D}"/>
                    </a:ext>
                  </a:extLst>
                </p:cNvPr>
                <p:cNvPicPr/>
                <p:nvPr/>
              </p:nvPicPr>
              <p:blipFill>
                <a:blip r:embed="rId5"/>
                <a:stretch>
                  <a:fillRect/>
                </a:stretch>
              </p:blipFill>
              <p:spPr>
                <a:xfrm>
                  <a:off x="9860126" y="4141714"/>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22096530-68ED-40CE-9133-FFBD1B2F964D}"/>
                    </a:ext>
                  </a:extLst>
                </p14:cNvPr>
                <p14:cNvContentPartPr/>
                <p14:nvPr/>
              </p14:nvContentPartPr>
              <p14:xfrm>
                <a:off x="9878126" y="4159354"/>
                <a:ext cx="360" cy="360"/>
              </p14:xfrm>
            </p:contentPart>
          </mc:Choice>
          <mc:Fallback xmlns="">
            <p:pic>
              <p:nvPicPr>
                <p:cNvPr id="6" name="Ink 5">
                  <a:extLst>
                    <a:ext uri="{FF2B5EF4-FFF2-40B4-BE49-F238E27FC236}">
                      <a16:creationId xmlns:a16="http://schemas.microsoft.com/office/drawing/2014/main" id="{22096530-68ED-40CE-9133-FFBD1B2F964D}"/>
                    </a:ext>
                  </a:extLst>
                </p:cNvPr>
                <p:cNvPicPr/>
                <p:nvPr/>
              </p:nvPicPr>
              <p:blipFill>
                <a:blip r:embed="rId5"/>
                <a:stretch>
                  <a:fillRect/>
                </a:stretch>
              </p:blipFill>
              <p:spPr>
                <a:xfrm>
                  <a:off x="9860126" y="4141714"/>
                  <a:ext cx="36000" cy="36000"/>
                </a:xfrm>
                <a:prstGeom prst="rect">
                  <a:avLst/>
                </a:prstGeom>
              </p:spPr>
            </p:pic>
          </mc:Fallback>
        </mc:AlternateContent>
      </p:grpSp>
      <p:grpSp>
        <p:nvGrpSpPr>
          <p:cNvPr id="12" name="Group 11">
            <a:extLst>
              <a:ext uri="{FF2B5EF4-FFF2-40B4-BE49-F238E27FC236}">
                <a16:creationId xmlns:a16="http://schemas.microsoft.com/office/drawing/2014/main" id="{77598B5A-A49F-413C-81C2-3B11A91EFC7A}"/>
              </a:ext>
            </a:extLst>
          </p:cNvPr>
          <p:cNvGrpSpPr/>
          <p:nvPr/>
        </p:nvGrpSpPr>
        <p:grpSpPr>
          <a:xfrm>
            <a:off x="8493566" y="4075834"/>
            <a:ext cx="360" cy="360"/>
            <a:chOff x="8493566" y="4075834"/>
            <a:chExt cx="360" cy="360"/>
          </a:xfrm>
        </p:grpSpPr>
        <mc:AlternateContent xmlns:mc="http://schemas.openxmlformats.org/markup-compatibility/2006" xmlns:p14="http://schemas.microsoft.com/office/powerpoint/2010/main">
          <mc:Choice Requires="p14">
            <p:contentPart p14:bwMode="auto" r:id="rId7">
              <p14:nvContentPartPr>
                <p14:cNvPr id="10" name="Ink 9">
                  <a:extLst>
                    <a:ext uri="{FF2B5EF4-FFF2-40B4-BE49-F238E27FC236}">
                      <a16:creationId xmlns:a16="http://schemas.microsoft.com/office/drawing/2014/main" id="{10C23437-76F5-4A18-972C-EE293256380A}"/>
                    </a:ext>
                  </a:extLst>
                </p14:cNvPr>
                <p14:cNvContentPartPr/>
                <p14:nvPr/>
              </p14:nvContentPartPr>
              <p14:xfrm>
                <a:off x="8493566" y="4075834"/>
                <a:ext cx="360" cy="360"/>
              </p14:xfrm>
            </p:contentPart>
          </mc:Choice>
          <mc:Fallback xmlns="">
            <p:pic>
              <p:nvPicPr>
                <p:cNvPr id="10" name="Ink 9">
                  <a:extLst>
                    <a:ext uri="{FF2B5EF4-FFF2-40B4-BE49-F238E27FC236}">
                      <a16:creationId xmlns:a16="http://schemas.microsoft.com/office/drawing/2014/main" id="{10C23437-76F5-4A18-972C-EE293256380A}"/>
                    </a:ext>
                  </a:extLst>
                </p:cNvPr>
                <p:cNvPicPr/>
                <p:nvPr/>
              </p:nvPicPr>
              <p:blipFill>
                <a:blip r:embed="rId5"/>
                <a:stretch>
                  <a:fillRect/>
                </a:stretch>
              </p:blipFill>
              <p:spPr>
                <a:xfrm>
                  <a:off x="8475926" y="4057834"/>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1" name="Ink 10">
                  <a:extLst>
                    <a:ext uri="{FF2B5EF4-FFF2-40B4-BE49-F238E27FC236}">
                      <a16:creationId xmlns:a16="http://schemas.microsoft.com/office/drawing/2014/main" id="{02CC34D0-8E92-4A63-AF6F-115FC4C34C7E}"/>
                    </a:ext>
                  </a:extLst>
                </p14:cNvPr>
                <p14:cNvContentPartPr/>
                <p14:nvPr/>
              </p14:nvContentPartPr>
              <p14:xfrm>
                <a:off x="8493566" y="4075834"/>
                <a:ext cx="360" cy="360"/>
              </p14:xfrm>
            </p:contentPart>
          </mc:Choice>
          <mc:Fallback xmlns="">
            <p:pic>
              <p:nvPicPr>
                <p:cNvPr id="11" name="Ink 10">
                  <a:extLst>
                    <a:ext uri="{FF2B5EF4-FFF2-40B4-BE49-F238E27FC236}">
                      <a16:creationId xmlns:a16="http://schemas.microsoft.com/office/drawing/2014/main" id="{02CC34D0-8E92-4A63-AF6F-115FC4C34C7E}"/>
                    </a:ext>
                  </a:extLst>
                </p:cNvPr>
                <p:cNvPicPr/>
                <p:nvPr/>
              </p:nvPicPr>
              <p:blipFill>
                <a:blip r:embed="rId5"/>
                <a:stretch>
                  <a:fillRect/>
                </a:stretch>
              </p:blipFill>
              <p:spPr>
                <a:xfrm>
                  <a:off x="8475926" y="4057834"/>
                  <a:ext cx="36000" cy="36000"/>
                </a:xfrm>
                <a:prstGeom prst="rect">
                  <a:avLst/>
                </a:prstGeom>
              </p:spPr>
            </p:pic>
          </mc:Fallback>
        </mc:AlternateContent>
      </p:grpSp>
      <p:sp>
        <p:nvSpPr>
          <p:cNvPr id="17" name="Rett linje 16">
            <a:extLst>
              <a:ext uri="{FF2B5EF4-FFF2-40B4-BE49-F238E27FC236}">
                <a16:creationId xmlns:a16="http://schemas.microsoft.com/office/drawing/2014/main" id="{176EA69A-4E64-49E4-9A5C-6C1922E75F3B}"/>
              </a:ext>
            </a:extLst>
          </p:cNvPr>
          <p:cNvSpPr/>
          <p:nvPr/>
        </p:nvSpPr>
        <p:spPr>
          <a:xfrm>
            <a:off x="4335480" y="4101003"/>
            <a:ext cx="5669280" cy="0"/>
          </a:xfrm>
          <a:prstGeom prst="line">
            <a:avLst/>
          </a:prstGeom>
          <a:solidFill>
            <a:srgbClr val="E71224">
              <a:alpha val="5000"/>
            </a:srgbClr>
          </a:solidFill>
          <a:ln w="36000">
            <a:solidFill>
              <a:srgbClr val="E71224"/>
            </a:solidFill>
          </a:ln>
        </p:spPr>
        <p:style>
          <a:lnRef idx="1">
            <a:schemeClr val="accent1"/>
          </a:lnRef>
          <a:fillRef idx="0">
            <a:schemeClr val="accent1"/>
          </a:fillRef>
          <a:effectRef idx="0">
            <a:schemeClr val="accent1"/>
          </a:effectRef>
          <a:fontRef idx="minor">
            <a:schemeClr val="tx1"/>
          </a:fontRef>
        </p:style>
        <p:txBody>
          <a:bodyPr wrap="none" rtlCol="0" anchor="ctr" anchorCtr="1"/>
          <a:lstStyle/>
          <a:p>
            <a:endParaRPr lang="en-US">
              <a:solidFill>
                <a:srgbClr val="E71224"/>
              </a:solidFill>
            </a:endParaRPr>
          </a:p>
        </p:txBody>
      </p:sp>
    </p:spTree>
    <p:extLst>
      <p:ext uri="{BB962C8B-B14F-4D97-AF65-F5344CB8AC3E}">
        <p14:creationId xmlns:p14="http://schemas.microsoft.com/office/powerpoint/2010/main" val="3106182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A34060A-CA23-438F-A1D3-2028A50F11CD}"/>
              </a:ext>
            </a:extLst>
          </p:cNvPr>
          <p:cNvPicPr>
            <a:picLocks noChangeAspect="1"/>
          </p:cNvPicPr>
          <p:nvPr/>
        </p:nvPicPr>
        <p:blipFill>
          <a:blip r:embed="rId3"/>
          <a:stretch>
            <a:fillRect/>
          </a:stretch>
        </p:blipFill>
        <p:spPr>
          <a:xfrm>
            <a:off x="1580297" y="56020"/>
            <a:ext cx="2669241" cy="3558988"/>
          </a:xfrm>
          <a:prstGeom prst="rect">
            <a:avLst/>
          </a:prstGeom>
        </p:spPr>
      </p:pic>
      <p:pic>
        <p:nvPicPr>
          <p:cNvPr id="5" name="Picture 4">
            <a:extLst>
              <a:ext uri="{FF2B5EF4-FFF2-40B4-BE49-F238E27FC236}">
                <a16:creationId xmlns:a16="http://schemas.microsoft.com/office/drawing/2014/main" id="{555A959A-DAD0-45E0-939E-C0D74B972861}"/>
              </a:ext>
            </a:extLst>
          </p:cNvPr>
          <p:cNvPicPr>
            <a:picLocks noChangeAspect="1"/>
          </p:cNvPicPr>
          <p:nvPr/>
        </p:nvPicPr>
        <p:blipFill>
          <a:blip r:embed="rId4"/>
          <a:stretch>
            <a:fillRect/>
          </a:stretch>
        </p:blipFill>
        <p:spPr>
          <a:xfrm>
            <a:off x="8960123" y="0"/>
            <a:ext cx="3163751" cy="3234152"/>
          </a:xfrm>
          <a:prstGeom prst="rect">
            <a:avLst/>
          </a:prstGeom>
        </p:spPr>
      </p:pic>
      <p:pic>
        <p:nvPicPr>
          <p:cNvPr id="6" name="Picture 5">
            <a:extLst>
              <a:ext uri="{FF2B5EF4-FFF2-40B4-BE49-F238E27FC236}">
                <a16:creationId xmlns:a16="http://schemas.microsoft.com/office/drawing/2014/main" id="{783C0E10-E738-4AC6-A2E1-2ACA651D7018}"/>
              </a:ext>
            </a:extLst>
          </p:cNvPr>
          <p:cNvPicPr>
            <a:picLocks noChangeAspect="1"/>
          </p:cNvPicPr>
          <p:nvPr/>
        </p:nvPicPr>
        <p:blipFill>
          <a:blip r:embed="rId5"/>
          <a:stretch>
            <a:fillRect/>
          </a:stretch>
        </p:blipFill>
        <p:spPr>
          <a:xfrm>
            <a:off x="3894748" y="191458"/>
            <a:ext cx="5420165" cy="4180330"/>
          </a:xfrm>
          <a:prstGeom prst="rect">
            <a:avLst/>
          </a:prstGeom>
        </p:spPr>
      </p:pic>
      <p:pic>
        <p:nvPicPr>
          <p:cNvPr id="7" name="Picture 6">
            <a:extLst>
              <a:ext uri="{FF2B5EF4-FFF2-40B4-BE49-F238E27FC236}">
                <a16:creationId xmlns:a16="http://schemas.microsoft.com/office/drawing/2014/main" id="{51351529-90CE-4A7A-9C2D-43AC029D0B9E}"/>
              </a:ext>
            </a:extLst>
          </p:cNvPr>
          <p:cNvPicPr>
            <a:picLocks noChangeAspect="1"/>
          </p:cNvPicPr>
          <p:nvPr/>
        </p:nvPicPr>
        <p:blipFill>
          <a:blip r:embed="rId6"/>
          <a:stretch>
            <a:fillRect/>
          </a:stretch>
        </p:blipFill>
        <p:spPr>
          <a:xfrm>
            <a:off x="0" y="3615008"/>
            <a:ext cx="4327836" cy="3242992"/>
          </a:xfrm>
          <a:prstGeom prst="rect">
            <a:avLst/>
          </a:prstGeom>
        </p:spPr>
      </p:pic>
      <p:pic>
        <p:nvPicPr>
          <p:cNvPr id="8" name="Picture 7">
            <a:extLst>
              <a:ext uri="{FF2B5EF4-FFF2-40B4-BE49-F238E27FC236}">
                <a16:creationId xmlns:a16="http://schemas.microsoft.com/office/drawing/2014/main" id="{E48FB083-480C-448B-8A88-97D13FCD9E97}"/>
              </a:ext>
            </a:extLst>
          </p:cNvPr>
          <p:cNvPicPr>
            <a:picLocks noChangeAspect="1"/>
          </p:cNvPicPr>
          <p:nvPr/>
        </p:nvPicPr>
        <p:blipFill>
          <a:blip r:embed="rId7"/>
          <a:stretch>
            <a:fillRect/>
          </a:stretch>
        </p:blipFill>
        <p:spPr>
          <a:xfrm>
            <a:off x="9304972" y="3234152"/>
            <a:ext cx="2818902" cy="3623847"/>
          </a:xfrm>
          <a:prstGeom prst="rect">
            <a:avLst/>
          </a:prstGeom>
        </p:spPr>
      </p:pic>
    </p:spTree>
    <p:extLst>
      <p:ext uri="{BB962C8B-B14F-4D97-AF65-F5344CB8AC3E}">
        <p14:creationId xmlns:p14="http://schemas.microsoft.com/office/powerpoint/2010/main" val="2898237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9AAA6-5583-4890-B0E5-535A250D9116}"/>
              </a:ext>
            </a:extLst>
          </p:cNvPr>
          <p:cNvSpPr>
            <a:spLocks noGrp="1"/>
          </p:cNvSpPr>
          <p:nvPr>
            <p:ph type="title"/>
          </p:nvPr>
        </p:nvSpPr>
        <p:spPr/>
        <p:txBody>
          <a:bodyPr/>
          <a:lstStyle/>
          <a:p>
            <a:r>
              <a:rPr lang="en-GB" dirty="0"/>
              <a:t>WATER DESALINATION</a:t>
            </a:r>
          </a:p>
        </p:txBody>
      </p:sp>
      <p:sp>
        <p:nvSpPr>
          <p:cNvPr id="3" name="Content Placeholder 2">
            <a:extLst>
              <a:ext uri="{FF2B5EF4-FFF2-40B4-BE49-F238E27FC236}">
                <a16:creationId xmlns:a16="http://schemas.microsoft.com/office/drawing/2014/main" id="{22AD2B10-8E55-469E-AEC0-05EA3441E634}"/>
              </a:ext>
            </a:extLst>
          </p:cNvPr>
          <p:cNvSpPr>
            <a:spLocks noGrp="1"/>
          </p:cNvSpPr>
          <p:nvPr>
            <p:ph idx="1"/>
          </p:nvPr>
        </p:nvSpPr>
        <p:spPr/>
        <p:txBody>
          <a:bodyPr/>
          <a:lstStyle/>
          <a:p>
            <a:r>
              <a:rPr lang="en-GB" dirty="0"/>
              <a:t>Solar distillation – blackened basin, vapour tight material to cover, angled to catch and direct evaporation to safe container.</a:t>
            </a:r>
          </a:p>
          <a:p>
            <a:pPr marL="82296" indent="0">
              <a:buNone/>
            </a:pPr>
            <a:r>
              <a:rPr lang="en-GB" dirty="0"/>
              <a:t>Ideal solar still –typical 20MJm</a:t>
            </a:r>
            <a:r>
              <a:rPr lang="en-GB" baseline="30000" dirty="0"/>
              <a:t>2 </a:t>
            </a:r>
            <a:r>
              <a:rPr lang="en-GB" dirty="0"/>
              <a:t>day; latent heat of evaporation 2.4 MJ kg</a:t>
            </a:r>
          </a:p>
          <a:p>
            <a:pPr marL="82296" indent="0">
              <a:buNone/>
            </a:pPr>
            <a:endParaRPr lang="en-GB" dirty="0"/>
          </a:p>
          <a:p>
            <a:pPr marL="82296" indent="0">
              <a:buNone/>
            </a:pPr>
            <a:r>
              <a:rPr lang="en-GB" dirty="0"/>
              <a:t>Output = 	20MJ</a:t>
            </a:r>
            <a:r>
              <a:rPr lang="en-GB" baseline="30000" dirty="0"/>
              <a:t>2</a:t>
            </a:r>
            <a:r>
              <a:rPr lang="en-GB" dirty="0"/>
              <a:t> day	= 8.3kg m</a:t>
            </a:r>
            <a:r>
              <a:rPr lang="en-GB" baseline="30000" dirty="0"/>
              <a:t>2</a:t>
            </a:r>
            <a:endParaRPr lang="en-GB" dirty="0"/>
          </a:p>
          <a:p>
            <a:pPr marL="82296" indent="0">
              <a:buNone/>
            </a:pPr>
            <a:r>
              <a:rPr lang="en-GB" dirty="0"/>
              <a:t>			2.4 MJ kg</a:t>
            </a:r>
          </a:p>
        </p:txBody>
      </p:sp>
      <mc:AlternateContent xmlns:mc="http://schemas.openxmlformats.org/markup-compatibility/2006" xmlns:p14="http://schemas.microsoft.com/office/powerpoint/2010/main">
        <mc:Choice Requires="p14">
          <p:contentPart p14:bwMode="auto" r:id="rId3">
            <p14:nvContentPartPr>
              <p14:cNvPr id="21" name="Ink 20">
                <a:extLst>
                  <a:ext uri="{FF2B5EF4-FFF2-40B4-BE49-F238E27FC236}">
                    <a16:creationId xmlns:a16="http://schemas.microsoft.com/office/drawing/2014/main" id="{0D904CED-488D-4F38-83FF-15CC89D61A29}"/>
                  </a:ext>
                </a:extLst>
              </p14:cNvPr>
              <p14:cNvContentPartPr/>
              <p14:nvPr/>
            </p14:nvContentPartPr>
            <p14:xfrm>
              <a:off x="4645157" y="5185203"/>
              <a:ext cx="2256480" cy="19080"/>
            </p14:xfrm>
          </p:contentPart>
        </mc:Choice>
        <mc:Fallback xmlns="">
          <p:pic>
            <p:nvPicPr>
              <p:cNvPr id="21" name="Ink 20">
                <a:extLst>
                  <a:ext uri="{FF2B5EF4-FFF2-40B4-BE49-F238E27FC236}">
                    <a16:creationId xmlns:a16="http://schemas.microsoft.com/office/drawing/2014/main" id="{0D904CED-488D-4F38-83FF-15CC89D61A29}"/>
                  </a:ext>
                </a:extLst>
              </p:cNvPr>
              <p:cNvPicPr/>
              <p:nvPr/>
            </p:nvPicPr>
            <p:blipFill>
              <a:blip r:embed="rId4"/>
              <a:stretch>
                <a:fillRect/>
              </a:stretch>
            </p:blipFill>
            <p:spPr>
              <a:xfrm>
                <a:off x="4627157" y="5167203"/>
                <a:ext cx="2292120" cy="54720"/>
              </a:xfrm>
              <a:prstGeom prst="rect">
                <a:avLst/>
              </a:prstGeom>
            </p:spPr>
          </p:pic>
        </mc:Fallback>
      </mc:AlternateContent>
    </p:spTree>
    <p:extLst>
      <p:ext uri="{BB962C8B-B14F-4D97-AF65-F5344CB8AC3E}">
        <p14:creationId xmlns:p14="http://schemas.microsoft.com/office/powerpoint/2010/main" val="446452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D6FE688-9760-446B-9ACE-4F6468373600}"/>
              </a:ext>
            </a:extLst>
          </p:cNvPr>
          <p:cNvPicPr>
            <a:picLocks noChangeAspect="1"/>
          </p:cNvPicPr>
          <p:nvPr/>
        </p:nvPicPr>
        <p:blipFill>
          <a:blip r:embed="rId2"/>
          <a:stretch>
            <a:fillRect/>
          </a:stretch>
        </p:blipFill>
        <p:spPr>
          <a:xfrm>
            <a:off x="1562985" y="4423251"/>
            <a:ext cx="3817446" cy="2434749"/>
          </a:xfrm>
          <a:prstGeom prst="rect">
            <a:avLst/>
          </a:prstGeom>
        </p:spPr>
      </p:pic>
      <p:pic>
        <p:nvPicPr>
          <p:cNvPr id="5" name="Picture 4">
            <a:extLst>
              <a:ext uri="{FF2B5EF4-FFF2-40B4-BE49-F238E27FC236}">
                <a16:creationId xmlns:a16="http://schemas.microsoft.com/office/drawing/2014/main" id="{133F4CC4-7BC7-4563-AA21-52B95D1DB821}"/>
              </a:ext>
            </a:extLst>
          </p:cNvPr>
          <p:cNvPicPr>
            <a:picLocks noChangeAspect="1"/>
          </p:cNvPicPr>
          <p:nvPr/>
        </p:nvPicPr>
        <p:blipFill>
          <a:blip r:embed="rId3"/>
          <a:stretch>
            <a:fillRect/>
          </a:stretch>
        </p:blipFill>
        <p:spPr>
          <a:xfrm>
            <a:off x="1562985" y="0"/>
            <a:ext cx="3943350" cy="2581275"/>
          </a:xfrm>
          <a:prstGeom prst="rect">
            <a:avLst/>
          </a:prstGeom>
        </p:spPr>
      </p:pic>
      <p:pic>
        <p:nvPicPr>
          <p:cNvPr id="6" name="Picture 5">
            <a:extLst>
              <a:ext uri="{FF2B5EF4-FFF2-40B4-BE49-F238E27FC236}">
                <a16:creationId xmlns:a16="http://schemas.microsoft.com/office/drawing/2014/main" id="{51DF28DD-BD22-46A0-B738-093DBFBD93E9}"/>
              </a:ext>
            </a:extLst>
          </p:cNvPr>
          <p:cNvPicPr>
            <a:picLocks noChangeAspect="1"/>
          </p:cNvPicPr>
          <p:nvPr/>
        </p:nvPicPr>
        <p:blipFill>
          <a:blip r:embed="rId4"/>
          <a:stretch>
            <a:fillRect/>
          </a:stretch>
        </p:blipFill>
        <p:spPr>
          <a:xfrm>
            <a:off x="6555747" y="4248731"/>
            <a:ext cx="3883629" cy="2504941"/>
          </a:xfrm>
          <a:prstGeom prst="rect">
            <a:avLst/>
          </a:prstGeom>
        </p:spPr>
      </p:pic>
      <p:pic>
        <p:nvPicPr>
          <p:cNvPr id="7" name="Picture 6">
            <a:extLst>
              <a:ext uri="{FF2B5EF4-FFF2-40B4-BE49-F238E27FC236}">
                <a16:creationId xmlns:a16="http://schemas.microsoft.com/office/drawing/2014/main" id="{8391843D-7D62-4556-BCB0-F67BC57C99AD}"/>
              </a:ext>
            </a:extLst>
          </p:cNvPr>
          <p:cNvPicPr>
            <a:picLocks noChangeAspect="1"/>
          </p:cNvPicPr>
          <p:nvPr/>
        </p:nvPicPr>
        <p:blipFill>
          <a:blip r:embed="rId5"/>
          <a:stretch>
            <a:fillRect/>
          </a:stretch>
        </p:blipFill>
        <p:spPr>
          <a:xfrm>
            <a:off x="6555747" y="177970"/>
            <a:ext cx="3150763" cy="3150763"/>
          </a:xfrm>
          <a:prstGeom prst="rect">
            <a:avLst/>
          </a:prstGeom>
        </p:spPr>
      </p:pic>
    </p:spTree>
    <p:extLst>
      <p:ext uri="{BB962C8B-B14F-4D97-AF65-F5344CB8AC3E}">
        <p14:creationId xmlns:p14="http://schemas.microsoft.com/office/powerpoint/2010/main" val="291264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03D2C3C-1C82-43E3-94A4-75EC8617DAAD}"/>
              </a:ext>
            </a:extLst>
          </p:cNvPr>
          <p:cNvPicPr>
            <a:picLocks noChangeAspect="1"/>
          </p:cNvPicPr>
          <p:nvPr/>
        </p:nvPicPr>
        <p:blipFill>
          <a:blip r:embed="rId3"/>
          <a:stretch>
            <a:fillRect/>
          </a:stretch>
        </p:blipFill>
        <p:spPr>
          <a:xfrm>
            <a:off x="1646429" y="107725"/>
            <a:ext cx="5997182" cy="3378694"/>
          </a:xfrm>
          <a:prstGeom prst="rect">
            <a:avLst/>
          </a:prstGeom>
        </p:spPr>
      </p:pic>
      <p:pic>
        <p:nvPicPr>
          <p:cNvPr id="5" name="Picture 4">
            <a:extLst>
              <a:ext uri="{FF2B5EF4-FFF2-40B4-BE49-F238E27FC236}">
                <a16:creationId xmlns:a16="http://schemas.microsoft.com/office/drawing/2014/main" id="{D0BBEFF1-4A19-47E8-A043-FEC88F4C0FBE}"/>
              </a:ext>
            </a:extLst>
          </p:cNvPr>
          <p:cNvPicPr>
            <a:picLocks noChangeAspect="1"/>
          </p:cNvPicPr>
          <p:nvPr/>
        </p:nvPicPr>
        <p:blipFill>
          <a:blip r:embed="rId4"/>
          <a:stretch>
            <a:fillRect/>
          </a:stretch>
        </p:blipFill>
        <p:spPr>
          <a:xfrm>
            <a:off x="6477000" y="3267075"/>
            <a:ext cx="5715000" cy="3590925"/>
          </a:xfrm>
          <a:prstGeom prst="rect">
            <a:avLst/>
          </a:prstGeom>
        </p:spPr>
      </p:pic>
    </p:spTree>
    <p:extLst>
      <p:ext uri="{BB962C8B-B14F-4D97-AF65-F5344CB8AC3E}">
        <p14:creationId xmlns:p14="http://schemas.microsoft.com/office/powerpoint/2010/main" val="1330052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871B2-5D20-4A71-92E2-0E3ABC719D24}"/>
              </a:ext>
            </a:extLst>
          </p:cNvPr>
          <p:cNvSpPr>
            <a:spLocks noGrp="1"/>
          </p:cNvSpPr>
          <p:nvPr>
            <p:ph type="title"/>
          </p:nvPr>
        </p:nvSpPr>
        <p:spPr/>
        <p:txBody>
          <a:bodyPr/>
          <a:lstStyle/>
          <a:p>
            <a:r>
              <a:rPr lang="en-GB" dirty="0"/>
              <a:t>SOLAR GRADIENT PONDS</a:t>
            </a:r>
          </a:p>
        </p:txBody>
      </p:sp>
      <p:sp>
        <p:nvSpPr>
          <p:cNvPr id="3" name="Content Placeholder 2">
            <a:extLst>
              <a:ext uri="{FF2B5EF4-FFF2-40B4-BE49-F238E27FC236}">
                <a16:creationId xmlns:a16="http://schemas.microsoft.com/office/drawing/2014/main" id="{2D4EFBBF-F9A1-48F0-87A4-BD53B000D807}"/>
              </a:ext>
            </a:extLst>
          </p:cNvPr>
          <p:cNvSpPr>
            <a:spLocks noGrp="1"/>
          </p:cNvSpPr>
          <p:nvPr>
            <p:ph idx="1"/>
          </p:nvPr>
        </p:nvSpPr>
        <p:spPr/>
        <p:txBody>
          <a:bodyPr/>
          <a:lstStyle/>
          <a:p>
            <a:r>
              <a:rPr lang="en-GB" dirty="0"/>
              <a:t>Large, often 10 000m</a:t>
            </a:r>
            <a:r>
              <a:rPr lang="en-GB" baseline="30000" dirty="0"/>
              <a:t>3</a:t>
            </a:r>
          </a:p>
          <a:p>
            <a:r>
              <a:rPr lang="en-GB" dirty="0"/>
              <a:t>Earthworks, pipework, blackened impervious base membrane</a:t>
            </a:r>
          </a:p>
          <a:p>
            <a:r>
              <a:rPr lang="en-GB" dirty="0"/>
              <a:t>Layers of salty water, lowest layer, most salty and slowly built up over time</a:t>
            </a:r>
          </a:p>
          <a:p>
            <a:r>
              <a:rPr lang="en-GB" dirty="0"/>
              <a:t>Generates hot water to 90</a:t>
            </a:r>
            <a:r>
              <a:rPr lang="en-GB" baseline="30000" dirty="0"/>
              <a:t>o</a:t>
            </a:r>
            <a:r>
              <a:rPr lang="en-GB" dirty="0"/>
              <a:t>c and electricity at 5MW(e).</a:t>
            </a:r>
          </a:p>
        </p:txBody>
      </p:sp>
    </p:spTree>
    <p:extLst>
      <p:ext uri="{BB962C8B-B14F-4D97-AF65-F5344CB8AC3E}">
        <p14:creationId xmlns:p14="http://schemas.microsoft.com/office/powerpoint/2010/main" val="1549061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1F27D92-D847-44E5-9316-0FF35D4FE1E5}"/>
              </a:ext>
            </a:extLst>
          </p:cNvPr>
          <p:cNvPicPr>
            <a:picLocks noChangeAspect="1"/>
          </p:cNvPicPr>
          <p:nvPr/>
        </p:nvPicPr>
        <p:blipFill>
          <a:blip r:embed="rId3"/>
          <a:stretch>
            <a:fillRect/>
          </a:stretch>
        </p:blipFill>
        <p:spPr>
          <a:xfrm>
            <a:off x="6095999" y="2838450"/>
            <a:ext cx="6019800" cy="4019550"/>
          </a:xfrm>
          <a:prstGeom prst="rect">
            <a:avLst/>
          </a:prstGeom>
        </p:spPr>
      </p:pic>
      <p:pic>
        <p:nvPicPr>
          <p:cNvPr id="5" name="Picture 4">
            <a:extLst>
              <a:ext uri="{FF2B5EF4-FFF2-40B4-BE49-F238E27FC236}">
                <a16:creationId xmlns:a16="http://schemas.microsoft.com/office/drawing/2014/main" id="{990D9E89-59E8-40FD-9BBC-50743E743082}"/>
              </a:ext>
            </a:extLst>
          </p:cNvPr>
          <p:cNvPicPr>
            <a:picLocks noChangeAspect="1"/>
          </p:cNvPicPr>
          <p:nvPr/>
        </p:nvPicPr>
        <p:blipFill>
          <a:blip r:embed="rId4"/>
          <a:stretch>
            <a:fillRect/>
          </a:stretch>
        </p:blipFill>
        <p:spPr>
          <a:xfrm>
            <a:off x="1681680" y="0"/>
            <a:ext cx="5704958" cy="4314825"/>
          </a:xfrm>
          <a:prstGeom prst="rect">
            <a:avLst/>
          </a:prstGeom>
        </p:spPr>
      </p:pic>
    </p:spTree>
    <p:extLst>
      <p:ext uri="{BB962C8B-B14F-4D97-AF65-F5344CB8AC3E}">
        <p14:creationId xmlns:p14="http://schemas.microsoft.com/office/powerpoint/2010/main" val="1329879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A323B-AA0D-4E8D-BB6B-3878CA6CF39D}"/>
              </a:ext>
            </a:extLst>
          </p:cNvPr>
          <p:cNvSpPr>
            <a:spLocks noGrp="1"/>
          </p:cNvSpPr>
          <p:nvPr>
            <p:ph type="title"/>
          </p:nvPr>
        </p:nvSpPr>
        <p:spPr/>
        <p:txBody>
          <a:bodyPr/>
          <a:lstStyle/>
          <a:p>
            <a:r>
              <a:rPr lang="en-GB" dirty="0"/>
              <a:t>ALGAE </a:t>
            </a:r>
          </a:p>
        </p:txBody>
      </p:sp>
      <p:pic>
        <p:nvPicPr>
          <p:cNvPr id="4" name="Online Media 3" title="Energy 101 | Algae-to-Fuels">
            <a:hlinkClick r:id="" action="ppaction://media"/>
            <a:extLst>
              <a:ext uri="{FF2B5EF4-FFF2-40B4-BE49-F238E27FC236}">
                <a16:creationId xmlns:a16="http://schemas.microsoft.com/office/drawing/2014/main" id="{451F3D84-8507-4340-AC06-9F9A93AC97D1}"/>
              </a:ext>
            </a:extLst>
          </p:cNvPr>
          <p:cNvPicPr>
            <a:picLocks noGrp="1" noRot="1" noChangeAspect="1"/>
          </p:cNvPicPr>
          <p:nvPr>
            <p:ph idx="1"/>
            <a:videoFile r:link="rId1"/>
          </p:nvPr>
        </p:nvPicPr>
        <p:blipFill>
          <a:blip r:embed="rId4"/>
          <a:stretch>
            <a:fillRect/>
          </a:stretch>
        </p:blipFill>
        <p:spPr>
          <a:xfrm>
            <a:off x="1768943" y="1292412"/>
            <a:ext cx="5455295" cy="3082364"/>
          </a:xfrm>
          <a:prstGeom prst="rect">
            <a:avLst/>
          </a:prstGeom>
        </p:spPr>
      </p:pic>
      <p:pic>
        <p:nvPicPr>
          <p:cNvPr id="7" name="Online Media 6" title="How the Technology Works - algae to biofuels">
            <a:hlinkClick r:id="" action="ppaction://media"/>
            <a:extLst>
              <a:ext uri="{FF2B5EF4-FFF2-40B4-BE49-F238E27FC236}">
                <a16:creationId xmlns:a16="http://schemas.microsoft.com/office/drawing/2014/main" id="{E1715612-D31D-4342-BF84-958642A5675E}"/>
              </a:ext>
            </a:extLst>
          </p:cNvPr>
          <p:cNvPicPr>
            <a:picLocks noRot="1" noChangeAspect="1"/>
          </p:cNvPicPr>
          <p:nvPr>
            <a:videoFile r:link="rId2"/>
          </p:nvPr>
        </p:nvPicPr>
        <p:blipFill>
          <a:blip r:embed="rId5"/>
          <a:stretch>
            <a:fillRect/>
          </a:stretch>
        </p:blipFill>
        <p:spPr>
          <a:xfrm>
            <a:off x="7225553" y="3094318"/>
            <a:ext cx="4966447" cy="3724835"/>
          </a:xfrm>
          <a:prstGeom prst="rect">
            <a:avLst/>
          </a:prstGeom>
        </p:spPr>
      </p:pic>
    </p:spTree>
    <p:extLst>
      <p:ext uri="{BB962C8B-B14F-4D97-AF65-F5344CB8AC3E}">
        <p14:creationId xmlns:p14="http://schemas.microsoft.com/office/powerpoint/2010/main" val="1545658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7"/>
                </p:tgtEl>
              </p:cMediaNode>
            </p:video>
            <p:seq concurrent="1" nextAc="seek">
              <p:cTn id="18" restart="whenNotActive" fill="hold" evtFilter="cancelBubble" nodeType="interactiveSeq">
                <p:stCondLst>
                  <p:cond evt="onClick" delay="0">
                    <p:tgtEl>
                      <p:spTgt spid="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729FC-1F55-469B-93D8-BA3CBD62A392}"/>
              </a:ext>
            </a:extLst>
          </p:cNvPr>
          <p:cNvSpPr>
            <a:spLocks noGrp="1"/>
          </p:cNvSpPr>
          <p:nvPr>
            <p:ph type="title"/>
          </p:nvPr>
        </p:nvSpPr>
        <p:spPr/>
        <p:txBody>
          <a:bodyPr/>
          <a:lstStyle/>
          <a:p>
            <a:r>
              <a:rPr lang="en-GB" dirty="0"/>
              <a:t>SOLAR CONCENTRATORS</a:t>
            </a:r>
          </a:p>
        </p:txBody>
      </p:sp>
      <p:sp>
        <p:nvSpPr>
          <p:cNvPr id="3" name="Content Placeholder 2">
            <a:extLst>
              <a:ext uri="{FF2B5EF4-FFF2-40B4-BE49-F238E27FC236}">
                <a16:creationId xmlns:a16="http://schemas.microsoft.com/office/drawing/2014/main" id="{6AD48689-8C9A-451F-ABB2-B1FD320DACDD}"/>
              </a:ext>
            </a:extLst>
          </p:cNvPr>
          <p:cNvSpPr>
            <a:spLocks noGrp="1"/>
          </p:cNvSpPr>
          <p:nvPr>
            <p:ph idx="1"/>
          </p:nvPr>
        </p:nvSpPr>
        <p:spPr/>
        <p:txBody>
          <a:bodyPr>
            <a:normAutofit lnSpcReduction="10000"/>
          </a:bodyPr>
          <a:lstStyle/>
          <a:p>
            <a:r>
              <a:rPr lang="en-GB" dirty="0"/>
              <a:t>HIGHER TEMPERATURES SUFFICIENT TO TURN TURBINES</a:t>
            </a:r>
          </a:p>
          <a:p>
            <a:r>
              <a:rPr lang="en-GB" dirty="0"/>
              <a:t>Collect insolation over a large area and concentrate the flux into a small receiver.</a:t>
            </a:r>
          </a:p>
          <a:p>
            <a:r>
              <a:rPr lang="en-GB" dirty="0"/>
              <a:t>Non-imaging mirrors</a:t>
            </a:r>
          </a:p>
          <a:p>
            <a:r>
              <a:rPr lang="en-GB" dirty="0"/>
              <a:t>Point concentrators</a:t>
            </a:r>
          </a:p>
          <a:p>
            <a:r>
              <a:rPr lang="en-GB" dirty="0"/>
              <a:t>Linear concentrators</a:t>
            </a:r>
          </a:p>
          <a:p>
            <a:r>
              <a:rPr lang="en-GB" dirty="0"/>
              <a:t>Concentrated Solar Thermal Power</a:t>
            </a:r>
          </a:p>
          <a:p>
            <a:r>
              <a:rPr lang="en-GB" dirty="0"/>
              <a:t>Solar cookers</a:t>
            </a:r>
          </a:p>
        </p:txBody>
      </p:sp>
    </p:spTree>
    <p:extLst>
      <p:ext uri="{BB962C8B-B14F-4D97-AF65-F5344CB8AC3E}">
        <p14:creationId xmlns:p14="http://schemas.microsoft.com/office/powerpoint/2010/main" val="412638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750B94E-97A2-4224-9048-ACBE7FD1AD87}"/>
              </a:ext>
            </a:extLst>
          </p:cNvPr>
          <p:cNvPicPr>
            <a:picLocks noGrp="1" noChangeAspect="1"/>
          </p:cNvPicPr>
          <p:nvPr>
            <p:ph idx="1"/>
          </p:nvPr>
        </p:nvPicPr>
        <p:blipFill>
          <a:blip r:embed="rId3"/>
          <a:stretch>
            <a:fillRect/>
          </a:stretch>
        </p:blipFill>
        <p:spPr>
          <a:xfrm>
            <a:off x="7109138" y="24684"/>
            <a:ext cx="5082862" cy="3919135"/>
          </a:xfrm>
          <a:prstGeom prst="rect">
            <a:avLst/>
          </a:prstGeom>
        </p:spPr>
      </p:pic>
      <p:pic>
        <p:nvPicPr>
          <p:cNvPr id="5" name="Picture 4">
            <a:extLst>
              <a:ext uri="{FF2B5EF4-FFF2-40B4-BE49-F238E27FC236}">
                <a16:creationId xmlns:a16="http://schemas.microsoft.com/office/drawing/2014/main" id="{CC2124BF-AF3A-4CB2-A16F-420F7ECD73AC}"/>
              </a:ext>
            </a:extLst>
          </p:cNvPr>
          <p:cNvPicPr>
            <a:picLocks noChangeAspect="1"/>
          </p:cNvPicPr>
          <p:nvPr/>
        </p:nvPicPr>
        <p:blipFill>
          <a:blip r:embed="rId4"/>
          <a:stretch>
            <a:fillRect/>
          </a:stretch>
        </p:blipFill>
        <p:spPr>
          <a:xfrm>
            <a:off x="1581169" y="0"/>
            <a:ext cx="4030761" cy="2678806"/>
          </a:xfrm>
          <a:prstGeom prst="rect">
            <a:avLst/>
          </a:prstGeom>
        </p:spPr>
      </p:pic>
      <p:pic>
        <p:nvPicPr>
          <p:cNvPr id="6" name="Picture 5">
            <a:extLst>
              <a:ext uri="{FF2B5EF4-FFF2-40B4-BE49-F238E27FC236}">
                <a16:creationId xmlns:a16="http://schemas.microsoft.com/office/drawing/2014/main" id="{AB83BFC2-78A5-4A87-8C1D-06D0829387F0}"/>
              </a:ext>
            </a:extLst>
          </p:cNvPr>
          <p:cNvPicPr>
            <a:picLocks noChangeAspect="1"/>
          </p:cNvPicPr>
          <p:nvPr/>
        </p:nvPicPr>
        <p:blipFill>
          <a:blip r:embed="rId5"/>
          <a:stretch>
            <a:fillRect/>
          </a:stretch>
        </p:blipFill>
        <p:spPr>
          <a:xfrm>
            <a:off x="7109138" y="3943819"/>
            <a:ext cx="5082862" cy="2917840"/>
          </a:xfrm>
          <a:prstGeom prst="rect">
            <a:avLst/>
          </a:prstGeom>
        </p:spPr>
      </p:pic>
      <p:pic>
        <p:nvPicPr>
          <p:cNvPr id="7" name="Picture 6">
            <a:extLst>
              <a:ext uri="{FF2B5EF4-FFF2-40B4-BE49-F238E27FC236}">
                <a16:creationId xmlns:a16="http://schemas.microsoft.com/office/drawing/2014/main" id="{21C4D39C-7016-4576-B5E4-BE6B6FBAAF25}"/>
              </a:ext>
            </a:extLst>
          </p:cNvPr>
          <p:cNvPicPr>
            <a:picLocks noChangeAspect="1"/>
          </p:cNvPicPr>
          <p:nvPr/>
        </p:nvPicPr>
        <p:blipFill>
          <a:blip r:embed="rId6"/>
          <a:stretch>
            <a:fillRect/>
          </a:stretch>
        </p:blipFill>
        <p:spPr>
          <a:xfrm>
            <a:off x="1524134" y="3341129"/>
            <a:ext cx="5118862" cy="3516871"/>
          </a:xfrm>
          <a:prstGeom prst="rect">
            <a:avLst/>
          </a:prstGeom>
        </p:spPr>
      </p:pic>
    </p:spTree>
    <p:extLst>
      <p:ext uri="{BB962C8B-B14F-4D97-AF65-F5344CB8AC3E}">
        <p14:creationId xmlns:p14="http://schemas.microsoft.com/office/powerpoint/2010/main" val="962740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23D1D87-5D8D-46C3-83E3-4C633EE3AE61}"/>
              </a:ext>
            </a:extLst>
          </p:cNvPr>
          <p:cNvPicPr>
            <a:picLocks noChangeAspect="1"/>
          </p:cNvPicPr>
          <p:nvPr/>
        </p:nvPicPr>
        <p:blipFill>
          <a:blip r:embed="rId2"/>
          <a:stretch>
            <a:fillRect/>
          </a:stretch>
        </p:blipFill>
        <p:spPr>
          <a:xfrm>
            <a:off x="1775401" y="42913"/>
            <a:ext cx="10306439" cy="6673419"/>
          </a:xfrm>
          <a:prstGeom prst="rect">
            <a:avLst/>
          </a:prstGeom>
          <a:noFill/>
        </p:spPr>
      </p:pic>
    </p:spTree>
    <p:extLst>
      <p:ext uri="{BB962C8B-B14F-4D97-AF65-F5344CB8AC3E}">
        <p14:creationId xmlns:p14="http://schemas.microsoft.com/office/powerpoint/2010/main" val="1954797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985F5A1-F6F5-497D-AA32-505CD12BC487}"/>
              </a:ext>
            </a:extLst>
          </p:cNvPr>
          <p:cNvPicPr>
            <a:picLocks noChangeAspect="1"/>
          </p:cNvPicPr>
          <p:nvPr/>
        </p:nvPicPr>
        <p:blipFill>
          <a:blip r:embed="rId2"/>
          <a:stretch>
            <a:fillRect/>
          </a:stretch>
        </p:blipFill>
        <p:spPr>
          <a:xfrm>
            <a:off x="1588433" y="-1"/>
            <a:ext cx="5154975" cy="3876541"/>
          </a:xfrm>
          <a:prstGeom prst="rect">
            <a:avLst/>
          </a:prstGeom>
        </p:spPr>
      </p:pic>
      <p:pic>
        <p:nvPicPr>
          <p:cNvPr id="5" name="Picture 4">
            <a:extLst>
              <a:ext uri="{FF2B5EF4-FFF2-40B4-BE49-F238E27FC236}">
                <a16:creationId xmlns:a16="http://schemas.microsoft.com/office/drawing/2014/main" id="{D85F2995-5235-46F7-93FD-A324B48F3DF7}"/>
              </a:ext>
            </a:extLst>
          </p:cNvPr>
          <p:cNvPicPr>
            <a:picLocks noChangeAspect="1"/>
          </p:cNvPicPr>
          <p:nvPr/>
        </p:nvPicPr>
        <p:blipFill>
          <a:blip r:embed="rId3"/>
          <a:stretch>
            <a:fillRect/>
          </a:stretch>
        </p:blipFill>
        <p:spPr>
          <a:xfrm>
            <a:off x="6743408" y="27693"/>
            <a:ext cx="5411166" cy="3038236"/>
          </a:xfrm>
          <a:prstGeom prst="rect">
            <a:avLst/>
          </a:prstGeom>
        </p:spPr>
      </p:pic>
      <p:pic>
        <p:nvPicPr>
          <p:cNvPr id="6" name="Picture 5">
            <a:extLst>
              <a:ext uri="{FF2B5EF4-FFF2-40B4-BE49-F238E27FC236}">
                <a16:creationId xmlns:a16="http://schemas.microsoft.com/office/drawing/2014/main" id="{647821B4-4C4E-4A11-A8A6-CC754A699FA5}"/>
              </a:ext>
            </a:extLst>
          </p:cNvPr>
          <p:cNvPicPr>
            <a:picLocks noChangeAspect="1"/>
          </p:cNvPicPr>
          <p:nvPr/>
        </p:nvPicPr>
        <p:blipFill>
          <a:blip r:embed="rId4"/>
          <a:stretch>
            <a:fillRect/>
          </a:stretch>
        </p:blipFill>
        <p:spPr>
          <a:xfrm>
            <a:off x="6887249" y="3366994"/>
            <a:ext cx="5304751" cy="3477559"/>
          </a:xfrm>
          <a:prstGeom prst="rect">
            <a:avLst/>
          </a:prstGeom>
        </p:spPr>
      </p:pic>
    </p:spTree>
    <p:extLst>
      <p:ext uri="{BB962C8B-B14F-4D97-AF65-F5344CB8AC3E}">
        <p14:creationId xmlns:p14="http://schemas.microsoft.com/office/powerpoint/2010/main" val="400733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C6C34-196E-4A29-A188-CC683DD42A5E}"/>
              </a:ext>
            </a:extLst>
          </p:cNvPr>
          <p:cNvSpPr>
            <a:spLocks noGrp="1"/>
          </p:cNvSpPr>
          <p:nvPr>
            <p:ph type="title"/>
          </p:nvPr>
        </p:nvSpPr>
        <p:spPr/>
        <p:txBody>
          <a:bodyPr/>
          <a:lstStyle/>
          <a:p>
            <a:r>
              <a:rPr lang="en-GB" dirty="0"/>
              <a:t>CSTP FUTURE</a:t>
            </a:r>
          </a:p>
        </p:txBody>
      </p:sp>
      <p:sp>
        <p:nvSpPr>
          <p:cNvPr id="3" name="Content Placeholder 2">
            <a:extLst>
              <a:ext uri="{FF2B5EF4-FFF2-40B4-BE49-F238E27FC236}">
                <a16:creationId xmlns:a16="http://schemas.microsoft.com/office/drawing/2014/main" id="{55BF16C3-C30F-4717-AA2D-389234864A71}"/>
              </a:ext>
            </a:extLst>
          </p:cNvPr>
          <p:cNvSpPr>
            <a:spLocks noGrp="1"/>
          </p:cNvSpPr>
          <p:nvPr>
            <p:ph idx="1"/>
          </p:nvPr>
        </p:nvSpPr>
        <p:spPr/>
        <p:txBody>
          <a:bodyPr/>
          <a:lstStyle/>
          <a:p>
            <a:r>
              <a:rPr lang="en-GB" dirty="0"/>
              <a:t>Energy storage – heat, battery</a:t>
            </a:r>
          </a:p>
          <a:p>
            <a:r>
              <a:rPr lang="en-GB" dirty="0"/>
              <a:t>Thermochemical storage and energy transport</a:t>
            </a:r>
          </a:p>
          <a:p>
            <a:r>
              <a:rPr lang="en-GB" dirty="0"/>
              <a:t>Fuel and chemical synthesis</a:t>
            </a:r>
          </a:p>
          <a:p>
            <a:r>
              <a:rPr lang="en-GB" dirty="0"/>
              <a:t>Hydrogen – two-step metal oxide reactant, state exchange keeps temperatures at 1500</a:t>
            </a:r>
            <a:r>
              <a:rPr lang="en-GB" baseline="30000" dirty="0"/>
              <a:t>o</a:t>
            </a:r>
            <a:r>
              <a:rPr lang="en-GB" dirty="0"/>
              <a:t>c to produce hydrogen and oxygen (Hydrosol-2)</a:t>
            </a:r>
          </a:p>
        </p:txBody>
      </p:sp>
    </p:spTree>
    <p:extLst>
      <p:ext uri="{BB962C8B-B14F-4D97-AF65-F5344CB8AC3E}">
        <p14:creationId xmlns:p14="http://schemas.microsoft.com/office/powerpoint/2010/main" val="3725853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B1563-0B82-4C21-BCFA-DF375B4F2E56}"/>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8CF5750F-AF0C-4744-9575-C53737C08A1A}"/>
              </a:ext>
            </a:extLst>
          </p:cNvPr>
          <p:cNvSpPr>
            <a:spLocks noGrp="1"/>
          </p:cNvSpPr>
          <p:nvPr>
            <p:ph idx="1"/>
          </p:nvPr>
        </p:nvSpPr>
        <p:spPr/>
        <p:txBody>
          <a:bodyPr/>
          <a:lstStyle/>
          <a:p>
            <a:r>
              <a:rPr lang="en-GB" dirty="0"/>
              <a:t>Find a map of global solar gain and identify those countries with maximum solar gain.</a:t>
            </a:r>
          </a:p>
          <a:p>
            <a:endParaRPr lang="en-GB" dirty="0"/>
          </a:p>
          <a:p>
            <a:r>
              <a:rPr lang="en-GB" dirty="0"/>
              <a:t>What combination of solar technologies could a country with high solar gain deploy? Explain the application of each technology identified.</a:t>
            </a:r>
          </a:p>
        </p:txBody>
      </p:sp>
    </p:spTree>
    <p:extLst>
      <p:ext uri="{BB962C8B-B14F-4D97-AF65-F5344CB8AC3E}">
        <p14:creationId xmlns:p14="http://schemas.microsoft.com/office/powerpoint/2010/main" val="3259355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sed Leaves design templat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extLst>
    <a:ext uri="{05A4C25C-085E-4340-85A3-A5531E510DB2}">
      <thm15:themeFamily xmlns:thm15="http://schemas.microsoft.com/office/thememl/2012/main" name="Pressed leaves design slides.potx" id="{52E147E3-7E0E-44E0-9BD6-25CC694BF887}" vid="{C1468303-3FD2-4BA9-848D-643974E470D9}"/>
    </a:ext>
  </a:extLst>
</a:theme>
</file>

<file path=ppt/theme/theme2.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DEB5BEE-6806-4BF1-A9A7-4B4A72C0C6EB}">
  <ds:schemaRefs>
    <ds:schemaRef ds:uri="http://schemas.microsoft.com/sharepoint/v3/contenttype/forms"/>
  </ds:schemaRefs>
</ds:datastoreItem>
</file>

<file path=customXml/itemProps2.xml><?xml version="1.0" encoding="utf-8"?>
<ds:datastoreItem xmlns:ds="http://schemas.openxmlformats.org/officeDocument/2006/customXml" ds:itemID="{EEFED04C-AD43-4E06-AD63-36D8B5E83787}">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40262f94-9f35-4ac3-9a90-690165a166b7"/>
    <ds:schemaRef ds:uri="a4f35948-e619-41b3-aa29-22878b09cfd2"/>
    <ds:schemaRef ds:uri="http://www.w3.org/XML/1998/namespace"/>
    <ds:schemaRef ds:uri="http://purl.org/dc/dcmitype/"/>
  </ds:schemaRefs>
</ds:datastoreItem>
</file>

<file path=customXml/itemProps3.xml><?xml version="1.0" encoding="utf-8"?>
<ds:datastoreItem xmlns:ds="http://schemas.openxmlformats.org/officeDocument/2006/customXml" ds:itemID="{B0710C29-A897-44AD-9F83-BE5F874C2A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Pressed leaves design slides</Template>
  <TotalTime>0</TotalTime>
  <Words>1566</Words>
  <Application>Microsoft Office PowerPoint</Application>
  <PresentationFormat>Widescreen</PresentationFormat>
  <Paragraphs>145</Paragraphs>
  <Slides>26</Slides>
  <Notes>18</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Helvetica Neue</vt:lpstr>
      <vt:lpstr>Century Gothic</vt:lpstr>
      <vt:lpstr>Verdana</vt:lpstr>
      <vt:lpstr>Wingdings 2</vt:lpstr>
      <vt:lpstr>Pressed Leaves design template</vt:lpstr>
      <vt:lpstr>SOLAR</vt:lpstr>
      <vt:lpstr>UK INSTALLATIONS</vt:lpstr>
      <vt:lpstr>SOLAR RADIATION</vt:lpstr>
      <vt:lpstr>FACTORS INFLUENCING SOLAR RADIATION</vt:lpstr>
      <vt:lpstr>SITE ESTIMATION OF SOLAR RADIATION</vt:lpstr>
      <vt:lpstr>PowerPoint Presentation</vt:lpstr>
      <vt:lpstr>SOLAR WATER HEATING</vt:lpstr>
      <vt:lpstr>EVACUATED</vt:lpstr>
      <vt:lpstr>INSTRUMENTATION and MONITORING</vt:lpstr>
      <vt:lpstr>PowerPoint Presentation</vt:lpstr>
      <vt:lpstr>TASK</vt:lpstr>
      <vt:lpstr>OTHER SOLAR THERMAL</vt:lpstr>
      <vt:lpstr>REFRIGERATION / COOLING</vt:lpstr>
      <vt:lpstr>PowerPoint Presentation</vt:lpstr>
      <vt:lpstr>WATER DESALINATION</vt:lpstr>
      <vt:lpstr>PowerPoint Presentation</vt:lpstr>
      <vt:lpstr>PowerPoint Presentation</vt:lpstr>
      <vt:lpstr>SOLAR GRADIENT PONDS</vt:lpstr>
      <vt:lpstr>PowerPoint Presentation</vt:lpstr>
      <vt:lpstr>ALGAE </vt:lpstr>
      <vt:lpstr>SOLAR CONCENTRATORS</vt:lpstr>
      <vt:lpstr>PowerPoint Presentation</vt:lpstr>
      <vt:lpstr>PowerPoint Presentation</vt:lpstr>
      <vt:lpstr>PowerPoint Presentation</vt:lpstr>
      <vt:lpstr>CSTP FUTURE</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SOLAR</dc:title>
  <dc:creator>Michael Goodfellow-Smith</dc:creator>
  <cp:lastModifiedBy>Michael Goodfellow-Smith</cp:lastModifiedBy>
  <cp:revision>5</cp:revision>
  <dcterms:created xsi:type="dcterms:W3CDTF">2022-02-28T14:09:23Z</dcterms:created>
  <dcterms:modified xsi:type="dcterms:W3CDTF">2022-03-09T15:40:13Z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74065700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