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6" r:id="rId10"/>
    <p:sldId id="267" r:id="rId11"/>
    <p:sldId id="268" r:id="rId12"/>
    <p:sldId id="269" r:id="rId13"/>
    <p:sldId id="264" r:id="rId14"/>
    <p:sldId id="265" r:id="rId15"/>
  </p:sldIdLst>
  <p:sldSz cx="18288000" cy="10287000"/>
  <p:notesSz cx="6858000" cy="9144000"/>
  <p:embeddedFontLst>
    <p:embeddedFont>
      <p:font typeface="Oswald Bold" panose="020B0604020202020204" charset="0"/>
      <p:regular r:id="rId17"/>
      <p:bold r:id="rId18"/>
    </p:embeddedFont>
    <p:embeddedFont>
      <p:font typeface="Quicksand" panose="020B0604020202020204" charset="0"/>
      <p:regular r:id="rId19"/>
    </p:embeddedFont>
    <p:embeddedFont>
      <p:font typeface="Quicksand Bold" panose="020B0604020202020204" charset="0"/>
      <p:regular r:id="rId20"/>
      <p:bold r:id="rId21"/>
    </p:embeddedFont>
    <p:embeddedFont>
      <p:font typeface="Quicksand Medium"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50" autoAdjust="0"/>
  </p:normalViewPr>
  <p:slideViewPr>
    <p:cSldViewPr>
      <p:cViewPr varScale="1">
        <p:scale>
          <a:sx n="39" d="100"/>
          <a:sy n="39" d="100"/>
        </p:scale>
        <p:origin x="940" y="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888E3-31BA-4E86-B9B1-9DEA6706480A}"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75F605-1812-41E5-8D57-0375887A7147}" type="slidenum">
              <a:rPr lang="en-GB" smtClean="0"/>
              <a:t>‹#›</a:t>
            </a:fld>
            <a:endParaRPr lang="en-GB"/>
          </a:p>
        </p:txBody>
      </p:sp>
    </p:spTree>
    <p:extLst>
      <p:ext uri="{BB962C8B-B14F-4D97-AF65-F5344CB8AC3E}">
        <p14:creationId xmlns:p14="http://schemas.microsoft.com/office/powerpoint/2010/main" val="432152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doi.org/10.1093/ijlit/eaaf008" TargetMode="External"/><Relationship Id="rId13" Type="http://schemas.openxmlformats.org/officeDocument/2006/relationships/hyperlink" Target="https://doi.org/10.23925/2179-3565.2023v15i1p62-70" TargetMode="External"/><Relationship Id="rId18" Type="http://schemas.openxmlformats.org/officeDocument/2006/relationships/hyperlink" Target="https://doi.org/10.1093/jcmc/zmad007" TargetMode="External"/><Relationship Id="rId3" Type="http://schemas.openxmlformats.org/officeDocument/2006/relationships/hyperlink" Target="https://doi.org/10.26740/jpeka.v9n2.p107-128" TargetMode="External"/><Relationship Id="rId7" Type="http://schemas.openxmlformats.org/officeDocument/2006/relationships/hyperlink" Target="https://doi.org/10.1051/shsconf/202418104019" TargetMode="External"/><Relationship Id="rId12" Type="http://schemas.openxmlformats.org/officeDocument/2006/relationships/hyperlink" Target="https://doi.org/10.3389/fpsyg.2023.1258721" TargetMode="External"/><Relationship Id="rId17" Type="http://schemas.openxmlformats.org/officeDocument/2006/relationships/hyperlink" Target="https://doi.org/10.33084/bitnet.v10i2.9603" TargetMode="External"/><Relationship Id="rId2" Type="http://schemas.openxmlformats.org/officeDocument/2006/relationships/slide" Target="../slides/slide14.xml"/><Relationship Id="rId16" Type="http://schemas.openxmlformats.org/officeDocument/2006/relationships/hyperlink" Target="https://doi.org/10.37256/ccds.4120231959" TargetMode="External"/><Relationship Id="rId1" Type="http://schemas.openxmlformats.org/officeDocument/2006/relationships/notesMaster" Target="../notesMasters/notesMaster1.xml"/><Relationship Id="rId6" Type="http://schemas.openxmlformats.org/officeDocument/2006/relationships/hyperlink" Target="https://doi.org/10.55976/dma.12023115710-22" TargetMode="External"/><Relationship Id="rId11" Type="http://schemas.openxmlformats.org/officeDocument/2006/relationships/hyperlink" Target="https://doi.org/10.51903/z0b0ep50" TargetMode="External"/><Relationship Id="rId5" Type="http://schemas.openxmlformats.org/officeDocument/2006/relationships/hyperlink" Target="https://doi.org/10.33736/ijbs.4628.2022" TargetMode="External"/><Relationship Id="rId15" Type="http://schemas.openxmlformats.org/officeDocument/2006/relationships/hyperlink" Target="https://doi.org/10.15575/jb.v3i1.36580" TargetMode="External"/><Relationship Id="rId10" Type="http://schemas.openxmlformats.org/officeDocument/2006/relationships/hyperlink" Target="https://doi.org/10.1108/JFMM-07-2020-0162" TargetMode="External"/><Relationship Id="rId4" Type="http://schemas.openxmlformats.org/officeDocument/2006/relationships/hyperlink" Target="https://doi.org/10.4025/rimar.v13i2.66702" TargetMode="External"/><Relationship Id="rId9" Type="http://schemas.openxmlformats.org/officeDocument/2006/relationships/hyperlink" Target="https://doi.org/10.22190/FUEO240822011M" TargetMode="External"/><Relationship Id="rId14" Type="http://schemas.openxmlformats.org/officeDocument/2006/relationships/hyperlink" Target="https://doi.org/10.33168/JSMS.2022.060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1. Introduction</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Finisterre is a British company that designs sustainable clothes for sea lovers. It's a brand that began in 2003 and has become a popular one with locations throughout the nation and a robust online store. Finisterre is looking for more comprehensive information systems to operate their business; their growth and plans to open more stores and to expand online requires greater information systems.</a:t>
            </a:r>
          </a:p>
          <a:p>
            <a:pPr algn="just">
              <a:lnSpc>
                <a:spcPct val="150000"/>
              </a:lnSpc>
            </a:pPr>
            <a:r>
              <a:rPr lang="en-GB" sz="1800" dirty="0">
                <a:effectLst/>
                <a:latin typeface="Times New Roman" panose="02020603050405020304" pitchFamily="18" charset="0"/>
                <a:ea typeface="Times New Roman" panose="02020603050405020304" pitchFamily="18" charset="0"/>
              </a:rPr>
              <a:t>This report was written in order to explain what is an information system, and why it is important to a company like Finisterre. It compares three significant systems, discusses the ethical issues associated with the use of such systems, and offers two case studies of companies using similar systems. The aim of this report is to give Finisterre's leadership team background information on their options and which systems they should choose to support the company to grow and reach their sustainability goals.</a:t>
            </a:r>
          </a:p>
          <a:p>
            <a:pPr algn="just">
              <a:lnSpc>
                <a:spcPct val="150000"/>
              </a:lnSpc>
            </a:pPr>
            <a:r>
              <a:rPr lang="en-GB" sz="1800" dirty="0">
                <a:effectLst/>
                <a:latin typeface="Times New Roman" panose="02020603050405020304" pitchFamily="18" charset="0"/>
                <a:ea typeface="Times New Roman" panose="02020603050405020304" pitchFamily="18" charset="0"/>
              </a:rPr>
              <a:t>The report is not just for techies and is easy to read and comprehend. The information systems concepts present in each section lead to a greater understanding of the concepts on a more focused level of understanding for Finisterre. The leadership team should be familiar with what they should begin with and why by the end of the report.</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2</a:t>
            </a:fld>
            <a:endParaRPr lang="en-GB"/>
          </a:p>
        </p:txBody>
      </p:sp>
    </p:spTree>
    <p:extLst>
      <p:ext uri="{BB962C8B-B14F-4D97-AF65-F5344CB8AC3E}">
        <p14:creationId xmlns:p14="http://schemas.microsoft.com/office/powerpoint/2010/main" val="240637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2. The Role of Information Systems in Business Operations</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Information systems contribute to the operations of a business in the following ways.</a:t>
            </a:r>
          </a:p>
          <a:p>
            <a:pPr algn="just">
              <a:lnSpc>
                <a:spcPct val="150000"/>
              </a:lnSpc>
            </a:pPr>
            <a:r>
              <a:rPr lang="en-GB" sz="1800" dirty="0">
                <a:effectLst/>
                <a:latin typeface="Times New Roman" panose="02020603050405020304" pitchFamily="18" charset="0"/>
                <a:ea typeface="Times New Roman" panose="02020603050405020304" pitchFamily="18" charset="0"/>
              </a:rPr>
              <a:t>Information system: They're a collection of tools, people and processes that are meant to gather, store, and share information. Business uses Information systems to ease the operation of the business. For Finisterre, this can include stock or processing orders on their website, or having customer data both in store and online (Souza, Barros and Melo, 2023).</a:t>
            </a:r>
          </a:p>
          <a:p>
            <a:r>
              <a:rPr lang="en-GB" sz="1800" dirty="0">
                <a:effectLst/>
                <a:latin typeface="Times New Roman" panose="02020603050405020304" pitchFamily="18" charset="0"/>
                <a:ea typeface="Times New Roman" panose="02020603050405020304" pitchFamily="18" charset="0"/>
              </a:rPr>
              <a:t>Managers can use a good information system to make quick and appropriate decisions with accurate information, instead of waiting for the reports to be manually prepared. They also contribute to saving the money a company would be paying because of the errors and manual labour (</a:t>
            </a:r>
            <a:r>
              <a:rPr lang="en-GB" sz="1800" dirty="0" err="1">
                <a:effectLst/>
                <a:latin typeface="Times New Roman" panose="02020603050405020304" pitchFamily="18" charset="0"/>
                <a:ea typeface="Times New Roman" panose="02020603050405020304" pitchFamily="18" charset="0"/>
              </a:rPr>
              <a:t>Sukomardojo</a:t>
            </a:r>
            <a:r>
              <a:rPr lang="en-GB" sz="1800" dirty="0">
                <a:effectLst/>
                <a:latin typeface="Times New Roman" panose="02020603050405020304" pitchFamily="18" charset="0"/>
                <a:ea typeface="Times New Roman" panose="02020603050405020304" pitchFamily="18" charset="0"/>
              </a:rPr>
              <a:t> et al., 2024). With the advent of a competitive market, information systems can help companies react quicker than their competitors, which are still using paper records and separate spreadsheets. This is particularly vital for a growing company such as Finisterre, where they need to manage stock, employees and sales in a multitude of locations simultaneously (</a:t>
            </a:r>
            <a:r>
              <a:rPr lang="en-GB" sz="1800" dirty="0" err="1">
                <a:effectLst/>
                <a:latin typeface="Times New Roman" panose="02020603050405020304" pitchFamily="18" charset="0"/>
                <a:ea typeface="Times New Roman" panose="02020603050405020304" pitchFamily="18" charset="0"/>
              </a:rPr>
              <a:t>Taherdoost</a:t>
            </a:r>
            <a:r>
              <a:rPr lang="en-GB" sz="1800" dirty="0">
                <a:effectLst/>
                <a:latin typeface="Times New Roman" panose="02020603050405020304" pitchFamily="18" charset="0"/>
                <a:ea typeface="Times New Roman" panose="02020603050405020304" pitchFamily="18" charset="0"/>
              </a:rPr>
              <a:t>, 2023</a:t>
            </a:r>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3</a:t>
            </a:fld>
            <a:endParaRPr lang="en-GB"/>
          </a:p>
        </p:txBody>
      </p:sp>
    </p:spTree>
    <p:extLst>
      <p:ext uri="{BB962C8B-B14F-4D97-AF65-F5344CB8AC3E}">
        <p14:creationId xmlns:p14="http://schemas.microsoft.com/office/powerpoint/2010/main" val="2786258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3. Overview of Different Types of Information Systems</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 business can have many types of information systems, which each do a different type of business. TPSs capture the day-to-day transactions, sales and payments as they occur and are the foundation of business records. With ERP systems, finance, stock, and employee information is all in a single location, instead of each department having its own records (</a:t>
            </a:r>
            <a:r>
              <a:rPr lang="en-GB" sz="1800" dirty="0" err="1">
                <a:effectLst/>
                <a:latin typeface="Times New Roman" panose="02020603050405020304" pitchFamily="18" charset="0"/>
                <a:ea typeface="Times New Roman" panose="02020603050405020304" pitchFamily="18" charset="0"/>
              </a:rPr>
              <a:t>Taherdoost</a:t>
            </a:r>
            <a:r>
              <a:rPr lang="en-GB" sz="1800" dirty="0">
                <a:effectLst/>
                <a:latin typeface="Times New Roman" panose="02020603050405020304" pitchFamily="18" charset="0"/>
                <a:ea typeface="Times New Roman" panose="02020603050405020304" pitchFamily="18" charset="0"/>
              </a:rPr>
              <a:t>, 2023).</a:t>
            </a:r>
          </a:p>
          <a:p>
            <a:pPr algn="just">
              <a:lnSpc>
                <a:spcPct val="150000"/>
              </a:lnSpc>
            </a:pPr>
            <a:r>
              <a:rPr lang="en-GB" sz="1800" dirty="0">
                <a:effectLst/>
                <a:latin typeface="Times New Roman" panose="02020603050405020304" pitchFamily="18" charset="0"/>
                <a:ea typeface="Times New Roman" panose="02020603050405020304" pitchFamily="18" charset="0"/>
              </a:rPr>
              <a:t>Customer Relationship Management systems contain details of customers and their purchases history which will help a business to understand its customers. It is referred to as Supply Chain Management systems where goods are tracked from supplier to warehouse to shops. Decision Support Systems are used to analyse data and forecasts to test and work out options for the future and to assist managers. Each system serves a different aspect of the business but is typically more effective when intertwined with each other and instead share information (</a:t>
            </a:r>
            <a:r>
              <a:rPr lang="en-GB" sz="1800" dirty="0" err="1">
                <a:effectLst/>
                <a:latin typeface="Times New Roman" panose="02020603050405020304" pitchFamily="18" charset="0"/>
                <a:ea typeface="Times New Roman" panose="02020603050405020304" pitchFamily="18" charset="0"/>
              </a:rPr>
              <a:t>Sukomardojo</a:t>
            </a:r>
            <a:r>
              <a:rPr lang="en-GB" sz="1800" dirty="0">
                <a:effectLst/>
                <a:latin typeface="Times New Roman" panose="02020603050405020304" pitchFamily="18" charset="0"/>
                <a:ea typeface="Times New Roman" panose="02020603050405020304" pitchFamily="18" charset="0"/>
              </a:rPr>
              <a:t> et al., 2024). The selection of the appropriate mix of systems will be based on company size, objectives and budget.</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4</a:t>
            </a:fld>
            <a:endParaRPr lang="en-GB"/>
          </a:p>
        </p:txBody>
      </p:sp>
    </p:spTree>
    <p:extLst>
      <p:ext uri="{BB962C8B-B14F-4D97-AF65-F5344CB8AC3E}">
        <p14:creationId xmlns:p14="http://schemas.microsoft.com/office/powerpoint/2010/main" val="4210295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4. Enterprise Resource Planning (ERP)</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An ERP system integrates various business operations like finance, warehousing, merchandising and more in one system. Employee(s) throughout the business have access to the data at once without having to rely on departmental spreadsheets and software. This reduces the risk of inaccurate data being entered from stale or duplicate data and eliminates the time to copy the data from one system to the other (</a:t>
            </a:r>
            <a:r>
              <a:rPr lang="en-GB" sz="1800" dirty="0" err="1">
                <a:effectLst/>
                <a:latin typeface="Times New Roman" panose="02020603050405020304" pitchFamily="18" charset="0"/>
                <a:ea typeface="Times New Roman" panose="02020603050405020304" pitchFamily="18" charset="0"/>
              </a:rPr>
              <a:t>Korucuk</a:t>
            </a:r>
            <a:r>
              <a:rPr lang="en-GB" sz="1800" dirty="0">
                <a:effectLst/>
                <a:latin typeface="Times New Roman" panose="02020603050405020304" pitchFamily="18" charset="0"/>
                <a:ea typeface="Times New Roman" panose="02020603050405020304" pitchFamily="18" charset="0"/>
              </a:rPr>
              <a:t> et al., 2023).</a:t>
            </a:r>
          </a:p>
          <a:p>
            <a:pPr algn="just">
              <a:lnSpc>
                <a:spcPct val="150000"/>
              </a:lnSpc>
            </a:pPr>
            <a:r>
              <a:rPr lang="en-GB" sz="1800" dirty="0">
                <a:effectLst/>
                <a:latin typeface="Times New Roman" panose="02020603050405020304" pitchFamily="18" charset="0"/>
                <a:ea typeface="Times New Roman" panose="02020603050405020304" pitchFamily="18" charset="0"/>
              </a:rPr>
              <a:t>For a company like Finisterre that operates both online and offline, the ERP system would ensure that the inventory levels are in sync between the two as a jacket sold in the offline store would be automatically updated in the online platform. Overall, the main benefit of ERP is enhanced collaboration between departments and visibility of the whole process (Subbarao and Khan, 2022). But ERP systems are costly to purchase and can take time to be properly configured. They also need staff training on how to use them, and may be a little cumbersome during roll-out of the new system (</a:t>
            </a:r>
            <a:r>
              <a:rPr lang="en-GB" sz="1800" dirty="0" err="1">
                <a:effectLst/>
                <a:latin typeface="Times New Roman" panose="02020603050405020304" pitchFamily="18" charset="0"/>
                <a:ea typeface="Times New Roman" panose="02020603050405020304" pitchFamily="18" charset="0"/>
              </a:rPr>
              <a:t>Talo</a:t>
            </a:r>
            <a:r>
              <a:rPr lang="en-GB" sz="1800" dirty="0">
                <a:effectLst/>
                <a:latin typeface="Times New Roman" panose="02020603050405020304" pitchFamily="18" charset="0"/>
                <a:ea typeface="Times New Roman" panose="02020603050405020304" pitchFamily="18" charset="0"/>
              </a:rPr>
              <a:t> and Emanuel, 2025).</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5</a:t>
            </a:fld>
            <a:endParaRPr lang="en-GB"/>
          </a:p>
        </p:txBody>
      </p:sp>
    </p:spTree>
    <p:extLst>
      <p:ext uri="{BB962C8B-B14F-4D97-AF65-F5344CB8AC3E}">
        <p14:creationId xmlns:p14="http://schemas.microsoft.com/office/powerpoint/2010/main" val="3377044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4. Enterprise Resource Planning (ERP)</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An ERP system integrates various business operations like finance, warehousing, merchandising and more in one system. Employee(s) throughout the business have access to the data at once without having to rely on departmental spreadsheets and software. This reduces the risk of inaccurate data being entered from stale or duplicate data and eliminates the time to copy the data from one system to the other (</a:t>
            </a:r>
            <a:r>
              <a:rPr lang="en-GB" sz="1800" dirty="0" err="1">
                <a:effectLst/>
                <a:latin typeface="Times New Roman" panose="02020603050405020304" pitchFamily="18" charset="0"/>
                <a:ea typeface="Times New Roman" panose="02020603050405020304" pitchFamily="18" charset="0"/>
              </a:rPr>
              <a:t>Korucuk</a:t>
            </a:r>
            <a:r>
              <a:rPr lang="en-GB" sz="1800" dirty="0">
                <a:effectLst/>
                <a:latin typeface="Times New Roman" panose="02020603050405020304" pitchFamily="18" charset="0"/>
                <a:ea typeface="Times New Roman" panose="02020603050405020304" pitchFamily="18" charset="0"/>
              </a:rPr>
              <a:t> et al., 2023).</a:t>
            </a:r>
          </a:p>
          <a:p>
            <a:pPr algn="just">
              <a:lnSpc>
                <a:spcPct val="150000"/>
              </a:lnSpc>
            </a:pPr>
            <a:r>
              <a:rPr lang="en-GB" sz="1800" dirty="0">
                <a:effectLst/>
                <a:latin typeface="Times New Roman" panose="02020603050405020304" pitchFamily="18" charset="0"/>
                <a:ea typeface="Times New Roman" panose="02020603050405020304" pitchFamily="18" charset="0"/>
              </a:rPr>
              <a:t>For a company like Finisterre that operates both online and offline, the ERP system would ensure that the inventory levels are in sync between the two as a jacket sold in the offline store would be automatically updated in the online platform. Overall, the main benefit of ERP is enhanced collaboration between departments and visibility of the whole process (Subbarao and Khan, 2022). But ERP systems are costly to purchase and can take time to be properly configured. They also need staff training on how to use them, and may be a little cumbersome during roll-out of the new system (</a:t>
            </a:r>
            <a:r>
              <a:rPr lang="en-GB" sz="1800" dirty="0" err="1">
                <a:effectLst/>
                <a:latin typeface="Times New Roman" panose="02020603050405020304" pitchFamily="18" charset="0"/>
                <a:ea typeface="Times New Roman" panose="02020603050405020304" pitchFamily="18" charset="0"/>
              </a:rPr>
              <a:t>Talo</a:t>
            </a:r>
            <a:r>
              <a:rPr lang="en-GB" sz="1800" dirty="0">
                <a:effectLst/>
                <a:latin typeface="Times New Roman" panose="02020603050405020304" pitchFamily="18" charset="0"/>
                <a:ea typeface="Times New Roman" panose="02020603050405020304" pitchFamily="18" charset="0"/>
              </a:rPr>
              <a:t> and Emanuel, 2025).</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6</a:t>
            </a:fld>
            <a:endParaRPr lang="en-GB"/>
          </a:p>
        </p:txBody>
      </p:sp>
    </p:spTree>
    <p:extLst>
      <p:ext uri="{BB962C8B-B14F-4D97-AF65-F5344CB8AC3E}">
        <p14:creationId xmlns:p14="http://schemas.microsoft.com/office/powerpoint/2010/main" val="3374139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6. Supply Chain Management (SCM)</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 Supply Chain Management system ensures monitoring of the movement of goods from suppliers to shops, and from warehouses to shops. It assists a business in determining the timing to reorder inventory and prevents less popular items from going out of stock or a great deal of products being ordered that are not selling (Kaur, Azmi and Abdul Majid, 2022). An SCM system can be beneficial for Finisterre, a company that buys sustainable materials from specific suppliers, in determining the origins of materials and the flow of products in the supply chain.</a:t>
            </a:r>
          </a:p>
          <a:p>
            <a:pPr algn="just">
              <a:lnSpc>
                <a:spcPct val="150000"/>
              </a:lnSpc>
            </a:pPr>
            <a:r>
              <a:rPr lang="en-GB" sz="1800" dirty="0">
                <a:effectLst/>
                <a:latin typeface="Times New Roman" panose="02020603050405020304" pitchFamily="18" charset="0"/>
                <a:ea typeface="Times New Roman" panose="02020603050405020304" pitchFamily="18" charset="0"/>
              </a:rPr>
              <a:t>The main benefit of SCM for Finisterre is the ability to control stock better and reduce waste, which helps them achieve their sustainability goals to avoid unnecessary production and waste. But, the SCM relies upon the suppliers for the correct and timely information (Pal and Gander, 2021). If the information provided by a supplier is late or inaccurate, the whole system will be affected, and it may take time and cooperation to realise a successful SCM system with several suppliers.</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7</a:t>
            </a:fld>
            <a:endParaRPr lang="en-GB"/>
          </a:p>
        </p:txBody>
      </p:sp>
    </p:spTree>
    <p:extLst>
      <p:ext uri="{BB962C8B-B14F-4D97-AF65-F5344CB8AC3E}">
        <p14:creationId xmlns:p14="http://schemas.microsoft.com/office/powerpoint/2010/main" val="553057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7. Comparing the Three Systems</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These three systems are different to each other and centre on different aspects of the business, making it impractical to replace them easily. To link departments together within a company, such as finance and warehousing, ERP is most effective. CRM is best known for knowing and catering to customers. SCM is more appropriate to deal with the suppliers and the flow of stocks. ERP usually encompasses the whole enterprise and is the most expensive of the three; CRM and SCM sometimes can take place in smaller, more manageable chunks.</a:t>
            </a:r>
          </a:p>
          <a:p>
            <a:pPr algn="just">
              <a:lnSpc>
                <a:spcPct val="150000"/>
              </a:lnSpc>
            </a:pPr>
            <a:r>
              <a:rPr lang="en-GB" sz="1800" dirty="0">
                <a:effectLst/>
                <a:latin typeface="Times New Roman" panose="02020603050405020304" pitchFamily="18" charset="0"/>
                <a:ea typeface="Times New Roman" panose="02020603050405020304" pitchFamily="18" charset="0"/>
              </a:rPr>
              <a:t>They all facilitate decision making, but each of the three systems does this in its own way: ERP facilitates internal coordination, CRM facilitates customer coordination and SCM facilitates supplier coordination, while tracking sustainability information. There are also restrictions for every system: ERP may be slow and expensive to install, CRM software may create concerns regarding personal data, and SCM relies on the quality of data which comes from external suppliers. For Finisterre, it's likely that all three systems together, coupled with the fact that they had to be interconnected and share data, would provide the most holistic benefit to the company.</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8</a:t>
            </a:fld>
            <a:endParaRPr lang="en-GB"/>
          </a:p>
        </p:txBody>
      </p:sp>
    </p:spTree>
    <p:extLst>
      <p:ext uri="{BB962C8B-B14F-4D97-AF65-F5344CB8AC3E}">
        <p14:creationId xmlns:p14="http://schemas.microsoft.com/office/powerpoint/2010/main" val="201170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8. Ethical Considerations: Data Privacy and Security</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use of information systems brings with it important ethical responsibilities. One of the biggest issues is data privacy – as systems like CRM contain customers' personal data, including names, addresses and buying habits. It is Finisterre's responsibility to protect this information and only utilize it for activities it has properly disclosed and is lawful. Trust and security are also critical, as a data breach could lead to a loss of customer information, trust and even reputation (Lutsenko et al., 2025).</a:t>
            </a:r>
          </a:p>
          <a:p>
            <a:pPr algn="just">
              <a:lnSpc>
                <a:spcPct val="150000"/>
              </a:lnSpc>
            </a:pPr>
            <a:r>
              <a:rPr lang="en-GB" sz="1800" dirty="0">
                <a:effectLst/>
                <a:latin typeface="Times New Roman" panose="02020603050405020304" pitchFamily="18" charset="0"/>
                <a:ea typeface="Times New Roman" panose="02020603050405020304" pitchFamily="18" charset="0"/>
              </a:rPr>
              <a:t>To ensure the security of customer data, Finisterre should implement strong passwords, encryption, and limit access of its staff to the information, ensuring that only staff members who require access to customer information have access to it (</a:t>
            </a:r>
            <a:r>
              <a:rPr lang="en-GB" sz="1800" dirty="0" err="1">
                <a:effectLst/>
                <a:latin typeface="Times New Roman" panose="02020603050405020304" pitchFamily="18" charset="0"/>
                <a:ea typeface="Times New Roman" panose="02020603050405020304" pitchFamily="18" charset="0"/>
              </a:rPr>
              <a:t>Setyawan</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Tobing</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Handoko</a:t>
            </a:r>
            <a:r>
              <a:rPr lang="en-GB" sz="1800" dirty="0">
                <a:effectLst/>
                <a:latin typeface="Times New Roman" panose="02020603050405020304" pitchFamily="18" charset="0"/>
                <a:ea typeface="Times New Roman" panose="02020603050405020304" pitchFamily="18" charset="0"/>
              </a:rPr>
              <a:t>, 2024). A clear plan with the company as well should also be in place about what they will do should a data breach occur, to notify the customers promptly and with the truth.</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9</a:t>
            </a:fld>
            <a:endParaRPr lang="en-GB"/>
          </a:p>
        </p:txBody>
      </p:sp>
    </p:spTree>
    <p:extLst>
      <p:ext uri="{BB962C8B-B14F-4D97-AF65-F5344CB8AC3E}">
        <p14:creationId xmlns:p14="http://schemas.microsoft.com/office/powerpoint/2010/main" val="640735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9. Ethical Considerations: AI, Bias, and Employee Monitoring</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Today, AI is embedded in information systems, for example, to provide suggestions to customers or predict certain products. But sometimes AI can be biased, determined by the data it has been programmed with, and this may lead to some customers being treated better than others (</a:t>
            </a:r>
            <a:r>
              <a:rPr lang="en-GB" sz="1800" dirty="0" err="1">
                <a:effectLst/>
                <a:latin typeface="Times New Roman" panose="02020603050405020304" pitchFamily="18" charset="0"/>
                <a:ea typeface="Times New Roman" panose="02020603050405020304" pitchFamily="18" charset="0"/>
              </a:rPr>
              <a:t>Sison</a:t>
            </a:r>
            <a:r>
              <a:rPr lang="en-GB" sz="1800" dirty="0">
                <a:effectLst/>
                <a:latin typeface="Times New Roman" panose="02020603050405020304" pitchFamily="18" charset="0"/>
                <a:ea typeface="Times New Roman" panose="02020603050405020304" pitchFamily="18" charset="0"/>
              </a:rPr>
              <a:t> et al., 2023). Another concern is employee monitoring via information systems, as such monitoring might leave employees feeling watched or distrusted when information is taken on their work, and they are not told what it is for (</a:t>
            </a:r>
            <a:r>
              <a:rPr lang="en-GB" sz="1800" dirty="0" err="1">
                <a:effectLst/>
                <a:latin typeface="Times New Roman" panose="02020603050405020304" pitchFamily="18" charset="0"/>
                <a:ea typeface="Times New Roman" panose="02020603050405020304" pitchFamily="18" charset="0"/>
              </a:rPr>
              <a:t>Vitak</a:t>
            </a:r>
            <a:r>
              <a:rPr lang="en-GB" sz="1800" dirty="0">
                <a:effectLst/>
                <a:latin typeface="Times New Roman" panose="02020603050405020304" pitchFamily="18" charset="0"/>
                <a:ea typeface="Times New Roman" panose="02020603050405020304" pitchFamily="18" charset="0"/>
              </a:rPr>
              <a:t> and Zimmer, 2023).</a:t>
            </a:r>
          </a:p>
          <a:p>
            <a:pPr algn="just">
              <a:lnSpc>
                <a:spcPct val="150000"/>
              </a:lnSpc>
            </a:pPr>
            <a:r>
              <a:rPr lang="en-GB" sz="1800" dirty="0">
                <a:effectLst/>
                <a:latin typeface="Times New Roman" panose="02020603050405020304" pitchFamily="18" charset="0"/>
                <a:ea typeface="Times New Roman" panose="02020603050405020304" pitchFamily="18" charset="0"/>
              </a:rPr>
              <a:t>Finisterre needs to be transparent about the data collected, obtain explicit customer consent, provide adequate staff training on data protection, and annually review their data systems to ensure they continue to be fair and secure. If monitoring of staff is to take place, it is imperative that participants should be clearly told of the monitoring, the reason for it, and that this will not erode the staff/management relationship of trust (Flores and </a:t>
            </a:r>
            <a:r>
              <a:rPr lang="en-GB" sz="1800" dirty="0" err="1">
                <a:effectLst/>
                <a:latin typeface="Times New Roman" panose="02020603050405020304" pitchFamily="18" charset="0"/>
                <a:ea typeface="Times New Roman" panose="02020603050405020304" pitchFamily="18" charset="0"/>
              </a:rPr>
              <a:t>Dorneles</a:t>
            </a:r>
            <a:r>
              <a:rPr lang="en-GB" sz="1800" dirty="0">
                <a:effectLst/>
                <a:latin typeface="Times New Roman" panose="02020603050405020304" pitchFamily="18" charset="0"/>
                <a:ea typeface="Times New Roman" panose="02020603050405020304" pitchFamily="18" charset="0"/>
              </a:rPr>
              <a:t>, 2023).</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10</a:t>
            </a:fld>
            <a:endParaRPr lang="en-GB"/>
          </a:p>
        </p:txBody>
      </p:sp>
    </p:spTree>
    <p:extLst>
      <p:ext uri="{BB962C8B-B14F-4D97-AF65-F5344CB8AC3E}">
        <p14:creationId xmlns:p14="http://schemas.microsoft.com/office/powerpoint/2010/main" val="1632468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9. Ethical Considerations: AI, Bias, and Employee Monitoring</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Today, AI is embedded in information systems, for example, to provide suggestions to customers or predict certain products. But sometimes AI can be biased, determined by the data it has been programmed with, and this may lead to some customers being treated better than others (</a:t>
            </a:r>
            <a:r>
              <a:rPr lang="en-GB" sz="1800" dirty="0" err="1">
                <a:effectLst/>
                <a:latin typeface="Times New Roman" panose="02020603050405020304" pitchFamily="18" charset="0"/>
                <a:ea typeface="Times New Roman" panose="02020603050405020304" pitchFamily="18" charset="0"/>
              </a:rPr>
              <a:t>Sison</a:t>
            </a:r>
            <a:r>
              <a:rPr lang="en-GB" sz="1800" dirty="0">
                <a:effectLst/>
                <a:latin typeface="Times New Roman" panose="02020603050405020304" pitchFamily="18" charset="0"/>
                <a:ea typeface="Times New Roman" panose="02020603050405020304" pitchFamily="18" charset="0"/>
              </a:rPr>
              <a:t> et al., 2023). Another concern is employee monitoring via information systems, as such monitoring might leave employees feeling watched or distrusted when information is taken on their work, and they are not told what it is for (</a:t>
            </a:r>
            <a:r>
              <a:rPr lang="en-GB" sz="1800" dirty="0" err="1">
                <a:effectLst/>
                <a:latin typeface="Times New Roman" panose="02020603050405020304" pitchFamily="18" charset="0"/>
                <a:ea typeface="Times New Roman" panose="02020603050405020304" pitchFamily="18" charset="0"/>
              </a:rPr>
              <a:t>Vitak</a:t>
            </a:r>
            <a:r>
              <a:rPr lang="en-GB" sz="1800" dirty="0">
                <a:effectLst/>
                <a:latin typeface="Times New Roman" panose="02020603050405020304" pitchFamily="18" charset="0"/>
                <a:ea typeface="Times New Roman" panose="02020603050405020304" pitchFamily="18" charset="0"/>
              </a:rPr>
              <a:t> and Zimmer, 2023).</a:t>
            </a:r>
          </a:p>
          <a:p>
            <a:pPr algn="just">
              <a:lnSpc>
                <a:spcPct val="150000"/>
              </a:lnSpc>
            </a:pPr>
            <a:r>
              <a:rPr lang="en-GB" sz="1800" dirty="0">
                <a:effectLst/>
                <a:latin typeface="Times New Roman" panose="02020603050405020304" pitchFamily="18" charset="0"/>
                <a:ea typeface="Times New Roman" panose="02020603050405020304" pitchFamily="18" charset="0"/>
              </a:rPr>
              <a:t>Finisterre needs to be transparent about the data collected, obtain explicit customer consent, provide adequate staff training on data protection, and annually review their data systems to ensure they continue to be fair and secure. If monitoring of staff is to take place, it is imperative that participants should be clearly told of the monitoring, the reason for it, and that this will not erode the staff/management relationship of trust (Flores and </a:t>
            </a:r>
            <a:r>
              <a:rPr lang="en-GB" sz="1800" dirty="0" err="1">
                <a:effectLst/>
                <a:latin typeface="Times New Roman" panose="02020603050405020304" pitchFamily="18" charset="0"/>
                <a:ea typeface="Times New Roman" panose="02020603050405020304" pitchFamily="18" charset="0"/>
              </a:rPr>
              <a:t>Dorneles</a:t>
            </a:r>
            <a:r>
              <a:rPr lang="en-GB" sz="1800" dirty="0">
                <a:effectLst/>
                <a:latin typeface="Times New Roman" panose="02020603050405020304" pitchFamily="18" charset="0"/>
                <a:ea typeface="Times New Roman" panose="02020603050405020304" pitchFamily="18" charset="0"/>
              </a:rPr>
              <a:t>, 2023).</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11</a:t>
            </a:fld>
            <a:endParaRPr lang="en-GB"/>
          </a:p>
        </p:txBody>
      </p:sp>
    </p:spTree>
    <p:extLst>
      <p:ext uri="{BB962C8B-B14F-4D97-AF65-F5344CB8AC3E}">
        <p14:creationId xmlns:p14="http://schemas.microsoft.com/office/powerpoint/2010/main" val="11188396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10. Case Study Two: Zara and Supply Chain Technology</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An example of good value chain management in the clothing industry is the Spanish company Inditex and its brand Zara. Store staff had the ability to use handheld devices to note on a daily basis what was selling well, and this was fed back to head office on a regular basis. This information was relayed to the Head Office to decide what kind of new designs and products to create, and they would soon be available in shops, in some cases within a few weeks of an idea being accepted (</a:t>
            </a:r>
            <a:r>
              <a:rPr lang="en-GB" sz="1800" dirty="0" err="1">
                <a:effectLst/>
                <a:latin typeface="Times New Roman" panose="02020603050405020304" pitchFamily="18" charset="0"/>
                <a:ea typeface="Times New Roman" panose="02020603050405020304" pitchFamily="18" charset="0"/>
              </a:rPr>
              <a:t>Talo</a:t>
            </a:r>
            <a:r>
              <a:rPr lang="en-GB" sz="1800" dirty="0">
                <a:effectLst/>
                <a:latin typeface="Times New Roman" panose="02020603050405020304" pitchFamily="18" charset="0"/>
                <a:ea typeface="Times New Roman" panose="02020603050405020304" pitchFamily="18" charset="0"/>
              </a:rPr>
              <a:t> and Emanuel, 2025).</a:t>
            </a:r>
          </a:p>
          <a:p>
            <a:pPr algn="just">
              <a:lnSpc>
                <a:spcPct val="150000"/>
              </a:lnSpc>
            </a:pPr>
            <a:r>
              <a:rPr lang="en-GB" sz="1800" dirty="0">
                <a:effectLst/>
                <a:latin typeface="Times New Roman" panose="02020603050405020304" pitchFamily="18" charset="0"/>
                <a:ea typeface="Times New Roman" panose="02020603050405020304" pitchFamily="18" charset="0"/>
              </a:rPr>
              <a:t>Unlike many other companies in the fashion industry, this system enabled Zara to react to the rapidly changing fashion trends in a much quicker manner. The Finisterre takeaway: Real-time and accurate data from stores to the HQ can lead to a lot more intelligent stock management and design decisions (Li, Liu and Zhou, 2024). But Zara's rapid turnover business poses sustainability concerns and overproduction – an issue which Finisterre must take into account, as they have a strong emphasis on long-term sustainability and responsible clothing.</a:t>
            </a: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12</a:t>
            </a:fld>
            <a:endParaRPr lang="en-GB"/>
          </a:p>
        </p:txBody>
      </p:sp>
    </p:spTree>
    <p:extLst>
      <p:ext uri="{BB962C8B-B14F-4D97-AF65-F5344CB8AC3E}">
        <p14:creationId xmlns:p14="http://schemas.microsoft.com/office/powerpoint/2010/main" val="395228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3864"/>
                </a:solidFill>
                <a:effectLst/>
                <a:latin typeface="Times New Roman" panose="02020603050405020304" pitchFamily="18" charset="0"/>
                <a:ea typeface="Arial" panose="020B0604020202020204" pitchFamily="34" charset="0"/>
              </a:rPr>
              <a:t>11. Conclusion </a:t>
            </a:r>
            <a:endParaRPr lang="en-GB" sz="1800" b="1" kern="0" dirty="0">
              <a:solidFill>
                <a:srgbClr val="1F3864"/>
              </a:solidFill>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rial" panose="020B0604020202020204" pitchFamily="34" charset="0"/>
              </a:rPr>
              <a:t>For a business such as Finisterre, information systems are a vital part of the effective functioning of the company, providing a good service to customers and maintaining the company's competitiveness in the expanding market. This report has revealed that ERP, CRM and SCM systems all have their respective advantages and disadvantages and that none of these systems, alone, can meet all the requirements. A real-world example, such as the transition that Finisterre's made to a modern back-end system and how Zara used SC data, has illustrated that these systems can be a source of business growth if properly used.</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Arial" panose="020B0604020202020204" pitchFamily="34" charset="0"/>
              </a:rPr>
              <a:t>But there are ethical considerations in the utilisation of AI, including data privacy, security, and the fair use of AI, which need to be carefully managed during this process. Finisterre should invest in ERP first to centralise its basic activities between the shops and the online store; then, step-by-step in CRM and SCM tools that can help it manage its customer relationships and its sustainability objectives. Data protection policies need to be agreed from the beginning, and staff need to be trained adequately to ensure that customers and staff can be confident in the systems that are in place.</a:t>
            </a:r>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13</a:t>
            </a:fld>
            <a:endParaRPr lang="en-GB"/>
          </a:p>
        </p:txBody>
      </p:sp>
    </p:spTree>
    <p:extLst>
      <p:ext uri="{BB962C8B-B14F-4D97-AF65-F5344CB8AC3E}">
        <p14:creationId xmlns:p14="http://schemas.microsoft.com/office/powerpoint/2010/main" val="3685367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Akbar, A.S., </a:t>
            </a:r>
            <a:r>
              <a:rPr lang="en-GB" sz="1800" dirty="0" err="1">
                <a:effectLst/>
                <a:latin typeface="Times New Roman" panose="02020603050405020304" pitchFamily="18" charset="0"/>
                <a:ea typeface="Times New Roman" panose="02020603050405020304" pitchFamily="18" charset="0"/>
              </a:rPr>
              <a:t>Iriani</a:t>
            </a:r>
            <a:r>
              <a:rPr lang="en-GB" sz="1800" dirty="0">
                <a:effectLst/>
                <a:latin typeface="Times New Roman" panose="02020603050405020304" pitchFamily="18" charset="0"/>
                <a:ea typeface="Times New Roman" panose="02020603050405020304" pitchFamily="18" charset="0"/>
              </a:rPr>
              <a:t>, S.S. and </a:t>
            </a:r>
            <a:r>
              <a:rPr lang="en-GB" sz="1800" dirty="0" err="1">
                <a:effectLst/>
                <a:latin typeface="Times New Roman" panose="02020603050405020304" pitchFamily="18" charset="0"/>
                <a:ea typeface="Times New Roman" panose="02020603050405020304" pitchFamily="18" charset="0"/>
              </a:rPr>
              <a:t>Sanaji</a:t>
            </a:r>
            <a:r>
              <a:rPr lang="en-GB" sz="1800" dirty="0">
                <a:effectLst/>
                <a:latin typeface="Times New Roman" panose="02020603050405020304" pitchFamily="18" charset="0"/>
                <a:ea typeface="Times New Roman" panose="02020603050405020304" pitchFamily="18" charset="0"/>
              </a:rPr>
              <a:t>, S. (2025) 'A systematic literature review on the effectiveness of customer relationship management in building customer loyalty in the digital era', </a:t>
            </a:r>
            <a:r>
              <a:rPr lang="en-GB" sz="1800" i="1" dirty="0">
                <a:effectLst/>
                <a:latin typeface="Times New Roman" panose="02020603050405020304" pitchFamily="18" charset="0"/>
                <a:ea typeface="Times New Roman" panose="02020603050405020304" pitchFamily="18" charset="0"/>
              </a:rPr>
              <a:t>JPEKA: </a:t>
            </a:r>
            <a:r>
              <a:rPr lang="en-GB" sz="1800" i="1" dirty="0" err="1">
                <a:effectLst/>
                <a:latin typeface="Times New Roman" panose="02020603050405020304" pitchFamily="18" charset="0"/>
                <a:ea typeface="Times New Roman" panose="02020603050405020304" pitchFamily="18" charset="0"/>
              </a:rPr>
              <a:t>Jurnal</a:t>
            </a:r>
            <a:r>
              <a:rPr lang="en-GB" sz="1800" i="1" dirty="0">
                <a:effectLst/>
                <a:latin typeface="Times New Roman" panose="02020603050405020304" pitchFamily="18" charset="0"/>
                <a:ea typeface="Times New Roman" panose="02020603050405020304" pitchFamily="18" charset="0"/>
              </a:rPr>
              <a:t> Pendidikan </a:t>
            </a:r>
            <a:r>
              <a:rPr lang="en-GB" sz="1800" i="1" dirty="0" err="1">
                <a:effectLst/>
                <a:latin typeface="Times New Roman" panose="02020603050405020304" pitchFamily="18" charset="0"/>
                <a:ea typeface="Times New Roman" panose="02020603050405020304" pitchFamily="18" charset="0"/>
              </a:rPr>
              <a:t>Ekonomi</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Manajemen</a:t>
            </a:r>
            <a:r>
              <a:rPr lang="en-GB" sz="1800" i="1" dirty="0">
                <a:effectLst/>
                <a:latin typeface="Times New Roman" panose="02020603050405020304" pitchFamily="18" charset="0"/>
                <a:ea typeface="Times New Roman" panose="02020603050405020304" pitchFamily="18" charset="0"/>
              </a:rPr>
              <a:t> dan </a:t>
            </a:r>
            <a:r>
              <a:rPr lang="en-GB" sz="1800" i="1" dirty="0" err="1">
                <a:effectLst/>
                <a:latin typeface="Times New Roman" panose="02020603050405020304" pitchFamily="18" charset="0"/>
                <a:ea typeface="Times New Roman" panose="02020603050405020304" pitchFamily="18" charset="0"/>
              </a:rPr>
              <a:t>Keuangan</a:t>
            </a:r>
            <a:r>
              <a:rPr lang="en-GB" sz="1800" dirty="0">
                <a:effectLst/>
                <a:latin typeface="Times New Roman" panose="02020603050405020304" pitchFamily="18" charset="0"/>
                <a:ea typeface="Times New Roman" panose="02020603050405020304" pitchFamily="18" charset="0"/>
              </a:rPr>
              <a:t>, 9(2), pp. 107–128.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https://doi.org/10.26740/jpeka.v9n2.p107-128</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Flores, A. and </a:t>
            </a:r>
            <a:r>
              <a:rPr lang="en-GB" sz="1800" dirty="0" err="1">
                <a:effectLst/>
                <a:latin typeface="Times New Roman" panose="02020603050405020304" pitchFamily="18" charset="0"/>
                <a:ea typeface="Times New Roman" panose="02020603050405020304" pitchFamily="18" charset="0"/>
              </a:rPr>
              <a:t>Dorneles</a:t>
            </a:r>
            <a:r>
              <a:rPr lang="en-GB" sz="1800" dirty="0">
                <a:effectLst/>
                <a:latin typeface="Times New Roman" panose="02020603050405020304" pitchFamily="18" charset="0"/>
                <a:ea typeface="Times New Roman" panose="02020603050405020304" pitchFamily="18" charset="0"/>
              </a:rPr>
              <a:t>, L. (2023) 'Data privacy in retail: a bibliometric analysis', </a:t>
            </a:r>
            <a:r>
              <a:rPr lang="en-GB" sz="1800" i="1" dirty="0">
                <a:effectLst/>
                <a:latin typeface="Times New Roman" panose="02020603050405020304" pitchFamily="18" charset="0"/>
                <a:ea typeface="Times New Roman" panose="02020603050405020304" pitchFamily="18" charset="0"/>
              </a:rPr>
              <a:t>RIMAR – </a:t>
            </a:r>
            <a:r>
              <a:rPr lang="en-GB" sz="1800" i="1" dirty="0" err="1">
                <a:effectLst/>
                <a:latin typeface="Times New Roman" panose="02020603050405020304" pitchFamily="18" charset="0"/>
                <a:ea typeface="Times New Roman" panose="02020603050405020304" pitchFamily="18" charset="0"/>
              </a:rPr>
              <a:t>Revista</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Interdisciplinar</a:t>
            </a:r>
            <a:r>
              <a:rPr lang="en-GB" sz="1800" i="1" dirty="0">
                <a:effectLst/>
                <a:latin typeface="Times New Roman" panose="02020603050405020304" pitchFamily="18" charset="0"/>
                <a:ea typeface="Times New Roman" panose="02020603050405020304" pitchFamily="18" charset="0"/>
              </a:rPr>
              <a:t> de Marketing</a:t>
            </a:r>
            <a:r>
              <a:rPr lang="en-GB" sz="1800" dirty="0">
                <a:effectLst/>
                <a:latin typeface="Times New Roman" panose="02020603050405020304" pitchFamily="18" charset="0"/>
                <a:ea typeface="Times New Roman" panose="02020603050405020304" pitchFamily="18" charset="0"/>
              </a:rPr>
              <a:t>, 13(2), pp. 154–172.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https://doi.org/10.4025/rimar.v13i2.66702</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Kaur, J., Azmi, A. and Abdul Majid, R. (2022) 'Strategic direction of information technology on sustainable supply chain practices: exploratory case study on fashion industry in Malaysia', </a:t>
            </a:r>
            <a:r>
              <a:rPr lang="en-GB" sz="1800" i="1" dirty="0">
                <a:effectLst/>
                <a:latin typeface="Times New Roman" panose="02020603050405020304" pitchFamily="18" charset="0"/>
                <a:ea typeface="Times New Roman" panose="02020603050405020304" pitchFamily="18" charset="0"/>
              </a:rPr>
              <a:t>International Journal of Business and Society</a:t>
            </a:r>
            <a:r>
              <a:rPr lang="en-GB" sz="1800" dirty="0">
                <a:effectLst/>
                <a:latin typeface="Times New Roman" panose="02020603050405020304" pitchFamily="18" charset="0"/>
                <a:ea typeface="Times New Roman" panose="02020603050405020304" pitchFamily="18" charset="0"/>
              </a:rPr>
              <a:t>, 23(1), pp. 518–541.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https://doi.org/10.33736/ijbs.4628.2022</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Korucuk</a:t>
            </a:r>
            <a:r>
              <a:rPr lang="en-GB" sz="1800" dirty="0">
                <a:effectLst/>
                <a:latin typeface="Times New Roman" panose="02020603050405020304" pitchFamily="18" charset="0"/>
                <a:ea typeface="Times New Roman" panose="02020603050405020304" pitchFamily="18" charset="0"/>
              </a:rPr>
              <a:t>, S., Demir, E., Okoth, B.O., </a:t>
            </a:r>
            <a:r>
              <a:rPr lang="en-GB" sz="1800" dirty="0" err="1">
                <a:effectLst/>
                <a:latin typeface="Times New Roman" panose="02020603050405020304" pitchFamily="18" charset="0"/>
                <a:ea typeface="Times New Roman" panose="02020603050405020304" pitchFamily="18" charset="0"/>
              </a:rPr>
              <a:t>Bedirhanoğlu</a:t>
            </a:r>
            <a:r>
              <a:rPr lang="en-GB" sz="1800" dirty="0">
                <a:effectLst/>
                <a:latin typeface="Times New Roman" panose="02020603050405020304" pitchFamily="18" charset="0"/>
                <a:ea typeface="Times New Roman" panose="02020603050405020304" pitchFamily="18" charset="0"/>
              </a:rPr>
              <a:t>, Ş.B. and </a:t>
            </a:r>
            <a:r>
              <a:rPr lang="en-GB" sz="1800" dirty="0" err="1">
                <a:effectLst/>
                <a:latin typeface="Times New Roman" panose="02020603050405020304" pitchFamily="18" charset="0"/>
                <a:ea typeface="Times New Roman" panose="02020603050405020304" pitchFamily="18" charset="0"/>
              </a:rPr>
              <a:t>Karamaşa</a:t>
            </a:r>
            <a:r>
              <a:rPr lang="en-GB" sz="1800" dirty="0">
                <a:effectLst/>
                <a:latin typeface="Times New Roman" panose="02020603050405020304" pitchFamily="18" charset="0"/>
                <a:ea typeface="Times New Roman" panose="02020603050405020304" pitchFamily="18" charset="0"/>
              </a:rPr>
              <a:t>, Ç. (2023) 'Examining the critical success factors related to enterprise resource planning: a case study in </a:t>
            </a:r>
            <a:r>
              <a:rPr lang="en-GB" sz="1800" dirty="0" err="1">
                <a:effectLst/>
                <a:latin typeface="Times New Roman" panose="02020603050405020304" pitchFamily="18" charset="0"/>
                <a:ea typeface="Times New Roman" panose="02020603050405020304" pitchFamily="18" charset="0"/>
              </a:rPr>
              <a:t>Ordu</a:t>
            </a:r>
            <a:r>
              <a:rPr lang="en-GB" sz="1800" dirty="0">
                <a:effectLst/>
                <a:latin typeface="Times New Roman" panose="02020603050405020304" pitchFamily="18" charset="0"/>
                <a:ea typeface="Times New Roman" panose="02020603050405020304" pitchFamily="18" charset="0"/>
              </a:rPr>
              <a:t> province', </a:t>
            </a:r>
            <a:r>
              <a:rPr lang="en-GB" sz="1800" i="1" dirty="0">
                <a:effectLst/>
                <a:latin typeface="Times New Roman" panose="02020603050405020304" pitchFamily="18" charset="0"/>
                <a:ea typeface="Times New Roman" panose="02020603050405020304" pitchFamily="18" charset="0"/>
              </a:rPr>
              <a:t>Decision Making and Analysis</a:t>
            </a:r>
            <a:r>
              <a:rPr lang="en-GB" sz="1800" dirty="0">
                <a:effectLst/>
                <a:latin typeface="Times New Roman" panose="02020603050405020304" pitchFamily="18" charset="0"/>
                <a:ea typeface="Times New Roman" panose="02020603050405020304" pitchFamily="18" charset="0"/>
              </a:rPr>
              <a:t>, 1(1), pp. 10–22.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https://doi.org/10.55976/dma.12023115710-22</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Li, R., Liu, W. and Zhou, S. (2024) 'Digital transformation of supply chain management in the fast fashion industry: a case study of Zara', </a:t>
            </a:r>
            <a:r>
              <a:rPr lang="en-GB" sz="1800" i="1" dirty="0">
                <a:effectLst/>
                <a:latin typeface="Times New Roman" panose="02020603050405020304" pitchFamily="18" charset="0"/>
                <a:ea typeface="Times New Roman" panose="02020603050405020304" pitchFamily="18" charset="0"/>
              </a:rPr>
              <a:t>SHS Web of Conferences</a:t>
            </a:r>
            <a:r>
              <a:rPr lang="en-GB" sz="1800" dirty="0">
                <a:effectLst/>
                <a:latin typeface="Times New Roman" panose="02020603050405020304" pitchFamily="18" charset="0"/>
                <a:ea typeface="Times New Roman" panose="02020603050405020304" pitchFamily="18" charset="0"/>
              </a:rPr>
              <a:t>, 181, 04019. </a:t>
            </a:r>
            <a:r>
              <a:rPr lang="en-GB" sz="1800" u="sng" dirty="0">
                <a:solidFill>
                  <a:srgbClr val="0563C1"/>
                </a:solidFill>
                <a:effectLst/>
                <a:latin typeface="Times New Roman" panose="02020603050405020304" pitchFamily="18" charset="0"/>
                <a:ea typeface="Times New Roman" panose="02020603050405020304" pitchFamily="18" charset="0"/>
                <a:hlinkClick r:id="rId7"/>
              </a:rPr>
              <a:t>https://doi.org/10.1051/shsconf/202418104019</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Lutsenko, </a:t>
            </a:r>
            <a:r>
              <a:rPr lang="en-GB" sz="1800" dirty="0" err="1">
                <a:effectLst/>
                <a:latin typeface="Times New Roman" panose="02020603050405020304" pitchFamily="18" charset="0"/>
                <a:ea typeface="Times New Roman" panose="02020603050405020304" pitchFamily="18" charset="0"/>
              </a:rPr>
              <a:t>O.Ye</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Hryhorenko</a:t>
            </a:r>
            <a:r>
              <a:rPr lang="en-GB" sz="1800" dirty="0">
                <a:effectLst/>
                <a:latin typeface="Times New Roman" panose="02020603050405020304" pitchFamily="18" charset="0"/>
                <a:ea typeface="Times New Roman" panose="02020603050405020304" pitchFamily="18" charset="0"/>
              </a:rPr>
              <a:t>, D.A., </a:t>
            </a:r>
            <a:r>
              <a:rPr lang="en-GB" sz="1800" dirty="0" err="1">
                <a:effectLst/>
                <a:latin typeface="Times New Roman" panose="02020603050405020304" pitchFamily="18" charset="0"/>
                <a:ea typeface="Times New Roman" panose="02020603050405020304" pitchFamily="18" charset="0"/>
              </a:rPr>
              <a:t>Tykhonovych</a:t>
            </a:r>
            <a:r>
              <a:rPr lang="en-GB" sz="1800" dirty="0">
                <a:effectLst/>
                <a:latin typeface="Times New Roman" panose="02020603050405020304" pitchFamily="18" charset="0"/>
                <a:ea typeface="Times New Roman" panose="02020603050405020304" pitchFamily="18" charset="0"/>
              </a:rPr>
              <a:t>, O.Y., </a:t>
            </a:r>
            <a:r>
              <a:rPr lang="en-GB" sz="1800" dirty="0" err="1">
                <a:effectLst/>
                <a:latin typeface="Times New Roman" panose="02020603050405020304" pitchFamily="18" charset="0"/>
                <a:ea typeface="Times New Roman" panose="02020603050405020304" pitchFamily="18" charset="0"/>
              </a:rPr>
              <a:t>Gryn</a:t>
            </a:r>
            <a:r>
              <a:rPr lang="en-GB" sz="1800" dirty="0">
                <a:effectLst/>
                <a:latin typeface="Times New Roman" panose="02020603050405020304" pitchFamily="18" charset="0"/>
                <a:ea typeface="Times New Roman" panose="02020603050405020304" pitchFamily="18" charset="0"/>
              </a:rPr>
              <a:t>, D.V. and </a:t>
            </a:r>
            <a:r>
              <a:rPr lang="en-GB" sz="1800" dirty="0" err="1">
                <a:effectLst/>
                <a:latin typeface="Times New Roman" panose="02020603050405020304" pitchFamily="18" charset="0"/>
                <a:ea typeface="Times New Roman" panose="02020603050405020304" pitchFamily="18" charset="0"/>
              </a:rPr>
              <a:t>Pavlichenko</a:t>
            </a:r>
            <a:r>
              <a:rPr lang="en-GB" sz="1800" dirty="0">
                <a:effectLst/>
                <a:latin typeface="Times New Roman" panose="02020603050405020304" pitchFamily="18" charset="0"/>
                <a:ea typeface="Times New Roman" panose="02020603050405020304" pitchFamily="18" charset="0"/>
              </a:rPr>
              <a:t>, H.V. (2025) 'Legal regulation of employee monitoring in the digital age: between security and privacy', </a:t>
            </a:r>
            <a:r>
              <a:rPr lang="en-GB" sz="1800" i="1" dirty="0">
                <a:effectLst/>
                <a:latin typeface="Times New Roman" panose="02020603050405020304" pitchFamily="18" charset="0"/>
                <a:ea typeface="Times New Roman" panose="02020603050405020304" pitchFamily="18" charset="0"/>
              </a:rPr>
              <a:t>International Journal of Law and Information Technology</a:t>
            </a:r>
            <a:r>
              <a:rPr lang="en-GB" sz="1800" dirty="0">
                <a:effectLst/>
                <a:latin typeface="Times New Roman" panose="02020603050405020304" pitchFamily="18" charset="0"/>
                <a:ea typeface="Times New Roman" panose="02020603050405020304" pitchFamily="18" charset="0"/>
              </a:rPr>
              <a:t>, 33, eaaf008. </a:t>
            </a:r>
            <a:r>
              <a:rPr lang="en-GB" sz="1800" u="sng" dirty="0">
                <a:solidFill>
                  <a:srgbClr val="0563C1"/>
                </a:solidFill>
                <a:effectLst/>
                <a:latin typeface="Times New Roman" panose="02020603050405020304" pitchFamily="18" charset="0"/>
                <a:ea typeface="Times New Roman" panose="02020603050405020304" pitchFamily="18" charset="0"/>
                <a:hlinkClick r:id="rId8"/>
              </a:rPr>
              <a:t>https://doi.org/10.1093/ijlit/eaaf008</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Mechta</a:t>
            </a:r>
            <a:r>
              <a:rPr lang="en-GB" sz="1800" dirty="0">
                <a:effectLst/>
                <a:latin typeface="Times New Roman" panose="02020603050405020304" pitchFamily="18" charset="0"/>
                <a:ea typeface="Times New Roman" panose="02020603050405020304" pitchFamily="18" charset="0"/>
              </a:rPr>
              <a:t>, M., Kebab, M., </a:t>
            </a:r>
            <a:r>
              <a:rPr lang="en-GB" sz="1800" dirty="0" err="1">
                <a:effectLst/>
                <a:latin typeface="Times New Roman" panose="02020603050405020304" pitchFamily="18" charset="0"/>
                <a:ea typeface="Times New Roman" panose="02020603050405020304" pitchFamily="18" charset="0"/>
              </a:rPr>
              <a:t>Bouabdellah</a:t>
            </a:r>
            <a:r>
              <a:rPr lang="en-GB" sz="1800" dirty="0">
                <a:effectLst/>
                <a:latin typeface="Times New Roman" panose="02020603050405020304" pitchFamily="18" charset="0"/>
                <a:ea typeface="Times New Roman" panose="02020603050405020304" pitchFamily="18" charset="0"/>
              </a:rPr>
              <a:t>, H. and </a:t>
            </a:r>
            <a:r>
              <a:rPr lang="en-GB" sz="1800" dirty="0" err="1">
                <a:effectLst/>
                <a:latin typeface="Times New Roman" panose="02020603050405020304" pitchFamily="18" charset="0"/>
                <a:ea typeface="Times New Roman" panose="02020603050405020304" pitchFamily="18" charset="0"/>
              </a:rPr>
              <a:t>Mouloudj</a:t>
            </a:r>
            <a:r>
              <a:rPr lang="en-GB" sz="1800" dirty="0">
                <a:effectLst/>
                <a:latin typeface="Times New Roman" panose="02020603050405020304" pitchFamily="18" charset="0"/>
                <a:ea typeface="Times New Roman" panose="02020603050405020304" pitchFamily="18" charset="0"/>
              </a:rPr>
              <a:t>, K. (2024) 'The effect of customer relationship management dimensions on hotel reputation: an empirical study', </a:t>
            </a:r>
            <a:r>
              <a:rPr lang="en-GB" sz="1800" i="1" dirty="0" err="1">
                <a:effectLst/>
                <a:latin typeface="Times New Roman" panose="02020603050405020304" pitchFamily="18" charset="0"/>
                <a:ea typeface="Times New Roman" panose="02020603050405020304" pitchFamily="18" charset="0"/>
              </a:rPr>
              <a:t>Facta</a:t>
            </a:r>
            <a:r>
              <a:rPr lang="en-GB" sz="1800" i="1" dirty="0">
                <a:effectLst/>
                <a:latin typeface="Times New Roman" panose="02020603050405020304" pitchFamily="18" charset="0"/>
                <a:ea typeface="Times New Roman" panose="02020603050405020304" pitchFamily="18" charset="0"/>
              </a:rPr>
              <a:t> Universitatis, Series: Economics and Organization</a:t>
            </a:r>
            <a:r>
              <a:rPr lang="en-GB" sz="1800" dirty="0">
                <a:effectLst/>
                <a:latin typeface="Times New Roman" panose="02020603050405020304" pitchFamily="18" charset="0"/>
                <a:ea typeface="Times New Roman" panose="02020603050405020304" pitchFamily="18" charset="0"/>
              </a:rPr>
              <a:t>, 21(3), pp. 147–162. </a:t>
            </a:r>
            <a:r>
              <a:rPr lang="en-GB" sz="1800" u="sng" dirty="0">
                <a:solidFill>
                  <a:srgbClr val="0563C1"/>
                </a:solidFill>
                <a:effectLst/>
                <a:latin typeface="Times New Roman" panose="02020603050405020304" pitchFamily="18" charset="0"/>
                <a:ea typeface="Times New Roman" panose="02020603050405020304" pitchFamily="18" charset="0"/>
                <a:hlinkClick r:id="rId9"/>
              </a:rPr>
              <a:t>https://doi.org/10.22190/FUEO240822011M</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Pal, R. and Gander, J. (2021) 'Sustainable fashion supply chain management: a framework for managing double agency', </a:t>
            </a:r>
            <a:r>
              <a:rPr lang="en-GB" sz="1800" i="1" dirty="0">
                <a:effectLst/>
                <a:latin typeface="Times New Roman" panose="02020603050405020304" pitchFamily="18" charset="0"/>
                <a:ea typeface="Times New Roman" panose="02020603050405020304" pitchFamily="18" charset="0"/>
              </a:rPr>
              <a:t>Journal of Fashion Marketing and Management</a:t>
            </a:r>
            <a:r>
              <a:rPr lang="en-GB" sz="1800" dirty="0">
                <a:effectLst/>
                <a:latin typeface="Times New Roman" panose="02020603050405020304" pitchFamily="18" charset="0"/>
                <a:ea typeface="Times New Roman" panose="02020603050405020304" pitchFamily="18" charset="0"/>
              </a:rPr>
              <a:t>, 25(3), pp. 341–357. </a:t>
            </a:r>
            <a:r>
              <a:rPr lang="en-GB" sz="1800" u="sng" dirty="0">
                <a:solidFill>
                  <a:srgbClr val="0563C1"/>
                </a:solidFill>
                <a:effectLst/>
                <a:latin typeface="Times New Roman" panose="02020603050405020304" pitchFamily="18" charset="0"/>
                <a:ea typeface="Times New Roman" panose="02020603050405020304" pitchFamily="18" charset="0"/>
                <a:hlinkClick r:id="rId10"/>
              </a:rPr>
              <a:t>https://doi.org/10.1108/JFMM-07-2020-0162</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Setyawan</a:t>
            </a:r>
            <a:r>
              <a:rPr lang="en-GB" sz="1800" dirty="0">
                <a:effectLst/>
                <a:latin typeface="Times New Roman" panose="02020603050405020304" pitchFamily="18" charset="0"/>
                <a:ea typeface="Times New Roman" panose="02020603050405020304" pitchFamily="18" charset="0"/>
              </a:rPr>
              <a:t>, R., </a:t>
            </a:r>
            <a:r>
              <a:rPr lang="en-GB" sz="1800" dirty="0" err="1">
                <a:effectLst/>
                <a:latin typeface="Times New Roman" panose="02020603050405020304" pitchFamily="18" charset="0"/>
                <a:ea typeface="Times New Roman" panose="02020603050405020304" pitchFamily="18" charset="0"/>
              </a:rPr>
              <a:t>Tobing</a:t>
            </a:r>
            <a:r>
              <a:rPr lang="en-GB" sz="1800" dirty="0">
                <a:effectLst/>
                <a:latin typeface="Times New Roman" panose="02020603050405020304" pitchFamily="18" charset="0"/>
                <a:ea typeface="Times New Roman" panose="02020603050405020304" pitchFamily="18" charset="0"/>
              </a:rPr>
              <a:t>, W.T.M.L. and </a:t>
            </a:r>
            <a:r>
              <a:rPr lang="en-GB" sz="1800" dirty="0" err="1">
                <a:effectLst/>
                <a:latin typeface="Times New Roman" panose="02020603050405020304" pitchFamily="18" charset="0"/>
                <a:ea typeface="Times New Roman" panose="02020603050405020304" pitchFamily="18" charset="0"/>
              </a:rPr>
              <a:t>Handoko</a:t>
            </a:r>
            <a:r>
              <a:rPr lang="en-GB" sz="1800" dirty="0">
                <a:effectLst/>
                <a:latin typeface="Times New Roman" panose="02020603050405020304" pitchFamily="18" charset="0"/>
                <a:ea typeface="Times New Roman" panose="02020603050405020304" pitchFamily="18" charset="0"/>
              </a:rPr>
              <a:t>, S. (2024) 'The ethical dilemmas of AI-driven decision-making in business: a multi-perspective case study on corporate accountability and transparency', </a:t>
            </a:r>
            <a:r>
              <a:rPr lang="en-GB" sz="1800" i="1" dirty="0" err="1">
                <a:effectLst/>
                <a:latin typeface="Times New Roman" panose="02020603050405020304" pitchFamily="18" charset="0"/>
                <a:ea typeface="Times New Roman" panose="02020603050405020304" pitchFamily="18" charset="0"/>
              </a:rPr>
              <a:t>Dinamika</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Jurnal</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Manajemen</a:t>
            </a:r>
            <a:r>
              <a:rPr lang="en-GB" sz="1800" i="1" dirty="0">
                <a:effectLst/>
                <a:latin typeface="Times New Roman" panose="02020603050405020304" pitchFamily="18" charset="0"/>
                <a:ea typeface="Times New Roman" panose="02020603050405020304" pitchFamily="18" charset="0"/>
              </a:rPr>
              <a:t> Sosial </a:t>
            </a:r>
            <a:r>
              <a:rPr lang="en-GB" sz="1800" i="1" dirty="0" err="1">
                <a:effectLst/>
                <a:latin typeface="Times New Roman" panose="02020603050405020304" pitchFamily="18" charset="0"/>
                <a:ea typeface="Times New Roman" panose="02020603050405020304" pitchFamily="18" charset="0"/>
              </a:rPr>
              <a:t>Ekonomi</a:t>
            </a:r>
            <a:r>
              <a:rPr lang="en-GB" sz="1800" dirty="0">
                <a:effectLst/>
                <a:latin typeface="Times New Roman" panose="02020603050405020304" pitchFamily="18" charset="0"/>
                <a:ea typeface="Times New Roman" panose="02020603050405020304" pitchFamily="18" charset="0"/>
              </a:rPr>
              <a:t>, 4(1), pp. 270–278. </a:t>
            </a:r>
            <a:r>
              <a:rPr lang="en-GB" sz="1800" u="sng" dirty="0">
                <a:solidFill>
                  <a:srgbClr val="0563C1"/>
                </a:solidFill>
                <a:effectLst/>
                <a:latin typeface="Times New Roman" panose="02020603050405020304" pitchFamily="18" charset="0"/>
                <a:ea typeface="Times New Roman" panose="02020603050405020304" pitchFamily="18" charset="0"/>
                <a:hlinkClick r:id="rId11"/>
              </a:rPr>
              <a:t>https://doi.org/10.51903/z0b0ep50</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Sison</a:t>
            </a:r>
            <a:r>
              <a:rPr lang="en-GB" sz="1800" dirty="0">
                <a:effectLst/>
                <a:latin typeface="Times New Roman" panose="02020603050405020304" pitchFamily="18" charset="0"/>
                <a:ea typeface="Times New Roman" panose="02020603050405020304" pitchFamily="18" charset="0"/>
              </a:rPr>
              <a:t>, A., Ferrero, I., García Ruiz, P. and Kim, T.W. (2023) 'Editorial: Artificial intelligence (AI) ethics in business', </a:t>
            </a:r>
            <a:r>
              <a:rPr lang="en-GB" sz="1800" i="1" dirty="0">
                <a:effectLst/>
                <a:latin typeface="Times New Roman" panose="02020603050405020304" pitchFamily="18" charset="0"/>
                <a:ea typeface="Times New Roman" panose="02020603050405020304" pitchFamily="18" charset="0"/>
              </a:rPr>
              <a:t>Frontiers in Psychology</a:t>
            </a:r>
            <a:r>
              <a:rPr lang="en-GB" sz="1800" dirty="0">
                <a:effectLst/>
                <a:latin typeface="Times New Roman" panose="02020603050405020304" pitchFamily="18" charset="0"/>
                <a:ea typeface="Times New Roman" panose="02020603050405020304" pitchFamily="18" charset="0"/>
              </a:rPr>
              <a:t>, 14, 1258721. </a:t>
            </a:r>
            <a:r>
              <a:rPr lang="en-GB" sz="1800" u="sng" dirty="0">
                <a:solidFill>
                  <a:srgbClr val="0563C1"/>
                </a:solidFill>
                <a:effectLst/>
                <a:latin typeface="Times New Roman" panose="02020603050405020304" pitchFamily="18" charset="0"/>
                <a:ea typeface="Times New Roman" panose="02020603050405020304" pitchFamily="18" charset="0"/>
                <a:hlinkClick r:id="rId12"/>
              </a:rPr>
              <a:t>https://doi.org/10.3389/fpsyg.2023.1258721</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Souza, L.A. de, Barros, M.J.F. de and Melo, P. (2023) 'How management information systems might add value to the decision-making process in organisations', </a:t>
            </a:r>
            <a:r>
              <a:rPr lang="en-GB" sz="1800" i="1" dirty="0">
                <a:effectLst/>
                <a:latin typeface="Times New Roman" panose="02020603050405020304" pitchFamily="18" charset="0"/>
                <a:ea typeface="Times New Roman" panose="02020603050405020304" pitchFamily="18" charset="0"/>
              </a:rPr>
              <a:t>RISUS – Journal on Innovation and Sustainability</a:t>
            </a:r>
            <a:r>
              <a:rPr lang="en-GB" sz="1800" dirty="0">
                <a:effectLst/>
                <a:latin typeface="Times New Roman" panose="02020603050405020304" pitchFamily="18" charset="0"/>
                <a:ea typeface="Times New Roman" panose="02020603050405020304" pitchFamily="18" charset="0"/>
              </a:rPr>
              <a:t>, 15(1), pp. 62–70. </a:t>
            </a:r>
            <a:r>
              <a:rPr lang="en-GB" sz="1800" u="sng" dirty="0">
                <a:solidFill>
                  <a:srgbClr val="0563C1"/>
                </a:solidFill>
                <a:effectLst/>
                <a:latin typeface="Times New Roman" panose="02020603050405020304" pitchFamily="18" charset="0"/>
                <a:ea typeface="Times New Roman" panose="02020603050405020304" pitchFamily="18" charset="0"/>
                <a:hlinkClick r:id="rId13"/>
              </a:rPr>
              <a:t>https://doi.org/10.23925/2179-3565.2023v15i1p62-70</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Subbarao, A. and Khan, N. (2022) 'Enterprise resource planning critical success factors in small medium-sized enterprises', </a:t>
            </a:r>
            <a:r>
              <a:rPr lang="en-GB" sz="1800" i="1" dirty="0">
                <a:effectLst/>
                <a:latin typeface="Times New Roman" panose="02020603050405020304" pitchFamily="18" charset="0"/>
                <a:ea typeface="Times New Roman" panose="02020603050405020304" pitchFamily="18" charset="0"/>
              </a:rPr>
              <a:t>Journal of System and Management Sciences</a:t>
            </a:r>
            <a:r>
              <a:rPr lang="en-GB" sz="1800" dirty="0">
                <a:effectLst/>
                <a:latin typeface="Times New Roman" panose="02020603050405020304" pitchFamily="18" charset="0"/>
                <a:ea typeface="Times New Roman" panose="02020603050405020304" pitchFamily="18" charset="0"/>
              </a:rPr>
              <a:t>, 12(6), pp. 81–96. </a:t>
            </a:r>
            <a:r>
              <a:rPr lang="en-GB" sz="1800" u="sng" dirty="0">
                <a:solidFill>
                  <a:srgbClr val="0563C1"/>
                </a:solidFill>
                <a:effectLst/>
                <a:latin typeface="Times New Roman" panose="02020603050405020304" pitchFamily="18" charset="0"/>
                <a:ea typeface="Times New Roman" panose="02020603050405020304" pitchFamily="18" charset="0"/>
                <a:hlinkClick r:id="rId14"/>
              </a:rPr>
              <a:t>https://doi.org/10.33168/JSMS.2022.0606</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Sukomardojo</a:t>
            </a:r>
            <a:r>
              <a:rPr lang="en-GB" sz="1800" dirty="0">
                <a:effectLst/>
                <a:latin typeface="Times New Roman" panose="02020603050405020304" pitchFamily="18" charset="0"/>
                <a:ea typeface="Times New Roman" panose="02020603050405020304" pitchFamily="18" charset="0"/>
              </a:rPr>
              <a:t>, T., </a:t>
            </a:r>
            <a:r>
              <a:rPr lang="en-GB" sz="1800" dirty="0" err="1">
                <a:effectLst/>
                <a:latin typeface="Times New Roman" panose="02020603050405020304" pitchFamily="18" charset="0"/>
                <a:ea typeface="Times New Roman" panose="02020603050405020304" pitchFamily="18" charset="0"/>
              </a:rPr>
              <a:t>Purbandono</a:t>
            </a:r>
            <a:r>
              <a:rPr lang="en-GB" sz="1800" dirty="0">
                <a:effectLst/>
                <a:latin typeface="Times New Roman" panose="02020603050405020304" pitchFamily="18" charset="0"/>
                <a:ea typeface="Times New Roman" panose="02020603050405020304" pitchFamily="18" charset="0"/>
              </a:rPr>
              <a:t> H, R., </a:t>
            </a:r>
            <a:r>
              <a:rPr lang="en-GB" sz="1800" dirty="0" err="1">
                <a:effectLst/>
                <a:latin typeface="Times New Roman" panose="02020603050405020304" pitchFamily="18" charset="0"/>
                <a:ea typeface="Times New Roman" panose="02020603050405020304" pitchFamily="18" charset="0"/>
              </a:rPr>
              <a:t>Fatmawati</a:t>
            </a:r>
            <a:r>
              <a:rPr lang="en-GB" sz="1800" dirty="0">
                <a:effectLst/>
                <a:latin typeface="Times New Roman" panose="02020603050405020304" pitchFamily="18" charset="0"/>
                <a:ea typeface="Times New Roman" panose="02020603050405020304" pitchFamily="18" charset="0"/>
              </a:rPr>
              <a:t>, E., </a:t>
            </a:r>
            <a:r>
              <a:rPr lang="en-GB" sz="1800" dirty="0" err="1">
                <a:effectLst/>
                <a:latin typeface="Times New Roman" panose="02020603050405020304" pitchFamily="18" charset="0"/>
                <a:ea typeface="Times New Roman" panose="02020603050405020304" pitchFamily="18" charset="0"/>
              </a:rPr>
              <a:t>Ratih</a:t>
            </a:r>
            <a:r>
              <a:rPr lang="en-GB" sz="1800" dirty="0">
                <a:effectLst/>
                <a:latin typeface="Times New Roman" panose="02020603050405020304" pitchFamily="18" charset="0"/>
                <a:ea typeface="Times New Roman" panose="02020603050405020304" pitchFamily="18" charset="0"/>
              </a:rPr>
              <a:t>, S.W.W. and </a:t>
            </a:r>
            <a:r>
              <a:rPr lang="en-GB" sz="1800" dirty="0" err="1">
                <a:effectLst/>
                <a:latin typeface="Times New Roman" panose="02020603050405020304" pitchFamily="18" charset="0"/>
                <a:ea typeface="Times New Roman" panose="02020603050405020304" pitchFamily="18" charset="0"/>
              </a:rPr>
              <a:t>Almana</a:t>
            </a:r>
            <a:r>
              <a:rPr lang="en-GB" sz="1800" dirty="0">
                <a:effectLst/>
                <a:latin typeface="Times New Roman" panose="02020603050405020304" pitchFamily="18" charset="0"/>
                <a:ea typeface="Times New Roman" panose="02020603050405020304" pitchFamily="18" charset="0"/>
              </a:rPr>
              <a:t>, L.O. (2024) 'From data to decisions: leveraging advanced MIS for strategic business insights', </a:t>
            </a:r>
            <a:r>
              <a:rPr lang="en-GB" sz="1800" i="1" dirty="0">
                <a:effectLst/>
                <a:latin typeface="Times New Roman" panose="02020603050405020304" pitchFamily="18" charset="0"/>
                <a:ea typeface="Times New Roman" panose="02020603050405020304" pitchFamily="18" charset="0"/>
              </a:rPr>
              <a:t>Journal Branding</a:t>
            </a:r>
            <a:r>
              <a:rPr lang="en-GB" sz="1800" dirty="0">
                <a:effectLst/>
                <a:latin typeface="Times New Roman" panose="02020603050405020304" pitchFamily="18" charset="0"/>
                <a:ea typeface="Times New Roman" panose="02020603050405020304" pitchFamily="18" charset="0"/>
              </a:rPr>
              <a:t>, 3(1). </a:t>
            </a:r>
            <a:r>
              <a:rPr lang="en-GB" sz="1800" u="sng" dirty="0">
                <a:solidFill>
                  <a:srgbClr val="0563C1"/>
                </a:solidFill>
                <a:effectLst/>
                <a:latin typeface="Times New Roman" panose="02020603050405020304" pitchFamily="18" charset="0"/>
                <a:ea typeface="Times New Roman" panose="02020603050405020304" pitchFamily="18" charset="0"/>
                <a:hlinkClick r:id="rId15"/>
              </a:rPr>
              <a:t>https://doi.org/10.15575/jb.v3i1.36580</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Taherdoost</a:t>
            </a:r>
            <a:r>
              <a:rPr lang="en-GB" sz="1800" dirty="0">
                <a:effectLst/>
                <a:latin typeface="Times New Roman" panose="02020603050405020304" pitchFamily="18" charset="0"/>
                <a:ea typeface="Times New Roman" panose="02020603050405020304" pitchFamily="18" charset="0"/>
              </a:rPr>
              <a:t>, H. (2023) 'The role of different types of management information system applications in business development: concepts, and limitations', </a:t>
            </a:r>
            <a:r>
              <a:rPr lang="en-GB" sz="1800" i="1" dirty="0">
                <a:effectLst/>
                <a:latin typeface="Times New Roman" panose="02020603050405020304" pitchFamily="18" charset="0"/>
                <a:ea typeface="Times New Roman" panose="02020603050405020304" pitchFamily="18" charset="0"/>
              </a:rPr>
              <a:t>Cloud Computing and Data Science</a:t>
            </a:r>
            <a:r>
              <a:rPr lang="en-GB" sz="1800" dirty="0">
                <a:effectLst/>
                <a:latin typeface="Times New Roman" panose="02020603050405020304" pitchFamily="18" charset="0"/>
                <a:ea typeface="Times New Roman" panose="02020603050405020304" pitchFamily="18" charset="0"/>
              </a:rPr>
              <a:t>, 4(1), pp. 31–47. </a:t>
            </a:r>
            <a:r>
              <a:rPr lang="en-GB" sz="1800" u="sng" dirty="0">
                <a:solidFill>
                  <a:srgbClr val="0563C1"/>
                </a:solidFill>
                <a:effectLst/>
                <a:latin typeface="Times New Roman" panose="02020603050405020304" pitchFamily="18" charset="0"/>
                <a:ea typeface="Times New Roman" panose="02020603050405020304" pitchFamily="18" charset="0"/>
                <a:hlinkClick r:id="rId16"/>
              </a:rPr>
              <a:t>https://doi.org/10.37256/ccds.4120231959</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Talo</a:t>
            </a:r>
            <a:r>
              <a:rPr lang="en-GB" sz="1800" dirty="0">
                <a:effectLst/>
                <a:latin typeface="Times New Roman" panose="02020603050405020304" pitchFamily="18" charset="0"/>
                <a:ea typeface="Times New Roman" panose="02020603050405020304" pitchFamily="18" charset="0"/>
              </a:rPr>
              <a:t>, M.C. and Emanuel, A.W.R. (2025) 'Systematic review of enterprise resource planning (ERP) system implementation in organizations: challenges and successes to company performance', </a:t>
            </a:r>
            <a:r>
              <a:rPr lang="en-GB" sz="1800" i="1" dirty="0">
                <a:effectLst/>
                <a:latin typeface="Times New Roman" panose="02020603050405020304" pitchFamily="18" charset="0"/>
                <a:ea typeface="Times New Roman" panose="02020603050405020304" pitchFamily="18" charset="0"/>
              </a:rPr>
              <a:t>Bitnet: </a:t>
            </a:r>
            <a:r>
              <a:rPr lang="en-GB" sz="1800" i="1" dirty="0" err="1">
                <a:effectLst/>
                <a:latin typeface="Times New Roman" panose="02020603050405020304" pitchFamily="18" charset="0"/>
                <a:ea typeface="Times New Roman" panose="02020603050405020304" pitchFamily="18" charset="0"/>
              </a:rPr>
              <a:t>Jurnal</a:t>
            </a:r>
            <a:r>
              <a:rPr lang="en-GB" sz="1800" i="1" dirty="0">
                <a:effectLst/>
                <a:latin typeface="Times New Roman" panose="02020603050405020304" pitchFamily="18" charset="0"/>
                <a:ea typeface="Times New Roman" panose="02020603050405020304" pitchFamily="18" charset="0"/>
              </a:rPr>
              <a:t> Pendidikan </a:t>
            </a:r>
            <a:r>
              <a:rPr lang="en-GB" sz="1800" i="1" dirty="0" err="1">
                <a:effectLst/>
                <a:latin typeface="Times New Roman" panose="02020603050405020304" pitchFamily="18" charset="0"/>
                <a:ea typeface="Times New Roman" panose="02020603050405020304" pitchFamily="18" charset="0"/>
              </a:rPr>
              <a:t>Teknologi</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Informasi</a:t>
            </a:r>
            <a:r>
              <a:rPr lang="en-GB" sz="1800" dirty="0">
                <a:effectLst/>
                <a:latin typeface="Times New Roman" panose="02020603050405020304" pitchFamily="18" charset="0"/>
                <a:ea typeface="Times New Roman" panose="02020603050405020304" pitchFamily="18" charset="0"/>
              </a:rPr>
              <a:t>, 10(2), pp. 1–11. </a:t>
            </a:r>
            <a:r>
              <a:rPr lang="en-GB" sz="1800" u="sng" dirty="0">
                <a:solidFill>
                  <a:srgbClr val="0563C1"/>
                </a:solidFill>
                <a:effectLst/>
                <a:latin typeface="Times New Roman" panose="02020603050405020304" pitchFamily="18" charset="0"/>
                <a:ea typeface="Times New Roman" panose="02020603050405020304" pitchFamily="18" charset="0"/>
                <a:hlinkClick r:id="rId17"/>
              </a:rPr>
              <a:t>https://doi.org/10.33084/bitnet.v10i2.9603</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Vitak</a:t>
            </a:r>
            <a:r>
              <a:rPr lang="en-GB" sz="1800" dirty="0">
                <a:effectLst/>
                <a:latin typeface="Times New Roman" panose="02020603050405020304" pitchFamily="18" charset="0"/>
                <a:ea typeface="Times New Roman" panose="02020603050405020304" pitchFamily="18" charset="0"/>
              </a:rPr>
              <a:t>, J. and Zimmer, M. (2023) 'Surveillance and the future of work: exploring employees' attitudes toward monitoring in a post-COVID workplace', </a:t>
            </a:r>
            <a:r>
              <a:rPr lang="en-GB" sz="1800" i="1" dirty="0">
                <a:effectLst/>
                <a:latin typeface="Times New Roman" panose="02020603050405020304" pitchFamily="18" charset="0"/>
                <a:ea typeface="Times New Roman" panose="02020603050405020304" pitchFamily="18" charset="0"/>
              </a:rPr>
              <a:t>Journal of Computer-Mediated Communication</a:t>
            </a:r>
            <a:r>
              <a:rPr lang="en-GB" sz="1800" dirty="0">
                <a:effectLst/>
                <a:latin typeface="Times New Roman" panose="02020603050405020304" pitchFamily="18" charset="0"/>
                <a:ea typeface="Times New Roman" panose="02020603050405020304" pitchFamily="18" charset="0"/>
              </a:rPr>
              <a:t>, 28(4), zmad007. </a:t>
            </a:r>
            <a:r>
              <a:rPr lang="en-GB" sz="1800" u="sng" dirty="0">
                <a:solidFill>
                  <a:srgbClr val="0563C1"/>
                </a:solidFill>
                <a:effectLst/>
                <a:latin typeface="Times New Roman" panose="02020603050405020304" pitchFamily="18" charset="0"/>
                <a:ea typeface="Times New Roman" panose="02020603050405020304" pitchFamily="18" charset="0"/>
                <a:hlinkClick r:id="rId18"/>
              </a:rPr>
              <a:t>https://doi.org/10.1093/jcmc/zmad007</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675F605-1812-41E5-8D57-0375887A7147}" type="slidenum">
              <a:rPr lang="en-GB" smtClean="0"/>
              <a:t>14</a:t>
            </a:fld>
            <a:endParaRPr lang="en-GB"/>
          </a:p>
        </p:txBody>
      </p:sp>
    </p:spTree>
    <p:extLst>
      <p:ext uri="{BB962C8B-B14F-4D97-AF65-F5344CB8AC3E}">
        <p14:creationId xmlns:p14="http://schemas.microsoft.com/office/powerpoint/2010/main" val="2994372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5.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7.jpe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33736/ijbs.4628.2022" TargetMode="External"/><Relationship Id="rId13" Type="http://schemas.openxmlformats.org/officeDocument/2006/relationships/hyperlink" Target="https://doi.org/10.1108/JFMM-07-2020-0162" TargetMode="External"/><Relationship Id="rId18" Type="http://schemas.openxmlformats.org/officeDocument/2006/relationships/hyperlink" Target="https://doi.org/10.15575/jb.v3i1.36580" TargetMode="External"/><Relationship Id="rId3" Type="http://schemas.openxmlformats.org/officeDocument/2006/relationships/image" Target="../media/image22.svg"/><Relationship Id="rId21" Type="http://schemas.openxmlformats.org/officeDocument/2006/relationships/hyperlink" Target="https://doi.org/10.1093/jcmc/zmad007" TargetMode="External"/><Relationship Id="rId7" Type="http://schemas.openxmlformats.org/officeDocument/2006/relationships/hyperlink" Target="https://doi.org/10.4025/rimar.v13i2.66702" TargetMode="External"/><Relationship Id="rId12" Type="http://schemas.openxmlformats.org/officeDocument/2006/relationships/hyperlink" Target="https://doi.org/10.22190/FUEO240822011M" TargetMode="External"/><Relationship Id="rId17" Type="http://schemas.openxmlformats.org/officeDocument/2006/relationships/hyperlink" Target="https://doi.org/10.33168/JSMS.2022.0606" TargetMode="External"/><Relationship Id="rId2" Type="http://schemas.openxmlformats.org/officeDocument/2006/relationships/notesSlide" Target="../notesSlides/notesSlide13.xml"/><Relationship Id="rId16" Type="http://schemas.openxmlformats.org/officeDocument/2006/relationships/hyperlink" Target="https://doi.org/10.23925/2179-3565.2023v15i1p62-70" TargetMode="External"/><Relationship Id="rId20" Type="http://schemas.openxmlformats.org/officeDocument/2006/relationships/hyperlink" Target="https://doi.org/10.33084/bitnet.v10i2.9603" TargetMode="External"/><Relationship Id="rId1" Type="http://schemas.openxmlformats.org/officeDocument/2006/relationships/slideLayout" Target="../slideLayouts/slideLayout7.xml"/><Relationship Id="rId6" Type="http://schemas.openxmlformats.org/officeDocument/2006/relationships/hyperlink" Target="https://doi.org/10.26740/jpeka.v9n2.p107-128" TargetMode="External"/><Relationship Id="rId11" Type="http://schemas.openxmlformats.org/officeDocument/2006/relationships/hyperlink" Target="https://doi.org/10.1093/ijlit/eaaf008" TargetMode="External"/><Relationship Id="rId5" Type="http://schemas.openxmlformats.org/officeDocument/2006/relationships/image" Target="../media/image24.svg"/><Relationship Id="rId15" Type="http://schemas.openxmlformats.org/officeDocument/2006/relationships/hyperlink" Target="https://doi.org/10.3389/fpsyg.2023.1258721" TargetMode="External"/><Relationship Id="rId10" Type="http://schemas.openxmlformats.org/officeDocument/2006/relationships/hyperlink" Target="https://doi.org/10.1051/shsconf/202418104019" TargetMode="External"/><Relationship Id="rId19" Type="http://schemas.openxmlformats.org/officeDocument/2006/relationships/hyperlink" Target="https://doi.org/10.37256/ccds.4120231959" TargetMode="External"/><Relationship Id="rId4" Type="http://schemas.openxmlformats.org/officeDocument/2006/relationships/image" Target="../media/image23.svg"/><Relationship Id="rId9" Type="http://schemas.openxmlformats.org/officeDocument/2006/relationships/hyperlink" Target="https://doi.org/10.55976/dma.12023115710-22" TargetMode="External"/><Relationship Id="rId14" Type="http://schemas.openxmlformats.org/officeDocument/2006/relationships/hyperlink" Target="https://doi.org/10.51903/z0b0ep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a:p>
        </p:txBody>
      </p:sp>
      <p:grpSp>
        <p:nvGrpSpPr>
          <p:cNvPr id="3" name="Group 3"/>
          <p:cNvGrpSpPr/>
          <p:nvPr/>
        </p:nvGrpSpPr>
        <p:grpSpPr>
          <a:xfrm>
            <a:off x="-15498" y="0"/>
            <a:ext cx="18288000" cy="10682629"/>
            <a:chOff x="0" y="0"/>
            <a:chExt cx="24384000" cy="14243505"/>
          </a:xfrm>
        </p:grpSpPr>
        <p:sp>
          <p:nvSpPr>
            <p:cNvPr id="4" name="Freeform 4"/>
            <p:cNvSpPr/>
            <p:nvPr/>
          </p:nvSpPr>
          <p:spPr>
            <a:xfrm>
              <a:off x="0" y="0"/>
              <a:ext cx="24384000" cy="14141904"/>
            </a:xfrm>
            <a:custGeom>
              <a:avLst/>
              <a:gdLst/>
              <a:ahLst/>
              <a:cxnLst/>
              <a:rect l="l" t="t" r="r" b="b"/>
              <a:pathLst>
                <a:path w="24384000" h="14141904">
                  <a:moveTo>
                    <a:pt x="0" y="0"/>
                  </a:moveTo>
                  <a:lnTo>
                    <a:pt x="24384000" y="0"/>
                  </a:lnTo>
                  <a:lnTo>
                    <a:pt x="24384000" y="14141904"/>
                  </a:lnTo>
                  <a:lnTo>
                    <a:pt x="0" y="14141904"/>
                  </a:lnTo>
                  <a:close/>
                </a:path>
              </a:pathLst>
            </a:custGeom>
            <a:solidFill>
              <a:srgbClr val="000000">
                <a:alpha val="56863"/>
              </a:srgbClr>
            </a:solidFill>
          </p:spPr>
          <p:txBody>
            <a:bodyPr/>
            <a:lstStyle/>
            <a:p>
              <a:endParaRPr lang="en-US" dirty="0"/>
            </a:p>
          </p:txBody>
        </p:sp>
        <p:sp>
          <p:nvSpPr>
            <p:cNvPr id="5" name="Freeform 5"/>
            <p:cNvSpPr/>
            <p:nvPr/>
          </p:nvSpPr>
          <p:spPr>
            <a:xfrm>
              <a:off x="0" y="0"/>
              <a:ext cx="24384000" cy="14243504"/>
            </a:xfrm>
            <a:custGeom>
              <a:avLst/>
              <a:gdLst/>
              <a:ahLst/>
              <a:cxnLst/>
              <a:rect l="l" t="t" r="r" b="b"/>
              <a:pathLst>
                <a:path w="24384000" h="14243504">
                  <a:moveTo>
                    <a:pt x="0" y="14141904"/>
                  </a:moveTo>
                  <a:lnTo>
                    <a:pt x="24384000" y="14141904"/>
                  </a:lnTo>
                  <a:lnTo>
                    <a:pt x="24257000" y="14243504"/>
                  </a:lnTo>
                  <a:cubicBezTo>
                    <a:pt x="24257000" y="14243504"/>
                    <a:pt x="23266400" y="14167304"/>
                    <a:pt x="23164800" y="14167304"/>
                  </a:cubicBezTo>
                  <a:lnTo>
                    <a:pt x="1219200" y="14167304"/>
                  </a:lnTo>
                  <a:cubicBezTo>
                    <a:pt x="1117600" y="14167304"/>
                    <a:pt x="127000" y="14243504"/>
                    <a:pt x="127000" y="14243504"/>
                  </a:cubicBezTo>
                  <a:lnTo>
                    <a:pt x="0" y="14141904"/>
                  </a:lnTo>
                  <a:lnTo>
                    <a:pt x="0" y="0"/>
                  </a:lnTo>
                  <a:lnTo>
                    <a:pt x="24384000" y="0"/>
                  </a:lnTo>
                  <a:lnTo>
                    <a:pt x="24384000" y="14141904"/>
                  </a:lnTo>
                  <a:lnTo>
                    <a:pt x="12700" y="14141904"/>
                  </a:lnTo>
                  <a:lnTo>
                    <a:pt x="12700" y="14129204"/>
                  </a:lnTo>
                  <a:lnTo>
                    <a:pt x="24371300" y="14129204"/>
                  </a:lnTo>
                  <a:lnTo>
                    <a:pt x="24371300" y="12700"/>
                  </a:lnTo>
                  <a:lnTo>
                    <a:pt x="12700" y="12700"/>
                  </a:lnTo>
                  <a:lnTo>
                    <a:pt x="12700" y="14141904"/>
                  </a:lnTo>
                </a:path>
              </a:pathLst>
            </a:custGeom>
            <a:solidFill>
              <a:srgbClr val="394C60">
                <a:alpha val="392"/>
              </a:srgbClr>
            </a:solidFill>
          </p:spPr>
          <p:txBody>
            <a:bodyPr/>
            <a:lstStyle/>
            <a:p>
              <a:endParaRPr lang="en-US"/>
            </a:p>
          </p:txBody>
        </p:sp>
        <p:sp>
          <p:nvSpPr>
            <p:cNvPr id="6" name="TextBox 6"/>
            <p:cNvSpPr txBox="1"/>
            <p:nvPr/>
          </p:nvSpPr>
          <p:spPr>
            <a:xfrm>
              <a:off x="0" y="-38100"/>
              <a:ext cx="24384000" cy="13722805"/>
            </a:xfrm>
            <a:prstGeom prst="rect">
              <a:avLst/>
            </a:prstGeom>
          </p:spPr>
          <p:txBody>
            <a:bodyPr lIns="203200" tIns="203200" rIns="203200" bIns="203200" rtlCol="0" anchor="t"/>
            <a:lstStyle/>
            <a:p>
              <a:pPr algn="l">
                <a:lnSpc>
                  <a:spcPts val="2659"/>
                </a:lnSpc>
              </a:pPr>
              <a:endParaRPr/>
            </a:p>
          </p:txBody>
        </p:sp>
      </p:grpSp>
      <p:grpSp>
        <p:nvGrpSpPr>
          <p:cNvPr id="7" name="Group 7"/>
          <p:cNvGrpSpPr/>
          <p:nvPr/>
        </p:nvGrpSpPr>
        <p:grpSpPr>
          <a:xfrm>
            <a:off x="14352530" y="633856"/>
            <a:ext cx="2906770" cy="455043"/>
            <a:chOff x="0" y="0"/>
            <a:chExt cx="765569" cy="119847"/>
          </a:xfrm>
        </p:grpSpPr>
        <p:sp>
          <p:nvSpPr>
            <p:cNvPr id="8" name="Freeform 8"/>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9" name="TextBox 9"/>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1" name="AutoShape 11"/>
          <p:cNvSpPr/>
          <p:nvPr/>
        </p:nvSpPr>
        <p:spPr>
          <a:xfrm>
            <a:off x="1028700" y="9042203"/>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AutoShape 12"/>
          <p:cNvSpPr/>
          <p:nvPr/>
        </p:nvSpPr>
        <p:spPr>
          <a:xfrm>
            <a:off x="1028700" y="124838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3" name="TextBox 13"/>
          <p:cNvSpPr txBox="1"/>
          <p:nvPr/>
        </p:nvSpPr>
        <p:spPr>
          <a:xfrm>
            <a:off x="3429000" y="3771900"/>
            <a:ext cx="11299674" cy="5232202"/>
          </a:xfrm>
          <a:prstGeom prst="rect">
            <a:avLst/>
          </a:prstGeom>
        </p:spPr>
        <p:txBody>
          <a:bodyPr wrap="square" lIns="0" tIns="0" rIns="0" bIns="0" rtlCol="0" anchor="t">
            <a:spAutoFit/>
          </a:bodyPr>
          <a:lstStyle/>
          <a:p>
            <a:pPr algn="ctr"/>
            <a:r>
              <a:rPr lang="en-GB" sz="4400" b="1" dirty="0">
                <a:solidFill>
                  <a:srgbClr val="FFFFFF"/>
                </a:solidFill>
                <a:latin typeface="Arial" panose="020B0604020202020204" pitchFamily="34" charset="0"/>
                <a:ea typeface="Oswald Bold"/>
                <a:cs typeface="Arial" panose="020B0604020202020204" pitchFamily="34" charset="0"/>
                <a:sym typeface="Oswald Bold"/>
              </a:rPr>
              <a:t>LCLM 5004</a:t>
            </a:r>
          </a:p>
          <a:p>
            <a:pPr algn="ctr"/>
            <a:r>
              <a:rPr lang="en-GB" sz="4400" b="1" dirty="0">
                <a:solidFill>
                  <a:srgbClr val="FFFFFF"/>
                </a:solidFill>
                <a:latin typeface="Arial" panose="020B0604020202020204" pitchFamily="34" charset="0"/>
                <a:ea typeface="Oswald Bold"/>
                <a:cs typeface="Arial" panose="020B0604020202020204" pitchFamily="34" charset="0"/>
                <a:sym typeface="Oswald Bold"/>
              </a:rPr>
              <a:t>Managing Business Information</a:t>
            </a:r>
          </a:p>
          <a:p>
            <a:pPr algn="ctr"/>
            <a:endParaRPr lang="en-GB" sz="2800" b="1" dirty="0">
              <a:solidFill>
                <a:srgbClr val="FFFFFF"/>
              </a:solidFill>
              <a:latin typeface="Arial" panose="020B0604020202020204" pitchFamily="34" charset="0"/>
              <a:ea typeface="Oswald Bold"/>
              <a:cs typeface="Arial" panose="020B0604020202020204" pitchFamily="34" charset="0"/>
              <a:sym typeface="Oswald Bold"/>
            </a:endParaRPr>
          </a:p>
          <a:p>
            <a:pPr algn="ctr"/>
            <a:r>
              <a:rPr lang="en-GB" sz="2800" b="1" dirty="0">
                <a:solidFill>
                  <a:srgbClr val="FFFFFF"/>
                </a:solidFill>
                <a:latin typeface="Arial" panose="020B0604020202020204" pitchFamily="34" charset="0"/>
                <a:ea typeface="Oswald Bold"/>
                <a:cs typeface="Arial" panose="020B0604020202020204" pitchFamily="34" charset="0"/>
                <a:sym typeface="Oswald Bold"/>
              </a:rPr>
              <a:t>Title: Information Systems for Finisterre: Enhancing Efficiency, Decision-Making, and Customer Experience Through ERP, CRM, and SCM</a:t>
            </a:r>
          </a:p>
          <a:p>
            <a:pPr algn="ctr"/>
            <a:endParaRPr lang="en-GB" sz="2800" b="1" dirty="0">
              <a:solidFill>
                <a:srgbClr val="FFFFFF"/>
              </a:solidFill>
              <a:latin typeface="Arial" panose="020B0604020202020204" pitchFamily="34" charset="0"/>
              <a:ea typeface="Oswald Bold"/>
              <a:cs typeface="Arial" panose="020B0604020202020204" pitchFamily="34" charset="0"/>
              <a:sym typeface="Oswald Bold"/>
            </a:endParaRPr>
          </a:p>
          <a:p>
            <a:pPr algn="ctr"/>
            <a:r>
              <a:rPr lang="en-GB" sz="2800" b="1" dirty="0">
                <a:solidFill>
                  <a:srgbClr val="FFFFFF"/>
                </a:solidFill>
                <a:latin typeface="Arial" panose="020B0604020202020204" pitchFamily="34" charset="0"/>
                <a:ea typeface="Oswald Bold"/>
                <a:cs typeface="Arial" panose="020B0604020202020204" pitchFamily="34" charset="0"/>
                <a:sym typeface="Oswald Bold"/>
              </a:rPr>
              <a:t>Presented by Groupe 4:</a:t>
            </a:r>
          </a:p>
          <a:p>
            <a:pPr algn="ctr"/>
            <a:r>
              <a:rPr lang="en-GB" sz="2800" b="1" dirty="0">
                <a:solidFill>
                  <a:srgbClr val="FFFFFF"/>
                </a:solidFill>
                <a:latin typeface="Arial" panose="020B0604020202020204" pitchFamily="34" charset="0"/>
                <a:ea typeface="Oswald Bold"/>
                <a:cs typeface="Arial" panose="020B0604020202020204" pitchFamily="34" charset="0"/>
                <a:sym typeface="Oswald Bold"/>
              </a:rPr>
              <a:t>1- JAMES  AZUKA OYIBO    2438986</a:t>
            </a:r>
          </a:p>
          <a:p>
            <a:pPr algn="ctr"/>
            <a:r>
              <a:rPr lang="en-GB" sz="2800" b="1" dirty="0">
                <a:solidFill>
                  <a:srgbClr val="FFFFFF"/>
                </a:solidFill>
                <a:latin typeface="Arial" panose="020B0604020202020204" pitchFamily="34" charset="0"/>
                <a:ea typeface="Oswald Bold"/>
                <a:cs typeface="Arial" panose="020B0604020202020204" pitchFamily="34" charset="0"/>
                <a:sym typeface="Oswald Bold"/>
              </a:rPr>
              <a:t>2- SAVERAGE ACKERSON  2437754</a:t>
            </a:r>
          </a:p>
          <a:p>
            <a:pPr algn="ctr"/>
            <a:r>
              <a:rPr lang="en-GB" sz="2800" b="1" dirty="0">
                <a:solidFill>
                  <a:srgbClr val="FFFFFF"/>
                </a:solidFill>
                <a:latin typeface="Arial" panose="020B0604020202020204" pitchFamily="34" charset="0"/>
                <a:ea typeface="Oswald Bold"/>
                <a:cs typeface="Arial" panose="020B0604020202020204" pitchFamily="34" charset="0"/>
                <a:sym typeface="Oswald Bold"/>
              </a:rPr>
              <a:t>3- AYITE AZIADAPOU          2436428</a:t>
            </a:r>
          </a:p>
        </p:txBody>
      </p:sp>
      <p:sp>
        <p:nvSpPr>
          <p:cNvPr id="15" name="TextBox 15"/>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dirty="0">
                <a:solidFill>
                  <a:srgbClr val="FFFFFF"/>
                </a:solidFill>
                <a:latin typeface="Quicksand"/>
                <a:ea typeface="Quicksand"/>
                <a:cs typeface="Quicksand"/>
                <a:sym typeface="Quicksand"/>
              </a:rPr>
              <a:t>About</a:t>
            </a:r>
          </a:p>
        </p:txBody>
      </p:sp>
      <p:sp>
        <p:nvSpPr>
          <p:cNvPr id="16" name="TextBox 16"/>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Product</a:t>
            </a:r>
          </a:p>
        </p:txBody>
      </p:sp>
      <p:sp>
        <p:nvSpPr>
          <p:cNvPr id="17" name="TextBox 17"/>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Project</a:t>
            </a:r>
          </a:p>
        </p:txBody>
      </p:sp>
      <p:sp>
        <p:nvSpPr>
          <p:cNvPr id="18" name="TextBox 18"/>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Contact</a:t>
            </a:r>
          </a:p>
        </p:txBody>
      </p:sp>
      <p:sp>
        <p:nvSpPr>
          <p:cNvPr id="19" name="TextBox 19"/>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
        <p:nvSpPr>
          <p:cNvPr id="20" name="TextBox 20"/>
          <p:cNvSpPr txBox="1"/>
          <p:nvPr/>
        </p:nvSpPr>
        <p:spPr>
          <a:xfrm>
            <a:off x="1028700" y="9220200"/>
            <a:ext cx="1403652" cy="372744"/>
          </a:xfrm>
          <a:prstGeom prst="rect">
            <a:avLst/>
          </a:prstGeom>
        </p:spPr>
        <p:txBody>
          <a:bodyPr lIns="0" tIns="0" rIns="0" bIns="0" rtlCol="0" anchor="t">
            <a:spAutoFit/>
          </a:bodyPr>
          <a:lstStyle/>
          <a:p>
            <a:pPr algn="l">
              <a:lnSpc>
                <a:spcPts val="3080"/>
              </a:lnSpc>
            </a:pPr>
            <a:r>
              <a:rPr lang="en-US" sz="2200">
                <a:solidFill>
                  <a:srgbClr val="FFFFFF"/>
                </a:solidFill>
                <a:latin typeface="Quicksand"/>
                <a:ea typeface="Quicksand"/>
                <a:cs typeface="Quicksand"/>
                <a:sym typeface="Quicksand"/>
              </a:rPr>
              <a:t>Page 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352530" y="633856"/>
            <a:ext cx="2906770" cy="455043"/>
            <a:chOff x="0" y="0"/>
            <a:chExt cx="765569" cy="119847"/>
          </a:xfrm>
        </p:grpSpPr>
        <p:sp>
          <p:nvSpPr>
            <p:cNvPr id="3" name="Freeform 3"/>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4" name="TextBox 4"/>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TextBox 7"/>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About</a:t>
            </a:r>
          </a:p>
        </p:txBody>
      </p:sp>
      <p:sp>
        <p:nvSpPr>
          <p:cNvPr id="8" name="TextBox 8"/>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Product</a:t>
            </a:r>
          </a:p>
        </p:txBody>
      </p:sp>
      <p:sp>
        <p:nvSpPr>
          <p:cNvPr id="9" name="TextBox 9"/>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Project</a:t>
            </a:r>
          </a:p>
        </p:txBody>
      </p:sp>
      <p:sp>
        <p:nvSpPr>
          <p:cNvPr id="10" name="TextBox 10"/>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dirty="0">
                <a:solidFill>
                  <a:srgbClr val="0A0A0A"/>
                </a:solidFill>
                <a:latin typeface="Quicksand"/>
                <a:ea typeface="Quicksand"/>
                <a:cs typeface="Quicksand"/>
                <a:sym typeface="Quicksand"/>
              </a:rPr>
              <a:t>Contact</a:t>
            </a:r>
          </a:p>
        </p:txBody>
      </p:sp>
      <p:sp>
        <p:nvSpPr>
          <p:cNvPr id="11" name="TextBox 11"/>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
        <p:nvSpPr>
          <p:cNvPr id="12" name="AutoShape 12"/>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3" name="AutoShape 13"/>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4" name="TextBox 14"/>
          <p:cNvSpPr txBox="1"/>
          <p:nvPr/>
        </p:nvSpPr>
        <p:spPr>
          <a:xfrm>
            <a:off x="1028700" y="9220200"/>
            <a:ext cx="1403652" cy="372707"/>
          </a:xfrm>
          <a:prstGeom prst="rect">
            <a:avLst/>
          </a:prstGeom>
        </p:spPr>
        <p:txBody>
          <a:bodyPr lIns="0" tIns="0" rIns="0" bIns="0" rtlCol="0" anchor="t">
            <a:spAutoFit/>
          </a:bodyPr>
          <a:lstStyle/>
          <a:p>
            <a:pPr algn="l">
              <a:lnSpc>
                <a:spcPts val="3080"/>
              </a:lnSpc>
            </a:pPr>
            <a:r>
              <a:rPr lang="en-US" sz="2200">
                <a:solidFill>
                  <a:srgbClr val="0A0A0A"/>
                </a:solidFill>
                <a:latin typeface="Quicksand"/>
                <a:ea typeface="Quicksand"/>
                <a:cs typeface="Quicksand"/>
                <a:sym typeface="Quicksand"/>
              </a:rPr>
              <a:t>Page 02</a:t>
            </a:r>
          </a:p>
        </p:txBody>
      </p:sp>
      <p:grpSp>
        <p:nvGrpSpPr>
          <p:cNvPr id="16" name="Group 16"/>
          <p:cNvGrpSpPr/>
          <p:nvPr/>
        </p:nvGrpSpPr>
        <p:grpSpPr>
          <a:xfrm>
            <a:off x="1028700" y="2400300"/>
            <a:ext cx="3817113" cy="5484071"/>
            <a:chOff x="0" y="0"/>
            <a:chExt cx="5089484" cy="3985453"/>
          </a:xfrm>
        </p:grpSpPr>
        <p:pic>
          <p:nvPicPr>
            <p:cNvPr id="17" name="Picture 17"/>
            <p:cNvPicPr>
              <a:picLocks noChangeAspect="1"/>
            </p:cNvPicPr>
            <p:nvPr/>
          </p:nvPicPr>
          <p:blipFill>
            <a:blip r:embed="rId4"/>
            <a:srcRect l="7459" r="7459"/>
            <a:stretch>
              <a:fillRect/>
            </a:stretch>
          </p:blipFill>
          <p:spPr>
            <a:xfrm>
              <a:off x="0" y="0"/>
              <a:ext cx="5089484" cy="3985453"/>
            </a:xfrm>
            <a:prstGeom prst="rect">
              <a:avLst/>
            </a:prstGeom>
          </p:spPr>
        </p:pic>
      </p:grpSp>
      <p:grpSp>
        <p:nvGrpSpPr>
          <p:cNvPr id="18" name="Group 18"/>
          <p:cNvGrpSpPr/>
          <p:nvPr/>
        </p:nvGrpSpPr>
        <p:grpSpPr>
          <a:xfrm>
            <a:off x="5515334" y="2402629"/>
            <a:ext cx="3905379" cy="5481742"/>
            <a:chOff x="0" y="0"/>
            <a:chExt cx="5207173" cy="7308989"/>
          </a:xfrm>
        </p:grpSpPr>
        <p:pic>
          <p:nvPicPr>
            <p:cNvPr id="19" name="Picture 19"/>
            <p:cNvPicPr>
              <a:picLocks noChangeAspect="1"/>
            </p:cNvPicPr>
            <p:nvPr/>
          </p:nvPicPr>
          <p:blipFill>
            <a:blip r:embed="rId5"/>
            <a:srcRect t="3241" b="3241"/>
            <a:stretch>
              <a:fillRect/>
            </a:stretch>
          </p:blipFill>
          <p:spPr>
            <a:xfrm>
              <a:off x="0" y="0"/>
              <a:ext cx="5207173" cy="7308989"/>
            </a:xfrm>
            <a:prstGeom prst="rect">
              <a:avLst/>
            </a:prstGeom>
          </p:spPr>
        </p:pic>
      </p:grpSp>
      <p:sp>
        <p:nvSpPr>
          <p:cNvPr id="20" name="TextBox 20"/>
          <p:cNvSpPr txBox="1"/>
          <p:nvPr/>
        </p:nvSpPr>
        <p:spPr>
          <a:xfrm>
            <a:off x="10108504" y="2469304"/>
            <a:ext cx="7150796" cy="1076325"/>
          </a:xfrm>
          <a:prstGeom prst="rect">
            <a:avLst/>
          </a:prstGeom>
        </p:spPr>
        <p:txBody>
          <a:bodyPr lIns="0" tIns="0" rIns="0" bIns="0" rtlCol="0" anchor="t">
            <a:spAutoFit/>
          </a:bodyPr>
          <a:lstStyle/>
          <a:p>
            <a:pPr algn="l">
              <a:lnSpc>
                <a:spcPts val="8250"/>
              </a:lnSpc>
            </a:pPr>
            <a:r>
              <a:rPr lang="en-US" sz="7500" b="1">
                <a:solidFill>
                  <a:srgbClr val="0A0A0A"/>
                </a:solidFill>
                <a:latin typeface="Oswald Bold"/>
                <a:ea typeface="Oswald Bold"/>
                <a:cs typeface="Oswald Bold"/>
                <a:sym typeface="Oswald Bold"/>
              </a:rPr>
              <a:t>INTRODUCTION</a:t>
            </a:r>
          </a:p>
        </p:txBody>
      </p:sp>
      <p:sp>
        <p:nvSpPr>
          <p:cNvPr id="21" name="TextBox 21"/>
          <p:cNvSpPr txBox="1"/>
          <p:nvPr/>
        </p:nvSpPr>
        <p:spPr>
          <a:xfrm>
            <a:off x="10108504" y="3908861"/>
            <a:ext cx="7188896" cy="2844433"/>
          </a:xfrm>
          <a:prstGeom prst="rect">
            <a:avLst/>
          </a:prstGeom>
        </p:spPr>
        <p:txBody>
          <a:bodyPr wrap="square" lIns="0" tIns="0" rIns="0" bIns="0" rtlCol="0" anchor="t">
            <a:spAutoFit/>
          </a:bodyPr>
          <a:lstStyle/>
          <a:p>
            <a:pPr algn="just">
              <a:lnSpc>
                <a:spcPts val="2801"/>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Finisterre is a growing UK sustainable outdoor clothing company expanding its shops and online business. As it grows, stronger information systems are needed to manage operations effectively. This report examines ERP, CRM and SCM systems, their benefits and limitations, ethical issues, and real-world examples. It aims to help Finisterre’s leadership understand suitable systems for supporting growth and sustainability.</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grpSp>
        <p:nvGrpSpPr>
          <p:cNvPr id="23" name="Group 23"/>
          <p:cNvGrpSpPr/>
          <p:nvPr/>
        </p:nvGrpSpPr>
        <p:grpSpPr>
          <a:xfrm>
            <a:off x="10108504" y="7310540"/>
            <a:ext cx="2108827" cy="455043"/>
            <a:chOff x="0" y="0"/>
            <a:chExt cx="555411" cy="119847"/>
          </a:xfrm>
        </p:grpSpPr>
        <p:sp>
          <p:nvSpPr>
            <p:cNvPr id="24" name="Freeform 24"/>
            <p:cNvSpPr/>
            <p:nvPr/>
          </p:nvSpPr>
          <p:spPr>
            <a:xfrm>
              <a:off x="0" y="0"/>
              <a:ext cx="555411" cy="119847"/>
            </a:xfrm>
            <a:custGeom>
              <a:avLst/>
              <a:gdLst/>
              <a:ahLst/>
              <a:cxnLst/>
              <a:rect l="l" t="t" r="r" b="b"/>
              <a:pathLst>
                <a:path w="555411" h="119847">
                  <a:moveTo>
                    <a:pt x="59923" y="0"/>
                  </a:moveTo>
                  <a:lnTo>
                    <a:pt x="495488" y="0"/>
                  </a:lnTo>
                  <a:cubicBezTo>
                    <a:pt x="511380" y="0"/>
                    <a:pt x="526622" y="6313"/>
                    <a:pt x="537860" y="17551"/>
                  </a:cubicBezTo>
                  <a:cubicBezTo>
                    <a:pt x="549098" y="28789"/>
                    <a:pt x="555411" y="44031"/>
                    <a:pt x="555411" y="59923"/>
                  </a:cubicBezTo>
                  <a:lnTo>
                    <a:pt x="555411" y="59923"/>
                  </a:lnTo>
                  <a:cubicBezTo>
                    <a:pt x="555411" y="75816"/>
                    <a:pt x="549098" y="91058"/>
                    <a:pt x="537860" y="102296"/>
                  </a:cubicBezTo>
                  <a:cubicBezTo>
                    <a:pt x="526622" y="113533"/>
                    <a:pt x="511380" y="119847"/>
                    <a:pt x="495488"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0A0A0A"/>
              </a:solidFill>
              <a:prstDash val="solid"/>
              <a:round/>
            </a:ln>
          </p:spPr>
          <p:txBody>
            <a:bodyPr/>
            <a:lstStyle/>
            <a:p>
              <a:endParaRPr lang="en-US"/>
            </a:p>
          </p:txBody>
        </p:sp>
        <p:sp>
          <p:nvSpPr>
            <p:cNvPr id="25" name="TextBox 25"/>
            <p:cNvSpPr txBox="1"/>
            <p:nvPr/>
          </p:nvSpPr>
          <p:spPr>
            <a:xfrm>
              <a:off x="0" y="-38100"/>
              <a:ext cx="555411" cy="157947"/>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10291815" y="7332640"/>
            <a:ext cx="1742204" cy="372744"/>
          </a:xfrm>
          <a:prstGeom prst="rect">
            <a:avLst/>
          </a:prstGeom>
        </p:spPr>
        <p:txBody>
          <a:bodyPr lIns="0" tIns="0" rIns="0" bIns="0" rtlCol="0" anchor="t">
            <a:spAutoFit/>
          </a:bodyPr>
          <a:lstStyle/>
          <a:p>
            <a:pPr algn="ctr">
              <a:lnSpc>
                <a:spcPts val="3080"/>
              </a:lnSpc>
            </a:pPr>
            <a:r>
              <a:rPr lang="en-US" sz="2200" b="1">
                <a:solidFill>
                  <a:srgbClr val="0A0A0A"/>
                </a:solidFill>
                <a:latin typeface="Quicksand Bold"/>
                <a:ea typeface="Quicksand Bold"/>
                <a:cs typeface="Quicksand Bold"/>
                <a:sym typeface="Quicksand Bold"/>
              </a:rPr>
              <a:t>Read More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352530" y="633856"/>
            <a:ext cx="2906770" cy="455043"/>
            <a:chOff x="0" y="0"/>
            <a:chExt cx="765569" cy="119847"/>
          </a:xfrm>
        </p:grpSpPr>
        <p:sp>
          <p:nvSpPr>
            <p:cNvPr id="3" name="Freeform 3"/>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4" name="TextBox 4"/>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TextBox 7"/>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About</a:t>
            </a:r>
          </a:p>
        </p:txBody>
      </p:sp>
      <p:sp>
        <p:nvSpPr>
          <p:cNvPr id="8" name="TextBox 8"/>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Product</a:t>
            </a:r>
          </a:p>
        </p:txBody>
      </p:sp>
      <p:sp>
        <p:nvSpPr>
          <p:cNvPr id="9" name="TextBox 9"/>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Project</a:t>
            </a:r>
          </a:p>
        </p:txBody>
      </p:sp>
      <p:sp>
        <p:nvSpPr>
          <p:cNvPr id="10" name="TextBox 10"/>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Contact</a:t>
            </a:r>
          </a:p>
        </p:txBody>
      </p:sp>
      <p:sp>
        <p:nvSpPr>
          <p:cNvPr id="11" name="TextBox 11"/>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
        <p:nvSpPr>
          <p:cNvPr id="12" name="AutoShape 12"/>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3" name="AutoShape 13"/>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4" name="TextBox 14"/>
          <p:cNvSpPr txBox="1"/>
          <p:nvPr/>
        </p:nvSpPr>
        <p:spPr>
          <a:xfrm>
            <a:off x="1028700" y="9220200"/>
            <a:ext cx="1403652" cy="372707"/>
          </a:xfrm>
          <a:prstGeom prst="rect">
            <a:avLst/>
          </a:prstGeom>
        </p:spPr>
        <p:txBody>
          <a:bodyPr lIns="0" tIns="0" rIns="0" bIns="0" rtlCol="0" anchor="t">
            <a:spAutoFit/>
          </a:bodyPr>
          <a:lstStyle/>
          <a:p>
            <a:pPr algn="l">
              <a:lnSpc>
                <a:spcPts val="3080"/>
              </a:lnSpc>
            </a:pPr>
            <a:r>
              <a:rPr lang="en-US" sz="2200">
                <a:solidFill>
                  <a:srgbClr val="0A0A0A"/>
                </a:solidFill>
                <a:latin typeface="Quicksand"/>
                <a:ea typeface="Quicksand"/>
                <a:cs typeface="Quicksand"/>
                <a:sym typeface="Quicksand"/>
              </a:rPr>
              <a:t>Page 03</a:t>
            </a:r>
          </a:p>
        </p:txBody>
      </p:sp>
      <p:grpSp>
        <p:nvGrpSpPr>
          <p:cNvPr id="16" name="Group 16"/>
          <p:cNvGrpSpPr/>
          <p:nvPr/>
        </p:nvGrpSpPr>
        <p:grpSpPr>
          <a:xfrm>
            <a:off x="9667346" y="1857291"/>
            <a:ext cx="7591954" cy="3650529"/>
            <a:chOff x="0" y="0"/>
            <a:chExt cx="10122606" cy="4867372"/>
          </a:xfrm>
        </p:grpSpPr>
        <p:pic>
          <p:nvPicPr>
            <p:cNvPr id="17" name="Picture 17"/>
            <p:cNvPicPr>
              <a:picLocks noChangeAspect="1"/>
            </p:cNvPicPr>
            <p:nvPr/>
          </p:nvPicPr>
          <p:blipFill>
            <a:blip r:embed="rId4"/>
            <a:srcRect t="13914" b="13914"/>
            <a:stretch>
              <a:fillRect/>
            </a:stretch>
          </p:blipFill>
          <p:spPr>
            <a:xfrm>
              <a:off x="0" y="0"/>
              <a:ext cx="10122606" cy="4867372"/>
            </a:xfrm>
            <a:prstGeom prst="rect">
              <a:avLst/>
            </a:prstGeom>
          </p:spPr>
        </p:pic>
      </p:grpSp>
      <p:sp>
        <p:nvSpPr>
          <p:cNvPr id="24" name="TextBox 24"/>
          <p:cNvSpPr txBox="1"/>
          <p:nvPr/>
        </p:nvSpPr>
        <p:spPr>
          <a:xfrm>
            <a:off x="9677400" y="6210300"/>
            <a:ext cx="7591954" cy="1406494"/>
          </a:xfrm>
          <a:prstGeom prst="rect">
            <a:avLst/>
          </a:prstGeom>
        </p:spPr>
        <p:txBody>
          <a:bodyPr lIns="0" tIns="0" rIns="0" bIns="0" rtlCol="0" anchor="t">
            <a:spAutoFit/>
          </a:bodyPr>
          <a:lstStyle/>
          <a:p>
            <a:pPr algn="just">
              <a:lnSpc>
                <a:spcPts val="2801"/>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Supporting business growth: Connected information systems help growing businesses coordinate stock, staff and sales across different locations, improving responsiveness to changing customer needs (</a:t>
            </a:r>
            <a:r>
              <a:rPr lang="en-GB" sz="2001" b="1" dirty="0" err="1">
                <a:solidFill>
                  <a:srgbClr val="0A0A0A"/>
                </a:solidFill>
                <a:latin typeface="Arial" panose="020B0604020202020204" pitchFamily="34" charset="0"/>
                <a:ea typeface="Quicksand Medium"/>
                <a:cs typeface="Arial" panose="020B0604020202020204" pitchFamily="34" charset="0"/>
                <a:sym typeface="Quicksand Medium"/>
              </a:rPr>
              <a:t>Taherdoost</a:t>
            </a: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 2023).</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sp>
        <p:nvSpPr>
          <p:cNvPr id="25" name="TextBox 25"/>
          <p:cNvSpPr txBox="1"/>
          <p:nvPr/>
        </p:nvSpPr>
        <p:spPr>
          <a:xfrm>
            <a:off x="304800" y="4381500"/>
            <a:ext cx="5562600" cy="2126288"/>
          </a:xfrm>
          <a:prstGeom prst="rect">
            <a:avLst/>
          </a:prstGeom>
        </p:spPr>
        <p:txBody>
          <a:bodyPr wrap="square" lIns="0" tIns="0" rIns="0" bIns="0" rtlCol="0" anchor="t">
            <a:spAutoFit/>
          </a:bodyPr>
          <a:lstStyle/>
          <a:p>
            <a:pPr marL="432063" lvl="1" indent="-216031" algn="just">
              <a:lnSpc>
                <a:spcPts val="2801"/>
              </a:lnSpc>
              <a:buFont typeface="Arial"/>
              <a:buChar char="•"/>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Collecting and sharing data: Information systems combine people, tools and processes to collect, store and share data, supporting smoother daily business operations and coordination (Souza et al., 2023).</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sp>
        <p:nvSpPr>
          <p:cNvPr id="26" name="TextBox 26"/>
          <p:cNvSpPr txBox="1"/>
          <p:nvPr/>
        </p:nvSpPr>
        <p:spPr>
          <a:xfrm>
            <a:off x="381000" y="6667500"/>
            <a:ext cx="5181600" cy="2126288"/>
          </a:xfrm>
          <a:prstGeom prst="rect">
            <a:avLst/>
          </a:prstGeom>
        </p:spPr>
        <p:txBody>
          <a:bodyPr wrap="square" lIns="0" tIns="0" rIns="0" bIns="0" rtlCol="0" anchor="t">
            <a:spAutoFit/>
          </a:bodyPr>
          <a:lstStyle/>
          <a:p>
            <a:pPr marL="432063" lvl="1" indent="-216031" algn="just">
              <a:lnSpc>
                <a:spcPts val="2801"/>
              </a:lnSpc>
              <a:buFont typeface="Arial"/>
              <a:buChar char="•"/>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Supporting decisions: Accurate, real-time information helps managers make faster and better decisions while reducing manual work, errors and unnecessary costs (</a:t>
            </a:r>
            <a:r>
              <a:rPr lang="en-GB" sz="2001" b="1" dirty="0" err="1">
                <a:solidFill>
                  <a:srgbClr val="0A0A0A"/>
                </a:solidFill>
                <a:latin typeface="Arial" panose="020B0604020202020204" pitchFamily="34" charset="0"/>
                <a:ea typeface="Quicksand Medium"/>
                <a:cs typeface="Arial" panose="020B0604020202020204" pitchFamily="34" charset="0"/>
                <a:sym typeface="Quicksand Medium"/>
              </a:rPr>
              <a:t>Sukomardojo</a:t>
            </a: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 et al., 2024).</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sp>
        <p:nvSpPr>
          <p:cNvPr id="27" name="TextBox 27"/>
          <p:cNvSpPr txBox="1"/>
          <p:nvPr/>
        </p:nvSpPr>
        <p:spPr>
          <a:xfrm>
            <a:off x="1028700" y="2053083"/>
            <a:ext cx="8115300" cy="2006703"/>
          </a:xfrm>
          <a:prstGeom prst="rect">
            <a:avLst/>
          </a:prstGeom>
        </p:spPr>
        <p:txBody>
          <a:bodyPr lIns="0" tIns="0" rIns="0" bIns="0" rtlCol="0" anchor="t">
            <a:spAutoFit/>
          </a:bodyPr>
          <a:lstStyle/>
          <a:p>
            <a:pPr algn="l">
              <a:lnSpc>
                <a:spcPts val="8250"/>
              </a:lnSpc>
            </a:pPr>
            <a:r>
              <a:rPr lang="en-GB" sz="4800" b="1" dirty="0">
                <a:solidFill>
                  <a:srgbClr val="0A0A0A"/>
                </a:solidFill>
                <a:latin typeface="Oswald Bold"/>
                <a:ea typeface="Oswald Bold"/>
                <a:cs typeface="Oswald Bold"/>
                <a:sym typeface="Oswald Bold"/>
              </a:rPr>
              <a:t>The Role of Information Systems in Business Operations</a:t>
            </a:r>
            <a:endParaRPr lang="en-US" sz="4800" b="1" dirty="0">
              <a:solidFill>
                <a:srgbClr val="0A0A0A"/>
              </a:solidFill>
              <a:latin typeface="Oswald Bold"/>
              <a:ea typeface="Oswald Bold"/>
              <a:cs typeface="Oswald Bold"/>
              <a:sym typeface="Oswald Bold"/>
            </a:endParaRPr>
          </a:p>
        </p:txBody>
      </p:sp>
      <p:pic>
        <p:nvPicPr>
          <p:cNvPr id="3074" name="Picture 2" descr="How Information Technology in Business Improves Processes">
            <a:extLst>
              <a:ext uri="{FF2B5EF4-FFF2-40B4-BE49-F238E27FC236}">
                <a16:creationId xmlns:a16="http://schemas.microsoft.com/office/drawing/2014/main" id="{18E705C5-8D83-4D8B-8E7F-F8D3C9A4862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24600" y="4229100"/>
            <a:ext cx="2895600" cy="43053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352530" y="633856"/>
            <a:ext cx="2906770" cy="455043"/>
            <a:chOff x="0" y="0"/>
            <a:chExt cx="765569" cy="119847"/>
          </a:xfrm>
        </p:grpSpPr>
        <p:sp>
          <p:nvSpPr>
            <p:cNvPr id="3" name="Freeform 3"/>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4" name="TextBox 4"/>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AutoShape 6"/>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7" name="AutoShape 7"/>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grpSp>
        <p:nvGrpSpPr>
          <p:cNvPr id="11" name="Group 11"/>
          <p:cNvGrpSpPr/>
          <p:nvPr/>
        </p:nvGrpSpPr>
        <p:grpSpPr>
          <a:xfrm>
            <a:off x="11879546" y="1868350"/>
            <a:ext cx="5379754" cy="6359729"/>
            <a:chOff x="0" y="0"/>
            <a:chExt cx="7173005" cy="8479638"/>
          </a:xfrm>
        </p:grpSpPr>
        <p:pic>
          <p:nvPicPr>
            <p:cNvPr id="12" name="Picture 12"/>
            <p:cNvPicPr>
              <a:picLocks noChangeAspect="1"/>
            </p:cNvPicPr>
            <p:nvPr/>
          </p:nvPicPr>
          <p:blipFill>
            <a:blip r:embed="rId4"/>
            <a:srcRect l="21767" r="21767"/>
            <a:stretch>
              <a:fillRect/>
            </a:stretch>
          </p:blipFill>
          <p:spPr>
            <a:xfrm>
              <a:off x="0" y="0"/>
              <a:ext cx="7173005" cy="8479638"/>
            </a:xfrm>
            <a:prstGeom prst="rect">
              <a:avLst/>
            </a:prstGeom>
          </p:spPr>
        </p:pic>
      </p:grpSp>
      <p:grpSp>
        <p:nvGrpSpPr>
          <p:cNvPr id="13" name="Group 13"/>
          <p:cNvGrpSpPr/>
          <p:nvPr/>
        </p:nvGrpSpPr>
        <p:grpSpPr>
          <a:xfrm>
            <a:off x="1028700" y="5731159"/>
            <a:ext cx="3645600" cy="2479395"/>
            <a:chOff x="0" y="0"/>
            <a:chExt cx="4860800" cy="3305860"/>
          </a:xfrm>
        </p:grpSpPr>
        <p:pic>
          <p:nvPicPr>
            <p:cNvPr id="14" name="Picture 14"/>
            <p:cNvPicPr>
              <a:picLocks noChangeAspect="1"/>
            </p:cNvPicPr>
            <p:nvPr/>
          </p:nvPicPr>
          <p:blipFill>
            <a:blip r:embed="rId5"/>
            <a:srcRect l="1018" r="1018"/>
            <a:stretch>
              <a:fillRect/>
            </a:stretch>
          </p:blipFill>
          <p:spPr>
            <a:xfrm>
              <a:off x="0" y="0"/>
              <a:ext cx="4860800" cy="3305860"/>
            </a:xfrm>
            <a:prstGeom prst="rect">
              <a:avLst/>
            </a:prstGeom>
          </p:spPr>
        </p:pic>
      </p:grpSp>
      <p:sp>
        <p:nvSpPr>
          <p:cNvPr id="21" name="TextBox 21"/>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About</a:t>
            </a:r>
          </a:p>
        </p:txBody>
      </p:sp>
      <p:sp>
        <p:nvSpPr>
          <p:cNvPr id="22" name="TextBox 22"/>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Product</a:t>
            </a:r>
          </a:p>
        </p:txBody>
      </p:sp>
      <p:sp>
        <p:nvSpPr>
          <p:cNvPr id="23" name="TextBox 23"/>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Project</a:t>
            </a:r>
          </a:p>
        </p:txBody>
      </p:sp>
      <p:sp>
        <p:nvSpPr>
          <p:cNvPr id="24" name="TextBox 24"/>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Contact</a:t>
            </a:r>
          </a:p>
        </p:txBody>
      </p:sp>
      <p:sp>
        <p:nvSpPr>
          <p:cNvPr id="25" name="TextBox 25"/>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
        <p:nvSpPr>
          <p:cNvPr id="26" name="TextBox 26"/>
          <p:cNvSpPr txBox="1"/>
          <p:nvPr/>
        </p:nvSpPr>
        <p:spPr>
          <a:xfrm>
            <a:off x="1028700" y="9220200"/>
            <a:ext cx="1403652" cy="372707"/>
          </a:xfrm>
          <a:prstGeom prst="rect">
            <a:avLst/>
          </a:prstGeom>
        </p:spPr>
        <p:txBody>
          <a:bodyPr lIns="0" tIns="0" rIns="0" bIns="0" rtlCol="0" anchor="t">
            <a:spAutoFit/>
          </a:bodyPr>
          <a:lstStyle/>
          <a:p>
            <a:pPr algn="l">
              <a:lnSpc>
                <a:spcPts val="3080"/>
              </a:lnSpc>
            </a:pPr>
            <a:r>
              <a:rPr lang="en-US" sz="2200">
                <a:solidFill>
                  <a:srgbClr val="0A0A0A"/>
                </a:solidFill>
                <a:latin typeface="Quicksand"/>
                <a:ea typeface="Quicksand"/>
                <a:cs typeface="Quicksand"/>
                <a:sym typeface="Quicksand"/>
              </a:rPr>
              <a:t>Page 04</a:t>
            </a:r>
          </a:p>
        </p:txBody>
      </p:sp>
      <p:sp>
        <p:nvSpPr>
          <p:cNvPr id="32" name="TextBox 32"/>
          <p:cNvSpPr txBox="1"/>
          <p:nvPr/>
        </p:nvSpPr>
        <p:spPr>
          <a:xfrm>
            <a:off x="4800600" y="5981700"/>
            <a:ext cx="7016730" cy="2006703"/>
          </a:xfrm>
          <a:prstGeom prst="rect">
            <a:avLst/>
          </a:prstGeom>
        </p:spPr>
        <p:txBody>
          <a:bodyPr wrap="square" lIns="0" tIns="0" rIns="0" bIns="0" rtlCol="0" anchor="t">
            <a:spAutoFit/>
          </a:bodyPr>
          <a:lstStyle/>
          <a:p>
            <a:pPr algn="l">
              <a:lnSpc>
                <a:spcPts val="8250"/>
              </a:lnSpc>
            </a:pPr>
            <a:r>
              <a:rPr lang="en-GB" sz="4800" b="1" dirty="0">
                <a:solidFill>
                  <a:srgbClr val="0A0A0A"/>
                </a:solidFill>
                <a:latin typeface="Oswald Bold"/>
                <a:ea typeface="Oswald Bold"/>
                <a:cs typeface="Oswald Bold"/>
                <a:sym typeface="Oswald Bold"/>
              </a:rPr>
              <a:t>Overview of Different Types of Information Systems</a:t>
            </a:r>
            <a:endParaRPr lang="en-US" sz="4800" b="1" dirty="0">
              <a:solidFill>
                <a:srgbClr val="0A0A0A"/>
              </a:solidFill>
              <a:latin typeface="Oswald Bold"/>
              <a:ea typeface="Oswald Bold"/>
              <a:cs typeface="Oswald Bold"/>
              <a:sym typeface="Oswald Bold"/>
            </a:endParaRPr>
          </a:p>
        </p:txBody>
      </p:sp>
      <p:sp>
        <p:nvSpPr>
          <p:cNvPr id="34" name="Rectangle 1">
            <a:extLst>
              <a:ext uri="{FF2B5EF4-FFF2-40B4-BE49-F238E27FC236}">
                <a16:creationId xmlns:a16="http://schemas.microsoft.com/office/drawing/2014/main" id="{40F436F4-6E14-4B1B-82B6-C48BB64DB94D}"/>
              </a:ext>
            </a:extLst>
          </p:cNvPr>
          <p:cNvSpPr>
            <a:spLocks noChangeArrowheads="1"/>
          </p:cNvSpPr>
          <p:nvPr/>
        </p:nvSpPr>
        <p:spPr bwMode="auto">
          <a:xfrm>
            <a:off x="914400" y="1562100"/>
            <a:ext cx="9372600"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Transaction Processing Systems (TPS): TPS records everyday business activities such as sales and payments, providing reliable basic data for business operations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Taherdoost</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Enterprise Resource Planning (ERP): ERP connects finance, stock and staff information in one system, reducing separate records and improving coordination between departments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Taherdoost</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 Supply Chain and Decision Support Systems: CRM supports customer understanding, SCM tracks goods, while DSS uses data and forecasts to support managerial planning and decisions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Sukomardojo</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et al., 2024).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56362" y="-186934"/>
            <a:ext cx="19782650" cy="2242507"/>
            <a:chOff x="0" y="0"/>
            <a:chExt cx="5531685" cy="627057"/>
          </a:xfrm>
        </p:grpSpPr>
        <p:sp>
          <p:nvSpPr>
            <p:cNvPr id="3" name="Freeform 3"/>
            <p:cNvSpPr/>
            <p:nvPr/>
          </p:nvSpPr>
          <p:spPr>
            <a:xfrm>
              <a:off x="0" y="0"/>
              <a:ext cx="5531685" cy="627057"/>
            </a:xfrm>
            <a:custGeom>
              <a:avLst/>
              <a:gdLst/>
              <a:ahLst/>
              <a:cxnLst/>
              <a:rect l="l" t="t" r="r" b="b"/>
              <a:pathLst>
                <a:path w="5531685" h="627057">
                  <a:moveTo>
                    <a:pt x="0" y="0"/>
                  </a:moveTo>
                  <a:lnTo>
                    <a:pt x="5531685" y="0"/>
                  </a:lnTo>
                  <a:lnTo>
                    <a:pt x="5531685" y="627057"/>
                  </a:lnTo>
                  <a:lnTo>
                    <a:pt x="0" y="627057"/>
                  </a:lnTo>
                  <a:close/>
                </a:path>
              </a:pathLst>
            </a:custGeom>
            <a:solidFill>
              <a:srgbClr val="0A0A0A"/>
            </a:solidFill>
            <a:ln cap="sq">
              <a:noFill/>
              <a:prstDash val="solid"/>
              <a:miter/>
            </a:ln>
          </p:spPr>
          <p:txBody>
            <a:bodyPr/>
            <a:lstStyle/>
            <a:p>
              <a:endParaRPr lang="en-US"/>
            </a:p>
          </p:txBody>
        </p:sp>
        <p:sp>
          <p:nvSpPr>
            <p:cNvPr id="4" name="TextBox 4"/>
            <p:cNvSpPr txBox="1"/>
            <p:nvPr/>
          </p:nvSpPr>
          <p:spPr>
            <a:xfrm>
              <a:off x="0" y="-38100"/>
              <a:ext cx="5531685" cy="665157"/>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About</a:t>
            </a:r>
          </a:p>
        </p:txBody>
      </p:sp>
      <p:sp>
        <p:nvSpPr>
          <p:cNvPr id="7" name="TextBox 7"/>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Product</a:t>
            </a:r>
          </a:p>
        </p:txBody>
      </p:sp>
      <p:sp>
        <p:nvSpPr>
          <p:cNvPr id="8" name="TextBox 8"/>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Project</a:t>
            </a:r>
          </a:p>
        </p:txBody>
      </p:sp>
      <p:sp>
        <p:nvSpPr>
          <p:cNvPr id="9" name="TextBox 9"/>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Contact</a:t>
            </a:r>
          </a:p>
        </p:txBody>
      </p:sp>
      <p:sp>
        <p:nvSpPr>
          <p:cNvPr id="10" name="AutoShape 10"/>
          <p:cNvSpPr/>
          <p:nvPr/>
        </p:nvSpPr>
        <p:spPr>
          <a:xfrm>
            <a:off x="1028700" y="124838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1" name="AutoShape 11"/>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2" name="TextBox 12"/>
          <p:cNvSpPr txBox="1"/>
          <p:nvPr/>
        </p:nvSpPr>
        <p:spPr>
          <a:xfrm>
            <a:off x="1028700" y="9220200"/>
            <a:ext cx="1403652" cy="372707"/>
          </a:xfrm>
          <a:prstGeom prst="rect">
            <a:avLst/>
          </a:prstGeom>
        </p:spPr>
        <p:txBody>
          <a:bodyPr lIns="0" tIns="0" rIns="0" bIns="0" rtlCol="0" anchor="t">
            <a:spAutoFit/>
          </a:bodyPr>
          <a:lstStyle/>
          <a:p>
            <a:pPr algn="l">
              <a:lnSpc>
                <a:spcPts val="3080"/>
              </a:lnSpc>
            </a:pPr>
            <a:r>
              <a:rPr lang="en-US" sz="2200">
                <a:solidFill>
                  <a:srgbClr val="0A0A0A"/>
                </a:solidFill>
                <a:latin typeface="Quicksand"/>
                <a:ea typeface="Quicksand"/>
                <a:cs typeface="Quicksand"/>
                <a:sym typeface="Quicksand"/>
              </a:rPr>
              <a:t>Page 05</a:t>
            </a:r>
          </a:p>
        </p:txBody>
      </p:sp>
      <p:sp>
        <p:nvSpPr>
          <p:cNvPr id="14" name="TextBox 14"/>
          <p:cNvSpPr txBox="1"/>
          <p:nvPr/>
        </p:nvSpPr>
        <p:spPr>
          <a:xfrm>
            <a:off x="914400" y="6057900"/>
            <a:ext cx="4201532" cy="1982722"/>
          </a:xfrm>
          <a:prstGeom prst="rect">
            <a:avLst/>
          </a:prstGeom>
        </p:spPr>
        <p:txBody>
          <a:bodyPr lIns="0" tIns="0" rIns="0" bIns="0" rtlCol="0" anchor="t">
            <a:spAutoFit/>
          </a:bodyPr>
          <a:lstStyle/>
          <a:p>
            <a:pPr algn="l">
              <a:lnSpc>
                <a:spcPts val="8250"/>
              </a:lnSpc>
            </a:pPr>
            <a:r>
              <a:rPr lang="en-US" sz="4000" b="1" dirty="0">
                <a:solidFill>
                  <a:srgbClr val="0A0A0A"/>
                </a:solidFill>
                <a:latin typeface="Oswald Bold"/>
                <a:ea typeface="Oswald Bold"/>
                <a:cs typeface="Oswald Bold"/>
                <a:sym typeface="Oswald Bold"/>
              </a:rPr>
              <a:t>Enterprise Resource Planning (ERP)</a:t>
            </a:r>
          </a:p>
        </p:txBody>
      </p:sp>
      <p:grpSp>
        <p:nvGrpSpPr>
          <p:cNvPr id="17" name="Group 17"/>
          <p:cNvGrpSpPr/>
          <p:nvPr/>
        </p:nvGrpSpPr>
        <p:grpSpPr>
          <a:xfrm>
            <a:off x="9667346" y="2545723"/>
            <a:ext cx="7591954" cy="2726722"/>
            <a:chOff x="0" y="0"/>
            <a:chExt cx="10122606" cy="3635629"/>
          </a:xfrm>
        </p:grpSpPr>
        <p:pic>
          <p:nvPicPr>
            <p:cNvPr id="18" name="Picture 18"/>
            <p:cNvPicPr>
              <a:picLocks noChangeAspect="1"/>
            </p:cNvPicPr>
            <p:nvPr/>
          </p:nvPicPr>
          <p:blipFill>
            <a:blip r:embed="rId3"/>
            <a:srcRect t="22893" b="22893"/>
            <a:stretch>
              <a:fillRect/>
            </a:stretch>
          </p:blipFill>
          <p:spPr>
            <a:xfrm>
              <a:off x="0" y="0"/>
              <a:ext cx="10122606" cy="3635629"/>
            </a:xfrm>
            <a:prstGeom prst="rect">
              <a:avLst/>
            </a:prstGeom>
          </p:spPr>
        </p:pic>
      </p:grpSp>
      <p:sp>
        <p:nvSpPr>
          <p:cNvPr id="23" name="TextBox 23"/>
          <p:cNvSpPr txBox="1"/>
          <p:nvPr/>
        </p:nvSpPr>
        <p:spPr>
          <a:xfrm>
            <a:off x="1066800" y="3924300"/>
            <a:ext cx="7591954" cy="1404936"/>
          </a:xfrm>
          <a:prstGeom prst="rect">
            <a:avLst/>
          </a:prstGeom>
        </p:spPr>
        <p:txBody>
          <a:bodyPr lIns="0" tIns="0" rIns="0" bIns="0" rtlCol="0" anchor="t">
            <a:spAutoFit/>
          </a:bodyPr>
          <a:lstStyle/>
          <a:p>
            <a:pPr algn="just">
              <a:lnSpc>
                <a:spcPts val="2801"/>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ERP integrates finance, warehousing and merchandising into one shared system, improving information accuracy, reducing duplication and supporting better coordination across Finisterre’s shops and online store (</a:t>
            </a:r>
            <a:r>
              <a:rPr lang="en-GB" sz="2001" b="1" dirty="0" err="1">
                <a:solidFill>
                  <a:srgbClr val="0A0A0A"/>
                </a:solidFill>
                <a:latin typeface="Arial" panose="020B0604020202020204" pitchFamily="34" charset="0"/>
                <a:ea typeface="Quicksand Medium"/>
                <a:cs typeface="Arial" panose="020B0604020202020204" pitchFamily="34" charset="0"/>
                <a:sym typeface="Quicksand Medium"/>
              </a:rPr>
              <a:t>Korucuk</a:t>
            </a: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 et al., 2023).</a:t>
            </a:r>
          </a:p>
        </p:txBody>
      </p:sp>
      <p:sp>
        <p:nvSpPr>
          <p:cNvPr id="24" name="TextBox 24"/>
          <p:cNvSpPr txBox="1"/>
          <p:nvPr/>
        </p:nvSpPr>
        <p:spPr>
          <a:xfrm>
            <a:off x="9677400" y="6591300"/>
            <a:ext cx="7591954" cy="1767215"/>
          </a:xfrm>
          <a:prstGeom prst="rect">
            <a:avLst/>
          </a:prstGeom>
        </p:spPr>
        <p:txBody>
          <a:bodyPr lIns="0" tIns="0" rIns="0" bIns="0" rtlCol="0" anchor="t">
            <a:spAutoFit/>
          </a:bodyPr>
          <a:lstStyle/>
          <a:p>
            <a:pPr algn="just">
              <a:lnSpc>
                <a:spcPts val="2801"/>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ERP implementation can be expensive and time-consuming. Staff training and organisational adjustment are also important, particularly for smaller businesses where limited resources may make implementation more difficult (Subbarao and Khan, 2022).</a:t>
            </a:r>
          </a:p>
        </p:txBody>
      </p:sp>
      <p:grpSp>
        <p:nvGrpSpPr>
          <p:cNvPr id="29" name="Group 29"/>
          <p:cNvGrpSpPr/>
          <p:nvPr/>
        </p:nvGrpSpPr>
        <p:grpSpPr>
          <a:xfrm>
            <a:off x="14352530" y="633856"/>
            <a:ext cx="2906770" cy="455043"/>
            <a:chOff x="0" y="0"/>
            <a:chExt cx="765569" cy="119847"/>
          </a:xfrm>
        </p:grpSpPr>
        <p:sp>
          <p:nvSpPr>
            <p:cNvPr id="30" name="Freeform 30"/>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31" name="TextBox 31"/>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32" name="Freeform 32"/>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3" name="TextBox 33"/>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pic>
        <p:nvPicPr>
          <p:cNvPr id="6146" name="Picture 2" descr="The Ins and Outs of ERP: Why SAP is Essential for Your Business Growth">
            <a:extLst>
              <a:ext uri="{FF2B5EF4-FFF2-40B4-BE49-F238E27FC236}">
                <a16:creationId xmlns:a16="http://schemas.microsoft.com/office/drawing/2014/main" id="{33D6869B-3B12-45AB-9FB4-1739E13085B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57800" y="5981700"/>
            <a:ext cx="4114800" cy="25988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6448563" y="4678298"/>
            <a:ext cx="8828828" cy="925195"/>
            <a:chOff x="0" y="0"/>
            <a:chExt cx="2140230" cy="224280"/>
          </a:xfrm>
        </p:grpSpPr>
        <p:sp>
          <p:nvSpPr>
            <p:cNvPr id="3" name="Freeform 3"/>
            <p:cNvSpPr/>
            <p:nvPr/>
          </p:nvSpPr>
          <p:spPr>
            <a:xfrm>
              <a:off x="0" y="0"/>
              <a:ext cx="2140230" cy="224280"/>
            </a:xfrm>
            <a:custGeom>
              <a:avLst/>
              <a:gdLst/>
              <a:ahLst/>
              <a:cxnLst/>
              <a:rect l="l" t="t" r="r" b="b"/>
              <a:pathLst>
                <a:path w="2140230" h="224280">
                  <a:moveTo>
                    <a:pt x="3508" y="0"/>
                  </a:moveTo>
                  <a:lnTo>
                    <a:pt x="2136723" y="0"/>
                  </a:lnTo>
                  <a:cubicBezTo>
                    <a:pt x="2137653" y="0"/>
                    <a:pt x="2138545" y="370"/>
                    <a:pt x="2139203" y="1027"/>
                  </a:cubicBezTo>
                  <a:cubicBezTo>
                    <a:pt x="2139861" y="1685"/>
                    <a:pt x="2140230" y="2577"/>
                    <a:pt x="2140230" y="3508"/>
                  </a:cubicBezTo>
                  <a:lnTo>
                    <a:pt x="2140230" y="220773"/>
                  </a:lnTo>
                  <a:cubicBezTo>
                    <a:pt x="2140230" y="222710"/>
                    <a:pt x="2138660" y="224280"/>
                    <a:pt x="2136723" y="224280"/>
                  </a:cubicBezTo>
                  <a:lnTo>
                    <a:pt x="3508" y="224280"/>
                  </a:lnTo>
                  <a:cubicBezTo>
                    <a:pt x="1570" y="224280"/>
                    <a:pt x="0" y="222710"/>
                    <a:pt x="0" y="220773"/>
                  </a:cubicBezTo>
                  <a:lnTo>
                    <a:pt x="0" y="3508"/>
                  </a:lnTo>
                  <a:cubicBezTo>
                    <a:pt x="0" y="1570"/>
                    <a:pt x="1570" y="0"/>
                    <a:pt x="3508" y="0"/>
                  </a:cubicBezTo>
                  <a:close/>
                </a:path>
              </a:pathLst>
            </a:custGeom>
            <a:solidFill>
              <a:srgbClr val="575858"/>
            </a:solidFill>
          </p:spPr>
          <p:txBody>
            <a:bodyPr/>
            <a:lstStyle/>
            <a:p>
              <a:endParaRPr lang="en-US"/>
            </a:p>
          </p:txBody>
        </p:sp>
        <p:sp>
          <p:nvSpPr>
            <p:cNvPr id="4" name="TextBox 4"/>
            <p:cNvSpPr txBox="1"/>
            <p:nvPr/>
          </p:nvSpPr>
          <p:spPr>
            <a:xfrm>
              <a:off x="0" y="-28575"/>
              <a:ext cx="2140230" cy="252855"/>
            </a:xfrm>
            <a:prstGeom prst="rect">
              <a:avLst/>
            </a:prstGeom>
          </p:spPr>
          <p:txBody>
            <a:bodyPr lIns="50800" tIns="50800" rIns="50800" bIns="50800" rtlCol="0" anchor="ctr"/>
            <a:lstStyle/>
            <a:p>
              <a:pPr algn="ctr">
                <a:lnSpc>
                  <a:spcPts val="1960"/>
                </a:lnSpc>
              </a:pPr>
              <a:endParaRPr/>
            </a:p>
          </p:txBody>
        </p:sp>
      </p:grpSp>
      <p:grpSp>
        <p:nvGrpSpPr>
          <p:cNvPr id="5" name="Group 5"/>
          <p:cNvGrpSpPr/>
          <p:nvPr/>
        </p:nvGrpSpPr>
        <p:grpSpPr>
          <a:xfrm rot="-5400000">
            <a:off x="15266566" y="764652"/>
            <a:ext cx="1180315" cy="1103975"/>
            <a:chOff x="0" y="0"/>
            <a:chExt cx="286125" cy="267619"/>
          </a:xfrm>
        </p:grpSpPr>
        <p:sp>
          <p:nvSpPr>
            <p:cNvPr id="6" name="Freeform 6"/>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0A0A0A"/>
            </a:solidFill>
          </p:spPr>
          <p:txBody>
            <a:bodyPr/>
            <a:lstStyle/>
            <a:p>
              <a:endParaRPr lang="en-US"/>
            </a:p>
          </p:txBody>
        </p:sp>
        <p:sp>
          <p:nvSpPr>
            <p:cNvPr id="7" name="TextBox 7"/>
            <p:cNvSpPr txBox="1"/>
            <p:nvPr/>
          </p:nvSpPr>
          <p:spPr>
            <a:xfrm>
              <a:off x="0" y="-28575"/>
              <a:ext cx="286125" cy="296194"/>
            </a:xfrm>
            <a:prstGeom prst="rect">
              <a:avLst/>
            </a:prstGeom>
          </p:spPr>
          <p:txBody>
            <a:bodyPr lIns="50800" tIns="50800" rIns="50800" bIns="50800" rtlCol="0" anchor="ctr"/>
            <a:lstStyle/>
            <a:p>
              <a:pPr algn="ctr">
                <a:lnSpc>
                  <a:spcPts val="1960"/>
                </a:lnSpc>
              </a:pPr>
              <a:endParaRPr/>
            </a:p>
          </p:txBody>
        </p:sp>
      </p:grpSp>
      <p:grpSp>
        <p:nvGrpSpPr>
          <p:cNvPr id="8" name="Group 8"/>
          <p:cNvGrpSpPr/>
          <p:nvPr/>
        </p:nvGrpSpPr>
        <p:grpSpPr>
          <a:xfrm rot="-5400000">
            <a:off x="15266566" y="3465170"/>
            <a:ext cx="1180315" cy="1103975"/>
            <a:chOff x="0" y="0"/>
            <a:chExt cx="286125" cy="267619"/>
          </a:xfrm>
        </p:grpSpPr>
        <p:sp>
          <p:nvSpPr>
            <p:cNvPr id="9" name="Freeform 9"/>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575858"/>
            </a:solidFill>
          </p:spPr>
          <p:txBody>
            <a:bodyPr/>
            <a:lstStyle/>
            <a:p>
              <a:endParaRPr lang="en-US"/>
            </a:p>
          </p:txBody>
        </p:sp>
        <p:sp>
          <p:nvSpPr>
            <p:cNvPr id="10" name="TextBox 10"/>
            <p:cNvSpPr txBox="1"/>
            <p:nvPr/>
          </p:nvSpPr>
          <p:spPr>
            <a:xfrm>
              <a:off x="0" y="-28575"/>
              <a:ext cx="286125" cy="296194"/>
            </a:xfrm>
            <a:prstGeom prst="rect">
              <a:avLst/>
            </a:prstGeom>
          </p:spPr>
          <p:txBody>
            <a:bodyPr lIns="50800" tIns="50800" rIns="50800" bIns="50800" rtlCol="0" anchor="ctr"/>
            <a:lstStyle/>
            <a:p>
              <a:pPr algn="ctr">
                <a:lnSpc>
                  <a:spcPts val="1960"/>
                </a:lnSpc>
              </a:pPr>
              <a:endParaRPr/>
            </a:p>
          </p:txBody>
        </p:sp>
      </p:grpSp>
      <p:grpSp>
        <p:nvGrpSpPr>
          <p:cNvPr id="11" name="Group 11"/>
          <p:cNvGrpSpPr/>
          <p:nvPr/>
        </p:nvGrpSpPr>
        <p:grpSpPr>
          <a:xfrm rot="-5400000">
            <a:off x="15266566" y="2114911"/>
            <a:ext cx="1180315" cy="1103975"/>
            <a:chOff x="0" y="0"/>
            <a:chExt cx="286125" cy="267619"/>
          </a:xfrm>
        </p:grpSpPr>
        <p:sp>
          <p:nvSpPr>
            <p:cNvPr id="12" name="Freeform 12"/>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4B2B17"/>
            </a:solidFill>
          </p:spPr>
          <p:txBody>
            <a:bodyPr/>
            <a:lstStyle/>
            <a:p>
              <a:endParaRPr lang="en-US"/>
            </a:p>
          </p:txBody>
        </p:sp>
        <p:sp>
          <p:nvSpPr>
            <p:cNvPr id="13" name="TextBox 13"/>
            <p:cNvSpPr txBox="1"/>
            <p:nvPr/>
          </p:nvSpPr>
          <p:spPr>
            <a:xfrm>
              <a:off x="0" y="-28575"/>
              <a:ext cx="286125" cy="296194"/>
            </a:xfrm>
            <a:prstGeom prst="rect">
              <a:avLst/>
            </a:prstGeom>
          </p:spPr>
          <p:txBody>
            <a:bodyPr lIns="50800" tIns="50800" rIns="50800" bIns="50800" rtlCol="0" anchor="ctr"/>
            <a:lstStyle/>
            <a:p>
              <a:pPr algn="ctr">
                <a:lnSpc>
                  <a:spcPts val="1960"/>
                </a:lnSpc>
              </a:pPr>
              <a:endParaRPr/>
            </a:p>
          </p:txBody>
        </p:sp>
      </p:grpSp>
      <p:grpSp>
        <p:nvGrpSpPr>
          <p:cNvPr id="14" name="Group 14"/>
          <p:cNvGrpSpPr/>
          <p:nvPr/>
        </p:nvGrpSpPr>
        <p:grpSpPr>
          <a:xfrm rot="-5400000">
            <a:off x="15266566" y="4815429"/>
            <a:ext cx="1180315" cy="1103975"/>
            <a:chOff x="0" y="0"/>
            <a:chExt cx="286125" cy="267619"/>
          </a:xfrm>
        </p:grpSpPr>
        <p:sp>
          <p:nvSpPr>
            <p:cNvPr id="15" name="Freeform 15"/>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D5CCC8"/>
            </a:solidFill>
          </p:spPr>
          <p:txBody>
            <a:bodyPr/>
            <a:lstStyle/>
            <a:p>
              <a:endParaRPr lang="en-US"/>
            </a:p>
          </p:txBody>
        </p:sp>
        <p:sp>
          <p:nvSpPr>
            <p:cNvPr id="16" name="TextBox 16"/>
            <p:cNvSpPr txBox="1"/>
            <p:nvPr/>
          </p:nvSpPr>
          <p:spPr>
            <a:xfrm>
              <a:off x="0" y="-28575"/>
              <a:ext cx="286125" cy="296194"/>
            </a:xfrm>
            <a:prstGeom prst="rect">
              <a:avLst/>
            </a:prstGeom>
          </p:spPr>
          <p:txBody>
            <a:bodyPr lIns="50800" tIns="50800" rIns="50800" bIns="50800" rtlCol="0" anchor="ctr"/>
            <a:lstStyle/>
            <a:p>
              <a:pPr algn="ctr">
                <a:lnSpc>
                  <a:spcPts val="1960"/>
                </a:lnSpc>
              </a:pPr>
              <a:endParaRPr/>
            </a:p>
          </p:txBody>
        </p:sp>
      </p:grpSp>
      <p:grpSp>
        <p:nvGrpSpPr>
          <p:cNvPr id="30" name="Group 30"/>
          <p:cNvGrpSpPr/>
          <p:nvPr/>
        </p:nvGrpSpPr>
        <p:grpSpPr>
          <a:xfrm>
            <a:off x="11495060" y="726482"/>
            <a:ext cx="3647034" cy="5231092"/>
            <a:chOff x="0" y="0"/>
            <a:chExt cx="603325" cy="865374"/>
          </a:xfrm>
        </p:grpSpPr>
        <p:sp>
          <p:nvSpPr>
            <p:cNvPr id="31" name="Freeform 31"/>
            <p:cNvSpPr/>
            <p:nvPr/>
          </p:nvSpPr>
          <p:spPr>
            <a:xfrm>
              <a:off x="0" y="0"/>
              <a:ext cx="603325" cy="865374"/>
            </a:xfrm>
            <a:custGeom>
              <a:avLst/>
              <a:gdLst/>
              <a:ahLst/>
              <a:cxnLst/>
              <a:rect l="l" t="t" r="r" b="b"/>
              <a:pathLst>
                <a:path w="603325" h="865374">
                  <a:moveTo>
                    <a:pt x="21228" y="0"/>
                  </a:moveTo>
                  <a:lnTo>
                    <a:pt x="582097" y="0"/>
                  </a:lnTo>
                  <a:cubicBezTo>
                    <a:pt x="587727" y="0"/>
                    <a:pt x="593126" y="2237"/>
                    <a:pt x="597107" y="6218"/>
                  </a:cubicBezTo>
                  <a:cubicBezTo>
                    <a:pt x="601088" y="10199"/>
                    <a:pt x="603325" y="15598"/>
                    <a:pt x="603325" y="21228"/>
                  </a:cubicBezTo>
                  <a:lnTo>
                    <a:pt x="603325" y="844146"/>
                  </a:lnTo>
                  <a:cubicBezTo>
                    <a:pt x="603325" y="849776"/>
                    <a:pt x="601088" y="855175"/>
                    <a:pt x="597107" y="859156"/>
                  </a:cubicBezTo>
                  <a:cubicBezTo>
                    <a:pt x="593126" y="863137"/>
                    <a:pt x="587727" y="865374"/>
                    <a:pt x="582097" y="865374"/>
                  </a:cubicBezTo>
                  <a:lnTo>
                    <a:pt x="21228" y="865374"/>
                  </a:lnTo>
                  <a:cubicBezTo>
                    <a:pt x="15598" y="865374"/>
                    <a:pt x="10199" y="863137"/>
                    <a:pt x="6218" y="859156"/>
                  </a:cubicBezTo>
                  <a:cubicBezTo>
                    <a:pt x="2237" y="855175"/>
                    <a:pt x="0" y="849776"/>
                    <a:pt x="0" y="844146"/>
                  </a:cubicBezTo>
                  <a:lnTo>
                    <a:pt x="0" y="21228"/>
                  </a:lnTo>
                  <a:cubicBezTo>
                    <a:pt x="0" y="15598"/>
                    <a:pt x="2237" y="10199"/>
                    <a:pt x="6218" y="6218"/>
                  </a:cubicBezTo>
                  <a:cubicBezTo>
                    <a:pt x="10199" y="2237"/>
                    <a:pt x="15598" y="0"/>
                    <a:pt x="21228" y="0"/>
                  </a:cubicBezTo>
                  <a:close/>
                </a:path>
              </a:pathLst>
            </a:custGeom>
            <a:blipFill>
              <a:blip r:embed="rId3"/>
              <a:stretch>
                <a:fillRect t="-2321" b="-2321"/>
              </a:stretch>
            </a:blipFill>
          </p:spPr>
          <p:txBody>
            <a:bodyPr/>
            <a:lstStyle/>
            <a:p>
              <a:endParaRPr lang="en-US"/>
            </a:p>
          </p:txBody>
        </p:sp>
      </p:grpSp>
      <p:sp>
        <p:nvSpPr>
          <p:cNvPr id="35" name="TextBox 34">
            <a:extLst>
              <a:ext uri="{FF2B5EF4-FFF2-40B4-BE49-F238E27FC236}">
                <a16:creationId xmlns:a16="http://schemas.microsoft.com/office/drawing/2014/main" id="{4741BD7D-C1B2-4F1E-B230-9EC5AE29222C}"/>
              </a:ext>
            </a:extLst>
          </p:cNvPr>
          <p:cNvSpPr txBox="1"/>
          <p:nvPr/>
        </p:nvSpPr>
        <p:spPr>
          <a:xfrm>
            <a:off x="609600" y="2476500"/>
            <a:ext cx="9144000" cy="6152390"/>
          </a:xfrm>
          <a:prstGeom prst="rect">
            <a:avLst/>
          </a:prstGeom>
          <a:noFill/>
        </p:spPr>
        <p:txBody>
          <a:bodyPr wrap="square">
            <a:spAutoFit/>
          </a:bodyPr>
          <a:lstStyle/>
          <a:p>
            <a:pPr marL="342900" indent="-342900" algn="just">
              <a:lnSpc>
                <a:spcPct val="20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CRM stores customer information such as purchasing history, preferences and contact details, helping Finisterre improve customer service and develop personalised marketing. Effective CRM can strengthen customer relationships and support loyalty and repeat purchases (Akbar, </a:t>
            </a:r>
            <a:r>
              <a:rPr lang="en-GB" sz="2000" b="1" dirty="0" err="1">
                <a:latin typeface="Arial" panose="020B0604020202020204" pitchFamily="34" charset="0"/>
                <a:cs typeface="Arial" panose="020B0604020202020204" pitchFamily="34" charset="0"/>
              </a:rPr>
              <a:t>Iriani</a:t>
            </a:r>
            <a:r>
              <a:rPr lang="en-GB" sz="2000" b="1" dirty="0">
                <a:latin typeface="Arial" panose="020B0604020202020204" pitchFamily="34" charset="0"/>
                <a:cs typeface="Arial" panose="020B0604020202020204" pitchFamily="34" charset="0"/>
              </a:rPr>
              <a:t> and </a:t>
            </a:r>
            <a:r>
              <a:rPr lang="en-GB" sz="2000" b="1" dirty="0" err="1">
                <a:latin typeface="Arial" panose="020B0604020202020204" pitchFamily="34" charset="0"/>
                <a:cs typeface="Arial" panose="020B0604020202020204" pitchFamily="34" charset="0"/>
              </a:rPr>
              <a:t>Sanaji</a:t>
            </a:r>
            <a:r>
              <a:rPr lang="en-GB" sz="2000" b="1" dirty="0">
                <a:latin typeface="Arial" panose="020B0604020202020204" pitchFamily="34" charset="0"/>
                <a:cs typeface="Arial" panose="020B0604020202020204" pitchFamily="34" charset="0"/>
              </a:rPr>
              <a:t>, 2025).</a:t>
            </a:r>
          </a:p>
          <a:p>
            <a:pPr marL="342900" indent="-342900" algn="just">
              <a:lnSpc>
                <a:spcPct val="20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However, CRM creates privacy and data-security responsibilities because businesses collect significant amounts of personal information. Poor management of customer data could reduce trust and damage Finisterre’s reputation, while maintaining CRM systems may also increase costs (</a:t>
            </a:r>
            <a:r>
              <a:rPr lang="en-GB" sz="2000" b="1" dirty="0" err="1">
                <a:latin typeface="Arial" panose="020B0604020202020204" pitchFamily="34" charset="0"/>
                <a:cs typeface="Arial" panose="020B0604020202020204" pitchFamily="34" charset="0"/>
              </a:rPr>
              <a:t>Mechta</a:t>
            </a:r>
            <a:r>
              <a:rPr lang="en-GB" sz="2000" b="1" dirty="0">
                <a:latin typeface="Arial" panose="020B0604020202020204" pitchFamily="34" charset="0"/>
                <a:cs typeface="Arial" panose="020B0604020202020204" pitchFamily="34" charset="0"/>
              </a:rPr>
              <a:t> et al., 2024).</a:t>
            </a:r>
          </a:p>
        </p:txBody>
      </p:sp>
      <p:sp>
        <p:nvSpPr>
          <p:cNvPr id="37" name="TextBox 36">
            <a:extLst>
              <a:ext uri="{FF2B5EF4-FFF2-40B4-BE49-F238E27FC236}">
                <a16:creationId xmlns:a16="http://schemas.microsoft.com/office/drawing/2014/main" id="{04A11FAC-33D8-45F5-AB80-E737E029A8AB}"/>
              </a:ext>
            </a:extLst>
          </p:cNvPr>
          <p:cNvSpPr txBox="1"/>
          <p:nvPr/>
        </p:nvSpPr>
        <p:spPr>
          <a:xfrm>
            <a:off x="914400" y="342900"/>
            <a:ext cx="6477000" cy="2001253"/>
          </a:xfrm>
          <a:prstGeom prst="rect">
            <a:avLst/>
          </a:prstGeom>
          <a:noFill/>
        </p:spPr>
        <p:txBody>
          <a:bodyPr wrap="square">
            <a:spAutoFit/>
          </a:bodyPr>
          <a:lstStyle/>
          <a:p>
            <a:pPr algn="just">
              <a:lnSpc>
                <a:spcPct val="150000"/>
              </a:lnSpc>
              <a:spcBef>
                <a:spcPts val="1600"/>
              </a:spcBef>
              <a:spcAft>
                <a:spcPts val="800"/>
              </a:spcAft>
            </a:pPr>
            <a:r>
              <a:rPr lang="en-GB" sz="4400" b="1" kern="0" dirty="0">
                <a:effectLst/>
                <a:latin typeface="Arial" panose="020B0604020202020204" pitchFamily="34" charset="0"/>
                <a:ea typeface="Arial" panose="020B0604020202020204" pitchFamily="34" charset="0"/>
              </a:rPr>
              <a:t>Customer Relationship Management (CRM)</a:t>
            </a:r>
            <a:endParaRPr lang="en-GB" sz="4800" b="1" kern="0" dirty="0">
              <a:effectLst/>
              <a:latin typeface="Times New Roman" panose="02020603050405020304" pitchFamily="18" charset="0"/>
            </a:endParaRPr>
          </a:p>
        </p:txBody>
      </p:sp>
      <p:pic>
        <p:nvPicPr>
          <p:cNvPr id="7170" name="Picture 2" descr="The Future of Customer Relationship Management (CRM): Evolving Technologies  and Industry-Specific Solutions | E-SPIN Group">
            <a:extLst>
              <a:ext uri="{FF2B5EF4-FFF2-40B4-BE49-F238E27FC236}">
                <a16:creationId xmlns:a16="http://schemas.microsoft.com/office/drawing/2014/main" id="{3D34128E-A4A5-4850-843B-27D363153E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06200" y="6134100"/>
            <a:ext cx="6248400" cy="3505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56362" y="-186934"/>
            <a:ext cx="19782650" cy="2242507"/>
            <a:chOff x="0" y="0"/>
            <a:chExt cx="5531685" cy="627057"/>
          </a:xfrm>
        </p:grpSpPr>
        <p:sp>
          <p:nvSpPr>
            <p:cNvPr id="3" name="Freeform 3"/>
            <p:cNvSpPr/>
            <p:nvPr/>
          </p:nvSpPr>
          <p:spPr>
            <a:xfrm>
              <a:off x="0" y="0"/>
              <a:ext cx="5531685" cy="627057"/>
            </a:xfrm>
            <a:custGeom>
              <a:avLst/>
              <a:gdLst/>
              <a:ahLst/>
              <a:cxnLst/>
              <a:rect l="l" t="t" r="r" b="b"/>
              <a:pathLst>
                <a:path w="5531685" h="627057">
                  <a:moveTo>
                    <a:pt x="0" y="0"/>
                  </a:moveTo>
                  <a:lnTo>
                    <a:pt x="5531685" y="0"/>
                  </a:lnTo>
                  <a:lnTo>
                    <a:pt x="5531685" y="627057"/>
                  </a:lnTo>
                  <a:lnTo>
                    <a:pt x="0" y="627057"/>
                  </a:lnTo>
                  <a:close/>
                </a:path>
              </a:pathLst>
            </a:custGeom>
            <a:solidFill>
              <a:srgbClr val="0A0A0A"/>
            </a:solidFill>
            <a:ln cap="sq">
              <a:noFill/>
              <a:prstDash val="solid"/>
              <a:miter/>
            </a:ln>
          </p:spPr>
          <p:txBody>
            <a:bodyPr/>
            <a:lstStyle/>
            <a:p>
              <a:endParaRPr lang="en-US"/>
            </a:p>
          </p:txBody>
        </p:sp>
        <p:sp>
          <p:nvSpPr>
            <p:cNvPr id="4" name="TextBox 4"/>
            <p:cNvSpPr txBox="1"/>
            <p:nvPr/>
          </p:nvSpPr>
          <p:spPr>
            <a:xfrm>
              <a:off x="0" y="-38100"/>
              <a:ext cx="5531685" cy="665157"/>
            </a:xfrm>
            <a:prstGeom prst="rect">
              <a:avLst/>
            </a:prstGeom>
          </p:spPr>
          <p:txBody>
            <a:bodyPr lIns="50800" tIns="50800" rIns="50800" bIns="50800" rtlCol="0" anchor="ctr"/>
            <a:lstStyle/>
            <a:p>
              <a:pPr algn="ctr">
                <a:lnSpc>
                  <a:spcPts val="2659"/>
                </a:lnSpc>
              </a:pPr>
              <a:endParaRPr/>
            </a:p>
          </p:txBody>
        </p:sp>
      </p:grpSp>
      <p:sp>
        <p:nvSpPr>
          <p:cNvPr id="5" name="AutoShape 5"/>
          <p:cNvSpPr/>
          <p:nvPr/>
        </p:nvSpPr>
        <p:spPr>
          <a:xfrm>
            <a:off x="1028700" y="124838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6" name="AutoShape 6"/>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grpSp>
        <p:nvGrpSpPr>
          <p:cNvPr id="7" name="Group 7"/>
          <p:cNvGrpSpPr/>
          <p:nvPr/>
        </p:nvGrpSpPr>
        <p:grpSpPr>
          <a:xfrm>
            <a:off x="7759382" y="3059794"/>
            <a:ext cx="2978797" cy="2729185"/>
            <a:chOff x="0" y="0"/>
            <a:chExt cx="3971730" cy="3638913"/>
          </a:xfrm>
        </p:grpSpPr>
        <p:pic>
          <p:nvPicPr>
            <p:cNvPr id="8" name="Picture 8"/>
            <p:cNvPicPr>
              <a:picLocks noChangeAspect="1"/>
            </p:cNvPicPr>
            <p:nvPr/>
          </p:nvPicPr>
          <p:blipFill>
            <a:blip r:embed="rId3"/>
            <a:srcRect l="27281"/>
            <a:stretch>
              <a:fillRect/>
            </a:stretch>
          </p:blipFill>
          <p:spPr>
            <a:xfrm>
              <a:off x="0" y="0"/>
              <a:ext cx="3971730" cy="3638913"/>
            </a:xfrm>
            <a:prstGeom prst="rect">
              <a:avLst/>
            </a:prstGeom>
          </p:spPr>
        </p:pic>
      </p:grpSp>
      <p:grpSp>
        <p:nvGrpSpPr>
          <p:cNvPr id="9" name="Group 9"/>
          <p:cNvGrpSpPr/>
          <p:nvPr/>
        </p:nvGrpSpPr>
        <p:grpSpPr>
          <a:xfrm>
            <a:off x="11021362" y="3059794"/>
            <a:ext cx="2978797" cy="2729185"/>
            <a:chOff x="0" y="0"/>
            <a:chExt cx="3971730" cy="3638913"/>
          </a:xfrm>
        </p:grpSpPr>
        <p:pic>
          <p:nvPicPr>
            <p:cNvPr id="10" name="Picture 10"/>
            <p:cNvPicPr>
              <a:picLocks noChangeAspect="1"/>
            </p:cNvPicPr>
            <p:nvPr/>
          </p:nvPicPr>
          <p:blipFill>
            <a:blip r:embed="rId4"/>
            <a:srcRect l="13640" r="13640"/>
            <a:stretch>
              <a:fillRect/>
            </a:stretch>
          </p:blipFill>
          <p:spPr>
            <a:xfrm>
              <a:off x="0" y="0"/>
              <a:ext cx="3971730" cy="3638913"/>
            </a:xfrm>
            <a:prstGeom prst="rect">
              <a:avLst/>
            </a:prstGeom>
          </p:spPr>
        </p:pic>
      </p:grpSp>
      <p:grpSp>
        <p:nvGrpSpPr>
          <p:cNvPr id="11" name="Group 11"/>
          <p:cNvGrpSpPr/>
          <p:nvPr/>
        </p:nvGrpSpPr>
        <p:grpSpPr>
          <a:xfrm>
            <a:off x="14280503" y="3059794"/>
            <a:ext cx="2978797" cy="2729185"/>
            <a:chOff x="0" y="0"/>
            <a:chExt cx="3971730" cy="3638913"/>
          </a:xfrm>
        </p:grpSpPr>
        <p:pic>
          <p:nvPicPr>
            <p:cNvPr id="12" name="Picture 12"/>
            <p:cNvPicPr>
              <a:picLocks noChangeAspect="1"/>
            </p:cNvPicPr>
            <p:nvPr/>
          </p:nvPicPr>
          <p:blipFill>
            <a:blip r:embed="rId5"/>
            <a:srcRect l="13640" r="13640"/>
            <a:stretch>
              <a:fillRect/>
            </a:stretch>
          </p:blipFill>
          <p:spPr>
            <a:xfrm>
              <a:off x="0" y="0"/>
              <a:ext cx="3971730" cy="3638913"/>
            </a:xfrm>
            <a:prstGeom prst="rect">
              <a:avLst/>
            </a:prstGeom>
          </p:spPr>
        </p:pic>
      </p:grpSp>
      <p:grpSp>
        <p:nvGrpSpPr>
          <p:cNvPr id="13" name="Group 13"/>
          <p:cNvGrpSpPr/>
          <p:nvPr/>
        </p:nvGrpSpPr>
        <p:grpSpPr>
          <a:xfrm>
            <a:off x="1028700" y="6560503"/>
            <a:ext cx="5050300" cy="455043"/>
            <a:chOff x="0" y="0"/>
            <a:chExt cx="1330120" cy="119847"/>
          </a:xfrm>
        </p:grpSpPr>
        <p:sp>
          <p:nvSpPr>
            <p:cNvPr id="14" name="Freeform 14"/>
            <p:cNvSpPr/>
            <p:nvPr/>
          </p:nvSpPr>
          <p:spPr>
            <a:xfrm>
              <a:off x="0" y="0"/>
              <a:ext cx="1330120" cy="119847"/>
            </a:xfrm>
            <a:custGeom>
              <a:avLst/>
              <a:gdLst/>
              <a:ahLst/>
              <a:cxnLst/>
              <a:rect l="l" t="t" r="r" b="b"/>
              <a:pathLst>
                <a:path w="1330120" h="119847">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w="9525" cap="rnd">
              <a:solidFill>
                <a:srgbClr val="0A0A0A"/>
              </a:solidFill>
              <a:prstDash val="solid"/>
              <a:round/>
            </a:ln>
          </p:spPr>
          <p:txBody>
            <a:bodyPr/>
            <a:lstStyle/>
            <a:p>
              <a:endParaRPr lang="en-US"/>
            </a:p>
          </p:txBody>
        </p:sp>
        <p:sp>
          <p:nvSpPr>
            <p:cNvPr id="15" name="TextBox 15"/>
            <p:cNvSpPr txBox="1"/>
            <p:nvPr/>
          </p:nvSpPr>
          <p:spPr>
            <a:xfrm>
              <a:off x="0" y="-38100"/>
              <a:ext cx="1330120" cy="157947"/>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6618850" y="6559056"/>
            <a:ext cx="5050300" cy="455043"/>
            <a:chOff x="0" y="0"/>
            <a:chExt cx="1330120" cy="119847"/>
          </a:xfrm>
        </p:grpSpPr>
        <p:sp>
          <p:nvSpPr>
            <p:cNvPr id="17" name="Freeform 17"/>
            <p:cNvSpPr/>
            <p:nvPr/>
          </p:nvSpPr>
          <p:spPr>
            <a:xfrm>
              <a:off x="0" y="0"/>
              <a:ext cx="1330120" cy="119847"/>
            </a:xfrm>
            <a:custGeom>
              <a:avLst/>
              <a:gdLst/>
              <a:ahLst/>
              <a:cxnLst/>
              <a:rect l="l" t="t" r="r" b="b"/>
              <a:pathLst>
                <a:path w="1330120" h="119847">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w="9525" cap="rnd">
              <a:solidFill>
                <a:srgbClr val="0A0A0A"/>
              </a:solidFill>
              <a:prstDash val="solid"/>
              <a:round/>
            </a:ln>
          </p:spPr>
          <p:txBody>
            <a:bodyPr/>
            <a:lstStyle/>
            <a:p>
              <a:endParaRPr lang="en-US"/>
            </a:p>
          </p:txBody>
        </p:sp>
        <p:sp>
          <p:nvSpPr>
            <p:cNvPr id="18" name="TextBox 18"/>
            <p:cNvSpPr txBox="1"/>
            <p:nvPr/>
          </p:nvSpPr>
          <p:spPr>
            <a:xfrm>
              <a:off x="0" y="-38100"/>
              <a:ext cx="1330120" cy="157947"/>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2209000" y="6559056"/>
            <a:ext cx="5050300" cy="455043"/>
            <a:chOff x="0" y="0"/>
            <a:chExt cx="1330120" cy="119847"/>
          </a:xfrm>
        </p:grpSpPr>
        <p:sp>
          <p:nvSpPr>
            <p:cNvPr id="20" name="Freeform 20"/>
            <p:cNvSpPr/>
            <p:nvPr/>
          </p:nvSpPr>
          <p:spPr>
            <a:xfrm>
              <a:off x="0" y="0"/>
              <a:ext cx="1330120" cy="119847"/>
            </a:xfrm>
            <a:custGeom>
              <a:avLst/>
              <a:gdLst/>
              <a:ahLst/>
              <a:cxnLst/>
              <a:rect l="l" t="t" r="r" b="b"/>
              <a:pathLst>
                <a:path w="1330120" h="119847">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w="9525" cap="rnd">
              <a:solidFill>
                <a:srgbClr val="0A0A0A"/>
              </a:solidFill>
              <a:prstDash val="solid"/>
              <a:round/>
            </a:ln>
          </p:spPr>
          <p:txBody>
            <a:bodyPr/>
            <a:lstStyle/>
            <a:p>
              <a:endParaRPr lang="en-US"/>
            </a:p>
          </p:txBody>
        </p:sp>
        <p:sp>
          <p:nvSpPr>
            <p:cNvPr id="21" name="TextBox 21"/>
            <p:cNvSpPr txBox="1"/>
            <p:nvPr/>
          </p:nvSpPr>
          <p:spPr>
            <a:xfrm>
              <a:off x="0" y="-38100"/>
              <a:ext cx="1330120" cy="157947"/>
            </a:xfrm>
            <a:prstGeom prst="rect">
              <a:avLst/>
            </a:prstGeom>
          </p:spPr>
          <p:txBody>
            <a:bodyPr lIns="50800" tIns="50800" rIns="50800" bIns="50800" rtlCol="0" anchor="ctr"/>
            <a:lstStyle/>
            <a:p>
              <a:pPr algn="ctr">
                <a:lnSpc>
                  <a:spcPts val="2659"/>
                </a:lnSpc>
              </a:pPr>
              <a:endParaRPr/>
            </a:p>
          </p:txBody>
        </p:sp>
      </p:grpSp>
      <p:sp>
        <p:nvSpPr>
          <p:cNvPr id="22" name="AutoShape 22"/>
          <p:cNvSpPr/>
          <p:nvPr/>
        </p:nvSpPr>
        <p:spPr>
          <a:xfrm>
            <a:off x="6353905" y="6391857"/>
            <a:ext cx="0" cy="2040838"/>
          </a:xfrm>
          <a:prstGeom prst="line">
            <a:avLst/>
          </a:prstGeom>
          <a:ln w="19050" cap="flat">
            <a:solidFill>
              <a:srgbClr val="0A0A0A"/>
            </a:solidFill>
            <a:prstDash val="solid"/>
            <a:headEnd type="none" w="sm" len="sm"/>
            <a:tailEnd type="none" w="sm" len="sm"/>
          </a:ln>
        </p:spPr>
        <p:txBody>
          <a:bodyPr/>
          <a:lstStyle/>
          <a:p>
            <a:endParaRPr lang="en-US"/>
          </a:p>
        </p:txBody>
      </p:sp>
      <p:sp>
        <p:nvSpPr>
          <p:cNvPr id="23" name="AutoShape 23"/>
          <p:cNvSpPr/>
          <p:nvPr/>
        </p:nvSpPr>
        <p:spPr>
          <a:xfrm>
            <a:off x="11935850" y="6391857"/>
            <a:ext cx="0" cy="2040838"/>
          </a:xfrm>
          <a:prstGeom prst="line">
            <a:avLst/>
          </a:prstGeom>
          <a:ln w="19050" cap="flat">
            <a:solidFill>
              <a:srgbClr val="0A0A0A"/>
            </a:solidFill>
            <a:prstDash val="solid"/>
            <a:headEnd type="none" w="sm" len="sm"/>
            <a:tailEnd type="none" w="sm" len="sm"/>
          </a:ln>
        </p:spPr>
        <p:txBody>
          <a:bodyPr/>
          <a:lstStyle/>
          <a:p>
            <a:endParaRPr lang="en-US"/>
          </a:p>
        </p:txBody>
      </p:sp>
      <p:sp>
        <p:nvSpPr>
          <p:cNvPr id="25" name="TextBox 25"/>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About</a:t>
            </a:r>
          </a:p>
        </p:txBody>
      </p:sp>
      <p:sp>
        <p:nvSpPr>
          <p:cNvPr id="26" name="TextBox 26"/>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Product</a:t>
            </a:r>
          </a:p>
        </p:txBody>
      </p:sp>
      <p:sp>
        <p:nvSpPr>
          <p:cNvPr id="27" name="TextBox 27"/>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Project</a:t>
            </a:r>
          </a:p>
        </p:txBody>
      </p:sp>
      <p:sp>
        <p:nvSpPr>
          <p:cNvPr id="28" name="TextBox 28"/>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Contact</a:t>
            </a:r>
          </a:p>
        </p:txBody>
      </p:sp>
      <p:sp>
        <p:nvSpPr>
          <p:cNvPr id="29" name="TextBox 29"/>
          <p:cNvSpPr txBox="1"/>
          <p:nvPr/>
        </p:nvSpPr>
        <p:spPr>
          <a:xfrm>
            <a:off x="1028700" y="9220200"/>
            <a:ext cx="1403652" cy="372744"/>
          </a:xfrm>
          <a:prstGeom prst="rect">
            <a:avLst/>
          </a:prstGeom>
        </p:spPr>
        <p:txBody>
          <a:bodyPr lIns="0" tIns="0" rIns="0" bIns="0" rtlCol="0" anchor="t">
            <a:spAutoFit/>
          </a:bodyPr>
          <a:lstStyle/>
          <a:p>
            <a:pPr algn="l">
              <a:lnSpc>
                <a:spcPts val="3080"/>
              </a:lnSpc>
            </a:pPr>
            <a:r>
              <a:rPr lang="en-US" sz="2200">
                <a:solidFill>
                  <a:srgbClr val="0A0A0A"/>
                </a:solidFill>
                <a:latin typeface="Quicksand"/>
                <a:ea typeface="Quicksand"/>
                <a:cs typeface="Quicksand"/>
                <a:sym typeface="Quicksand"/>
              </a:rPr>
              <a:t>Page 07</a:t>
            </a:r>
          </a:p>
        </p:txBody>
      </p:sp>
      <p:sp>
        <p:nvSpPr>
          <p:cNvPr id="31" name="TextBox 31"/>
          <p:cNvSpPr txBox="1"/>
          <p:nvPr/>
        </p:nvSpPr>
        <p:spPr>
          <a:xfrm>
            <a:off x="1019663" y="2968689"/>
            <a:ext cx="6625196" cy="3171825"/>
          </a:xfrm>
          <a:prstGeom prst="rect">
            <a:avLst/>
          </a:prstGeom>
        </p:spPr>
        <p:txBody>
          <a:bodyPr lIns="0" tIns="0" rIns="0" bIns="0" rtlCol="0" anchor="t">
            <a:spAutoFit/>
          </a:bodyPr>
          <a:lstStyle/>
          <a:p>
            <a:pPr algn="l">
              <a:lnSpc>
                <a:spcPts val="8250"/>
              </a:lnSpc>
            </a:pPr>
            <a:r>
              <a:rPr lang="en-US" sz="7500" b="1" dirty="0">
                <a:solidFill>
                  <a:srgbClr val="0A0A0A"/>
                </a:solidFill>
                <a:latin typeface="Oswald Bold"/>
                <a:ea typeface="Oswald Bold"/>
                <a:cs typeface="Oswald Bold"/>
                <a:sym typeface="Oswald Bold"/>
              </a:rPr>
              <a:t>Supply Chain Management (SCM)</a:t>
            </a:r>
          </a:p>
        </p:txBody>
      </p:sp>
      <p:sp>
        <p:nvSpPr>
          <p:cNvPr id="33" name="TextBox 33"/>
          <p:cNvSpPr txBox="1"/>
          <p:nvPr/>
        </p:nvSpPr>
        <p:spPr>
          <a:xfrm>
            <a:off x="1143000" y="7277100"/>
            <a:ext cx="4701511" cy="1408142"/>
          </a:xfrm>
          <a:prstGeom prst="rect">
            <a:avLst/>
          </a:prstGeom>
        </p:spPr>
        <p:txBody>
          <a:bodyPr lIns="0" tIns="0" rIns="0" bIns="0" rtlCol="0" anchor="t">
            <a:spAutoFit/>
          </a:bodyPr>
          <a:lstStyle/>
          <a:p>
            <a:pPr algn="just">
              <a:lnSpc>
                <a:spcPts val="2801"/>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SCM tracks goods, helping Finisterre manage inventory and avoid shortages efficiently (Kaur, Azmi and Abdul Majid, 2022).</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sp>
        <p:nvSpPr>
          <p:cNvPr id="34" name="TextBox 34"/>
          <p:cNvSpPr txBox="1"/>
          <p:nvPr/>
        </p:nvSpPr>
        <p:spPr>
          <a:xfrm>
            <a:off x="6618850" y="7209980"/>
            <a:ext cx="5050300" cy="1045864"/>
          </a:xfrm>
          <a:prstGeom prst="rect">
            <a:avLst/>
          </a:prstGeom>
        </p:spPr>
        <p:txBody>
          <a:bodyPr lIns="0" tIns="0" rIns="0" bIns="0" rtlCol="0" anchor="t">
            <a:spAutoFit/>
          </a:bodyPr>
          <a:lstStyle/>
          <a:p>
            <a:pPr algn="just">
              <a:lnSpc>
                <a:spcPts val="2801"/>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Sustainability: SCM reduces waste by improving resource use and supply-chain coordination (Pal and Gander, 2021).</a:t>
            </a:r>
          </a:p>
        </p:txBody>
      </p:sp>
      <p:sp>
        <p:nvSpPr>
          <p:cNvPr id="35" name="TextBox 35"/>
          <p:cNvSpPr txBox="1"/>
          <p:nvPr/>
        </p:nvSpPr>
        <p:spPr>
          <a:xfrm>
            <a:off x="12420600" y="7124700"/>
            <a:ext cx="4457428" cy="1408142"/>
          </a:xfrm>
          <a:prstGeom prst="rect">
            <a:avLst/>
          </a:prstGeom>
        </p:spPr>
        <p:txBody>
          <a:bodyPr lIns="0" tIns="0" rIns="0" bIns="0" rtlCol="0" anchor="t">
            <a:spAutoFit/>
          </a:bodyPr>
          <a:lstStyle/>
          <a:p>
            <a:pPr algn="l">
              <a:lnSpc>
                <a:spcPts val="2801"/>
              </a:lnSpc>
            </a:pPr>
            <a:r>
              <a:rPr lang="en-US" sz="2001" b="1" dirty="0">
                <a:solidFill>
                  <a:srgbClr val="0A0A0A"/>
                </a:solidFill>
                <a:latin typeface="Quicksand Medium"/>
                <a:ea typeface="Quicksand Medium"/>
                <a:cs typeface="Quicksand Medium"/>
                <a:sym typeface="Quicksand Medium"/>
              </a:rPr>
              <a:t>Supplier data: SCM depends on accurate supplier information and effective cooperation across organisations.</a:t>
            </a:r>
          </a:p>
        </p:txBody>
      </p:sp>
      <p:grpSp>
        <p:nvGrpSpPr>
          <p:cNvPr id="36" name="Group 36"/>
          <p:cNvGrpSpPr/>
          <p:nvPr/>
        </p:nvGrpSpPr>
        <p:grpSpPr>
          <a:xfrm>
            <a:off x="14352530" y="633856"/>
            <a:ext cx="2906770" cy="455043"/>
            <a:chOff x="0" y="0"/>
            <a:chExt cx="765569" cy="119847"/>
          </a:xfrm>
        </p:grpSpPr>
        <p:sp>
          <p:nvSpPr>
            <p:cNvPr id="37" name="Freeform 37"/>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38" name="TextBox 38"/>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39" name="Freeform 39"/>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0" name="TextBox 40"/>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2093104"/>
            <a:ext cx="7289459" cy="2124075"/>
          </a:xfrm>
          <a:prstGeom prst="rect">
            <a:avLst/>
          </a:prstGeom>
        </p:spPr>
        <p:txBody>
          <a:bodyPr lIns="0" tIns="0" rIns="0" bIns="0" rtlCol="0" anchor="t">
            <a:spAutoFit/>
          </a:bodyPr>
          <a:lstStyle/>
          <a:p>
            <a:pPr algn="l">
              <a:lnSpc>
                <a:spcPts val="8250"/>
              </a:lnSpc>
            </a:pPr>
            <a:r>
              <a:rPr lang="en-US" sz="7500" b="1" dirty="0">
                <a:solidFill>
                  <a:srgbClr val="0A0A0A"/>
                </a:solidFill>
                <a:latin typeface="Oswald Bold"/>
                <a:ea typeface="Oswald Bold"/>
                <a:cs typeface="Oswald Bold"/>
                <a:sym typeface="Oswald Bold"/>
              </a:rPr>
              <a:t>Comparing the Three Systems</a:t>
            </a:r>
          </a:p>
        </p:txBody>
      </p:sp>
      <p:grpSp>
        <p:nvGrpSpPr>
          <p:cNvPr id="3" name="Group 3"/>
          <p:cNvGrpSpPr/>
          <p:nvPr/>
        </p:nvGrpSpPr>
        <p:grpSpPr>
          <a:xfrm>
            <a:off x="8811808" y="2245364"/>
            <a:ext cx="3654024" cy="3716284"/>
            <a:chOff x="0" y="0"/>
            <a:chExt cx="4872032" cy="4955045"/>
          </a:xfrm>
        </p:grpSpPr>
        <p:pic>
          <p:nvPicPr>
            <p:cNvPr id="4" name="Picture 4"/>
            <p:cNvPicPr>
              <a:picLocks noChangeAspect="1"/>
            </p:cNvPicPr>
            <p:nvPr/>
          </p:nvPicPr>
          <p:blipFill>
            <a:blip r:embed="rId3"/>
            <a:srcRect t="16056" b="16056"/>
            <a:stretch>
              <a:fillRect/>
            </a:stretch>
          </p:blipFill>
          <p:spPr>
            <a:xfrm>
              <a:off x="0" y="0"/>
              <a:ext cx="4872032" cy="4955045"/>
            </a:xfrm>
            <a:prstGeom prst="rect">
              <a:avLst/>
            </a:prstGeom>
          </p:spPr>
        </p:pic>
      </p:grpSp>
      <p:grpSp>
        <p:nvGrpSpPr>
          <p:cNvPr id="5" name="Group 5"/>
          <p:cNvGrpSpPr/>
          <p:nvPr/>
        </p:nvGrpSpPr>
        <p:grpSpPr>
          <a:xfrm>
            <a:off x="13515511" y="5961648"/>
            <a:ext cx="3743789" cy="2266430"/>
            <a:chOff x="0" y="0"/>
            <a:chExt cx="4991719" cy="3021907"/>
          </a:xfrm>
        </p:grpSpPr>
        <p:pic>
          <p:nvPicPr>
            <p:cNvPr id="6" name="Picture 6"/>
            <p:cNvPicPr>
              <a:picLocks noChangeAspect="1"/>
            </p:cNvPicPr>
            <p:nvPr/>
          </p:nvPicPr>
          <p:blipFill>
            <a:blip r:embed="rId4"/>
            <a:srcRect t="4567" b="4567"/>
            <a:stretch>
              <a:fillRect/>
            </a:stretch>
          </p:blipFill>
          <p:spPr>
            <a:xfrm>
              <a:off x="0" y="0"/>
              <a:ext cx="4991719" cy="3021907"/>
            </a:xfrm>
            <a:prstGeom prst="rect">
              <a:avLst/>
            </a:prstGeom>
          </p:spPr>
        </p:pic>
      </p:grpSp>
      <p:grpSp>
        <p:nvGrpSpPr>
          <p:cNvPr id="7" name="Group 7"/>
          <p:cNvGrpSpPr/>
          <p:nvPr/>
        </p:nvGrpSpPr>
        <p:grpSpPr>
          <a:xfrm>
            <a:off x="1028700" y="4988704"/>
            <a:ext cx="6362700" cy="3239374"/>
            <a:chOff x="0" y="0"/>
            <a:chExt cx="8974242" cy="4319165"/>
          </a:xfrm>
        </p:grpSpPr>
        <p:pic>
          <p:nvPicPr>
            <p:cNvPr id="8" name="Picture 8"/>
            <p:cNvPicPr>
              <a:picLocks noChangeAspect="1"/>
            </p:cNvPicPr>
            <p:nvPr/>
          </p:nvPicPr>
          <p:blipFill>
            <a:blip r:embed="rId5"/>
            <a:srcRect t="13881" b="13881"/>
            <a:stretch>
              <a:fillRect/>
            </a:stretch>
          </p:blipFill>
          <p:spPr>
            <a:xfrm>
              <a:off x="0" y="0"/>
              <a:ext cx="8974242" cy="4319165"/>
            </a:xfrm>
            <a:prstGeom prst="rect">
              <a:avLst/>
            </a:prstGeom>
          </p:spPr>
        </p:pic>
      </p:grpSp>
      <p:sp>
        <p:nvSpPr>
          <p:cNvPr id="9" name="TextBox 9"/>
          <p:cNvSpPr txBox="1"/>
          <p:nvPr/>
        </p:nvSpPr>
        <p:spPr>
          <a:xfrm>
            <a:off x="13106400" y="2171700"/>
            <a:ext cx="4229100" cy="3200300"/>
          </a:xfrm>
          <a:prstGeom prst="rect">
            <a:avLst/>
          </a:prstGeom>
        </p:spPr>
        <p:txBody>
          <a:bodyPr wrap="square" lIns="0" tIns="0" rIns="0" bIns="0" rtlCol="0" anchor="t">
            <a:spAutoFit/>
          </a:bodyPr>
          <a:lstStyle/>
          <a:p>
            <a:pPr marL="432063" lvl="1" indent="-216031" algn="l">
              <a:lnSpc>
                <a:spcPts val="2801"/>
              </a:lnSpc>
              <a:buFont typeface="Arial"/>
              <a:buChar char="•"/>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Purpose and cost: ERP connects internal departments, CRM manages customer relationships, while SCM coordinates suppliers and stock. ERP generally requires greater investment due to wider organisational coverage (</a:t>
            </a:r>
            <a:r>
              <a:rPr lang="en-GB" sz="2001" b="1" dirty="0" err="1">
                <a:solidFill>
                  <a:srgbClr val="0A0A0A"/>
                </a:solidFill>
                <a:latin typeface="Arial" panose="020B0604020202020204" pitchFamily="34" charset="0"/>
                <a:ea typeface="Quicksand Medium"/>
                <a:cs typeface="Arial" panose="020B0604020202020204" pitchFamily="34" charset="0"/>
                <a:sym typeface="Quicksand Medium"/>
              </a:rPr>
              <a:t>Taherdoost</a:t>
            </a: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 2023).</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sp>
        <p:nvSpPr>
          <p:cNvPr id="10" name="TextBox 10"/>
          <p:cNvSpPr txBox="1"/>
          <p:nvPr/>
        </p:nvSpPr>
        <p:spPr>
          <a:xfrm>
            <a:off x="7543800" y="6210300"/>
            <a:ext cx="5562600" cy="2485360"/>
          </a:xfrm>
          <a:prstGeom prst="rect">
            <a:avLst/>
          </a:prstGeom>
        </p:spPr>
        <p:txBody>
          <a:bodyPr wrap="square" lIns="0" tIns="0" rIns="0" bIns="0" rtlCol="0" anchor="t">
            <a:spAutoFit/>
          </a:bodyPr>
          <a:lstStyle/>
          <a:p>
            <a:pPr marL="432063" lvl="1" indent="-216031" algn="just">
              <a:lnSpc>
                <a:spcPts val="2801"/>
              </a:lnSpc>
              <a:buFont typeface="Arial"/>
              <a:buChar char="•"/>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Benefits and limitations: ERP improves coordination, CRM supports customer loyalty, and SCM strengthens supply-chain efficiency. However, implementation, privacy, and supplier-data challenges must be carefully managed (Akbar, </a:t>
            </a:r>
            <a:r>
              <a:rPr lang="en-GB" sz="2001" b="1" dirty="0" err="1">
                <a:solidFill>
                  <a:srgbClr val="0A0A0A"/>
                </a:solidFill>
                <a:latin typeface="Arial" panose="020B0604020202020204" pitchFamily="34" charset="0"/>
                <a:ea typeface="Quicksand Medium"/>
                <a:cs typeface="Arial" panose="020B0604020202020204" pitchFamily="34" charset="0"/>
                <a:sym typeface="Quicksand Medium"/>
              </a:rPr>
              <a:t>Iriani</a:t>
            </a: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 and </a:t>
            </a:r>
            <a:r>
              <a:rPr lang="en-GB" sz="2001" b="1" dirty="0" err="1">
                <a:solidFill>
                  <a:srgbClr val="0A0A0A"/>
                </a:solidFill>
                <a:latin typeface="Arial" panose="020B0604020202020204" pitchFamily="34" charset="0"/>
                <a:ea typeface="Quicksand Medium"/>
                <a:cs typeface="Arial" panose="020B0604020202020204" pitchFamily="34" charset="0"/>
                <a:sym typeface="Quicksand Medium"/>
              </a:rPr>
              <a:t>Sanaji</a:t>
            </a: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 2025)</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grpSp>
        <p:nvGrpSpPr>
          <p:cNvPr id="11" name="Group 11"/>
          <p:cNvGrpSpPr/>
          <p:nvPr/>
        </p:nvGrpSpPr>
        <p:grpSpPr>
          <a:xfrm>
            <a:off x="14352530" y="633856"/>
            <a:ext cx="2906770" cy="455043"/>
            <a:chOff x="0" y="0"/>
            <a:chExt cx="765569" cy="119847"/>
          </a:xfrm>
        </p:grpSpPr>
        <p:sp>
          <p:nvSpPr>
            <p:cNvPr id="12" name="Freeform 12"/>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13" name="TextBox 13"/>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5" name="AutoShape 15"/>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6" name="AutoShape 16"/>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8" name="TextBox 18"/>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About</a:t>
            </a:r>
          </a:p>
        </p:txBody>
      </p:sp>
      <p:sp>
        <p:nvSpPr>
          <p:cNvPr id="19" name="TextBox 19"/>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Product</a:t>
            </a:r>
          </a:p>
        </p:txBody>
      </p:sp>
      <p:sp>
        <p:nvSpPr>
          <p:cNvPr id="20" name="TextBox 20"/>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Project</a:t>
            </a:r>
          </a:p>
        </p:txBody>
      </p:sp>
      <p:sp>
        <p:nvSpPr>
          <p:cNvPr id="21" name="TextBox 21"/>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Contact</a:t>
            </a:r>
          </a:p>
        </p:txBody>
      </p:sp>
      <p:sp>
        <p:nvSpPr>
          <p:cNvPr id="22" name="TextBox 22"/>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
        <p:nvSpPr>
          <p:cNvPr id="23" name="TextBox 23"/>
          <p:cNvSpPr txBox="1"/>
          <p:nvPr/>
        </p:nvSpPr>
        <p:spPr>
          <a:xfrm>
            <a:off x="1028700" y="9220200"/>
            <a:ext cx="1403652" cy="372707"/>
          </a:xfrm>
          <a:prstGeom prst="rect">
            <a:avLst/>
          </a:prstGeom>
        </p:spPr>
        <p:txBody>
          <a:bodyPr lIns="0" tIns="0" rIns="0" bIns="0" rtlCol="0" anchor="t">
            <a:spAutoFit/>
          </a:bodyPr>
          <a:lstStyle/>
          <a:p>
            <a:pPr algn="l">
              <a:lnSpc>
                <a:spcPts val="3080"/>
              </a:lnSpc>
            </a:pPr>
            <a:r>
              <a:rPr lang="en-US" sz="2200">
                <a:solidFill>
                  <a:srgbClr val="0A0A0A"/>
                </a:solidFill>
                <a:latin typeface="Quicksand"/>
                <a:ea typeface="Quicksand"/>
                <a:cs typeface="Quicksand"/>
                <a:sym typeface="Quicksand"/>
              </a:rPr>
              <a:t>Page 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352530" y="633856"/>
            <a:ext cx="2906770" cy="455043"/>
            <a:chOff x="0" y="0"/>
            <a:chExt cx="765569" cy="119847"/>
          </a:xfrm>
        </p:grpSpPr>
        <p:sp>
          <p:nvSpPr>
            <p:cNvPr id="3" name="Freeform 3"/>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4" name="TextBox 4"/>
            <p:cNvSpPr txBox="1"/>
            <p:nvPr/>
          </p:nvSpPr>
          <p:spPr>
            <a:xfrm>
              <a:off x="0" y="-38100"/>
              <a:ext cx="765569" cy="15794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5" name="Freeform 5"/>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TextBox 7"/>
          <p:cNvSpPr txBox="1"/>
          <p:nvPr/>
        </p:nvSpPr>
        <p:spPr>
          <a:xfrm>
            <a:off x="6079000"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About</a:t>
            </a:r>
          </a:p>
        </p:txBody>
      </p:sp>
      <p:sp>
        <p:nvSpPr>
          <p:cNvPr id="8" name="TextBox 8"/>
          <p:cNvSpPr txBox="1"/>
          <p:nvPr/>
        </p:nvSpPr>
        <p:spPr>
          <a:xfrm>
            <a:off x="7759382"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Product</a:t>
            </a:r>
          </a:p>
        </p:txBody>
      </p:sp>
      <p:sp>
        <p:nvSpPr>
          <p:cNvPr id="9" name="TextBox 9"/>
          <p:cNvSpPr txBox="1"/>
          <p:nvPr/>
        </p:nvSpPr>
        <p:spPr>
          <a:xfrm>
            <a:off x="9420713"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Project</a:t>
            </a:r>
          </a:p>
        </p:txBody>
      </p:sp>
      <p:sp>
        <p:nvSpPr>
          <p:cNvPr id="10" name="TextBox 10"/>
          <p:cNvSpPr txBox="1"/>
          <p:nvPr/>
        </p:nvSpPr>
        <p:spPr>
          <a:xfrm>
            <a:off x="10973446"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rPr>
              <a:t>Contact</a:t>
            </a:r>
          </a:p>
        </p:txBody>
      </p:sp>
      <p:sp>
        <p:nvSpPr>
          <p:cNvPr id="11" name="TextBox 11"/>
          <p:cNvSpPr txBox="1"/>
          <p:nvPr/>
        </p:nvSpPr>
        <p:spPr>
          <a:xfrm>
            <a:off x="14589756" y="655956"/>
            <a:ext cx="137558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1" i="0" u="none" strike="noStrike" kern="1200" cap="none" spc="0" normalizeH="0" baseline="0" noProof="0">
                <a:ln>
                  <a:noFill/>
                </a:ln>
                <a:solidFill>
                  <a:srgbClr val="0A0A0A"/>
                </a:solidFill>
                <a:effectLst/>
                <a:uLnTx/>
                <a:uFillTx/>
                <a:latin typeface="Quicksand Bold"/>
                <a:ea typeface="Quicksand Bold"/>
                <a:cs typeface="Quicksand Bold"/>
                <a:sym typeface="Quicksand Bold"/>
              </a:rPr>
              <a:t>Search</a:t>
            </a:r>
          </a:p>
        </p:txBody>
      </p:sp>
      <p:sp>
        <p:nvSpPr>
          <p:cNvPr id="12" name="AutoShape 12"/>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3" name="AutoShape 13"/>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4" name="TextBox 14"/>
          <p:cNvSpPr txBox="1"/>
          <p:nvPr/>
        </p:nvSpPr>
        <p:spPr>
          <a:xfrm>
            <a:off x="1028700" y="9220200"/>
            <a:ext cx="140365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rPr>
              <a:t>Page 09</a:t>
            </a:r>
          </a:p>
        </p:txBody>
      </p:sp>
      <p:sp>
        <p:nvSpPr>
          <p:cNvPr id="20" name="TextBox 20"/>
          <p:cNvSpPr txBox="1"/>
          <p:nvPr/>
        </p:nvSpPr>
        <p:spPr>
          <a:xfrm>
            <a:off x="10210800" y="1562100"/>
            <a:ext cx="7150796" cy="2006703"/>
          </a:xfrm>
          <a:prstGeom prst="rect">
            <a:avLst/>
          </a:prstGeom>
        </p:spPr>
        <p:txBody>
          <a:bodyPr lIns="0" tIns="0" rIns="0" bIns="0" rtlCol="0" anchor="t">
            <a:spAutoFit/>
          </a:bodyPr>
          <a:lstStyle/>
          <a:p>
            <a:pPr marL="0" marR="0" lvl="0" indent="0" algn="l" defTabSz="914400" rtl="0" eaLnBrk="1" fontAlgn="auto" latinLnBrk="0" hangingPunct="1">
              <a:lnSpc>
                <a:spcPts val="825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A0A0A"/>
                </a:solidFill>
                <a:effectLst/>
                <a:uLnTx/>
                <a:uFillTx/>
                <a:latin typeface="Oswald Bold"/>
                <a:ea typeface="Oswald Bold"/>
                <a:cs typeface="Oswald Bold"/>
                <a:sym typeface="Oswald Bold"/>
              </a:rPr>
              <a:t>Ethical Considerations: Data Privacy and Security</a:t>
            </a:r>
            <a:endParaRPr kumimoji="0" lang="en-US" sz="3600" b="1" i="0" u="none" strike="noStrike" kern="1200" cap="none" spc="0" normalizeH="0" baseline="0" noProof="0" dirty="0">
              <a:ln>
                <a:noFill/>
              </a:ln>
              <a:solidFill>
                <a:srgbClr val="0A0A0A"/>
              </a:solidFill>
              <a:effectLst/>
              <a:uLnTx/>
              <a:uFillTx/>
              <a:latin typeface="Oswald Bold"/>
              <a:ea typeface="Oswald Bold"/>
              <a:cs typeface="Oswald Bold"/>
              <a:sym typeface="Oswald Bold"/>
            </a:endParaRPr>
          </a:p>
        </p:txBody>
      </p:sp>
      <p:sp>
        <p:nvSpPr>
          <p:cNvPr id="21" name="TextBox 21"/>
          <p:cNvSpPr txBox="1"/>
          <p:nvPr/>
        </p:nvSpPr>
        <p:spPr>
          <a:xfrm>
            <a:off x="10108504" y="3908861"/>
            <a:ext cx="7188896" cy="3200300"/>
          </a:xfrm>
          <a:prstGeom prst="rect">
            <a:avLst/>
          </a:prstGeom>
        </p:spPr>
        <p:txBody>
          <a:bodyPr wrap="square" lIns="0" tIns="0" rIns="0" bIns="0" rtlCol="0" anchor="t">
            <a:spAutoFit/>
          </a:bodyPr>
          <a:lstStyle/>
          <a:p>
            <a:pPr marL="342900" marR="0" lvl="0" indent="-342900" algn="just" defTabSz="914400" rtl="0" eaLnBrk="1" fontAlgn="auto" latinLnBrk="0" hangingPunct="1">
              <a:lnSpc>
                <a:spcPts val="2801"/>
              </a:lnSpc>
              <a:spcBef>
                <a:spcPts val="0"/>
              </a:spcBef>
              <a:spcAft>
                <a:spcPts val="0"/>
              </a:spcAft>
              <a:buClrTx/>
              <a:buSzTx/>
              <a:buFont typeface="Wingdings" panose="05000000000000000000" pitchFamily="2" charset="2"/>
              <a:buChar char="q"/>
              <a:tabLst/>
              <a:defRPr/>
            </a:pP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Data privacy: CRM systems collect personal customer information, requiring responsible and transparent data handling (Flores and </a:t>
            </a:r>
            <a:r>
              <a:rPr kumimoji="0" lang="en-GB" sz="2001" b="1" i="0" u="none" strike="noStrike" kern="1200" cap="none" spc="0" normalizeH="0" baseline="0" noProof="0" dirty="0" err="1">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Dorneles</a:t>
            </a: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 2023).</a:t>
            </a:r>
          </a:p>
          <a:p>
            <a:pPr marL="342900" marR="0" lvl="0" indent="-342900" algn="just" defTabSz="914400" rtl="0" eaLnBrk="1" fontAlgn="auto" latinLnBrk="0" hangingPunct="1">
              <a:lnSpc>
                <a:spcPts val="2801"/>
              </a:lnSpc>
              <a:spcBef>
                <a:spcPts val="0"/>
              </a:spcBef>
              <a:spcAft>
                <a:spcPts val="0"/>
              </a:spcAft>
              <a:buClrTx/>
              <a:buSzTx/>
              <a:buFont typeface="Wingdings" panose="05000000000000000000" pitchFamily="2" charset="2"/>
              <a:buChar char="q"/>
              <a:tabLst/>
              <a:defRPr/>
            </a:pP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Data security: Strong passwords, encryption and restricted access can help protect customer information from breaches.</a:t>
            </a:r>
          </a:p>
          <a:p>
            <a:pPr marL="342900" marR="0" lvl="0" indent="-342900" algn="just" defTabSz="914400" rtl="0" eaLnBrk="1" fontAlgn="auto" latinLnBrk="0" hangingPunct="1">
              <a:lnSpc>
                <a:spcPts val="2801"/>
              </a:lnSpc>
              <a:spcBef>
                <a:spcPts val="0"/>
              </a:spcBef>
              <a:spcAft>
                <a:spcPts val="0"/>
              </a:spcAft>
              <a:buClrTx/>
              <a:buSzTx/>
              <a:buFont typeface="Wingdings" panose="05000000000000000000" pitchFamily="2" charset="2"/>
              <a:buChar char="q"/>
              <a:tabLst/>
              <a:defRPr/>
            </a:pP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Breach response: Finisterre should prepare clear procedures for responding to breaches and communicating honestly with affected customers.</a:t>
            </a:r>
            <a:endParaRPr kumimoji="0" lang="en-US"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endParaRPr>
          </a:p>
        </p:txBody>
      </p:sp>
      <p:pic>
        <p:nvPicPr>
          <p:cNvPr id="2050" name="Picture 2" descr="Privacy and Data Protection - Cellebrite">
            <a:extLst>
              <a:ext uri="{FF2B5EF4-FFF2-40B4-BE49-F238E27FC236}">
                <a16:creationId xmlns:a16="http://schemas.microsoft.com/office/drawing/2014/main" id="{D232ED7F-6D12-405F-A318-F14B43AD38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019300"/>
            <a:ext cx="7924800"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320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56362" y="-186934"/>
            <a:ext cx="19782650" cy="2242507"/>
            <a:chOff x="0" y="0"/>
            <a:chExt cx="5531685" cy="627057"/>
          </a:xfrm>
        </p:grpSpPr>
        <p:sp>
          <p:nvSpPr>
            <p:cNvPr id="3" name="Freeform 3"/>
            <p:cNvSpPr/>
            <p:nvPr/>
          </p:nvSpPr>
          <p:spPr>
            <a:xfrm>
              <a:off x="0" y="0"/>
              <a:ext cx="5531685" cy="627057"/>
            </a:xfrm>
            <a:custGeom>
              <a:avLst/>
              <a:gdLst/>
              <a:ahLst/>
              <a:cxnLst/>
              <a:rect l="l" t="t" r="r" b="b"/>
              <a:pathLst>
                <a:path w="5531685" h="627057">
                  <a:moveTo>
                    <a:pt x="0" y="0"/>
                  </a:moveTo>
                  <a:lnTo>
                    <a:pt x="5531685" y="0"/>
                  </a:lnTo>
                  <a:lnTo>
                    <a:pt x="5531685" y="627057"/>
                  </a:lnTo>
                  <a:lnTo>
                    <a:pt x="0" y="627057"/>
                  </a:lnTo>
                  <a:close/>
                </a:path>
              </a:pathLst>
            </a:custGeom>
            <a:solidFill>
              <a:srgbClr val="0A0A0A"/>
            </a:solidFill>
            <a:ln cap="sq">
              <a:noFill/>
              <a:prstDash val="solid"/>
              <a:miter/>
            </a:ln>
          </p:spPr>
          <p:txBody>
            <a:bodyPr/>
            <a:lstStyle/>
            <a:p>
              <a:endParaRPr lang="en-US"/>
            </a:p>
          </p:txBody>
        </p:sp>
        <p:sp>
          <p:nvSpPr>
            <p:cNvPr id="4" name="TextBox 4"/>
            <p:cNvSpPr txBox="1"/>
            <p:nvPr/>
          </p:nvSpPr>
          <p:spPr>
            <a:xfrm>
              <a:off x="0" y="-38100"/>
              <a:ext cx="5531685" cy="66515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p:cNvSpPr txBox="1"/>
          <p:nvPr/>
        </p:nvSpPr>
        <p:spPr>
          <a:xfrm>
            <a:off x="6079000"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FFFFFF"/>
                </a:solidFill>
                <a:effectLst/>
                <a:uLnTx/>
                <a:uFillTx/>
                <a:latin typeface="Quicksand"/>
                <a:ea typeface="Quicksand"/>
                <a:cs typeface="Quicksand"/>
                <a:sym typeface="Quicksand"/>
              </a:rPr>
              <a:t>About</a:t>
            </a:r>
          </a:p>
        </p:txBody>
      </p:sp>
      <p:sp>
        <p:nvSpPr>
          <p:cNvPr id="7" name="TextBox 7"/>
          <p:cNvSpPr txBox="1"/>
          <p:nvPr/>
        </p:nvSpPr>
        <p:spPr>
          <a:xfrm>
            <a:off x="7759382"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FFFFFF"/>
                </a:solidFill>
                <a:effectLst/>
                <a:uLnTx/>
                <a:uFillTx/>
                <a:latin typeface="Quicksand"/>
                <a:ea typeface="Quicksand"/>
                <a:cs typeface="Quicksand"/>
                <a:sym typeface="Quicksand"/>
              </a:rPr>
              <a:t>Product</a:t>
            </a:r>
          </a:p>
        </p:txBody>
      </p:sp>
      <p:sp>
        <p:nvSpPr>
          <p:cNvPr id="8" name="TextBox 8"/>
          <p:cNvSpPr txBox="1"/>
          <p:nvPr/>
        </p:nvSpPr>
        <p:spPr>
          <a:xfrm>
            <a:off x="9420713"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FFFFFF"/>
                </a:solidFill>
                <a:effectLst/>
                <a:uLnTx/>
                <a:uFillTx/>
                <a:latin typeface="Quicksand"/>
                <a:ea typeface="Quicksand"/>
                <a:cs typeface="Quicksand"/>
                <a:sym typeface="Quicksand"/>
              </a:rPr>
              <a:t>Project</a:t>
            </a:r>
          </a:p>
        </p:txBody>
      </p:sp>
      <p:sp>
        <p:nvSpPr>
          <p:cNvPr id="9" name="TextBox 9"/>
          <p:cNvSpPr txBox="1"/>
          <p:nvPr/>
        </p:nvSpPr>
        <p:spPr>
          <a:xfrm>
            <a:off x="10973446"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FFFFFF"/>
                </a:solidFill>
                <a:effectLst/>
                <a:uLnTx/>
                <a:uFillTx/>
                <a:latin typeface="Quicksand"/>
                <a:ea typeface="Quicksand"/>
                <a:cs typeface="Quicksand"/>
                <a:sym typeface="Quicksand"/>
              </a:rPr>
              <a:t>Contact</a:t>
            </a:r>
          </a:p>
        </p:txBody>
      </p:sp>
      <p:sp>
        <p:nvSpPr>
          <p:cNvPr id="10" name="AutoShape 10"/>
          <p:cNvSpPr/>
          <p:nvPr/>
        </p:nvSpPr>
        <p:spPr>
          <a:xfrm>
            <a:off x="1028700" y="124838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1" name="AutoShape 11"/>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12" name="TextBox 12"/>
          <p:cNvSpPr txBox="1"/>
          <p:nvPr/>
        </p:nvSpPr>
        <p:spPr>
          <a:xfrm>
            <a:off x="1028700" y="9220200"/>
            <a:ext cx="140365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rPr>
              <a:t>Page </a:t>
            </a:r>
            <a:r>
              <a:rPr lang="en-US" sz="2200" dirty="0">
                <a:solidFill>
                  <a:srgbClr val="0A0A0A"/>
                </a:solidFill>
                <a:latin typeface="Quicksand"/>
                <a:ea typeface="Quicksand"/>
                <a:cs typeface="Quicksand"/>
                <a:sym typeface="Quicksand"/>
              </a:rPr>
              <a:t>10</a:t>
            </a:r>
            <a:endPar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endParaRPr>
          </a:p>
        </p:txBody>
      </p:sp>
      <p:sp>
        <p:nvSpPr>
          <p:cNvPr id="14" name="TextBox 14"/>
          <p:cNvSpPr txBox="1"/>
          <p:nvPr/>
        </p:nvSpPr>
        <p:spPr>
          <a:xfrm>
            <a:off x="609600" y="5753100"/>
            <a:ext cx="4353932" cy="3035126"/>
          </a:xfrm>
          <a:prstGeom prst="rect">
            <a:avLst/>
          </a:prstGeom>
        </p:spPr>
        <p:txBody>
          <a:bodyPr wrap="square" lIns="0" tIns="0" rIns="0" bIns="0" rtlCol="0" anchor="t">
            <a:spAutoFit/>
          </a:bodyPr>
          <a:lstStyle/>
          <a:p>
            <a:pPr marL="0" marR="0" lvl="0" indent="0" algn="l" defTabSz="914400" rtl="0" eaLnBrk="1" fontAlgn="auto" latinLnBrk="0" hangingPunct="1">
              <a:lnSpc>
                <a:spcPts val="825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A0A0A"/>
                </a:solidFill>
                <a:effectLst/>
                <a:uLnTx/>
                <a:uFillTx/>
                <a:latin typeface="Oswald Bold"/>
                <a:ea typeface="Oswald Bold"/>
                <a:cs typeface="Oswald Bold"/>
                <a:sym typeface="Oswald Bold"/>
              </a:rPr>
              <a:t>Ethical Considerations: AI, Bias, and Employee Monitoring</a:t>
            </a:r>
            <a:endParaRPr kumimoji="0" lang="en-US" sz="3600" b="1" i="0" u="none" strike="noStrike" kern="1200" cap="none" spc="0" normalizeH="0" baseline="0" noProof="0" dirty="0">
              <a:ln>
                <a:noFill/>
              </a:ln>
              <a:solidFill>
                <a:srgbClr val="0A0A0A"/>
              </a:solidFill>
              <a:effectLst/>
              <a:uLnTx/>
              <a:uFillTx/>
              <a:latin typeface="Oswald Bold"/>
              <a:ea typeface="Oswald Bold"/>
              <a:cs typeface="Oswald Bold"/>
              <a:sym typeface="Oswald Bold"/>
            </a:endParaRPr>
          </a:p>
        </p:txBody>
      </p:sp>
      <p:grpSp>
        <p:nvGrpSpPr>
          <p:cNvPr id="15" name="Group 15"/>
          <p:cNvGrpSpPr/>
          <p:nvPr/>
        </p:nvGrpSpPr>
        <p:grpSpPr>
          <a:xfrm>
            <a:off x="5230232" y="5841630"/>
            <a:ext cx="3216940" cy="2716970"/>
            <a:chOff x="0" y="0"/>
            <a:chExt cx="4289254" cy="3622627"/>
          </a:xfrm>
        </p:grpSpPr>
        <p:pic>
          <p:nvPicPr>
            <p:cNvPr id="16" name="Picture 16"/>
            <p:cNvPicPr>
              <a:picLocks noChangeAspect="1"/>
            </p:cNvPicPr>
            <p:nvPr/>
          </p:nvPicPr>
          <p:blipFill>
            <a:blip r:embed="rId3"/>
            <a:srcRect r="20966"/>
            <a:stretch>
              <a:fillRect/>
            </a:stretch>
          </p:blipFill>
          <p:spPr>
            <a:xfrm>
              <a:off x="0" y="0"/>
              <a:ext cx="4289254" cy="3622627"/>
            </a:xfrm>
            <a:prstGeom prst="rect">
              <a:avLst/>
            </a:prstGeom>
          </p:spPr>
        </p:pic>
      </p:grpSp>
      <p:grpSp>
        <p:nvGrpSpPr>
          <p:cNvPr id="17" name="Group 17"/>
          <p:cNvGrpSpPr/>
          <p:nvPr/>
        </p:nvGrpSpPr>
        <p:grpSpPr>
          <a:xfrm>
            <a:off x="9667346" y="2545723"/>
            <a:ext cx="7591954" cy="2726722"/>
            <a:chOff x="0" y="0"/>
            <a:chExt cx="10122606" cy="3635629"/>
          </a:xfrm>
        </p:grpSpPr>
        <p:pic>
          <p:nvPicPr>
            <p:cNvPr id="18" name="Picture 18"/>
            <p:cNvPicPr>
              <a:picLocks noChangeAspect="1"/>
            </p:cNvPicPr>
            <p:nvPr/>
          </p:nvPicPr>
          <p:blipFill>
            <a:blip r:embed="rId4"/>
            <a:srcRect t="22893" b="22893"/>
            <a:stretch>
              <a:fillRect/>
            </a:stretch>
          </p:blipFill>
          <p:spPr>
            <a:xfrm>
              <a:off x="0" y="0"/>
              <a:ext cx="10122606" cy="3635629"/>
            </a:xfrm>
            <a:prstGeom prst="rect">
              <a:avLst/>
            </a:prstGeom>
          </p:spPr>
        </p:pic>
      </p:grpSp>
      <p:sp>
        <p:nvSpPr>
          <p:cNvPr id="23" name="TextBox 23"/>
          <p:cNvSpPr txBox="1"/>
          <p:nvPr/>
        </p:nvSpPr>
        <p:spPr>
          <a:xfrm>
            <a:off x="990600" y="3848100"/>
            <a:ext cx="7591954" cy="1045864"/>
          </a:xfrm>
          <a:prstGeom prst="rect">
            <a:avLst/>
          </a:prstGeom>
        </p:spPr>
        <p:txBody>
          <a:bodyPr lIns="0" tIns="0" rIns="0" bIns="0" rtlCol="0" anchor="t">
            <a:spAutoFit/>
          </a:bodyPr>
          <a:lstStyle/>
          <a:p>
            <a:pPr marL="0" marR="0" lvl="0" indent="0" algn="just" defTabSz="914400" rtl="0" eaLnBrk="1" fontAlgn="auto" latinLnBrk="0" hangingPunct="1">
              <a:lnSpc>
                <a:spcPts val="2801"/>
              </a:lnSpc>
              <a:spcBef>
                <a:spcPts val="0"/>
              </a:spcBef>
              <a:spcAft>
                <a:spcPts val="0"/>
              </a:spcAft>
              <a:buClrTx/>
              <a:buSzTx/>
              <a:buFontTx/>
              <a:buNone/>
              <a:tabLst/>
              <a:defRPr/>
            </a:pP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AI bias: AI systems may produce unfair outcomes when trained on incomplete or biased data, requiring regular checks for fairness and transparency (</a:t>
            </a:r>
            <a:r>
              <a:rPr kumimoji="0" lang="en-GB" sz="2001" b="1" i="0" u="none" strike="noStrike" kern="1200" cap="none" spc="0" normalizeH="0" baseline="0" noProof="0" dirty="0" err="1">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Sison</a:t>
            </a: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 et al., 2023).</a:t>
            </a:r>
          </a:p>
        </p:txBody>
      </p:sp>
      <p:sp>
        <p:nvSpPr>
          <p:cNvPr id="24" name="TextBox 24"/>
          <p:cNvSpPr txBox="1"/>
          <p:nvPr/>
        </p:nvSpPr>
        <p:spPr>
          <a:xfrm>
            <a:off x="9677400" y="6362700"/>
            <a:ext cx="7591954" cy="1045864"/>
          </a:xfrm>
          <a:prstGeom prst="rect">
            <a:avLst/>
          </a:prstGeom>
        </p:spPr>
        <p:txBody>
          <a:bodyPr lIns="0" tIns="0" rIns="0" bIns="0" rtlCol="0" anchor="t">
            <a:spAutoFit/>
          </a:bodyPr>
          <a:lstStyle/>
          <a:p>
            <a:pPr marL="0" marR="0" lvl="0" indent="0" algn="just" defTabSz="914400" rtl="0" eaLnBrk="1" fontAlgn="auto" latinLnBrk="0" hangingPunct="1">
              <a:lnSpc>
                <a:spcPts val="2801"/>
              </a:lnSpc>
              <a:spcBef>
                <a:spcPts val="0"/>
              </a:spcBef>
              <a:spcAft>
                <a:spcPts val="0"/>
              </a:spcAft>
              <a:buClrTx/>
              <a:buSzTx/>
              <a:buFontTx/>
              <a:buNone/>
              <a:tabLst/>
              <a:defRPr/>
            </a:pP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Employee monitoring: Monitoring should be transparent, clearly explained, and proportionate to protect employee trust, privacy, and workplace relationships (</a:t>
            </a:r>
            <a:r>
              <a:rPr kumimoji="0" lang="en-GB" sz="2001" b="1" i="0" u="none" strike="noStrike" kern="1200" cap="none" spc="0" normalizeH="0" baseline="0" noProof="0" dirty="0" err="1">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Vitak</a:t>
            </a:r>
            <a:r>
              <a:rPr kumimoji="0" lang="en-GB" sz="2001" b="1" i="0" u="none" strike="noStrike" kern="1200" cap="none" spc="0" normalizeH="0" baseline="0" noProof="0" dirty="0">
                <a:ln>
                  <a:noFill/>
                </a:ln>
                <a:solidFill>
                  <a:srgbClr val="0A0A0A"/>
                </a:solidFill>
                <a:effectLst/>
                <a:uLnTx/>
                <a:uFillTx/>
                <a:latin typeface="Arial" panose="020B0604020202020204" pitchFamily="34" charset="0"/>
                <a:ea typeface="Quicksand Medium"/>
                <a:cs typeface="Arial" panose="020B0604020202020204" pitchFamily="34" charset="0"/>
                <a:sym typeface="Quicksand Medium"/>
              </a:rPr>
              <a:t> and Zimmer, 2023).</a:t>
            </a:r>
          </a:p>
        </p:txBody>
      </p:sp>
      <p:grpSp>
        <p:nvGrpSpPr>
          <p:cNvPr id="29" name="Group 29"/>
          <p:cNvGrpSpPr/>
          <p:nvPr/>
        </p:nvGrpSpPr>
        <p:grpSpPr>
          <a:xfrm>
            <a:off x="14352530" y="633856"/>
            <a:ext cx="2906770" cy="455043"/>
            <a:chOff x="0" y="0"/>
            <a:chExt cx="765569" cy="119847"/>
          </a:xfrm>
        </p:grpSpPr>
        <p:sp>
          <p:nvSpPr>
            <p:cNvPr id="30" name="Freeform 30"/>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31" name="TextBox 31"/>
            <p:cNvSpPr txBox="1"/>
            <p:nvPr/>
          </p:nvSpPr>
          <p:spPr>
            <a:xfrm>
              <a:off x="0" y="-38100"/>
              <a:ext cx="765569" cy="15794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32" name="Freeform 32"/>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33" name="TextBox 33"/>
          <p:cNvSpPr txBox="1"/>
          <p:nvPr/>
        </p:nvSpPr>
        <p:spPr>
          <a:xfrm>
            <a:off x="14589756" y="655956"/>
            <a:ext cx="137558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1" i="0" u="none" strike="noStrike" kern="1200" cap="none" spc="0" normalizeH="0" baseline="0" noProof="0">
                <a:ln>
                  <a:noFill/>
                </a:ln>
                <a:solidFill>
                  <a:srgbClr val="0A0A0A"/>
                </a:solidFill>
                <a:effectLst/>
                <a:uLnTx/>
                <a:uFillTx/>
                <a:latin typeface="Quicksand Bold"/>
                <a:ea typeface="Quicksand Bold"/>
                <a:cs typeface="Quicksand Bold"/>
                <a:sym typeface="Quicksand Bold"/>
              </a:rPr>
              <a:t>Search</a:t>
            </a:r>
          </a:p>
        </p:txBody>
      </p:sp>
    </p:spTree>
    <p:extLst>
      <p:ext uri="{BB962C8B-B14F-4D97-AF65-F5344CB8AC3E}">
        <p14:creationId xmlns:p14="http://schemas.microsoft.com/office/powerpoint/2010/main" val="1332884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352530" y="633856"/>
            <a:ext cx="2906770" cy="455043"/>
            <a:chOff x="0" y="0"/>
            <a:chExt cx="765569" cy="119847"/>
          </a:xfrm>
        </p:grpSpPr>
        <p:sp>
          <p:nvSpPr>
            <p:cNvPr id="3" name="Freeform 3"/>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4" name="TextBox 4"/>
            <p:cNvSpPr txBox="1"/>
            <p:nvPr/>
          </p:nvSpPr>
          <p:spPr>
            <a:xfrm>
              <a:off x="0" y="-38100"/>
              <a:ext cx="765569" cy="15794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5" name="Freeform 5"/>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AutoShape 6"/>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7" name="AutoShape 7"/>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grpSp>
        <p:nvGrpSpPr>
          <p:cNvPr id="11" name="Group 11"/>
          <p:cNvGrpSpPr/>
          <p:nvPr/>
        </p:nvGrpSpPr>
        <p:grpSpPr>
          <a:xfrm>
            <a:off x="11879546" y="1868350"/>
            <a:ext cx="5379754" cy="6359729"/>
            <a:chOff x="0" y="0"/>
            <a:chExt cx="7173005" cy="8479638"/>
          </a:xfrm>
        </p:grpSpPr>
        <p:pic>
          <p:nvPicPr>
            <p:cNvPr id="12" name="Picture 12"/>
            <p:cNvPicPr>
              <a:picLocks noChangeAspect="1"/>
            </p:cNvPicPr>
            <p:nvPr/>
          </p:nvPicPr>
          <p:blipFill>
            <a:blip r:embed="rId4"/>
            <a:srcRect l="21767" r="21767"/>
            <a:stretch>
              <a:fillRect/>
            </a:stretch>
          </p:blipFill>
          <p:spPr>
            <a:xfrm>
              <a:off x="0" y="0"/>
              <a:ext cx="7173005" cy="8479638"/>
            </a:xfrm>
            <a:prstGeom prst="rect">
              <a:avLst/>
            </a:prstGeom>
          </p:spPr>
        </p:pic>
      </p:grpSp>
      <p:grpSp>
        <p:nvGrpSpPr>
          <p:cNvPr id="13" name="Group 13"/>
          <p:cNvGrpSpPr/>
          <p:nvPr/>
        </p:nvGrpSpPr>
        <p:grpSpPr>
          <a:xfrm>
            <a:off x="1028700" y="5731159"/>
            <a:ext cx="3645600" cy="2479395"/>
            <a:chOff x="0" y="0"/>
            <a:chExt cx="4860800" cy="3305860"/>
          </a:xfrm>
        </p:grpSpPr>
        <p:pic>
          <p:nvPicPr>
            <p:cNvPr id="14" name="Picture 14"/>
            <p:cNvPicPr>
              <a:picLocks noChangeAspect="1"/>
            </p:cNvPicPr>
            <p:nvPr/>
          </p:nvPicPr>
          <p:blipFill>
            <a:blip r:embed="rId5"/>
            <a:srcRect l="1018" r="1018"/>
            <a:stretch>
              <a:fillRect/>
            </a:stretch>
          </p:blipFill>
          <p:spPr>
            <a:xfrm>
              <a:off x="0" y="0"/>
              <a:ext cx="4860800" cy="3305860"/>
            </a:xfrm>
            <a:prstGeom prst="rect">
              <a:avLst/>
            </a:prstGeom>
          </p:spPr>
        </p:pic>
      </p:grpSp>
      <p:sp>
        <p:nvSpPr>
          <p:cNvPr id="21" name="TextBox 21"/>
          <p:cNvSpPr txBox="1"/>
          <p:nvPr/>
        </p:nvSpPr>
        <p:spPr>
          <a:xfrm>
            <a:off x="6079000"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About</a:t>
            </a:r>
          </a:p>
        </p:txBody>
      </p:sp>
      <p:sp>
        <p:nvSpPr>
          <p:cNvPr id="22" name="TextBox 22"/>
          <p:cNvSpPr txBox="1"/>
          <p:nvPr/>
        </p:nvSpPr>
        <p:spPr>
          <a:xfrm>
            <a:off x="7759382"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Product</a:t>
            </a:r>
          </a:p>
        </p:txBody>
      </p:sp>
      <p:sp>
        <p:nvSpPr>
          <p:cNvPr id="23" name="TextBox 23"/>
          <p:cNvSpPr txBox="1"/>
          <p:nvPr/>
        </p:nvSpPr>
        <p:spPr>
          <a:xfrm>
            <a:off x="9420713"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Project</a:t>
            </a:r>
          </a:p>
        </p:txBody>
      </p:sp>
      <p:sp>
        <p:nvSpPr>
          <p:cNvPr id="24" name="TextBox 24"/>
          <p:cNvSpPr txBox="1"/>
          <p:nvPr/>
        </p:nvSpPr>
        <p:spPr>
          <a:xfrm>
            <a:off x="10973446" y="655956"/>
            <a:ext cx="1375582" cy="372744"/>
          </a:xfrm>
          <a:prstGeom prst="rect">
            <a:avLst/>
          </a:prstGeom>
        </p:spPr>
        <p:txBody>
          <a:bodyPr lIns="0" tIns="0" rIns="0" bIns="0" rtlCol="0" anchor="t">
            <a:spAutoFit/>
          </a:bodyPr>
          <a:lstStyle/>
          <a:p>
            <a:pPr marL="0" marR="0" lvl="0" indent="0" algn="ctr"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a:ln>
                  <a:noFill/>
                </a:ln>
                <a:solidFill>
                  <a:srgbClr val="0A0A0A"/>
                </a:solidFill>
                <a:effectLst/>
                <a:uLnTx/>
                <a:uFillTx/>
                <a:latin typeface="Quicksand"/>
                <a:ea typeface="Quicksand"/>
                <a:cs typeface="Quicksand"/>
                <a:sym typeface="Quicksand"/>
              </a:rPr>
              <a:t>Contact</a:t>
            </a:r>
          </a:p>
        </p:txBody>
      </p:sp>
      <p:sp>
        <p:nvSpPr>
          <p:cNvPr id="25" name="TextBox 25"/>
          <p:cNvSpPr txBox="1"/>
          <p:nvPr/>
        </p:nvSpPr>
        <p:spPr>
          <a:xfrm>
            <a:off x="14589756" y="655956"/>
            <a:ext cx="137558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1" i="0" u="none" strike="noStrike" kern="1200" cap="none" spc="0" normalizeH="0" baseline="0" noProof="0">
                <a:ln>
                  <a:noFill/>
                </a:ln>
                <a:solidFill>
                  <a:srgbClr val="0A0A0A"/>
                </a:solidFill>
                <a:effectLst/>
                <a:uLnTx/>
                <a:uFillTx/>
                <a:latin typeface="Quicksand Bold"/>
                <a:ea typeface="Quicksand Bold"/>
                <a:cs typeface="Quicksand Bold"/>
                <a:sym typeface="Quicksand Bold"/>
              </a:rPr>
              <a:t>Search</a:t>
            </a:r>
          </a:p>
        </p:txBody>
      </p:sp>
      <p:sp>
        <p:nvSpPr>
          <p:cNvPr id="26" name="TextBox 26"/>
          <p:cNvSpPr txBox="1"/>
          <p:nvPr/>
        </p:nvSpPr>
        <p:spPr>
          <a:xfrm>
            <a:off x="1066800" y="9334500"/>
            <a:ext cx="140365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rPr>
              <a:t>Page </a:t>
            </a:r>
            <a:r>
              <a:rPr lang="en-US" sz="2200" dirty="0">
                <a:solidFill>
                  <a:srgbClr val="0A0A0A"/>
                </a:solidFill>
                <a:latin typeface="Quicksand"/>
                <a:ea typeface="Quicksand"/>
                <a:cs typeface="Quicksand"/>
                <a:sym typeface="Quicksand"/>
              </a:rPr>
              <a:t>11</a:t>
            </a:r>
            <a:endPar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endParaRPr>
          </a:p>
        </p:txBody>
      </p:sp>
      <p:sp>
        <p:nvSpPr>
          <p:cNvPr id="32" name="TextBox 32"/>
          <p:cNvSpPr txBox="1"/>
          <p:nvPr/>
        </p:nvSpPr>
        <p:spPr>
          <a:xfrm>
            <a:off x="4800600" y="5981700"/>
            <a:ext cx="6858000" cy="1994713"/>
          </a:xfrm>
          <a:prstGeom prst="rect">
            <a:avLst/>
          </a:prstGeom>
        </p:spPr>
        <p:txBody>
          <a:bodyPr wrap="square" lIns="0" tIns="0" rIns="0" bIns="0" rtlCol="0" anchor="t">
            <a:spAutoFit/>
          </a:bodyPr>
          <a:lstStyle/>
          <a:p>
            <a:pPr marL="0" marR="0" lvl="0" indent="0" algn="l" defTabSz="914400" rtl="0" eaLnBrk="1" fontAlgn="auto" latinLnBrk="0" hangingPunct="1">
              <a:lnSpc>
                <a:spcPts val="825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A0A0A"/>
                </a:solidFill>
                <a:effectLst/>
                <a:uLnTx/>
                <a:uFillTx/>
                <a:latin typeface="Oswald Bold"/>
                <a:ea typeface="Oswald Bold"/>
                <a:cs typeface="Oswald Bold"/>
                <a:sym typeface="Oswald Bold"/>
              </a:rPr>
              <a:t>Case Study: Finisterre and Enterprise System Investment</a:t>
            </a:r>
            <a:endParaRPr kumimoji="0" lang="en-US" sz="4400" b="1" i="0" u="none" strike="noStrike" kern="1200" cap="none" spc="0" normalizeH="0" baseline="0" noProof="0" dirty="0">
              <a:ln>
                <a:noFill/>
              </a:ln>
              <a:solidFill>
                <a:srgbClr val="0A0A0A"/>
              </a:solidFill>
              <a:effectLst/>
              <a:uLnTx/>
              <a:uFillTx/>
              <a:latin typeface="Oswald Bold"/>
              <a:ea typeface="Oswald Bold"/>
              <a:cs typeface="Oswald Bold"/>
              <a:sym typeface="Oswald Bold"/>
            </a:endParaRPr>
          </a:p>
        </p:txBody>
      </p:sp>
      <p:sp>
        <p:nvSpPr>
          <p:cNvPr id="34" name="Rectangle 1">
            <a:extLst>
              <a:ext uri="{FF2B5EF4-FFF2-40B4-BE49-F238E27FC236}">
                <a16:creationId xmlns:a16="http://schemas.microsoft.com/office/drawing/2014/main" id="{40F436F4-6E14-4B1B-82B6-C48BB64DB94D}"/>
              </a:ext>
            </a:extLst>
          </p:cNvPr>
          <p:cNvSpPr>
            <a:spLocks noChangeArrowheads="1"/>
          </p:cNvSpPr>
          <p:nvPr/>
        </p:nvSpPr>
        <p:spPr bwMode="auto">
          <a:xfrm>
            <a:off x="914400" y="2185347"/>
            <a:ext cx="9372600"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defRPr/>
            </a:pP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systems: Finisterre uses separate systems for finance, warehousing, merchandising, and inventory management, limiting business support.</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defRPr/>
            </a:pP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Growth needs: The company seeks a modern back-end system to support new shops and growing online sales (</a:t>
            </a:r>
            <a:r>
              <a:rPr kumimoji="0" lang="it-IT"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 Liu and Zhou, 2024).</a:t>
            </a:r>
            <a:endPar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defRPr/>
            </a:pP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Implementation challenge: Finisterre must select an affordable system matching its sustainability values while training staff effectively.</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59022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6448563" y="4678298"/>
            <a:ext cx="8828828" cy="925195"/>
            <a:chOff x="0" y="0"/>
            <a:chExt cx="2140230" cy="224280"/>
          </a:xfrm>
        </p:grpSpPr>
        <p:sp>
          <p:nvSpPr>
            <p:cNvPr id="3" name="Freeform 3"/>
            <p:cNvSpPr/>
            <p:nvPr/>
          </p:nvSpPr>
          <p:spPr>
            <a:xfrm>
              <a:off x="0" y="0"/>
              <a:ext cx="2140230" cy="224280"/>
            </a:xfrm>
            <a:custGeom>
              <a:avLst/>
              <a:gdLst/>
              <a:ahLst/>
              <a:cxnLst/>
              <a:rect l="l" t="t" r="r" b="b"/>
              <a:pathLst>
                <a:path w="2140230" h="224280">
                  <a:moveTo>
                    <a:pt x="3508" y="0"/>
                  </a:moveTo>
                  <a:lnTo>
                    <a:pt x="2136723" y="0"/>
                  </a:lnTo>
                  <a:cubicBezTo>
                    <a:pt x="2137653" y="0"/>
                    <a:pt x="2138545" y="370"/>
                    <a:pt x="2139203" y="1027"/>
                  </a:cubicBezTo>
                  <a:cubicBezTo>
                    <a:pt x="2139861" y="1685"/>
                    <a:pt x="2140230" y="2577"/>
                    <a:pt x="2140230" y="3508"/>
                  </a:cubicBezTo>
                  <a:lnTo>
                    <a:pt x="2140230" y="220773"/>
                  </a:lnTo>
                  <a:cubicBezTo>
                    <a:pt x="2140230" y="222710"/>
                    <a:pt x="2138660" y="224280"/>
                    <a:pt x="2136723" y="224280"/>
                  </a:cubicBezTo>
                  <a:lnTo>
                    <a:pt x="3508" y="224280"/>
                  </a:lnTo>
                  <a:cubicBezTo>
                    <a:pt x="1570" y="224280"/>
                    <a:pt x="0" y="222710"/>
                    <a:pt x="0" y="220773"/>
                  </a:cubicBezTo>
                  <a:lnTo>
                    <a:pt x="0" y="3508"/>
                  </a:lnTo>
                  <a:cubicBezTo>
                    <a:pt x="0" y="1570"/>
                    <a:pt x="1570" y="0"/>
                    <a:pt x="3508" y="0"/>
                  </a:cubicBezTo>
                  <a:close/>
                </a:path>
              </a:pathLst>
            </a:custGeom>
            <a:solidFill>
              <a:srgbClr val="575858"/>
            </a:solidFill>
          </p:spPr>
          <p:txBody>
            <a:bodyPr/>
            <a:lstStyle/>
            <a:p>
              <a:endParaRPr lang="en-US"/>
            </a:p>
          </p:txBody>
        </p:sp>
        <p:sp>
          <p:nvSpPr>
            <p:cNvPr id="4" name="TextBox 4"/>
            <p:cNvSpPr txBox="1"/>
            <p:nvPr/>
          </p:nvSpPr>
          <p:spPr>
            <a:xfrm>
              <a:off x="0" y="-28575"/>
              <a:ext cx="2140230" cy="252855"/>
            </a:xfrm>
            <a:prstGeom prst="rect">
              <a:avLst/>
            </a:prstGeom>
          </p:spPr>
          <p:txBody>
            <a:bodyPr lIns="50800" tIns="50800" rIns="50800" bIns="50800" rtlCol="0" anchor="ctr"/>
            <a:lstStyle/>
            <a:p>
              <a:pPr marL="0" marR="0" lvl="0" indent="0" algn="ctr" defTabSz="914400" rtl="0" eaLnBrk="1" fontAlgn="auto" latinLnBrk="0" hangingPunct="1">
                <a:lnSpc>
                  <a:spcPts val="196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rot="-5400000">
            <a:off x="15266566" y="764652"/>
            <a:ext cx="1180315" cy="1103975"/>
            <a:chOff x="0" y="0"/>
            <a:chExt cx="286125" cy="267619"/>
          </a:xfrm>
        </p:grpSpPr>
        <p:sp>
          <p:nvSpPr>
            <p:cNvPr id="6" name="Freeform 6"/>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0A0A0A"/>
            </a:solidFill>
          </p:spPr>
          <p:txBody>
            <a:bodyPr/>
            <a:lstStyle/>
            <a:p>
              <a:endParaRPr lang="en-US"/>
            </a:p>
          </p:txBody>
        </p:sp>
        <p:sp>
          <p:nvSpPr>
            <p:cNvPr id="7" name="TextBox 7"/>
            <p:cNvSpPr txBox="1"/>
            <p:nvPr/>
          </p:nvSpPr>
          <p:spPr>
            <a:xfrm>
              <a:off x="0" y="-28575"/>
              <a:ext cx="286125" cy="296194"/>
            </a:xfrm>
            <a:prstGeom prst="rect">
              <a:avLst/>
            </a:prstGeom>
          </p:spPr>
          <p:txBody>
            <a:bodyPr lIns="50800" tIns="50800" rIns="50800" bIns="50800" rtlCol="0" anchor="ctr"/>
            <a:lstStyle/>
            <a:p>
              <a:pPr marL="0" marR="0" lvl="0" indent="0" algn="ctr" defTabSz="914400" rtl="0" eaLnBrk="1" fontAlgn="auto" latinLnBrk="0" hangingPunct="1">
                <a:lnSpc>
                  <a:spcPts val="196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rot="-5400000">
            <a:off x="15266566" y="3465170"/>
            <a:ext cx="1180315" cy="1103975"/>
            <a:chOff x="0" y="0"/>
            <a:chExt cx="286125" cy="267619"/>
          </a:xfrm>
        </p:grpSpPr>
        <p:sp>
          <p:nvSpPr>
            <p:cNvPr id="9" name="Freeform 9"/>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575858"/>
            </a:solidFill>
          </p:spPr>
          <p:txBody>
            <a:bodyPr/>
            <a:lstStyle/>
            <a:p>
              <a:endParaRPr lang="en-US"/>
            </a:p>
          </p:txBody>
        </p:sp>
        <p:sp>
          <p:nvSpPr>
            <p:cNvPr id="10" name="TextBox 10"/>
            <p:cNvSpPr txBox="1"/>
            <p:nvPr/>
          </p:nvSpPr>
          <p:spPr>
            <a:xfrm>
              <a:off x="0" y="-28575"/>
              <a:ext cx="286125" cy="296194"/>
            </a:xfrm>
            <a:prstGeom prst="rect">
              <a:avLst/>
            </a:prstGeom>
          </p:spPr>
          <p:txBody>
            <a:bodyPr lIns="50800" tIns="50800" rIns="50800" bIns="50800" rtlCol="0" anchor="ctr"/>
            <a:lstStyle/>
            <a:p>
              <a:pPr marL="0" marR="0" lvl="0" indent="0" algn="ctr" defTabSz="914400" rtl="0" eaLnBrk="1" fontAlgn="auto" latinLnBrk="0" hangingPunct="1">
                <a:lnSpc>
                  <a:spcPts val="196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1" name="Group 11"/>
          <p:cNvGrpSpPr/>
          <p:nvPr/>
        </p:nvGrpSpPr>
        <p:grpSpPr>
          <a:xfrm rot="-5400000">
            <a:off x="15266566" y="2114911"/>
            <a:ext cx="1180315" cy="1103975"/>
            <a:chOff x="0" y="0"/>
            <a:chExt cx="286125" cy="267619"/>
          </a:xfrm>
        </p:grpSpPr>
        <p:sp>
          <p:nvSpPr>
            <p:cNvPr id="12" name="Freeform 12"/>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4B2B17"/>
            </a:solidFill>
          </p:spPr>
          <p:txBody>
            <a:bodyPr/>
            <a:lstStyle/>
            <a:p>
              <a:endParaRPr lang="en-US"/>
            </a:p>
          </p:txBody>
        </p:sp>
        <p:sp>
          <p:nvSpPr>
            <p:cNvPr id="13" name="TextBox 13"/>
            <p:cNvSpPr txBox="1"/>
            <p:nvPr/>
          </p:nvSpPr>
          <p:spPr>
            <a:xfrm>
              <a:off x="0" y="-28575"/>
              <a:ext cx="286125" cy="296194"/>
            </a:xfrm>
            <a:prstGeom prst="rect">
              <a:avLst/>
            </a:prstGeom>
          </p:spPr>
          <p:txBody>
            <a:bodyPr lIns="50800" tIns="50800" rIns="50800" bIns="50800" rtlCol="0" anchor="ctr"/>
            <a:lstStyle/>
            <a:p>
              <a:pPr marL="0" marR="0" lvl="0" indent="0" algn="ctr" defTabSz="914400" rtl="0" eaLnBrk="1" fontAlgn="auto" latinLnBrk="0" hangingPunct="1">
                <a:lnSpc>
                  <a:spcPts val="196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4" name="Group 14"/>
          <p:cNvGrpSpPr/>
          <p:nvPr/>
        </p:nvGrpSpPr>
        <p:grpSpPr>
          <a:xfrm rot="-5400000">
            <a:off x="15266566" y="4815429"/>
            <a:ext cx="1180315" cy="1103975"/>
            <a:chOff x="0" y="0"/>
            <a:chExt cx="286125" cy="267619"/>
          </a:xfrm>
        </p:grpSpPr>
        <p:sp>
          <p:nvSpPr>
            <p:cNvPr id="15" name="Freeform 15"/>
            <p:cNvSpPr/>
            <p:nvPr/>
          </p:nvSpPr>
          <p:spPr>
            <a:xfrm>
              <a:off x="0" y="0"/>
              <a:ext cx="286125" cy="267619"/>
            </a:xfrm>
            <a:custGeom>
              <a:avLst/>
              <a:gdLst/>
              <a:ahLst/>
              <a:cxnLst/>
              <a:rect l="l" t="t" r="r" b="b"/>
              <a:pathLst>
                <a:path w="286125" h="267619">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D5CCC8"/>
            </a:solidFill>
          </p:spPr>
          <p:txBody>
            <a:bodyPr/>
            <a:lstStyle/>
            <a:p>
              <a:endParaRPr lang="en-US"/>
            </a:p>
          </p:txBody>
        </p:sp>
        <p:sp>
          <p:nvSpPr>
            <p:cNvPr id="16" name="TextBox 16"/>
            <p:cNvSpPr txBox="1"/>
            <p:nvPr/>
          </p:nvSpPr>
          <p:spPr>
            <a:xfrm>
              <a:off x="0" y="-28575"/>
              <a:ext cx="286125" cy="296194"/>
            </a:xfrm>
            <a:prstGeom prst="rect">
              <a:avLst/>
            </a:prstGeom>
          </p:spPr>
          <p:txBody>
            <a:bodyPr lIns="50800" tIns="50800" rIns="50800" bIns="50800" rtlCol="0" anchor="ctr"/>
            <a:lstStyle/>
            <a:p>
              <a:pPr marL="0" marR="0" lvl="0" indent="0" algn="ctr" defTabSz="914400" rtl="0" eaLnBrk="1" fontAlgn="auto" latinLnBrk="0" hangingPunct="1">
                <a:lnSpc>
                  <a:spcPts val="196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30" name="Group 30"/>
          <p:cNvGrpSpPr/>
          <p:nvPr/>
        </p:nvGrpSpPr>
        <p:grpSpPr>
          <a:xfrm>
            <a:off x="11495060" y="726482"/>
            <a:ext cx="3647034" cy="5231092"/>
            <a:chOff x="0" y="0"/>
            <a:chExt cx="603325" cy="865374"/>
          </a:xfrm>
        </p:grpSpPr>
        <p:sp>
          <p:nvSpPr>
            <p:cNvPr id="31" name="Freeform 31"/>
            <p:cNvSpPr/>
            <p:nvPr/>
          </p:nvSpPr>
          <p:spPr>
            <a:xfrm>
              <a:off x="0" y="0"/>
              <a:ext cx="603325" cy="865374"/>
            </a:xfrm>
            <a:custGeom>
              <a:avLst/>
              <a:gdLst/>
              <a:ahLst/>
              <a:cxnLst/>
              <a:rect l="l" t="t" r="r" b="b"/>
              <a:pathLst>
                <a:path w="603325" h="865374">
                  <a:moveTo>
                    <a:pt x="21228" y="0"/>
                  </a:moveTo>
                  <a:lnTo>
                    <a:pt x="582097" y="0"/>
                  </a:lnTo>
                  <a:cubicBezTo>
                    <a:pt x="587727" y="0"/>
                    <a:pt x="593126" y="2237"/>
                    <a:pt x="597107" y="6218"/>
                  </a:cubicBezTo>
                  <a:cubicBezTo>
                    <a:pt x="601088" y="10199"/>
                    <a:pt x="603325" y="15598"/>
                    <a:pt x="603325" y="21228"/>
                  </a:cubicBezTo>
                  <a:lnTo>
                    <a:pt x="603325" y="844146"/>
                  </a:lnTo>
                  <a:cubicBezTo>
                    <a:pt x="603325" y="849776"/>
                    <a:pt x="601088" y="855175"/>
                    <a:pt x="597107" y="859156"/>
                  </a:cubicBezTo>
                  <a:cubicBezTo>
                    <a:pt x="593126" y="863137"/>
                    <a:pt x="587727" y="865374"/>
                    <a:pt x="582097" y="865374"/>
                  </a:cubicBezTo>
                  <a:lnTo>
                    <a:pt x="21228" y="865374"/>
                  </a:lnTo>
                  <a:cubicBezTo>
                    <a:pt x="15598" y="865374"/>
                    <a:pt x="10199" y="863137"/>
                    <a:pt x="6218" y="859156"/>
                  </a:cubicBezTo>
                  <a:cubicBezTo>
                    <a:pt x="2237" y="855175"/>
                    <a:pt x="0" y="849776"/>
                    <a:pt x="0" y="844146"/>
                  </a:cubicBezTo>
                  <a:lnTo>
                    <a:pt x="0" y="21228"/>
                  </a:lnTo>
                  <a:cubicBezTo>
                    <a:pt x="0" y="15598"/>
                    <a:pt x="2237" y="10199"/>
                    <a:pt x="6218" y="6218"/>
                  </a:cubicBezTo>
                  <a:cubicBezTo>
                    <a:pt x="10199" y="2237"/>
                    <a:pt x="15598" y="0"/>
                    <a:pt x="21228" y="0"/>
                  </a:cubicBezTo>
                  <a:close/>
                </a:path>
              </a:pathLst>
            </a:custGeom>
            <a:blipFill>
              <a:blip r:embed="rId3"/>
              <a:stretch>
                <a:fillRect t="-2321" b="-2321"/>
              </a:stretch>
            </a:blipFill>
          </p:spPr>
          <p:txBody>
            <a:bodyPr/>
            <a:lstStyle/>
            <a:p>
              <a:endParaRPr lang="en-US"/>
            </a:p>
          </p:txBody>
        </p:sp>
      </p:grpSp>
      <p:grpSp>
        <p:nvGrpSpPr>
          <p:cNvPr id="32" name="Group 32"/>
          <p:cNvGrpSpPr/>
          <p:nvPr/>
        </p:nvGrpSpPr>
        <p:grpSpPr>
          <a:xfrm>
            <a:off x="11495060" y="6118381"/>
            <a:ext cx="4913650" cy="3436928"/>
            <a:chOff x="0" y="0"/>
            <a:chExt cx="812860" cy="568567"/>
          </a:xfrm>
        </p:grpSpPr>
        <p:sp>
          <p:nvSpPr>
            <p:cNvPr id="33" name="Freeform 33"/>
            <p:cNvSpPr/>
            <p:nvPr/>
          </p:nvSpPr>
          <p:spPr>
            <a:xfrm>
              <a:off x="0" y="0"/>
              <a:ext cx="812860" cy="568567"/>
            </a:xfrm>
            <a:custGeom>
              <a:avLst/>
              <a:gdLst/>
              <a:ahLst/>
              <a:cxnLst/>
              <a:rect l="l" t="t" r="r" b="b"/>
              <a:pathLst>
                <a:path w="812860" h="568567">
                  <a:moveTo>
                    <a:pt x="15756" y="0"/>
                  </a:moveTo>
                  <a:lnTo>
                    <a:pt x="797104" y="0"/>
                  </a:lnTo>
                  <a:cubicBezTo>
                    <a:pt x="801282" y="0"/>
                    <a:pt x="805290" y="1660"/>
                    <a:pt x="808245" y="4615"/>
                  </a:cubicBezTo>
                  <a:cubicBezTo>
                    <a:pt x="811200" y="7570"/>
                    <a:pt x="812860" y="11577"/>
                    <a:pt x="812860" y="15756"/>
                  </a:cubicBezTo>
                  <a:lnTo>
                    <a:pt x="812860" y="552811"/>
                  </a:lnTo>
                  <a:cubicBezTo>
                    <a:pt x="812860" y="556990"/>
                    <a:pt x="811200" y="560998"/>
                    <a:pt x="808245" y="563952"/>
                  </a:cubicBezTo>
                  <a:cubicBezTo>
                    <a:pt x="805290" y="566907"/>
                    <a:pt x="801282" y="568567"/>
                    <a:pt x="797104" y="568567"/>
                  </a:cubicBezTo>
                  <a:lnTo>
                    <a:pt x="15756" y="568567"/>
                  </a:lnTo>
                  <a:cubicBezTo>
                    <a:pt x="11577" y="568567"/>
                    <a:pt x="7570" y="566907"/>
                    <a:pt x="4615" y="563952"/>
                  </a:cubicBezTo>
                  <a:cubicBezTo>
                    <a:pt x="1660" y="560998"/>
                    <a:pt x="0" y="556990"/>
                    <a:pt x="0" y="552811"/>
                  </a:cubicBezTo>
                  <a:lnTo>
                    <a:pt x="0" y="15756"/>
                  </a:lnTo>
                  <a:cubicBezTo>
                    <a:pt x="0" y="11577"/>
                    <a:pt x="1660" y="7570"/>
                    <a:pt x="4615" y="4615"/>
                  </a:cubicBezTo>
                  <a:cubicBezTo>
                    <a:pt x="7570" y="1660"/>
                    <a:pt x="11577" y="0"/>
                    <a:pt x="15756" y="0"/>
                  </a:cubicBezTo>
                  <a:close/>
                </a:path>
              </a:pathLst>
            </a:custGeom>
            <a:blipFill>
              <a:blip r:embed="rId4"/>
              <a:stretch>
                <a:fillRect l="-2492" r="-2492"/>
              </a:stretch>
            </a:blipFill>
          </p:spPr>
          <p:txBody>
            <a:bodyPr/>
            <a:lstStyle/>
            <a:p>
              <a:endParaRPr lang="en-US"/>
            </a:p>
          </p:txBody>
        </p:sp>
      </p:grpSp>
      <p:sp>
        <p:nvSpPr>
          <p:cNvPr id="35" name="TextBox 34">
            <a:extLst>
              <a:ext uri="{FF2B5EF4-FFF2-40B4-BE49-F238E27FC236}">
                <a16:creationId xmlns:a16="http://schemas.microsoft.com/office/drawing/2014/main" id="{4741BD7D-C1B2-4F1E-B230-9EC5AE29222C}"/>
              </a:ext>
            </a:extLst>
          </p:cNvPr>
          <p:cNvSpPr txBox="1"/>
          <p:nvPr/>
        </p:nvSpPr>
        <p:spPr>
          <a:xfrm>
            <a:off x="609600" y="2476500"/>
            <a:ext cx="9144000" cy="4921284"/>
          </a:xfrm>
          <a:prstGeom prst="rect">
            <a:avLst/>
          </a:prstGeom>
          <a:noFill/>
        </p:spPr>
        <p:txBody>
          <a:bodyPr wrap="square">
            <a:spAutoFit/>
          </a:bodyPr>
          <a:lstStyle/>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Zara uses store-level sales data to identify popular products and communicate information to headquarters. This supports faster production decisions and enables new products to reach stores quickly.</a:t>
            </a:r>
          </a:p>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Finisterre, Zara demonstrates how accurate information can improve stock and design decisions. However, Finisterre should balance speed with sustainability, avoiding unnecessary production and waste (Li, Liu and Zhou, 2024).</a:t>
            </a:r>
          </a:p>
        </p:txBody>
      </p:sp>
      <p:sp>
        <p:nvSpPr>
          <p:cNvPr id="37" name="TextBox 36">
            <a:extLst>
              <a:ext uri="{FF2B5EF4-FFF2-40B4-BE49-F238E27FC236}">
                <a16:creationId xmlns:a16="http://schemas.microsoft.com/office/drawing/2014/main" id="{04A11FAC-33D8-45F5-AB80-E737E029A8AB}"/>
              </a:ext>
            </a:extLst>
          </p:cNvPr>
          <p:cNvSpPr txBox="1"/>
          <p:nvPr/>
        </p:nvSpPr>
        <p:spPr>
          <a:xfrm>
            <a:off x="914400" y="342900"/>
            <a:ext cx="7696200" cy="2001253"/>
          </a:xfrm>
          <a:prstGeom prst="rect">
            <a:avLst/>
          </a:prstGeom>
          <a:noFill/>
        </p:spPr>
        <p:txBody>
          <a:bodyPr wrap="square">
            <a:spAutoFit/>
          </a:bodyPr>
          <a:lstStyle/>
          <a:p>
            <a:pPr marL="0" marR="0" lvl="0" indent="0" algn="just" defTabSz="914400" rtl="0" eaLnBrk="1" fontAlgn="auto" latinLnBrk="0" hangingPunct="1">
              <a:lnSpc>
                <a:spcPct val="150000"/>
              </a:lnSpc>
              <a:spcBef>
                <a:spcPts val="1600"/>
              </a:spcBef>
              <a:spcAft>
                <a:spcPts val="800"/>
              </a:spcAft>
              <a:buClrTx/>
              <a:buSzTx/>
              <a:buFontTx/>
              <a:buNone/>
              <a:tabLst/>
              <a:defRPr/>
            </a:pPr>
            <a:r>
              <a:rPr kumimoji="0" lang="en-GB" sz="44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rPr>
              <a:t>Case Study Two: Zara and Supply Chain Technology</a:t>
            </a:r>
            <a:endParaRPr kumimoji="0" lang="en-GB" sz="4800" b="1" i="0" u="none" strike="noStrike" kern="0" cap="none" spc="0" normalizeH="0" baseline="0" noProof="0" dirty="0">
              <a:ln>
                <a:noFill/>
              </a:ln>
              <a:solidFill>
                <a:prstClr val="black"/>
              </a:solidFill>
              <a:effectLst/>
              <a:uLnTx/>
              <a:uFillTx/>
              <a:latin typeface="Times New Roman" panose="02020603050405020304" pitchFamily="18" charset="0"/>
              <a:ea typeface="+mn-ea"/>
              <a:cs typeface="+mn-cs"/>
            </a:endParaRPr>
          </a:p>
        </p:txBody>
      </p:sp>
      <p:sp>
        <p:nvSpPr>
          <p:cNvPr id="23" name="TextBox 26">
            <a:extLst>
              <a:ext uri="{FF2B5EF4-FFF2-40B4-BE49-F238E27FC236}">
                <a16:creationId xmlns:a16="http://schemas.microsoft.com/office/drawing/2014/main" id="{E0AE3D6F-71D8-4380-8424-02DCCEE46217}"/>
              </a:ext>
            </a:extLst>
          </p:cNvPr>
          <p:cNvSpPr txBox="1"/>
          <p:nvPr/>
        </p:nvSpPr>
        <p:spPr>
          <a:xfrm>
            <a:off x="1066800" y="9334500"/>
            <a:ext cx="1403652" cy="372707"/>
          </a:xfrm>
          <a:prstGeom prst="rect">
            <a:avLst/>
          </a:prstGeom>
        </p:spPr>
        <p:txBody>
          <a:bodyPr lIns="0" tIns="0" rIns="0" bIns="0" rtlCol="0" anchor="t">
            <a:spAutoFit/>
          </a:bodyPr>
          <a:lstStyle/>
          <a:p>
            <a:pPr marL="0" marR="0" lvl="0" indent="0" algn="l" defTabSz="914400" rtl="0" eaLnBrk="1" fontAlgn="auto" latinLnBrk="0" hangingPunct="1">
              <a:lnSpc>
                <a:spcPts val="308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rPr>
              <a:t>Page </a:t>
            </a:r>
            <a:r>
              <a:rPr lang="en-US" sz="2200" dirty="0">
                <a:solidFill>
                  <a:srgbClr val="0A0A0A"/>
                </a:solidFill>
                <a:latin typeface="Quicksand"/>
                <a:ea typeface="Quicksand"/>
                <a:cs typeface="Quicksand"/>
                <a:sym typeface="Quicksand"/>
              </a:rPr>
              <a:t>12</a:t>
            </a:r>
            <a:endParaRPr kumimoji="0" lang="en-US" sz="2200" b="0" i="0" u="none" strike="noStrike" kern="1200" cap="none" spc="0" normalizeH="0" baseline="0" noProof="0" dirty="0">
              <a:ln>
                <a:noFill/>
              </a:ln>
              <a:solidFill>
                <a:srgbClr val="0A0A0A"/>
              </a:solidFill>
              <a:effectLst/>
              <a:uLnTx/>
              <a:uFillTx/>
              <a:latin typeface="Quicksand"/>
              <a:ea typeface="Quicksand"/>
              <a:cs typeface="Quicksand"/>
              <a:sym typeface="Quicksand"/>
            </a:endParaRPr>
          </a:p>
        </p:txBody>
      </p:sp>
    </p:spTree>
    <p:extLst>
      <p:ext uri="{BB962C8B-B14F-4D97-AF65-F5344CB8AC3E}">
        <p14:creationId xmlns:p14="http://schemas.microsoft.com/office/powerpoint/2010/main" val="3521288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1028700" y="2207629"/>
            <a:ext cx="4740124" cy="1076325"/>
          </a:xfrm>
          <a:prstGeom prst="rect">
            <a:avLst/>
          </a:prstGeom>
        </p:spPr>
        <p:txBody>
          <a:bodyPr lIns="0" tIns="0" rIns="0" bIns="0" rtlCol="0" anchor="t">
            <a:spAutoFit/>
          </a:bodyPr>
          <a:lstStyle/>
          <a:p>
            <a:pPr algn="l">
              <a:lnSpc>
                <a:spcPts val="8250"/>
              </a:lnSpc>
            </a:pPr>
            <a:r>
              <a:rPr lang="en-US" sz="7500" b="1" dirty="0">
                <a:solidFill>
                  <a:srgbClr val="0A0A0A"/>
                </a:solidFill>
                <a:latin typeface="Oswald Bold"/>
                <a:ea typeface="Oswald Bold"/>
                <a:cs typeface="Oswald Bold"/>
                <a:sym typeface="Oswald Bold"/>
              </a:rPr>
              <a:t>Conclusion</a:t>
            </a:r>
          </a:p>
        </p:txBody>
      </p:sp>
      <p:sp>
        <p:nvSpPr>
          <p:cNvPr id="17" name="TextBox 17"/>
          <p:cNvSpPr txBox="1"/>
          <p:nvPr/>
        </p:nvSpPr>
        <p:spPr>
          <a:xfrm>
            <a:off x="1066800" y="3771900"/>
            <a:ext cx="10058400" cy="2714141"/>
          </a:xfrm>
          <a:prstGeom prst="rect">
            <a:avLst/>
          </a:prstGeom>
        </p:spPr>
        <p:txBody>
          <a:bodyPr wrap="square" lIns="0" tIns="0" rIns="0" bIns="0" rtlCol="0" anchor="t">
            <a:spAutoFit/>
          </a:bodyPr>
          <a:lstStyle/>
          <a:p>
            <a:pPr algn="just">
              <a:lnSpc>
                <a:spcPct val="150000"/>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ERP, CRM and SCM provide different benefits for Finisterre, supporting internal coordination, customer relationships and supply-chain management. Together, these systems can improve efficiency, decision-making and business growth.</a:t>
            </a:r>
          </a:p>
          <a:p>
            <a:pPr algn="just">
              <a:lnSpc>
                <a:spcPct val="150000"/>
              </a:lnSpc>
            </a:pPr>
            <a:r>
              <a:rPr lang="en-GB" sz="2001" b="1" dirty="0">
                <a:solidFill>
                  <a:srgbClr val="0A0A0A"/>
                </a:solidFill>
                <a:latin typeface="Arial" panose="020B0604020202020204" pitchFamily="34" charset="0"/>
                <a:ea typeface="Quicksand Medium"/>
                <a:cs typeface="Arial" panose="020B0604020202020204" pitchFamily="34" charset="0"/>
                <a:sym typeface="Quicksand Medium"/>
              </a:rPr>
              <a:t>Finisterre should prioritise ERP implementation before gradually introducing CRM and SCM. Strong data protection, security measures and staff training should accompany implementation to maintain trust and support responsible system use.</a:t>
            </a:r>
            <a:endParaRPr lang="en-US" sz="2001" b="1" dirty="0">
              <a:solidFill>
                <a:srgbClr val="0A0A0A"/>
              </a:solidFill>
              <a:latin typeface="Arial" panose="020B0604020202020204" pitchFamily="34" charset="0"/>
              <a:ea typeface="Quicksand Medium"/>
              <a:cs typeface="Arial" panose="020B0604020202020204" pitchFamily="34" charset="0"/>
              <a:sym typeface="Quicksand Medium"/>
            </a:endParaRPr>
          </a:p>
        </p:txBody>
      </p:sp>
      <p:grpSp>
        <p:nvGrpSpPr>
          <p:cNvPr id="20" name="Group 20"/>
          <p:cNvGrpSpPr/>
          <p:nvPr/>
        </p:nvGrpSpPr>
        <p:grpSpPr>
          <a:xfrm>
            <a:off x="14352530" y="633856"/>
            <a:ext cx="2906770" cy="455043"/>
            <a:chOff x="0" y="0"/>
            <a:chExt cx="765569" cy="119847"/>
          </a:xfrm>
        </p:grpSpPr>
        <p:sp>
          <p:nvSpPr>
            <p:cNvPr id="21" name="Freeform 21"/>
            <p:cNvSpPr/>
            <p:nvPr/>
          </p:nvSpPr>
          <p:spPr>
            <a:xfrm>
              <a:off x="0" y="0"/>
              <a:ext cx="765569" cy="119847"/>
            </a:xfrm>
            <a:custGeom>
              <a:avLst/>
              <a:gdLst/>
              <a:ahLst/>
              <a:cxnLst/>
              <a:rect l="l" t="t" r="r" b="b"/>
              <a:pathLst>
                <a:path w="765569" h="119847">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w="9525" cap="rnd">
              <a:solidFill>
                <a:srgbClr val="FFFFFF"/>
              </a:solidFill>
              <a:prstDash val="solid"/>
              <a:round/>
            </a:ln>
          </p:spPr>
          <p:txBody>
            <a:bodyPr/>
            <a:lstStyle/>
            <a:p>
              <a:endParaRPr lang="en-US"/>
            </a:p>
          </p:txBody>
        </p:sp>
        <p:sp>
          <p:nvSpPr>
            <p:cNvPr id="22" name="TextBox 22"/>
            <p:cNvSpPr txBox="1"/>
            <p:nvPr/>
          </p:nvSpPr>
          <p:spPr>
            <a:xfrm>
              <a:off x="0" y="-38100"/>
              <a:ext cx="765569" cy="157947"/>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89238" y="694056"/>
            <a:ext cx="334644" cy="334644"/>
          </a:xfrm>
          <a:custGeom>
            <a:avLst/>
            <a:gdLst/>
            <a:ahLst/>
            <a:cxnLst/>
            <a:rect l="l" t="t" r="r" b="b"/>
            <a:pathLst>
              <a:path w="334644" h="334644">
                <a:moveTo>
                  <a:pt x="0" y="0"/>
                </a:moveTo>
                <a:lnTo>
                  <a:pt x="334644" y="0"/>
                </a:lnTo>
                <a:lnTo>
                  <a:pt x="334644" y="334644"/>
                </a:lnTo>
                <a:lnTo>
                  <a:pt x="0" y="3346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AutoShape 24"/>
          <p:cNvSpPr/>
          <p:nvPr/>
        </p:nvSpPr>
        <p:spPr>
          <a:xfrm>
            <a:off x="1028700" y="1248380"/>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25" name="AutoShape 25"/>
          <p:cNvSpPr/>
          <p:nvPr/>
        </p:nvSpPr>
        <p:spPr>
          <a:xfrm>
            <a:off x="1028700" y="9042203"/>
            <a:ext cx="16230600" cy="0"/>
          </a:xfrm>
          <a:prstGeom prst="line">
            <a:avLst/>
          </a:prstGeom>
          <a:ln w="19050" cap="flat">
            <a:solidFill>
              <a:srgbClr val="0A0A0A"/>
            </a:solidFill>
            <a:prstDash val="solid"/>
            <a:headEnd type="none" w="sm" len="sm"/>
            <a:tailEnd type="none" w="sm" len="sm"/>
          </a:ln>
        </p:spPr>
        <p:txBody>
          <a:bodyPr/>
          <a:lstStyle/>
          <a:p>
            <a:endParaRPr lang="en-US"/>
          </a:p>
        </p:txBody>
      </p:sp>
      <p:sp>
        <p:nvSpPr>
          <p:cNvPr id="27" name="TextBox 27"/>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About</a:t>
            </a:r>
          </a:p>
        </p:txBody>
      </p:sp>
      <p:sp>
        <p:nvSpPr>
          <p:cNvPr id="28" name="TextBox 28"/>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Product</a:t>
            </a:r>
          </a:p>
        </p:txBody>
      </p:sp>
      <p:sp>
        <p:nvSpPr>
          <p:cNvPr id="29" name="TextBox 29"/>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Project</a:t>
            </a:r>
          </a:p>
        </p:txBody>
      </p:sp>
      <p:sp>
        <p:nvSpPr>
          <p:cNvPr id="30" name="TextBox 30"/>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0A0A0A"/>
                </a:solidFill>
                <a:latin typeface="Quicksand"/>
                <a:ea typeface="Quicksand"/>
                <a:cs typeface="Quicksand"/>
                <a:sym typeface="Quicksand"/>
              </a:rPr>
              <a:t>Contact</a:t>
            </a:r>
          </a:p>
        </p:txBody>
      </p:sp>
      <p:sp>
        <p:nvSpPr>
          <p:cNvPr id="31" name="TextBox 31"/>
          <p:cNvSpPr txBox="1"/>
          <p:nvPr/>
        </p:nvSpPr>
        <p:spPr>
          <a:xfrm>
            <a:off x="14589756" y="655956"/>
            <a:ext cx="1375582" cy="372707"/>
          </a:xfrm>
          <a:prstGeom prst="rect">
            <a:avLst/>
          </a:prstGeom>
        </p:spPr>
        <p:txBody>
          <a:bodyPr lIns="0" tIns="0" rIns="0" bIns="0" rtlCol="0" anchor="t">
            <a:spAutoFit/>
          </a:bodyPr>
          <a:lstStyle/>
          <a:p>
            <a:pPr algn="l">
              <a:lnSpc>
                <a:spcPts val="3080"/>
              </a:lnSpc>
            </a:pPr>
            <a:r>
              <a:rPr lang="en-US" sz="2200" b="1">
                <a:solidFill>
                  <a:srgbClr val="0A0A0A"/>
                </a:solidFill>
                <a:latin typeface="Quicksand Bold"/>
                <a:ea typeface="Quicksand Bold"/>
                <a:cs typeface="Quicksand Bold"/>
                <a:sym typeface="Quicksand Bold"/>
              </a:rPr>
              <a:t>Search</a:t>
            </a:r>
          </a:p>
        </p:txBody>
      </p:sp>
      <p:sp>
        <p:nvSpPr>
          <p:cNvPr id="32" name="TextBox 32"/>
          <p:cNvSpPr txBox="1"/>
          <p:nvPr/>
        </p:nvSpPr>
        <p:spPr>
          <a:xfrm>
            <a:off x="1028700" y="9220200"/>
            <a:ext cx="1403652" cy="372707"/>
          </a:xfrm>
          <a:prstGeom prst="rect">
            <a:avLst/>
          </a:prstGeom>
        </p:spPr>
        <p:txBody>
          <a:bodyPr lIns="0" tIns="0" rIns="0" bIns="0" rtlCol="0" anchor="t">
            <a:spAutoFit/>
          </a:bodyPr>
          <a:lstStyle/>
          <a:p>
            <a:pPr algn="l">
              <a:lnSpc>
                <a:spcPts val="3080"/>
              </a:lnSpc>
            </a:pPr>
            <a:r>
              <a:rPr lang="en-US" sz="2200" dirty="0">
                <a:solidFill>
                  <a:srgbClr val="0A0A0A"/>
                </a:solidFill>
                <a:latin typeface="Quicksand"/>
                <a:ea typeface="Quicksand"/>
                <a:cs typeface="Quicksand"/>
                <a:sym typeface="Quicksand"/>
              </a:rPr>
              <a:t>Page 13</a:t>
            </a:r>
          </a:p>
        </p:txBody>
      </p:sp>
      <p:pic>
        <p:nvPicPr>
          <p:cNvPr id="8194" name="Picture 2" descr="Finisterre: the sustainable outdoor clothing brand with aims to be a  carbon-positive business | London Evening Standard | The Standard">
            <a:extLst>
              <a:ext uri="{FF2B5EF4-FFF2-40B4-BE49-F238E27FC236}">
                <a16:creationId xmlns:a16="http://schemas.microsoft.com/office/drawing/2014/main" id="{8F656714-1C99-4CD7-8C1D-5A6B4A6802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87200" y="1562100"/>
            <a:ext cx="4953000" cy="6743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4084"/>
            <a:ext cx="18288000" cy="10882072"/>
            <a:chOff x="0" y="-38100"/>
            <a:chExt cx="20442850" cy="12164292"/>
          </a:xfrm>
        </p:grpSpPr>
        <p:sp>
          <p:nvSpPr>
            <p:cNvPr id="5" name="Freeform 5"/>
            <p:cNvSpPr/>
            <p:nvPr/>
          </p:nvSpPr>
          <p:spPr>
            <a:xfrm>
              <a:off x="0" y="0"/>
              <a:ext cx="20442850" cy="12126192"/>
            </a:xfrm>
            <a:custGeom>
              <a:avLst/>
              <a:gdLst/>
              <a:ahLst/>
              <a:cxnLst/>
              <a:rect l="l" t="t" r="r" b="b"/>
              <a:pathLst>
                <a:path w="20442850" h="12126192">
                  <a:moveTo>
                    <a:pt x="0" y="12024592"/>
                  </a:moveTo>
                  <a:lnTo>
                    <a:pt x="20442850" y="12024592"/>
                  </a:lnTo>
                  <a:lnTo>
                    <a:pt x="20315850" y="12126192"/>
                  </a:lnTo>
                  <a:cubicBezTo>
                    <a:pt x="20315850" y="12126192"/>
                    <a:pt x="19325250" y="12049992"/>
                    <a:pt x="19223650" y="12049992"/>
                  </a:cubicBezTo>
                  <a:lnTo>
                    <a:pt x="1219200" y="12049992"/>
                  </a:lnTo>
                  <a:cubicBezTo>
                    <a:pt x="1117600" y="12049992"/>
                    <a:pt x="127000" y="12126192"/>
                    <a:pt x="127000" y="12126192"/>
                  </a:cubicBezTo>
                  <a:lnTo>
                    <a:pt x="0" y="12024592"/>
                  </a:lnTo>
                  <a:lnTo>
                    <a:pt x="0" y="0"/>
                  </a:lnTo>
                  <a:lnTo>
                    <a:pt x="20442850" y="0"/>
                  </a:lnTo>
                  <a:lnTo>
                    <a:pt x="20442850" y="12024592"/>
                  </a:lnTo>
                  <a:lnTo>
                    <a:pt x="12700" y="12024592"/>
                  </a:lnTo>
                  <a:lnTo>
                    <a:pt x="12700" y="12011892"/>
                  </a:lnTo>
                  <a:lnTo>
                    <a:pt x="20430150" y="12011892"/>
                  </a:lnTo>
                  <a:lnTo>
                    <a:pt x="20430150" y="12700"/>
                  </a:lnTo>
                  <a:lnTo>
                    <a:pt x="12700" y="12700"/>
                  </a:lnTo>
                  <a:lnTo>
                    <a:pt x="12700" y="12024592"/>
                  </a:lnTo>
                </a:path>
              </a:pathLst>
            </a:custGeom>
            <a:solidFill>
              <a:srgbClr val="394C60">
                <a:alpha val="392"/>
              </a:srgbClr>
            </a:solidFill>
          </p:spPr>
          <p:txBody>
            <a:bodyPr/>
            <a:lstStyle/>
            <a:p>
              <a:endParaRPr lang="en-US"/>
            </a:p>
          </p:txBody>
        </p:sp>
        <p:sp>
          <p:nvSpPr>
            <p:cNvPr id="6" name="TextBox 6"/>
            <p:cNvSpPr txBox="1"/>
            <p:nvPr/>
          </p:nvSpPr>
          <p:spPr>
            <a:xfrm>
              <a:off x="0" y="-38100"/>
              <a:ext cx="20442850" cy="11605492"/>
            </a:xfrm>
            <a:prstGeom prst="rect">
              <a:avLst/>
            </a:prstGeom>
          </p:spPr>
          <p:txBody>
            <a:bodyPr lIns="242375" tIns="242375" rIns="242375" bIns="242375" rtlCol="0" anchor="t"/>
            <a:lstStyle/>
            <a:p>
              <a:pPr algn="l">
                <a:lnSpc>
                  <a:spcPts val="3172"/>
                </a:lnSpc>
              </a:pPr>
              <a:endParaRPr/>
            </a:p>
          </p:txBody>
        </p:sp>
      </p:grpSp>
      <p:sp>
        <p:nvSpPr>
          <p:cNvPr id="7" name="AutoShape 7"/>
          <p:cNvSpPr/>
          <p:nvPr/>
        </p:nvSpPr>
        <p:spPr>
          <a:xfrm>
            <a:off x="1028700" y="9042203"/>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8" name="AutoShape 8"/>
          <p:cNvSpPr/>
          <p:nvPr/>
        </p:nvSpPr>
        <p:spPr>
          <a:xfrm>
            <a:off x="1028700" y="124838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0" name="TextBox 10"/>
          <p:cNvSpPr txBox="1"/>
          <p:nvPr/>
        </p:nvSpPr>
        <p:spPr>
          <a:xfrm>
            <a:off x="685800" y="647700"/>
            <a:ext cx="4076700" cy="445891"/>
          </a:xfrm>
          <a:prstGeom prst="rect">
            <a:avLst/>
          </a:prstGeom>
        </p:spPr>
        <p:txBody>
          <a:bodyPr wrap="square" lIns="0" tIns="0" rIns="0" bIns="0" rtlCol="0" anchor="t">
            <a:spAutoFit/>
          </a:bodyPr>
          <a:lstStyle/>
          <a:p>
            <a:pPr algn="l">
              <a:lnSpc>
                <a:spcPts val="3080"/>
              </a:lnSpc>
            </a:pPr>
            <a:r>
              <a:rPr lang="en-US" sz="4800" b="1" dirty="0">
                <a:latin typeface="Arial" panose="020B0604020202020204" pitchFamily="34" charset="0"/>
                <a:ea typeface="Quicksand Bold"/>
                <a:cs typeface="Arial" panose="020B0604020202020204" pitchFamily="34" charset="0"/>
                <a:sym typeface="Quicksand Bold"/>
              </a:rPr>
              <a:t>Reference</a:t>
            </a:r>
            <a:r>
              <a:rPr lang="en-US" sz="2200" b="1" dirty="0">
                <a:solidFill>
                  <a:srgbClr val="FFFFFF"/>
                </a:solidFill>
                <a:latin typeface="Arial" panose="020B0604020202020204" pitchFamily="34" charset="0"/>
                <a:ea typeface="Quicksand Bold"/>
                <a:cs typeface="Arial" panose="020B0604020202020204" pitchFamily="34" charset="0"/>
                <a:sym typeface="Quicksand Bold"/>
              </a:rPr>
              <a:t>s</a:t>
            </a:r>
          </a:p>
        </p:txBody>
      </p:sp>
      <p:sp>
        <p:nvSpPr>
          <p:cNvPr id="11" name="TextBox 11"/>
          <p:cNvSpPr txBox="1"/>
          <p:nvPr/>
        </p:nvSpPr>
        <p:spPr>
          <a:xfrm>
            <a:off x="6079000"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About</a:t>
            </a:r>
          </a:p>
        </p:txBody>
      </p:sp>
      <p:sp>
        <p:nvSpPr>
          <p:cNvPr id="12" name="TextBox 12"/>
          <p:cNvSpPr txBox="1"/>
          <p:nvPr/>
        </p:nvSpPr>
        <p:spPr>
          <a:xfrm>
            <a:off x="7759382"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Product</a:t>
            </a:r>
          </a:p>
        </p:txBody>
      </p:sp>
      <p:sp>
        <p:nvSpPr>
          <p:cNvPr id="13" name="TextBox 13"/>
          <p:cNvSpPr txBox="1"/>
          <p:nvPr/>
        </p:nvSpPr>
        <p:spPr>
          <a:xfrm>
            <a:off x="9420713"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Project</a:t>
            </a:r>
          </a:p>
        </p:txBody>
      </p:sp>
      <p:sp>
        <p:nvSpPr>
          <p:cNvPr id="14" name="TextBox 14"/>
          <p:cNvSpPr txBox="1"/>
          <p:nvPr/>
        </p:nvSpPr>
        <p:spPr>
          <a:xfrm>
            <a:off x="10973446" y="655956"/>
            <a:ext cx="1375582" cy="372744"/>
          </a:xfrm>
          <a:prstGeom prst="rect">
            <a:avLst/>
          </a:prstGeom>
        </p:spPr>
        <p:txBody>
          <a:bodyPr lIns="0" tIns="0" rIns="0" bIns="0" rtlCol="0" anchor="t">
            <a:spAutoFit/>
          </a:bodyPr>
          <a:lstStyle/>
          <a:p>
            <a:pPr algn="ctr">
              <a:lnSpc>
                <a:spcPts val="3080"/>
              </a:lnSpc>
            </a:pPr>
            <a:r>
              <a:rPr lang="en-US" sz="2200">
                <a:solidFill>
                  <a:srgbClr val="FFFFFF"/>
                </a:solidFill>
                <a:latin typeface="Quicksand"/>
                <a:ea typeface="Quicksand"/>
                <a:cs typeface="Quicksand"/>
                <a:sym typeface="Quicksand"/>
              </a:rPr>
              <a:t>Contact</a:t>
            </a:r>
          </a:p>
        </p:txBody>
      </p:sp>
      <p:sp>
        <p:nvSpPr>
          <p:cNvPr id="15" name="TextBox 15"/>
          <p:cNvSpPr txBox="1"/>
          <p:nvPr/>
        </p:nvSpPr>
        <p:spPr>
          <a:xfrm>
            <a:off x="1735842" y="9367079"/>
            <a:ext cx="3916029" cy="308610"/>
          </a:xfrm>
          <a:prstGeom prst="rect">
            <a:avLst/>
          </a:prstGeom>
        </p:spPr>
        <p:txBody>
          <a:bodyPr lIns="0" tIns="0" rIns="0" bIns="0" rtlCol="0" anchor="t">
            <a:spAutoFit/>
          </a:bodyPr>
          <a:lstStyle/>
          <a:p>
            <a:pPr algn="l">
              <a:lnSpc>
                <a:spcPts val="2309"/>
              </a:lnSpc>
            </a:pPr>
            <a:r>
              <a:rPr lang="en-US" sz="2199" b="1">
                <a:solidFill>
                  <a:srgbClr val="FFFFFF"/>
                </a:solidFill>
                <a:latin typeface="Quicksand Bold"/>
                <a:ea typeface="Quicksand Bold"/>
                <a:cs typeface="Quicksand Bold"/>
                <a:sym typeface="Quicksand Bold"/>
              </a:rPr>
              <a:t>www.reallygreatsite.com</a:t>
            </a:r>
          </a:p>
        </p:txBody>
      </p:sp>
      <p:sp>
        <p:nvSpPr>
          <p:cNvPr id="16" name="TextBox 16"/>
          <p:cNvSpPr txBox="1"/>
          <p:nvPr/>
        </p:nvSpPr>
        <p:spPr>
          <a:xfrm>
            <a:off x="8444025" y="9286611"/>
            <a:ext cx="2209009" cy="375539"/>
          </a:xfrm>
          <a:prstGeom prst="rect">
            <a:avLst/>
          </a:prstGeom>
        </p:spPr>
        <p:txBody>
          <a:bodyPr lIns="0" tIns="0" rIns="0" bIns="0" rtlCol="0" anchor="t">
            <a:spAutoFit/>
          </a:bodyPr>
          <a:lstStyle/>
          <a:p>
            <a:pPr algn="l">
              <a:lnSpc>
                <a:spcPts val="3057"/>
              </a:lnSpc>
              <a:spcBef>
                <a:spcPct val="0"/>
              </a:spcBef>
            </a:pPr>
            <a:r>
              <a:rPr lang="en-US" sz="2199" b="1">
                <a:solidFill>
                  <a:srgbClr val="FFFFFF"/>
                </a:solidFill>
                <a:latin typeface="Quicksand Bold"/>
                <a:ea typeface="Quicksand Bold"/>
                <a:cs typeface="Quicksand Bold"/>
                <a:sym typeface="Quicksand Bold"/>
              </a:rPr>
              <a:t>+123-456-7890</a:t>
            </a:r>
          </a:p>
        </p:txBody>
      </p:sp>
      <p:sp>
        <p:nvSpPr>
          <p:cNvPr id="17" name="TextBox 17"/>
          <p:cNvSpPr txBox="1"/>
          <p:nvPr/>
        </p:nvSpPr>
        <p:spPr>
          <a:xfrm>
            <a:off x="13714050" y="9303255"/>
            <a:ext cx="3836942" cy="375539"/>
          </a:xfrm>
          <a:prstGeom prst="rect">
            <a:avLst/>
          </a:prstGeom>
        </p:spPr>
        <p:txBody>
          <a:bodyPr lIns="0" tIns="0" rIns="0" bIns="0" rtlCol="0" anchor="t">
            <a:spAutoFit/>
          </a:bodyPr>
          <a:lstStyle/>
          <a:p>
            <a:pPr algn="l">
              <a:lnSpc>
                <a:spcPts val="3057"/>
              </a:lnSpc>
              <a:spcBef>
                <a:spcPct val="0"/>
              </a:spcBef>
            </a:pPr>
            <a:r>
              <a:rPr lang="en-US" sz="2199" b="1">
                <a:solidFill>
                  <a:srgbClr val="FFFFFF"/>
                </a:solidFill>
                <a:latin typeface="Quicksand Bold"/>
                <a:ea typeface="Quicksand Bold"/>
                <a:cs typeface="Quicksand Bold"/>
                <a:sym typeface="Quicksand Bold"/>
              </a:rPr>
              <a:t>123 Anywhere St., Any City</a:t>
            </a:r>
          </a:p>
        </p:txBody>
      </p:sp>
      <p:sp>
        <p:nvSpPr>
          <p:cNvPr id="23" name="Freeform 23"/>
          <p:cNvSpPr/>
          <p:nvPr/>
        </p:nvSpPr>
        <p:spPr>
          <a:xfrm>
            <a:off x="7634966" y="9247613"/>
            <a:ext cx="522726" cy="528491"/>
          </a:xfrm>
          <a:custGeom>
            <a:avLst/>
            <a:gdLst/>
            <a:ahLst/>
            <a:cxnLst/>
            <a:rect l="l" t="t" r="r" b="b"/>
            <a:pathLst>
              <a:path w="522726" h="528491">
                <a:moveTo>
                  <a:pt x="0" y="0"/>
                </a:moveTo>
                <a:lnTo>
                  <a:pt x="522726" y="0"/>
                </a:lnTo>
                <a:lnTo>
                  <a:pt x="522726" y="528491"/>
                </a:lnTo>
                <a:lnTo>
                  <a:pt x="0" y="52849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p:cNvSpPr/>
          <p:nvPr/>
        </p:nvSpPr>
        <p:spPr>
          <a:xfrm>
            <a:off x="976217" y="9258300"/>
            <a:ext cx="537332" cy="531470"/>
          </a:xfrm>
          <a:custGeom>
            <a:avLst/>
            <a:gdLst/>
            <a:ahLst/>
            <a:cxnLst/>
            <a:rect l="l" t="t" r="r" b="b"/>
            <a:pathLst>
              <a:path w="537332" h="531470">
                <a:moveTo>
                  <a:pt x="0" y="0"/>
                </a:moveTo>
                <a:lnTo>
                  <a:pt x="537332" y="0"/>
                </a:lnTo>
                <a:lnTo>
                  <a:pt x="537332" y="531470"/>
                </a:lnTo>
                <a:lnTo>
                  <a:pt x="0" y="5314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5" name="Freeform 25"/>
          <p:cNvSpPr/>
          <p:nvPr/>
        </p:nvSpPr>
        <p:spPr>
          <a:xfrm>
            <a:off x="13132956" y="9284255"/>
            <a:ext cx="372029" cy="531470"/>
          </a:xfrm>
          <a:custGeom>
            <a:avLst/>
            <a:gdLst/>
            <a:ahLst/>
            <a:cxnLst/>
            <a:rect l="l" t="t" r="r" b="b"/>
            <a:pathLst>
              <a:path w="372029" h="531470">
                <a:moveTo>
                  <a:pt x="0" y="0"/>
                </a:moveTo>
                <a:lnTo>
                  <a:pt x="372028" y="0"/>
                </a:lnTo>
                <a:lnTo>
                  <a:pt x="372028" y="531470"/>
                </a:lnTo>
                <a:lnTo>
                  <a:pt x="0" y="5314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7" name="TextBox 26">
            <a:extLst>
              <a:ext uri="{FF2B5EF4-FFF2-40B4-BE49-F238E27FC236}">
                <a16:creationId xmlns:a16="http://schemas.microsoft.com/office/drawing/2014/main" id="{3A728033-DDA9-4EFD-B168-0BED47C7B008}"/>
              </a:ext>
            </a:extLst>
          </p:cNvPr>
          <p:cNvSpPr txBox="1"/>
          <p:nvPr/>
        </p:nvSpPr>
        <p:spPr>
          <a:xfrm>
            <a:off x="533400" y="1181100"/>
            <a:ext cx="16992600" cy="8956298"/>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rPr>
              <a:t>Akbar, A.S., </a:t>
            </a:r>
            <a:r>
              <a:rPr lang="en-GB" sz="1800" dirty="0" err="1">
                <a:effectLst/>
                <a:latin typeface="Times New Roman" panose="02020603050405020304" pitchFamily="18" charset="0"/>
                <a:ea typeface="Times New Roman" panose="02020603050405020304" pitchFamily="18" charset="0"/>
              </a:rPr>
              <a:t>Iriani</a:t>
            </a:r>
            <a:r>
              <a:rPr lang="en-GB" sz="1800" dirty="0">
                <a:effectLst/>
                <a:latin typeface="Times New Roman" panose="02020603050405020304" pitchFamily="18" charset="0"/>
                <a:ea typeface="Times New Roman" panose="02020603050405020304" pitchFamily="18" charset="0"/>
              </a:rPr>
              <a:t>, S.S. and </a:t>
            </a:r>
            <a:r>
              <a:rPr lang="en-GB" sz="1800" dirty="0" err="1">
                <a:effectLst/>
                <a:latin typeface="Times New Roman" panose="02020603050405020304" pitchFamily="18" charset="0"/>
                <a:ea typeface="Times New Roman" panose="02020603050405020304" pitchFamily="18" charset="0"/>
              </a:rPr>
              <a:t>Sanaji</a:t>
            </a:r>
            <a:r>
              <a:rPr lang="en-GB" sz="1800" dirty="0">
                <a:effectLst/>
                <a:latin typeface="Times New Roman" panose="02020603050405020304" pitchFamily="18" charset="0"/>
                <a:ea typeface="Times New Roman" panose="02020603050405020304" pitchFamily="18" charset="0"/>
              </a:rPr>
              <a:t>, S. (2025) 'A systematic literature review on the effectiveness of customer relationship management in building customer loyalty in the digital era', </a:t>
            </a:r>
            <a:r>
              <a:rPr lang="en-GB" sz="1800" i="1" dirty="0">
                <a:effectLst/>
                <a:latin typeface="Times New Roman" panose="02020603050405020304" pitchFamily="18" charset="0"/>
                <a:ea typeface="Times New Roman" panose="02020603050405020304" pitchFamily="18" charset="0"/>
              </a:rPr>
              <a:t>JPEKA: </a:t>
            </a:r>
            <a:r>
              <a:rPr lang="en-GB" sz="1800" i="1" dirty="0" err="1">
                <a:effectLst/>
                <a:latin typeface="Times New Roman" panose="02020603050405020304" pitchFamily="18" charset="0"/>
                <a:ea typeface="Times New Roman" panose="02020603050405020304" pitchFamily="18" charset="0"/>
              </a:rPr>
              <a:t>Jurnal</a:t>
            </a:r>
            <a:r>
              <a:rPr lang="en-GB" sz="1800" i="1" dirty="0">
                <a:effectLst/>
                <a:latin typeface="Times New Roman" panose="02020603050405020304" pitchFamily="18" charset="0"/>
                <a:ea typeface="Times New Roman" panose="02020603050405020304" pitchFamily="18" charset="0"/>
              </a:rPr>
              <a:t> Pendidikan </a:t>
            </a:r>
            <a:r>
              <a:rPr lang="en-GB" sz="1800" i="1" dirty="0" err="1">
                <a:effectLst/>
                <a:latin typeface="Times New Roman" panose="02020603050405020304" pitchFamily="18" charset="0"/>
                <a:ea typeface="Times New Roman" panose="02020603050405020304" pitchFamily="18" charset="0"/>
              </a:rPr>
              <a:t>Ekonomi</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Manajemen</a:t>
            </a:r>
            <a:r>
              <a:rPr lang="en-GB" sz="1800" i="1" dirty="0">
                <a:effectLst/>
                <a:latin typeface="Times New Roman" panose="02020603050405020304" pitchFamily="18" charset="0"/>
                <a:ea typeface="Times New Roman" panose="02020603050405020304" pitchFamily="18" charset="0"/>
              </a:rPr>
              <a:t> dan </a:t>
            </a:r>
            <a:r>
              <a:rPr lang="en-GB" sz="1800" i="1" dirty="0" err="1">
                <a:effectLst/>
                <a:latin typeface="Times New Roman" panose="02020603050405020304" pitchFamily="18" charset="0"/>
                <a:ea typeface="Times New Roman" panose="02020603050405020304" pitchFamily="18" charset="0"/>
              </a:rPr>
              <a:t>Keuangan</a:t>
            </a:r>
            <a:r>
              <a:rPr lang="en-GB" sz="1800" dirty="0">
                <a:effectLst/>
                <a:latin typeface="Times New Roman" panose="02020603050405020304" pitchFamily="18" charset="0"/>
                <a:ea typeface="Times New Roman" panose="02020603050405020304" pitchFamily="18" charset="0"/>
              </a:rPr>
              <a:t>, 9(2), pp. 107–128.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https://doi.org/10.26740/jpeka.v9n2.p107-128</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Flores, A. and </a:t>
            </a:r>
            <a:r>
              <a:rPr lang="en-GB" sz="1800" dirty="0" err="1">
                <a:effectLst/>
                <a:latin typeface="Times New Roman" panose="02020603050405020304" pitchFamily="18" charset="0"/>
                <a:ea typeface="Times New Roman" panose="02020603050405020304" pitchFamily="18" charset="0"/>
              </a:rPr>
              <a:t>Dorneles</a:t>
            </a:r>
            <a:r>
              <a:rPr lang="en-GB" sz="1800" dirty="0">
                <a:effectLst/>
                <a:latin typeface="Times New Roman" panose="02020603050405020304" pitchFamily="18" charset="0"/>
                <a:ea typeface="Times New Roman" panose="02020603050405020304" pitchFamily="18" charset="0"/>
              </a:rPr>
              <a:t>, L. (2023) 'Data privacy in retail: a bibliometric analysis', </a:t>
            </a:r>
            <a:r>
              <a:rPr lang="en-GB" sz="1800" i="1" dirty="0">
                <a:effectLst/>
                <a:latin typeface="Times New Roman" panose="02020603050405020304" pitchFamily="18" charset="0"/>
                <a:ea typeface="Times New Roman" panose="02020603050405020304" pitchFamily="18" charset="0"/>
              </a:rPr>
              <a:t>RIMAR – </a:t>
            </a:r>
            <a:r>
              <a:rPr lang="en-GB" sz="1800" i="1" dirty="0" err="1">
                <a:effectLst/>
                <a:latin typeface="Times New Roman" panose="02020603050405020304" pitchFamily="18" charset="0"/>
                <a:ea typeface="Times New Roman" panose="02020603050405020304" pitchFamily="18" charset="0"/>
              </a:rPr>
              <a:t>Revista</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Interdisciplinar</a:t>
            </a:r>
            <a:r>
              <a:rPr lang="en-GB" sz="1800" i="1" dirty="0">
                <a:effectLst/>
                <a:latin typeface="Times New Roman" panose="02020603050405020304" pitchFamily="18" charset="0"/>
                <a:ea typeface="Times New Roman" panose="02020603050405020304" pitchFamily="18" charset="0"/>
              </a:rPr>
              <a:t> de Marketing</a:t>
            </a:r>
            <a:r>
              <a:rPr lang="en-GB" sz="1800" dirty="0">
                <a:effectLst/>
                <a:latin typeface="Times New Roman" panose="02020603050405020304" pitchFamily="18" charset="0"/>
                <a:ea typeface="Times New Roman" panose="02020603050405020304" pitchFamily="18" charset="0"/>
              </a:rPr>
              <a:t>, 13(2), pp. 154–172. </a:t>
            </a:r>
            <a:r>
              <a:rPr lang="en-GB" sz="1800" u="sng" dirty="0">
                <a:solidFill>
                  <a:srgbClr val="0563C1"/>
                </a:solidFill>
                <a:effectLst/>
                <a:latin typeface="Times New Roman" panose="02020603050405020304" pitchFamily="18" charset="0"/>
                <a:ea typeface="Times New Roman" panose="02020603050405020304" pitchFamily="18" charset="0"/>
                <a:hlinkClick r:id="rId7"/>
              </a:rPr>
              <a:t>https://doi.org/10.4025/rimar.v13i2.66702</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Kaur, J., Azmi, A. and Abdul Majid, R. (2022) 'Strategic direction of information technology on sustainable supply chain practices: exploratory case study on fashion industry in Malaysia', </a:t>
            </a:r>
            <a:r>
              <a:rPr lang="en-GB" sz="1800" i="1" dirty="0">
                <a:effectLst/>
                <a:latin typeface="Times New Roman" panose="02020603050405020304" pitchFamily="18" charset="0"/>
                <a:ea typeface="Times New Roman" panose="02020603050405020304" pitchFamily="18" charset="0"/>
              </a:rPr>
              <a:t>International Journal of Business and Society</a:t>
            </a:r>
            <a:r>
              <a:rPr lang="en-GB" sz="1800" dirty="0">
                <a:effectLst/>
                <a:latin typeface="Times New Roman" panose="02020603050405020304" pitchFamily="18" charset="0"/>
                <a:ea typeface="Times New Roman" panose="02020603050405020304" pitchFamily="18" charset="0"/>
              </a:rPr>
              <a:t>, 23(1), pp. 518–541. </a:t>
            </a:r>
            <a:r>
              <a:rPr lang="en-GB" sz="1800" u="sng" dirty="0">
                <a:solidFill>
                  <a:srgbClr val="0563C1"/>
                </a:solidFill>
                <a:effectLst/>
                <a:latin typeface="Times New Roman" panose="02020603050405020304" pitchFamily="18" charset="0"/>
                <a:ea typeface="Times New Roman" panose="02020603050405020304" pitchFamily="18" charset="0"/>
                <a:hlinkClick r:id="rId8"/>
              </a:rPr>
              <a:t>https://doi.org/10.33736/ijbs.4628.2022</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Korucuk</a:t>
            </a:r>
            <a:r>
              <a:rPr lang="en-GB" sz="1800" dirty="0">
                <a:effectLst/>
                <a:latin typeface="Times New Roman" panose="02020603050405020304" pitchFamily="18" charset="0"/>
                <a:ea typeface="Times New Roman" panose="02020603050405020304" pitchFamily="18" charset="0"/>
              </a:rPr>
              <a:t>, S., Demir, E., Okoth, B.O., </a:t>
            </a:r>
            <a:r>
              <a:rPr lang="en-GB" sz="1800" dirty="0" err="1">
                <a:effectLst/>
                <a:latin typeface="Times New Roman" panose="02020603050405020304" pitchFamily="18" charset="0"/>
                <a:ea typeface="Times New Roman" panose="02020603050405020304" pitchFamily="18" charset="0"/>
              </a:rPr>
              <a:t>Bedirhanoğlu</a:t>
            </a:r>
            <a:r>
              <a:rPr lang="en-GB" sz="1800" dirty="0">
                <a:effectLst/>
                <a:latin typeface="Times New Roman" panose="02020603050405020304" pitchFamily="18" charset="0"/>
                <a:ea typeface="Times New Roman" panose="02020603050405020304" pitchFamily="18" charset="0"/>
              </a:rPr>
              <a:t>, Ş.B. and </a:t>
            </a:r>
            <a:r>
              <a:rPr lang="en-GB" sz="1800" dirty="0" err="1">
                <a:effectLst/>
                <a:latin typeface="Times New Roman" panose="02020603050405020304" pitchFamily="18" charset="0"/>
                <a:ea typeface="Times New Roman" panose="02020603050405020304" pitchFamily="18" charset="0"/>
              </a:rPr>
              <a:t>Karamaşa</a:t>
            </a:r>
            <a:r>
              <a:rPr lang="en-GB" sz="1800" dirty="0">
                <a:effectLst/>
                <a:latin typeface="Times New Roman" panose="02020603050405020304" pitchFamily="18" charset="0"/>
                <a:ea typeface="Times New Roman" panose="02020603050405020304" pitchFamily="18" charset="0"/>
              </a:rPr>
              <a:t>, Ç. (2023) 'Examining the critical success factors related to enterprise resource planning: a case study in </a:t>
            </a:r>
            <a:r>
              <a:rPr lang="en-GB" sz="1800" dirty="0" err="1">
                <a:effectLst/>
                <a:latin typeface="Times New Roman" panose="02020603050405020304" pitchFamily="18" charset="0"/>
                <a:ea typeface="Times New Roman" panose="02020603050405020304" pitchFamily="18" charset="0"/>
              </a:rPr>
              <a:t>Ordu</a:t>
            </a:r>
            <a:r>
              <a:rPr lang="en-GB" sz="1800" dirty="0">
                <a:effectLst/>
                <a:latin typeface="Times New Roman" panose="02020603050405020304" pitchFamily="18" charset="0"/>
                <a:ea typeface="Times New Roman" panose="02020603050405020304" pitchFamily="18" charset="0"/>
              </a:rPr>
              <a:t> province', </a:t>
            </a:r>
            <a:r>
              <a:rPr lang="en-GB" sz="1800" i="1" dirty="0">
                <a:effectLst/>
                <a:latin typeface="Times New Roman" panose="02020603050405020304" pitchFamily="18" charset="0"/>
                <a:ea typeface="Times New Roman" panose="02020603050405020304" pitchFamily="18" charset="0"/>
              </a:rPr>
              <a:t>Decision Making and Analysis</a:t>
            </a:r>
            <a:r>
              <a:rPr lang="en-GB" sz="1800" dirty="0">
                <a:effectLst/>
                <a:latin typeface="Times New Roman" panose="02020603050405020304" pitchFamily="18" charset="0"/>
                <a:ea typeface="Times New Roman" panose="02020603050405020304" pitchFamily="18" charset="0"/>
              </a:rPr>
              <a:t>, 1(1), pp. 10–22. </a:t>
            </a:r>
            <a:r>
              <a:rPr lang="en-GB" sz="1800" u="sng" dirty="0">
                <a:solidFill>
                  <a:srgbClr val="0563C1"/>
                </a:solidFill>
                <a:effectLst/>
                <a:latin typeface="Times New Roman" panose="02020603050405020304" pitchFamily="18" charset="0"/>
                <a:ea typeface="Times New Roman" panose="02020603050405020304" pitchFamily="18" charset="0"/>
                <a:hlinkClick r:id="rId9"/>
              </a:rPr>
              <a:t>https://doi.org/10.55976/dma.12023115710-22</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Li, R., Liu, W. and Zhou, S. (2024) 'Digital transformation of supply chain management in the fast fashion industry: a case study of Zara', </a:t>
            </a:r>
            <a:r>
              <a:rPr lang="en-GB" sz="1800" i="1" dirty="0">
                <a:effectLst/>
                <a:latin typeface="Times New Roman" panose="02020603050405020304" pitchFamily="18" charset="0"/>
                <a:ea typeface="Times New Roman" panose="02020603050405020304" pitchFamily="18" charset="0"/>
              </a:rPr>
              <a:t>SHS Web of Conferences</a:t>
            </a:r>
            <a:r>
              <a:rPr lang="en-GB" sz="1800" dirty="0">
                <a:effectLst/>
                <a:latin typeface="Times New Roman" panose="02020603050405020304" pitchFamily="18" charset="0"/>
                <a:ea typeface="Times New Roman" panose="02020603050405020304" pitchFamily="18" charset="0"/>
              </a:rPr>
              <a:t>, 181, 04019. </a:t>
            </a:r>
            <a:r>
              <a:rPr lang="en-GB" sz="1800" u="sng" dirty="0">
                <a:solidFill>
                  <a:srgbClr val="0563C1"/>
                </a:solidFill>
                <a:effectLst/>
                <a:latin typeface="Times New Roman" panose="02020603050405020304" pitchFamily="18" charset="0"/>
                <a:ea typeface="Times New Roman" panose="02020603050405020304" pitchFamily="18" charset="0"/>
                <a:hlinkClick r:id="rId10"/>
              </a:rPr>
              <a:t>https://doi.org/10.1051/shsconf/202418104019</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Lutsenko, </a:t>
            </a:r>
            <a:r>
              <a:rPr lang="en-GB" sz="1800" dirty="0" err="1">
                <a:effectLst/>
                <a:latin typeface="Times New Roman" panose="02020603050405020304" pitchFamily="18" charset="0"/>
                <a:ea typeface="Times New Roman" panose="02020603050405020304" pitchFamily="18" charset="0"/>
              </a:rPr>
              <a:t>O.Ye</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Hryhorenko</a:t>
            </a:r>
            <a:r>
              <a:rPr lang="en-GB" sz="1800" dirty="0">
                <a:effectLst/>
                <a:latin typeface="Times New Roman" panose="02020603050405020304" pitchFamily="18" charset="0"/>
                <a:ea typeface="Times New Roman" panose="02020603050405020304" pitchFamily="18" charset="0"/>
              </a:rPr>
              <a:t>, D.A., </a:t>
            </a:r>
            <a:r>
              <a:rPr lang="en-GB" sz="1800" dirty="0" err="1">
                <a:effectLst/>
                <a:latin typeface="Times New Roman" panose="02020603050405020304" pitchFamily="18" charset="0"/>
                <a:ea typeface="Times New Roman" panose="02020603050405020304" pitchFamily="18" charset="0"/>
              </a:rPr>
              <a:t>Tykhonovych</a:t>
            </a:r>
            <a:r>
              <a:rPr lang="en-GB" sz="1800" dirty="0">
                <a:effectLst/>
                <a:latin typeface="Times New Roman" panose="02020603050405020304" pitchFamily="18" charset="0"/>
                <a:ea typeface="Times New Roman" panose="02020603050405020304" pitchFamily="18" charset="0"/>
              </a:rPr>
              <a:t>, O.Y., </a:t>
            </a:r>
            <a:r>
              <a:rPr lang="en-GB" sz="1800" dirty="0" err="1">
                <a:effectLst/>
                <a:latin typeface="Times New Roman" panose="02020603050405020304" pitchFamily="18" charset="0"/>
                <a:ea typeface="Times New Roman" panose="02020603050405020304" pitchFamily="18" charset="0"/>
              </a:rPr>
              <a:t>Gryn</a:t>
            </a:r>
            <a:r>
              <a:rPr lang="en-GB" sz="1800" dirty="0">
                <a:effectLst/>
                <a:latin typeface="Times New Roman" panose="02020603050405020304" pitchFamily="18" charset="0"/>
                <a:ea typeface="Times New Roman" panose="02020603050405020304" pitchFamily="18" charset="0"/>
              </a:rPr>
              <a:t>, D.V. and </a:t>
            </a:r>
            <a:r>
              <a:rPr lang="en-GB" sz="1800" dirty="0" err="1">
                <a:effectLst/>
                <a:latin typeface="Times New Roman" panose="02020603050405020304" pitchFamily="18" charset="0"/>
                <a:ea typeface="Times New Roman" panose="02020603050405020304" pitchFamily="18" charset="0"/>
              </a:rPr>
              <a:t>Pavlichenko</a:t>
            </a:r>
            <a:r>
              <a:rPr lang="en-GB" sz="1800" dirty="0">
                <a:effectLst/>
                <a:latin typeface="Times New Roman" panose="02020603050405020304" pitchFamily="18" charset="0"/>
                <a:ea typeface="Times New Roman" panose="02020603050405020304" pitchFamily="18" charset="0"/>
              </a:rPr>
              <a:t>, H.V. (2025) 'Legal regulation of employee monitoring in the digital age: between security and privacy', </a:t>
            </a:r>
            <a:r>
              <a:rPr lang="en-GB" sz="1800" i="1" dirty="0">
                <a:effectLst/>
                <a:latin typeface="Times New Roman" panose="02020603050405020304" pitchFamily="18" charset="0"/>
                <a:ea typeface="Times New Roman" panose="02020603050405020304" pitchFamily="18" charset="0"/>
              </a:rPr>
              <a:t>International Journal of Law and Information Technology</a:t>
            </a:r>
            <a:r>
              <a:rPr lang="en-GB" sz="1800" dirty="0">
                <a:effectLst/>
                <a:latin typeface="Times New Roman" panose="02020603050405020304" pitchFamily="18" charset="0"/>
                <a:ea typeface="Times New Roman" panose="02020603050405020304" pitchFamily="18" charset="0"/>
              </a:rPr>
              <a:t>, 33, eaaf008. </a:t>
            </a:r>
            <a:r>
              <a:rPr lang="en-GB" sz="1800" u="sng" dirty="0">
                <a:solidFill>
                  <a:srgbClr val="0563C1"/>
                </a:solidFill>
                <a:effectLst/>
                <a:latin typeface="Times New Roman" panose="02020603050405020304" pitchFamily="18" charset="0"/>
                <a:ea typeface="Times New Roman" panose="02020603050405020304" pitchFamily="18" charset="0"/>
                <a:hlinkClick r:id="rId11"/>
              </a:rPr>
              <a:t>https://doi.org/10.1093/ijlit/eaaf008</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Mechta</a:t>
            </a:r>
            <a:r>
              <a:rPr lang="en-GB" sz="1800" dirty="0">
                <a:effectLst/>
                <a:latin typeface="Times New Roman" panose="02020603050405020304" pitchFamily="18" charset="0"/>
                <a:ea typeface="Times New Roman" panose="02020603050405020304" pitchFamily="18" charset="0"/>
              </a:rPr>
              <a:t>, M., Kebab, M., </a:t>
            </a:r>
            <a:r>
              <a:rPr lang="en-GB" sz="1800" dirty="0" err="1">
                <a:effectLst/>
                <a:latin typeface="Times New Roman" panose="02020603050405020304" pitchFamily="18" charset="0"/>
                <a:ea typeface="Times New Roman" panose="02020603050405020304" pitchFamily="18" charset="0"/>
              </a:rPr>
              <a:t>Bouabdellah</a:t>
            </a:r>
            <a:r>
              <a:rPr lang="en-GB" sz="1800" dirty="0">
                <a:effectLst/>
                <a:latin typeface="Times New Roman" panose="02020603050405020304" pitchFamily="18" charset="0"/>
                <a:ea typeface="Times New Roman" panose="02020603050405020304" pitchFamily="18" charset="0"/>
              </a:rPr>
              <a:t>, H. and </a:t>
            </a:r>
            <a:r>
              <a:rPr lang="en-GB" sz="1800" dirty="0" err="1">
                <a:effectLst/>
                <a:latin typeface="Times New Roman" panose="02020603050405020304" pitchFamily="18" charset="0"/>
                <a:ea typeface="Times New Roman" panose="02020603050405020304" pitchFamily="18" charset="0"/>
              </a:rPr>
              <a:t>Mouloudj</a:t>
            </a:r>
            <a:r>
              <a:rPr lang="en-GB" sz="1800" dirty="0">
                <a:effectLst/>
                <a:latin typeface="Times New Roman" panose="02020603050405020304" pitchFamily="18" charset="0"/>
                <a:ea typeface="Times New Roman" panose="02020603050405020304" pitchFamily="18" charset="0"/>
              </a:rPr>
              <a:t>, K. (2024) 'The effect of customer relationship management dimensions on hotel reputation: an empirical study', </a:t>
            </a:r>
            <a:r>
              <a:rPr lang="en-GB" sz="1800" i="1" dirty="0" err="1">
                <a:effectLst/>
                <a:latin typeface="Times New Roman" panose="02020603050405020304" pitchFamily="18" charset="0"/>
                <a:ea typeface="Times New Roman" panose="02020603050405020304" pitchFamily="18" charset="0"/>
              </a:rPr>
              <a:t>Facta</a:t>
            </a:r>
            <a:r>
              <a:rPr lang="en-GB" sz="1800" i="1" dirty="0">
                <a:effectLst/>
                <a:latin typeface="Times New Roman" panose="02020603050405020304" pitchFamily="18" charset="0"/>
                <a:ea typeface="Times New Roman" panose="02020603050405020304" pitchFamily="18" charset="0"/>
              </a:rPr>
              <a:t> Universitatis, Series: Economics and Organization</a:t>
            </a:r>
            <a:r>
              <a:rPr lang="en-GB" sz="1800" dirty="0">
                <a:effectLst/>
                <a:latin typeface="Times New Roman" panose="02020603050405020304" pitchFamily="18" charset="0"/>
                <a:ea typeface="Times New Roman" panose="02020603050405020304" pitchFamily="18" charset="0"/>
              </a:rPr>
              <a:t>, 21(3), pp. 147–162. </a:t>
            </a:r>
            <a:r>
              <a:rPr lang="en-GB" sz="1800" u="sng" dirty="0">
                <a:solidFill>
                  <a:srgbClr val="0563C1"/>
                </a:solidFill>
                <a:effectLst/>
                <a:latin typeface="Times New Roman" panose="02020603050405020304" pitchFamily="18" charset="0"/>
                <a:ea typeface="Times New Roman" panose="02020603050405020304" pitchFamily="18" charset="0"/>
                <a:hlinkClick r:id="rId12"/>
              </a:rPr>
              <a:t>https://doi.org/10.22190/FUEO240822011M</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Pal, R. and Gander, J. (2021) 'Sustainable fashion supply chain management: a framework for managing double agency', </a:t>
            </a:r>
            <a:r>
              <a:rPr lang="en-GB" sz="1800" i="1" dirty="0">
                <a:effectLst/>
                <a:latin typeface="Times New Roman" panose="02020603050405020304" pitchFamily="18" charset="0"/>
                <a:ea typeface="Times New Roman" panose="02020603050405020304" pitchFamily="18" charset="0"/>
              </a:rPr>
              <a:t>Journal of Fashion Marketing and Management</a:t>
            </a:r>
            <a:r>
              <a:rPr lang="en-GB" sz="1800" dirty="0">
                <a:effectLst/>
                <a:latin typeface="Times New Roman" panose="02020603050405020304" pitchFamily="18" charset="0"/>
                <a:ea typeface="Times New Roman" panose="02020603050405020304" pitchFamily="18" charset="0"/>
              </a:rPr>
              <a:t>, 25(3), pp. 341–357. </a:t>
            </a:r>
            <a:r>
              <a:rPr lang="en-GB" sz="1800" u="sng" dirty="0">
                <a:solidFill>
                  <a:srgbClr val="0563C1"/>
                </a:solidFill>
                <a:effectLst/>
                <a:latin typeface="Times New Roman" panose="02020603050405020304" pitchFamily="18" charset="0"/>
                <a:ea typeface="Times New Roman" panose="02020603050405020304" pitchFamily="18" charset="0"/>
                <a:hlinkClick r:id="rId13"/>
              </a:rPr>
              <a:t>https://doi.org/10.1108/JFMM-07-2020-0162</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Setyawan</a:t>
            </a:r>
            <a:r>
              <a:rPr lang="en-GB" sz="1800" dirty="0">
                <a:effectLst/>
                <a:latin typeface="Times New Roman" panose="02020603050405020304" pitchFamily="18" charset="0"/>
                <a:ea typeface="Times New Roman" panose="02020603050405020304" pitchFamily="18" charset="0"/>
              </a:rPr>
              <a:t>, R., </a:t>
            </a:r>
            <a:r>
              <a:rPr lang="en-GB" sz="1800" dirty="0" err="1">
                <a:effectLst/>
                <a:latin typeface="Times New Roman" panose="02020603050405020304" pitchFamily="18" charset="0"/>
                <a:ea typeface="Times New Roman" panose="02020603050405020304" pitchFamily="18" charset="0"/>
              </a:rPr>
              <a:t>Tobing</a:t>
            </a:r>
            <a:r>
              <a:rPr lang="en-GB" sz="1800" dirty="0">
                <a:effectLst/>
                <a:latin typeface="Times New Roman" panose="02020603050405020304" pitchFamily="18" charset="0"/>
                <a:ea typeface="Times New Roman" panose="02020603050405020304" pitchFamily="18" charset="0"/>
              </a:rPr>
              <a:t>, W.T.M.L. and </a:t>
            </a:r>
            <a:r>
              <a:rPr lang="en-GB" sz="1800" dirty="0" err="1">
                <a:effectLst/>
                <a:latin typeface="Times New Roman" panose="02020603050405020304" pitchFamily="18" charset="0"/>
                <a:ea typeface="Times New Roman" panose="02020603050405020304" pitchFamily="18" charset="0"/>
              </a:rPr>
              <a:t>Handoko</a:t>
            </a:r>
            <a:r>
              <a:rPr lang="en-GB" sz="1800" dirty="0">
                <a:effectLst/>
                <a:latin typeface="Times New Roman" panose="02020603050405020304" pitchFamily="18" charset="0"/>
                <a:ea typeface="Times New Roman" panose="02020603050405020304" pitchFamily="18" charset="0"/>
              </a:rPr>
              <a:t>, S. (2024) 'The ethical dilemmas of AI-driven decision-making in business: a multi-perspective case study on corporate accountability and transparency', </a:t>
            </a:r>
            <a:r>
              <a:rPr lang="en-GB" sz="1800" i="1" dirty="0" err="1">
                <a:effectLst/>
                <a:latin typeface="Times New Roman" panose="02020603050405020304" pitchFamily="18" charset="0"/>
                <a:ea typeface="Times New Roman" panose="02020603050405020304" pitchFamily="18" charset="0"/>
              </a:rPr>
              <a:t>Dinamika</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Jurnal</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Manajemen</a:t>
            </a:r>
            <a:r>
              <a:rPr lang="en-GB" sz="1800" i="1" dirty="0">
                <a:effectLst/>
                <a:latin typeface="Times New Roman" panose="02020603050405020304" pitchFamily="18" charset="0"/>
                <a:ea typeface="Times New Roman" panose="02020603050405020304" pitchFamily="18" charset="0"/>
              </a:rPr>
              <a:t> Sosial </a:t>
            </a:r>
            <a:r>
              <a:rPr lang="en-GB" sz="1800" i="1" dirty="0" err="1">
                <a:effectLst/>
                <a:latin typeface="Times New Roman" panose="02020603050405020304" pitchFamily="18" charset="0"/>
                <a:ea typeface="Times New Roman" panose="02020603050405020304" pitchFamily="18" charset="0"/>
              </a:rPr>
              <a:t>Ekonomi</a:t>
            </a:r>
            <a:r>
              <a:rPr lang="en-GB" sz="1800" dirty="0">
                <a:effectLst/>
                <a:latin typeface="Times New Roman" panose="02020603050405020304" pitchFamily="18" charset="0"/>
                <a:ea typeface="Times New Roman" panose="02020603050405020304" pitchFamily="18" charset="0"/>
              </a:rPr>
              <a:t>, 4(1), pp. 270–278. </a:t>
            </a:r>
            <a:r>
              <a:rPr lang="en-GB" sz="1800" u="sng" dirty="0">
                <a:solidFill>
                  <a:srgbClr val="0563C1"/>
                </a:solidFill>
                <a:effectLst/>
                <a:latin typeface="Times New Roman" panose="02020603050405020304" pitchFamily="18" charset="0"/>
                <a:ea typeface="Times New Roman" panose="02020603050405020304" pitchFamily="18" charset="0"/>
                <a:hlinkClick r:id="rId14"/>
              </a:rPr>
              <a:t>https://doi.org/10.51903/z0b0ep50</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Sison</a:t>
            </a:r>
            <a:r>
              <a:rPr lang="en-GB" sz="1800" dirty="0">
                <a:effectLst/>
                <a:latin typeface="Times New Roman" panose="02020603050405020304" pitchFamily="18" charset="0"/>
                <a:ea typeface="Times New Roman" panose="02020603050405020304" pitchFamily="18" charset="0"/>
              </a:rPr>
              <a:t>, A., Ferrero, I., García Ruiz, P. and Kim, T.W. (2023) 'Editorial: Artificial intelligence (AI) ethics in business', </a:t>
            </a:r>
            <a:r>
              <a:rPr lang="en-GB" sz="1800" i="1" dirty="0">
                <a:effectLst/>
                <a:latin typeface="Times New Roman" panose="02020603050405020304" pitchFamily="18" charset="0"/>
                <a:ea typeface="Times New Roman" panose="02020603050405020304" pitchFamily="18" charset="0"/>
              </a:rPr>
              <a:t>Frontiers in Psychology</a:t>
            </a:r>
            <a:r>
              <a:rPr lang="en-GB" sz="1800" dirty="0">
                <a:effectLst/>
                <a:latin typeface="Times New Roman" panose="02020603050405020304" pitchFamily="18" charset="0"/>
                <a:ea typeface="Times New Roman" panose="02020603050405020304" pitchFamily="18" charset="0"/>
              </a:rPr>
              <a:t>, 14, 1258721. </a:t>
            </a:r>
            <a:r>
              <a:rPr lang="en-GB" sz="1800" u="sng" dirty="0">
                <a:solidFill>
                  <a:srgbClr val="0563C1"/>
                </a:solidFill>
                <a:effectLst/>
                <a:latin typeface="Times New Roman" panose="02020603050405020304" pitchFamily="18" charset="0"/>
                <a:ea typeface="Times New Roman" panose="02020603050405020304" pitchFamily="18" charset="0"/>
                <a:hlinkClick r:id="rId15"/>
              </a:rPr>
              <a:t>https://doi.org/10.3389/fpsyg.2023.1258721</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Souza, L.A. de, Barros, M.J.F. de and Melo, P. (2023) 'How management information systems might add value to the decision-making process in organisations', </a:t>
            </a:r>
            <a:r>
              <a:rPr lang="en-GB" sz="1800" i="1" dirty="0">
                <a:effectLst/>
                <a:latin typeface="Times New Roman" panose="02020603050405020304" pitchFamily="18" charset="0"/>
                <a:ea typeface="Times New Roman" panose="02020603050405020304" pitchFamily="18" charset="0"/>
              </a:rPr>
              <a:t>RISUS – Journal on Innovation and Sustainability</a:t>
            </a:r>
            <a:r>
              <a:rPr lang="en-GB" sz="1800" dirty="0">
                <a:effectLst/>
                <a:latin typeface="Times New Roman" panose="02020603050405020304" pitchFamily="18" charset="0"/>
                <a:ea typeface="Times New Roman" panose="02020603050405020304" pitchFamily="18" charset="0"/>
              </a:rPr>
              <a:t>, 15(1), pp. 62–70. </a:t>
            </a:r>
            <a:r>
              <a:rPr lang="en-GB" sz="1800" u="sng" dirty="0">
                <a:solidFill>
                  <a:srgbClr val="0563C1"/>
                </a:solidFill>
                <a:effectLst/>
                <a:latin typeface="Times New Roman" panose="02020603050405020304" pitchFamily="18" charset="0"/>
                <a:ea typeface="Times New Roman" panose="02020603050405020304" pitchFamily="18" charset="0"/>
                <a:hlinkClick r:id="rId16"/>
              </a:rPr>
              <a:t>https://doi.org/10.23925/2179-3565.2023v15i1p62-70</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Subbarao, A. and Khan, N. (2022) 'Enterprise resource planning critical success factors in small medium-sized enterprises', </a:t>
            </a:r>
            <a:r>
              <a:rPr lang="en-GB" sz="1800" i="1" dirty="0">
                <a:effectLst/>
                <a:latin typeface="Times New Roman" panose="02020603050405020304" pitchFamily="18" charset="0"/>
                <a:ea typeface="Times New Roman" panose="02020603050405020304" pitchFamily="18" charset="0"/>
              </a:rPr>
              <a:t>Journal of System and Management Sciences</a:t>
            </a:r>
            <a:r>
              <a:rPr lang="en-GB" sz="1800" dirty="0">
                <a:effectLst/>
                <a:latin typeface="Times New Roman" panose="02020603050405020304" pitchFamily="18" charset="0"/>
                <a:ea typeface="Times New Roman" panose="02020603050405020304" pitchFamily="18" charset="0"/>
              </a:rPr>
              <a:t>, 12(6), pp. 81–96. </a:t>
            </a:r>
            <a:r>
              <a:rPr lang="en-GB" sz="1800" u="sng" dirty="0">
                <a:solidFill>
                  <a:srgbClr val="0563C1"/>
                </a:solidFill>
                <a:effectLst/>
                <a:latin typeface="Times New Roman" panose="02020603050405020304" pitchFamily="18" charset="0"/>
                <a:ea typeface="Times New Roman" panose="02020603050405020304" pitchFamily="18" charset="0"/>
                <a:hlinkClick r:id="rId17"/>
              </a:rPr>
              <a:t>https://doi.org/10.33168/JSMS.2022.0606</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Sukomardojo</a:t>
            </a:r>
            <a:r>
              <a:rPr lang="en-GB" sz="1800" dirty="0">
                <a:effectLst/>
                <a:latin typeface="Times New Roman" panose="02020603050405020304" pitchFamily="18" charset="0"/>
                <a:ea typeface="Times New Roman" panose="02020603050405020304" pitchFamily="18" charset="0"/>
              </a:rPr>
              <a:t>, T., </a:t>
            </a:r>
            <a:r>
              <a:rPr lang="en-GB" sz="1800" dirty="0" err="1">
                <a:effectLst/>
                <a:latin typeface="Times New Roman" panose="02020603050405020304" pitchFamily="18" charset="0"/>
                <a:ea typeface="Times New Roman" panose="02020603050405020304" pitchFamily="18" charset="0"/>
              </a:rPr>
              <a:t>Purbandono</a:t>
            </a:r>
            <a:r>
              <a:rPr lang="en-GB" sz="1800" dirty="0">
                <a:effectLst/>
                <a:latin typeface="Times New Roman" panose="02020603050405020304" pitchFamily="18" charset="0"/>
                <a:ea typeface="Times New Roman" panose="02020603050405020304" pitchFamily="18" charset="0"/>
              </a:rPr>
              <a:t> H, R., </a:t>
            </a:r>
            <a:r>
              <a:rPr lang="en-GB" sz="1800" dirty="0" err="1">
                <a:effectLst/>
                <a:latin typeface="Times New Roman" panose="02020603050405020304" pitchFamily="18" charset="0"/>
                <a:ea typeface="Times New Roman" panose="02020603050405020304" pitchFamily="18" charset="0"/>
              </a:rPr>
              <a:t>Fatmawati</a:t>
            </a:r>
            <a:r>
              <a:rPr lang="en-GB" sz="1800" dirty="0">
                <a:effectLst/>
                <a:latin typeface="Times New Roman" panose="02020603050405020304" pitchFamily="18" charset="0"/>
                <a:ea typeface="Times New Roman" panose="02020603050405020304" pitchFamily="18" charset="0"/>
              </a:rPr>
              <a:t>, E., </a:t>
            </a:r>
            <a:r>
              <a:rPr lang="en-GB" sz="1800" dirty="0" err="1">
                <a:effectLst/>
                <a:latin typeface="Times New Roman" panose="02020603050405020304" pitchFamily="18" charset="0"/>
                <a:ea typeface="Times New Roman" panose="02020603050405020304" pitchFamily="18" charset="0"/>
              </a:rPr>
              <a:t>Ratih</a:t>
            </a:r>
            <a:r>
              <a:rPr lang="en-GB" sz="1800" dirty="0">
                <a:effectLst/>
                <a:latin typeface="Times New Roman" panose="02020603050405020304" pitchFamily="18" charset="0"/>
                <a:ea typeface="Times New Roman" panose="02020603050405020304" pitchFamily="18" charset="0"/>
              </a:rPr>
              <a:t>, S.W.W. and </a:t>
            </a:r>
            <a:r>
              <a:rPr lang="en-GB" sz="1800" dirty="0" err="1">
                <a:effectLst/>
                <a:latin typeface="Times New Roman" panose="02020603050405020304" pitchFamily="18" charset="0"/>
                <a:ea typeface="Times New Roman" panose="02020603050405020304" pitchFamily="18" charset="0"/>
              </a:rPr>
              <a:t>Almana</a:t>
            </a:r>
            <a:r>
              <a:rPr lang="en-GB" sz="1800" dirty="0">
                <a:effectLst/>
                <a:latin typeface="Times New Roman" panose="02020603050405020304" pitchFamily="18" charset="0"/>
                <a:ea typeface="Times New Roman" panose="02020603050405020304" pitchFamily="18" charset="0"/>
              </a:rPr>
              <a:t>, L.O. (2024) 'From data to decisions: leveraging advanced MIS for strategic business insights', </a:t>
            </a:r>
            <a:r>
              <a:rPr lang="en-GB" sz="1800" i="1" dirty="0">
                <a:effectLst/>
                <a:latin typeface="Times New Roman" panose="02020603050405020304" pitchFamily="18" charset="0"/>
                <a:ea typeface="Times New Roman" panose="02020603050405020304" pitchFamily="18" charset="0"/>
              </a:rPr>
              <a:t>Journal Branding</a:t>
            </a:r>
            <a:r>
              <a:rPr lang="en-GB" sz="1800" dirty="0">
                <a:effectLst/>
                <a:latin typeface="Times New Roman" panose="02020603050405020304" pitchFamily="18" charset="0"/>
                <a:ea typeface="Times New Roman" panose="02020603050405020304" pitchFamily="18" charset="0"/>
              </a:rPr>
              <a:t>, 3(1). </a:t>
            </a:r>
            <a:r>
              <a:rPr lang="en-GB" sz="1800" u="sng" dirty="0">
                <a:solidFill>
                  <a:srgbClr val="0563C1"/>
                </a:solidFill>
                <a:effectLst/>
                <a:latin typeface="Times New Roman" panose="02020603050405020304" pitchFamily="18" charset="0"/>
                <a:ea typeface="Times New Roman" panose="02020603050405020304" pitchFamily="18" charset="0"/>
                <a:hlinkClick r:id="rId18"/>
              </a:rPr>
              <a:t>https://doi.org/10.15575/jb.v3i1.36580</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Taherdoost</a:t>
            </a:r>
            <a:r>
              <a:rPr lang="en-GB" sz="1800" dirty="0">
                <a:effectLst/>
                <a:latin typeface="Times New Roman" panose="02020603050405020304" pitchFamily="18" charset="0"/>
                <a:ea typeface="Times New Roman" panose="02020603050405020304" pitchFamily="18" charset="0"/>
              </a:rPr>
              <a:t>, H. (2023) 'The role of different types of management information system applications in business development: concepts, and limitations', </a:t>
            </a:r>
            <a:r>
              <a:rPr lang="en-GB" sz="1800" i="1" dirty="0">
                <a:effectLst/>
                <a:latin typeface="Times New Roman" panose="02020603050405020304" pitchFamily="18" charset="0"/>
                <a:ea typeface="Times New Roman" panose="02020603050405020304" pitchFamily="18" charset="0"/>
              </a:rPr>
              <a:t>Cloud Computing and Data Science</a:t>
            </a:r>
            <a:r>
              <a:rPr lang="en-GB" sz="1800" dirty="0">
                <a:effectLst/>
                <a:latin typeface="Times New Roman" panose="02020603050405020304" pitchFamily="18" charset="0"/>
                <a:ea typeface="Times New Roman" panose="02020603050405020304" pitchFamily="18" charset="0"/>
              </a:rPr>
              <a:t>, 4(1), pp. 31–47. </a:t>
            </a:r>
            <a:r>
              <a:rPr lang="en-GB" sz="1800" u="sng" dirty="0">
                <a:solidFill>
                  <a:srgbClr val="0563C1"/>
                </a:solidFill>
                <a:effectLst/>
                <a:latin typeface="Times New Roman" panose="02020603050405020304" pitchFamily="18" charset="0"/>
                <a:ea typeface="Times New Roman" panose="02020603050405020304" pitchFamily="18" charset="0"/>
                <a:hlinkClick r:id="rId19"/>
              </a:rPr>
              <a:t>https://doi.org/10.37256/ccds.4120231959</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Talo</a:t>
            </a:r>
            <a:r>
              <a:rPr lang="en-GB" sz="1800" dirty="0">
                <a:effectLst/>
                <a:latin typeface="Times New Roman" panose="02020603050405020304" pitchFamily="18" charset="0"/>
                <a:ea typeface="Times New Roman" panose="02020603050405020304" pitchFamily="18" charset="0"/>
              </a:rPr>
              <a:t>, M.C. and Emanuel, A.W.R. (2025) 'Systematic review of enterprise resource planning (ERP) system implementation in organizations: challenges and successes to company performance', </a:t>
            </a:r>
            <a:r>
              <a:rPr lang="en-GB" sz="1800" i="1" dirty="0">
                <a:effectLst/>
                <a:latin typeface="Times New Roman" panose="02020603050405020304" pitchFamily="18" charset="0"/>
                <a:ea typeface="Times New Roman" panose="02020603050405020304" pitchFamily="18" charset="0"/>
              </a:rPr>
              <a:t>Bitnet: </a:t>
            </a:r>
            <a:r>
              <a:rPr lang="en-GB" sz="1800" i="1" dirty="0" err="1">
                <a:effectLst/>
                <a:latin typeface="Times New Roman" panose="02020603050405020304" pitchFamily="18" charset="0"/>
                <a:ea typeface="Times New Roman" panose="02020603050405020304" pitchFamily="18" charset="0"/>
              </a:rPr>
              <a:t>Jurnal</a:t>
            </a:r>
            <a:r>
              <a:rPr lang="en-GB" sz="1800" i="1" dirty="0">
                <a:effectLst/>
                <a:latin typeface="Times New Roman" panose="02020603050405020304" pitchFamily="18" charset="0"/>
                <a:ea typeface="Times New Roman" panose="02020603050405020304" pitchFamily="18" charset="0"/>
              </a:rPr>
              <a:t> Pendidikan </a:t>
            </a:r>
            <a:r>
              <a:rPr lang="en-GB" sz="1800" i="1" dirty="0" err="1">
                <a:effectLst/>
                <a:latin typeface="Times New Roman" panose="02020603050405020304" pitchFamily="18" charset="0"/>
                <a:ea typeface="Times New Roman" panose="02020603050405020304" pitchFamily="18" charset="0"/>
              </a:rPr>
              <a:t>Teknologi</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Informasi</a:t>
            </a:r>
            <a:r>
              <a:rPr lang="en-GB" sz="1800" dirty="0">
                <a:effectLst/>
                <a:latin typeface="Times New Roman" panose="02020603050405020304" pitchFamily="18" charset="0"/>
                <a:ea typeface="Times New Roman" panose="02020603050405020304" pitchFamily="18" charset="0"/>
              </a:rPr>
              <a:t>, 10(2), pp. 1–11. </a:t>
            </a:r>
            <a:r>
              <a:rPr lang="en-GB" sz="1800" u="sng" dirty="0">
                <a:solidFill>
                  <a:srgbClr val="0563C1"/>
                </a:solidFill>
                <a:effectLst/>
                <a:latin typeface="Times New Roman" panose="02020603050405020304" pitchFamily="18" charset="0"/>
                <a:ea typeface="Times New Roman" panose="02020603050405020304" pitchFamily="18" charset="0"/>
                <a:hlinkClick r:id="rId20"/>
              </a:rPr>
              <a:t>https://doi.org/10.33084/bitnet.v10i2.9603</a:t>
            </a:r>
            <a:endParaRPr lang="en-GB" sz="1800" dirty="0">
              <a:effectLst/>
              <a:latin typeface="Times New Roman" panose="02020603050405020304" pitchFamily="18" charset="0"/>
              <a:ea typeface="Times New Roman" panose="02020603050405020304" pitchFamily="18" charset="0"/>
            </a:endParaRPr>
          </a:p>
          <a:p>
            <a:pPr algn="just"/>
            <a:r>
              <a:rPr lang="en-GB" sz="1800" dirty="0" err="1">
                <a:effectLst/>
                <a:latin typeface="Times New Roman" panose="02020603050405020304" pitchFamily="18" charset="0"/>
                <a:ea typeface="Times New Roman" panose="02020603050405020304" pitchFamily="18" charset="0"/>
              </a:rPr>
              <a:t>Vitak</a:t>
            </a:r>
            <a:r>
              <a:rPr lang="en-GB" sz="1800" dirty="0">
                <a:effectLst/>
                <a:latin typeface="Times New Roman" panose="02020603050405020304" pitchFamily="18" charset="0"/>
                <a:ea typeface="Times New Roman" panose="02020603050405020304" pitchFamily="18" charset="0"/>
              </a:rPr>
              <a:t>, J. and Zimmer, M. (2023) 'Surveillance and the future of work: exploring employees' attitudes toward monitoring in a post-COVID workplace', </a:t>
            </a:r>
            <a:r>
              <a:rPr lang="en-GB" sz="1800" i="1" dirty="0">
                <a:effectLst/>
                <a:latin typeface="Times New Roman" panose="02020603050405020304" pitchFamily="18" charset="0"/>
                <a:ea typeface="Times New Roman" panose="02020603050405020304" pitchFamily="18" charset="0"/>
              </a:rPr>
              <a:t>Journal of Computer-Mediated Communication</a:t>
            </a:r>
            <a:r>
              <a:rPr lang="en-GB" sz="1800" dirty="0">
                <a:effectLst/>
                <a:latin typeface="Times New Roman" panose="02020603050405020304" pitchFamily="18" charset="0"/>
                <a:ea typeface="Times New Roman" panose="02020603050405020304" pitchFamily="18" charset="0"/>
              </a:rPr>
              <a:t>, 28(4), zmad007. </a:t>
            </a:r>
            <a:r>
              <a:rPr lang="en-GB" sz="1800" u="sng" dirty="0">
                <a:solidFill>
                  <a:srgbClr val="0563C1"/>
                </a:solidFill>
                <a:effectLst/>
                <a:latin typeface="Times New Roman" panose="02020603050405020304" pitchFamily="18" charset="0"/>
                <a:ea typeface="Times New Roman" panose="02020603050405020304" pitchFamily="18" charset="0"/>
                <a:hlinkClick r:id="rId21"/>
              </a:rPr>
              <a:t>https://doi.org/10.1093/jcmc/zmad007</a:t>
            </a: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TotalTime>
  <Words>5397</Words>
  <Application>Microsoft Office PowerPoint</Application>
  <PresentationFormat>Custom</PresentationFormat>
  <Paragraphs>208</Paragraphs>
  <Slides>14</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Oswald Bold</vt:lpstr>
      <vt:lpstr>Quicksand Medium</vt:lpstr>
      <vt:lpstr>Quicksand</vt:lpstr>
      <vt:lpstr>Calibri</vt:lpstr>
      <vt:lpstr>Times New Roman</vt:lpstr>
      <vt:lpstr>Wingdings</vt:lpstr>
      <vt:lpstr>Arial</vt:lpstr>
      <vt:lpstr>Quicksand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White Modern Fashion Brand Strategy Presentation</dc:title>
  <dc:subject/>
  <dc:creator>user</dc:creator>
  <cp:keywords/>
  <dc:description/>
  <cp:lastModifiedBy>HOSANNA INTERNATIONAL MISSION</cp:lastModifiedBy>
  <cp:revision>27</cp:revision>
  <dcterms:created xsi:type="dcterms:W3CDTF">2006-08-16T00:00:00Z</dcterms:created>
  <dcterms:modified xsi:type="dcterms:W3CDTF">2026-10-06T15:18:10Z</dcterms:modified>
  <cp:category/>
  <dc:identifier>DAHVipTdX2Q</dc:identifier>
</cp:coreProperties>
</file>