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2"/>
  </p:handoutMasterIdLst>
  <p:sldIdLst>
    <p:sldId id="256" r:id="rId5"/>
    <p:sldId id="257" r:id="rId6"/>
    <p:sldId id="259" r:id="rId7"/>
    <p:sldId id="277" r:id="rId8"/>
    <p:sldId id="280" r:id="rId9"/>
    <p:sldId id="260" r:id="rId10"/>
    <p:sldId id="281" r:id="rId11"/>
    <p:sldId id="262" r:id="rId12"/>
    <p:sldId id="290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64" r:id="rId22"/>
    <p:sldId id="265" r:id="rId23"/>
    <p:sldId id="266" r:id="rId24"/>
    <p:sldId id="267" r:id="rId25"/>
    <p:sldId id="268" r:id="rId26"/>
    <p:sldId id="269" r:id="rId27"/>
    <p:sldId id="270" r:id="rId28"/>
    <p:sldId id="271" r:id="rId29"/>
    <p:sldId id="258" r:id="rId30"/>
    <p:sldId id="272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020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kingbusinessmatter.co.uk/coaching-skills-ultimate-guide/#GROW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3749353"/>
            <a:ext cx="8496944" cy="18300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Knowledge, Skills and Behaviours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8456DC-9046-4095-813D-A19E7F855855}"/>
              </a:ext>
            </a:extLst>
          </p:cNvPr>
          <p:cNvSpPr txBox="1"/>
          <p:nvPr/>
        </p:nvSpPr>
        <p:spPr>
          <a:xfrm>
            <a:off x="539552" y="1271392"/>
            <a:ext cx="741682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4400" dirty="0">
                <a:solidFill>
                  <a:schemeClr val="bg1">
                    <a:lumMod val="85000"/>
                  </a:schemeClr>
                </a:solidFill>
                <a:latin typeface="+mj-lt"/>
              </a:rPr>
              <a:t>BMSW6105</a:t>
            </a:r>
            <a:br>
              <a:rPr lang="en-GB" altLang="en-US" sz="4400" dirty="0">
                <a:solidFill>
                  <a:schemeClr val="bg1">
                    <a:lumMod val="85000"/>
                  </a:schemeClr>
                </a:solidFill>
                <a:latin typeface="+mj-lt"/>
              </a:rPr>
            </a:br>
            <a:r>
              <a:rPr lang="en-GB" altLang="en-US" sz="4400" dirty="0">
                <a:solidFill>
                  <a:schemeClr val="bg1">
                    <a:lumMod val="85000"/>
                  </a:schemeClr>
                </a:solidFill>
                <a:latin typeface="+mj-lt"/>
              </a:rPr>
              <a:t>Coaching &amp; mentoring in the Workplace</a:t>
            </a:r>
            <a:endParaRPr lang="en-GB" sz="4400" dirty="0">
              <a:solidFill>
                <a:schemeClr val="bg1">
                  <a:lumMod val="85000"/>
                </a:schemeClr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A9C12F-F33A-4AA6-B5D8-062F13F4A1B4}"/>
              </a:ext>
            </a:extLst>
          </p:cNvPr>
          <p:cNvSpPr txBox="1"/>
          <p:nvPr/>
        </p:nvSpPr>
        <p:spPr>
          <a:xfrm>
            <a:off x="1763688" y="3573016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+mj-lt"/>
              </a:rPr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752" y="274638"/>
            <a:ext cx="7890048" cy="1143000"/>
          </a:xfrm>
        </p:spPr>
        <p:txBody>
          <a:bodyPr/>
          <a:lstStyle/>
          <a:p>
            <a:pPr algn="l"/>
            <a:r>
              <a:rPr lang="en-GB" dirty="0"/>
              <a:t>Lesson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398" y="1340768"/>
            <a:ext cx="7550496" cy="42484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Develop an understanding of the skills of an effective coach.</a:t>
            </a:r>
          </a:p>
          <a:p>
            <a:r>
              <a:rPr lang="en-GB" dirty="0"/>
              <a:t>Personal qualities of potential mentors</a:t>
            </a:r>
          </a:p>
          <a:p>
            <a:r>
              <a:rPr lang="en-GB" dirty="0"/>
              <a:t>Coaching programme standard targets</a:t>
            </a:r>
          </a:p>
          <a:p>
            <a:r>
              <a:rPr lang="en-GB" dirty="0"/>
              <a:t>Coaching programme standard evaluation </a:t>
            </a:r>
          </a:p>
          <a:p>
            <a:r>
              <a:rPr lang="en-GB" dirty="0"/>
              <a:t>Best practices coaching behaviours</a:t>
            </a:r>
          </a:p>
          <a:p>
            <a:r>
              <a:rPr lang="en-GB" dirty="0"/>
              <a:t>Case Study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057F3-A2BD-4964-BCC8-30B812EAF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Terms and Definitions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DBB24C-8E4B-4CA0-907E-EEEC0E21CF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700808"/>
            <a:ext cx="8075240" cy="3332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00885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CD07D-97A7-49B0-9675-A94285D4A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Terms and definitions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3FAF6-14AD-441D-BF3A-197DFAAF51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/>
              <a:t>Mentoring: </a:t>
            </a:r>
            <a:r>
              <a:rPr lang="en-GB" sz="1800" dirty="0"/>
              <a:t>where a more experienced or more knowledgeable person helps to guide a less experienced or less knowledgeable person. Where the mentor must have a certain area of expertise. 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Coaching: </a:t>
            </a:r>
            <a:r>
              <a:rPr lang="en-GB" sz="1800" dirty="0"/>
              <a:t>Coaching is a form of development in which an experienced person, called a coach, supports a learner or client in achieving a specific personal or professional goal by providing guidance.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6F724-1FBD-4343-817A-71DD5B1AD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Counselling: </a:t>
            </a:r>
            <a:r>
              <a:rPr lang="en-GB" sz="7200" dirty="0"/>
              <a:t>is the means by which one person helps another through purposeful conversation. Counselling is a process in which two people meet to explore personal problems and to identify solutions.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72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Precepting</a:t>
            </a:r>
            <a:r>
              <a:rPr lang="en-GB" sz="7200" dirty="0"/>
              <a:t>: is providing a rule or direction, often with some religious basis, dictating a way you should act or behave. Precepts are little life lessons that are usually passed down to children by authority figures such as parents, teachers, or religious figures.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352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03789-74DF-47C1-8AC9-0E8F72547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of the Effective Coach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16C77DD-692E-4279-BADC-1F0D3706E1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360" y="1556792"/>
            <a:ext cx="6455280" cy="3916363"/>
          </a:xfrm>
        </p:spPr>
      </p:pic>
    </p:spTree>
    <p:extLst>
      <p:ext uri="{BB962C8B-B14F-4D97-AF65-F5344CB8AC3E}">
        <p14:creationId xmlns:p14="http://schemas.microsoft.com/office/powerpoint/2010/main" val="3330579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E76AF-20FA-4B43-9F3B-94FAB67E0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Skills of the Effective Coach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88A8D0-2052-4854-9170-72CE69425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757118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/>
              <a:t>Listening</a:t>
            </a:r>
          </a:p>
          <a:p>
            <a:r>
              <a:rPr lang="en-US" sz="2000" b="1" dirty="0"/>
              <a:t>Questioning </a:t>
            </a:r>
          </a:p>
          <a:p>
            <a:r>
              <a:rPr lang="en-US" sz="2000" b="1" dirty="0"/>
              <a:t>Establishing rapport and trust</a:t>
            </a:r>
          </a:p>
          <a:p>
            <a:r>
              <a:rPr lang="en-US" sz="2000" b="1" dirty="0" err="1"/>
              <a:t>Emphathising</a:t>
            </a:r>
            <a:endParaRPr lang="en-US" sz="2000" b="1" dirty="0"/>
          </a:p>
          <a:p>
            <a:r>
              <a:rPr lang="en-US" sz="2000" b="1" dirty="0"/>
              <a:t>Summarising and reflecting</a:t>
            </a:r>
          </a:p>
          <a:p>
            <a:r>
              <a:rPr lang="en-US" sz="2000" b="1" dirty="0"/>
              <a:t>Unlocking limiting beliefs</a:t>
            </a:r>
          </a:p>
          <a:p>
            <a:r>
              <a:rPr lang="en-US" sz="2000" b="1" dirty="0"/>
              <a:t>Staying focused</a:t>
            </a:r>
          </a:p>
          <a:p>
            <a:r>
              <a:rPr lang="en-US" sz="2000" b="1" dirty="0"/>
              <a:t>Being non-judgmental and open minded</a:t>
            </a:r>
          </a:p>
          <a:p>
            <a:r>
              <a:rPr lang="en-US" sz="2000" b="1" dirty="0"/>
              <a:t>Giving constructive feedback</a:t>
            </a:r>
          </a:p>
          <a:p>
            <a:r>
              <a:rPr lang="en-US" sz="2000" b="1" dirty="0"/>
              <a:t>Resisting temptation to tell.</a:t>
            </a:r>
          </a:p>
          <a:p>
            <a:endParaRPr lang="en-US" sz="2000" b="1" dirty="0"/>
          </a:p>
          <a:p>
            <a:endParaRPr lang="en-US" sz="2000" b="1" dirty="0"/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91538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EBA0-2328-4062-9197-8B2F5CCA5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Listening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73002-255C-4C3F-988D-72FC15B94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Attentive listening</a:t>
            </a:r>
          </a:p>
          <a:p>
            <a:r>
              <a:rPr lang="en-GB" dirty="0"/>
              <a:t>Accurate listening </a:t>
            </a:r>
          </a:p>
          <a:p>
            <a:r>
              <a:rPr lang="en-GB" dirty="0"/>
              <a:t>Emphatic listening</a:t>
            </a:r>
          </a:p>
          <a:p>
            <a:r>
              <a:rPr lang="en-GB" dirty="0"/>
              <a:t>Generative listening </a:t>
            </a:r>
          </a:p>
        </p:txBody>
      </p:sp>
    </p:spTree>
    <p:extLst>
      <p:ext uri="{BB962C8B-B14F-4D97-AF65-F5344CB8AC3E}">
        <p14:creationId xmlns:p14="http://schemas.microsoft.com/office/powerpoint/2010/main" val="769328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AE842-0447-4128-9466-0180A0176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Effective Questions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299F3F8-2EF0-4842-80C1-0A82A7D561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225806"/>
              </p:ext>
            </p:extLst>
          </p:nvPr>
        </p:nvGraphicFramePr>
        <p:xfrm>
          <a:off x="457200" y="1600200"/>
          <a:ext cx="82296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143763434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47832045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0505484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(Situation):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Why (Motivation):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If (Implications):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71914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Situation questions are just the facts: who, what, where, when, how. Gather facts about the situation from every angle—like a detective, or an investigative journalist.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Motivation questions discover what is or was going on in mentee’s head: why they behave the way they do, what led them to the decision they made, how they feel about something.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Help the mentee explore the impacts and consequences of a course of action or behavior for themselves, others, the institution, or a situation. Exploring possibilities. Ideal Outcome questions.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927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129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63F5A-EBA4-43EB-9432-DD8F23FD8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Effective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809FF-04AD-4335-8528-8F5F653ED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would the wisest person you know advise you to do right now?</a:t>
            </a:r>
          </a:p>
          <a:p>
            <a:r>
              <a:rPr lang="en-GB" dirty="0"/>
              <a:t>What would be a crazy/ brave thing to do?</a:t>
            </a:r>
          </a:p>
          <a:p>
            <a:r>
              <a:rPr lang="en-GB" dirty="0"/>
              <a:t>What’s stopping you?</a:t>
            </a:r>
          </a:p>
          <a:p>
            <a:r>
              <a:rPr lang="en-GB" dirty="0"/>
              <a:t>What’s really going on for you?</a:t>
            </a:r>
          </a:p>
        </p:txBody>
      </p:sp>
    </p:spTree>
    <p:extLst>
      <p:ext uri="{BB962C8B-B14F-4D97-AF65-F5344CB8AC3E}">
        <p14:creationId xmlns:p14="http://schemas.microsoft.com/office/powerpoint/2010/main" val="165142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8E758-92E1-44CF-BDF9-17A4EF4FE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Establishing rapport and trust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343B0-76B5-4A42-9913-918E8BE94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Rapport is what allows </a:t>
            </a:r>
            <a:r>
              <a:rPr lang="en-GB" dirty="0" err="1"/>
              <a:t>coachees</a:t>
            </a:r>
            <a:r>
              <a:rPr lang="en-GB" dirty="0"/>
              <a:t> to feel relaxed with their coach and open up.</a:t>
            </a:r>
          </a:p>
          <a:p>
            <a:pPr marL="0" indent="0">
              <a:buNone/>
            </a:pPr>
            <a:r>
              <a:rPr lang="en-GB" sz="2000" b="1" i="1" dirty="0">
                <a:solidFill>
                  <a:srgbClr val="0070C0"/>
                </a:solidFill>
              </a:rPr>
              <a:t> Some of the key things that emerge when building rapport are: </a:t>
            </a:r>
          </a:p>
          <a:p>
            <a:r>
              <a:rPr lang="en-GB" sz="2800" dirty="0"/>
              <a:t>empathising </a:t>
            </a:r>
          </a:p>
          <a:p>
            <a:r>
              <a:rPr lang="en-GB" sz="2800" dirty="0"/>
              <a:t>the use of body language</a:t>
            </a:r>
          </a:p>
          <a:p>
            <a:r>
              <a:rPr lang="en-GB" sz="2800" dirty="0"/>
              <a:t>the use of voice and language</a:t>
            </a:r>
          </a:p>
          <a:p>
            <a:r>
              <a:rPr lang="en-GB" sz="2800" dirty="0"/>
              <a:t>the importance of being warm and personable</a:t>
            </a:r>
          </a:p>
        </p:txBody>
      </p:sp>
    </p:spTree>
    <p:extLst>
      <p:ext uri="{BB962C8B-B14F-4D97-AF65-F5344CB8AC3E}">
        <p14:creationId xmlns:p14="http://schemas.microsoft.com/office/powerpoint/2010/main" val="716700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271C6-40DC-4316-8B4D-4512AA70A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Empathising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5DC89-B65A-4FC0-8564-A5EE777DF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dirty="0"/>
              <a:t>Empathy can be defined as our ability to put ourselves in others’ shoes and appreciate how they are likely to be feeling or thinking in a given situation.</a:t>
            </a:r>
          </a:p>
          <a:p>
            <a:pPr marL="0" indent="0">
              <a:buNone/>
            </a:pPr>
            <a:r>
              <a:rPr lang="en-GB" sz="2400" b="1" i="1" dirty="0">
                <a:solidFill>
                  <a:srgbClr val="0070C0"/>
                </a:solidFill>
              </a:rPr>
              <a:t>The effect of empathy: </a:t>
            </a:r>
          </a:p>
          <a:p>
            <a:r>
              <a:rPr lang="en-GB" dirty="0"/>
              <a:t>help you to understand the other person’s needs </a:t>
            </a:r>
          </a:p>
          <a:p>
            <a:r>
              <a:rPr lang="en-GB" dirty="0"/>
              <a:t>show an understanding of their views and feelings.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F0"/>
                </a:solidFill>
              </a:rPr>
              <a:t>This is really important when creating trust and rapport in the coaching relationship.</a:t>
            </a:r>
          </a:p>
        </p:txBody>
      </p:sp>
    </p:spTree>
    <p:extLst>
      <p:ext uri="{BB962C8B-B14F-4D97-AF65-F5344CB8AC3E}">
        <p14:creationId xmlns:p14="http://schemas.microsoft.com/office/powerpoint/2010/main" val="1788721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B8442-EAC0-43C9-91C9-4B7D6B5EA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 &amp; Reflecting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72BF4-ABAB-445E-AE0D-E3EAD8DC2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Helps you guide your </a:t>
            </a:r>
            <a:r>
              <a:rPr lang="en-GB" dirty="0" err="1"/>
              <a:t>coachee</a:t>
            </a:r>
            <a:r>
              <a:rPr lang="en-GB" dirty="0"/>
              <a:t> to allow them to make sense of what they are struggle with.</a:t>
            </a:r>
          </a:p>
          <a:p>
            <a:r>
              <a:rPr lang="en-GB" dirty="0"/>
              <a:t>Summarising means repeating what the </a:t>
            </a:r>
            <a:r>
              <a:rPr lang="en-GB" dirty="0" err="1"/>
              <a:t>coachee</a:t>
            </a:r>
            <a:r>
              <a:rPr lang="en-GB" dirty="0"/>
              <a:t> has said, taking the main points of the received message and reiterating them.</a:t>
            </a:r>
          </a:p>
          <a:p>
            <a:r>
              <a:rPr lang="en-GB" dirty="0"/>
              <a:t>Reflecting means closely repeating or paraphrasing what the </a:t>
            </a:r>
            <a:r>
              <a:rPr lang="en-GB" dirty="0" err="1"/>
              <a:t>coachee</a:t>
            </a:r>
            <a:r>
              <a:rPr lang="en-GB" dirty="0"/>
              <a:t> has said to show comprehension.</a:t>
            </a:r>
          </a:p>
        </p:txBody>
      </p:sp>
    </p:spTree>
    <p:extLst>
      <p:ext uri="{BB962C8B-B14F-4D97-AF65-F5344CB8AC3E}">
        <p14:creationId xmlns:p14="http://schemas.microsoft.com/office/powerpoint/2010/main" val="3820245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57B76-B094-4A75-8717-7AE08B822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Unlocking Limiting beliefs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8436A-2BDB-4438-BAE4-C57E118EC6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one is about using your intuition and then asking challenging questions.</a:t>
            </a:r>
          </a:p>
          <a:p>
            <a:r>
              <a:rPr lang="en-GB" dirty="0"/>
              <a:t>Unlocking limiting beliefs can be an enlightening and even emotional process for the </a:t>
            </a:r>
            <a:r>
              <a:rPr lang="en-GB" dirty="0" err="1"/>
              <a:t>coachee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3064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8E7E4-98ED-4FCB-8D18-4BA3B74EE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Staying focused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44F1E-DA99-4CF8-84F2-C58911569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make sure that the coaching session stays on track and does not degenerate into a general discussion or chat. </a:t>
            </a:r>
          </a:p>
          <a:p>
            <a:r>
              <a:rPr lang="en-GB" dirty="0"/>
              <a:t>This can involve summarising and guiding the flow of the conversation back to a framework such as the </a:t>
            </a:r>
            <a:r>
              <a:rPr lang="en-GB" dirty="0">
                <a:hlinkClick r:id="rId2"/>
              </a:rPr>
              <a:t>GROW model</a:t>
            </a:r>
            <a:r>
              <a:rPr lang="en-GB" dirty="0"/>
              <a:t>, using further questioning. </a:t>
            </a:r>
          </a:p>
        </p:txBody>
      </p:sp>
    </p:spTree>
    <p:extLst>
      <p:ext uri="{BB962C8B-B14F-4D97-AF65-F5344CB8AC3E}">
        <p14:creationId xmlns:p14="http://schemas.microsoft.com/office/powerpoint/2010/main" val="1892362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76785-1B2D-4B36-9582-F594000A2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minded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0B1B9-4952-4912-81DF-B59C1E015B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a great coach is about being curious and having an open and inquisitive mind.</a:t>
            </a:r>
          </a:p>
          <a:p>
            <a:pPr marL="0" indent="0" algn="ctr">
              <a:buNone/>
            </a:pPr>
            <a:endParaRPr lang="en-GB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B0F0"/>
                </a:solidFill>
              </a:rPr>
              <a:t>This will allow you to focus on doing the best for your </a:t>
            </a:r>
            <a:r>
              <a:rPr lang="en-GB" dirty="0" err="1">
                <a:solidFill>
                  <a:srgbClr val="00B0F0"/>
                </a:solidFill>
              </a:rPr>
              <a:t>coachee</a:t>
            </a:r>
            <a:r>
              <a:rPr lang="en-GB" dirty="0">
                <a:solidFill>
                  <a:srgbClr val="00B0F0"/>
                </a:solidFill>
              </a:rPr>
              <a:t> by reflecting, providing feedback and asking great questions.</a:t>
            </a:r>
          </a:p>
        </p:txBody>
      </p:sp>
    </p:spTree>
    <p:extLst>
      <p:ext uri="{BB962C8B-B14F-4D97-AF65-F5344CB8AC3E}">
        <p14:creationId xmlns:p14="http://schemas.microsoft.com/office/powerpoint/2010/main" val="14147046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57BD7-4FE6-4F6C-9FFC-FAA7D1E6B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Giving constructive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48116-D271-490C-8411-84ACFC914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Pointing out things you are noticing about them: </a:t>
            </a:r>
          </a:p>
          <a:p>
            <a:r>
              <a:rPr lang="en-GB" dirty="0"/>
              <a:t>their behaviour</a:t>
            </a:r>
          </a:p>
          <a:p>
            <a:r>
              <a:rPr lang="en-GB" dirty="0"/>
              <a:t>their reactions to questions</a:t>
            </a:r>
          </a:p>
          <a:p>
            <a:r>
              <a:rPr lang="en-GB" dirty="0"/>
              <a:t>their facial expressions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F0"/>
                </a:solidFill>
              </a:rPr>
              <a:t>As a coach, you have a privileged position of trust where you can point these things out to them, so it is well received and helps them with their issues.</a:t>
            </a:r>
          </a:p>
        </p:txBody>
      </p:sp>
    </p:spTree>
    <p:extLst>
      <p:ext uri="{BB962C8B-B14F-4D97-AF65-F5344CB8AC3E}">
        <p14:creationId xmlns:p14="http://schemas.microsoft.com/office/powerpoint/2010/main" val="14266115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33FB0-48EB-4605-82FB-12FF1374C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Resisting Temptation to Tell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7895F-E9DD-475B-92F2-D3D6E8C3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telling your </a:t>
            </a:r>
            <a:r>
              <a:rPr lang="en-GB" dirty="0" err="1"/>
              <a:t>coachee</a:t>
            </a:r>
            <a:r>
              <a:rPr lang="en-GB" dirty="0"/>
              <a:t> what you think the answers are or giving advice.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5699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81382-DC96-409B-AA5D-AABDBDE88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qualities of potential mentors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FBE09-2BC1-4DC3-9E1A-5D9110BD8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B0F0"/>
                </a:solidFill>
              </a:rPr>
              <a:t>A potential mentor or coach will require the following personal qualities: </a:t>
            </a:r>
          </a:p>
          <a:p>
            <a:pPr marL="0" indent="0">
              <a:buNone/>
            </a:pPr>
            <a:r>
              <a:rPr lang="en-GB" dirty="0"/>
              <a:t>• Ability to recognise changes in mood and body language </a:t>
            </a:r>
          </a:p>
          <a:p>
            <a:pPr marL="0" indent="0">
              <a:buNone/>
            </a:pPr>
            <a:r>
              <a:rPr lang="en-GB" dirty="0"/>
              <a:t>• Observant </a:t>
            </a:r>
          </a:p>
          <a:p>
            <a:pPr marL="0" indent="0">
              <a:buNone/>
            </a:pPr>
            <a:r>
              <a:rPr lang="en-GB" dirty="0"/>
              <a:t>• Ability to maintain confidentiality </a:t>
            </a:r>
          </a:p>
          <a:p>
            <a:pPr marL="0" indent="0">
              <a:buNone/>
            </a:pPr>
            <a:r>
              <a:rPr lang="en-GB" dirty="0"/>
              <a:t>• Warm and confidence-inspiring personality </a:t>
            </a:r>
          </a:p>
          <a:p>
            <a:pPr marL="0" indent="0">
              <a:buNone/>
            </a:pPr>
            <a:r>
              <a:rPr lang="en-GB" dirty="0"/>
              <a:t>• Willing to commit time</a:t>
            </a:r>
          </a:p>
        </p:txBody>
      </p:sp>
    </p:spTree>
    <p:extLst>
      <p:ext uri="{BB962C8B-B14F-4D97-AF65-F5344CB8AC3E}">
        <p14:creationId xmlns:p14="http://schemas.microsoft.com/office/powerpoint/2010/main" val="42536200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F9C17-6F1A-4AFC-9434-2CA31245C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45A5A-B6FE-4268-A6DA-82362081E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Training should cover the following: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• relationships in the workplace </a:t>
            </a:r>
          </a:p>
          <a:p>
            <a:pPr marL="0" indent="0">
              <a:buNone/>
            </a:pPr>
            <a:r>
              <a:rPr lang="en-GB" dirty="0"/>
              <a:t>• communication and behaviour motivation </a:t>
            </a:r>
          </a:p>
          <a:p>
            <a:pPr marL="0" indent="0">
              <a:buNone/>
            </a:pPr>
            <a:r>
              <a:rPr lang="en-GB" dirty="0"/>
              <a:t>• personal development </a:t>
            </a:r>
          </a:p>
          <a:p>
            <a:pPr marL="0" indent="0">
              <a:buNone/>
            </a:pPr>
            <a:r>
              <a:rPr lang="en-GB" dirty="0"/>
              <a:t>• one-on-one mentoring/coaching framework </a:t>
            </a:r>
          </a:p>
          <a:p>
            <a:pPr marL="0" indent="0">
              <a:buNone/>
            </a:pPr>
            <a:r>
              <a:rPr lang="en-GB" dirty="0"/>
              <a:t>• one-on-one mentoring/coaching activities </a:t>
            </a:r>
          </a:p>
          <a:p>
            <a:pPr marL="0" indent="0">
              <a:buNone/>
            </a:pPr>
            <a:r>
              <a:rPr lang="en-GB" dirty="0"/>
              <a:t>• planning mentoring/coaching objectives </a:t>
            </a:r>
          </a:p>
          <a:p>
            <a:pPr marL="0" indent="0">
              <a:buNone/>
            </a:pPr>
            <a:r>
              <a:rPr lang="en-GB" dirty="0"/>
              <a:t>• mentoring/coaching approaches.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02693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B32B4-ED62-4618-9964-34429E7A3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Good mentoring/coaching: common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2681D-3E2E-4CCA-AB1B-81327C47D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Willingness to listen  </a:t>
            </a:r>
          </a:p>
          <a:p>
            <a:r>
              <a:rPr lang="en-GB" dirty="0"/>
              <a:t>Openness to new ideas </a:t>
            </a:r>
          </a:p>
          <a:p>
            <a:r>
              <a:rPr lang="en-GB" dirty="0"/>
              <a:t>A lateral, challenging way of thinking </a:t>
            </a:r>
          </a:p>
          <a:p>
            <a:r>
              <a:rPr lang="en-GB" dirty="0"/>
              <a:t>Making time available </a:t>
            </a:r>
          </a:p>
          <a:p>
            <a:r>
              <a:rPr lang="en-GB" dirty="0"/>
              <a:t>Enthusiasm. </a:t>
            </a:r>
          </a:p>
        </p:txBody>
      </p:sp>
    </p:spTree>
    <p:extLst>
      <p:ext uri="{BB962C8B-B14F-4D97-AF65-F5344CB8AC3E}">
        <p14:creationId xmlns:p14="http://schemas.microsoft.com/office/powerpoint/2010/main" val="13189876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A3B64-9B02-4019-8F41-D322B7B83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Mentoring Appropriate for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B2429-519F-474F-9176-ED7CB76EB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 Senior managers who are unlikely to benefit from conventional training courses </a:t>
            </a:r>
          </a:p>
          <a:p>
            <a:pPr marL="0" indent="0">
              <a:buNone/>
            </a:pPr>
            <a:r>
              <a:rPr lang="en-GB" dirty="0"/>
              <a:t>• Managers who need the space to develop or improve new or existing skills </a:t>
            </a:r>
          </a:p>
          <a:p>
            <a:pPr marL="0" indent="0">
              <a:buNone/>
            </a:pPr>
            <a:r>
              <a:rPr lang="en-GB" dirty="0"/>
              <a:t>• Those on a ‘fast track’ career programme </a:t>
            </a:r>
          </a:p>
          <a:p>
            <a:pPr marL="0" indent="0">
              <a:buNone/>
            </a:pPr>
            <a:r>
              <a:rPr lang="en-GB" dirty="0"/>
              <a:t>• Staff who need to focus more on their career paths </a:t>
            </a:r>
          </a:p>
          <a:p>
            <a:pPr marL="0" indent="0">
              <a:buNone/>
            </a:pPr>
            <a:r>
              <a:rPr lang="en-GB" dirty="0"/>
              <a:t>• Managers who have reached a early career and want to progress.</a:t>
            </a:r>
          </a:p>
        </p:txBody>
      </p:sp>
    </p:spTree>
    <p:extLst>
      <p:ext uri="{BB962C8B-B14F-4D97-AF65-F5344CB8AC3E}">
        <p14:creationId xmlns:p14="http://schemas.microsoft.com/office/powerpoint/2010/main" val="40437021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2742B-7813-49A9-857A-1F3FC629E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Coaching Appropriate for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23573-7C8C-44F6-AF6B-97EF42A0E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• Anybody developing a new career </a:t>
            </a:r>
          </a:p>
          <a:p>
            <a:pPr marL="0" indent="0">
              <a:buNone/>
            </a:pPr>
            <a:r>
              <a:rPr lang="en-GB" dirty="0"/>
              <a:t>• Staff or managers who want to change career direction </a:t>
            </a:r>
          </a:p>
          <a:p>
            <a:pPr marL="0" indent="0">
              <a:buNone/>
            </a:pPr>
            <a:r>
              <a:rPr lang="en-GB" dirty="0"/>
              <a:t>• Employees returning to work after a career break </a:t>
            </a:r>
          </a:p>
          <a:p>
            <a:pPr marL="0" indent="0">
              <a:buNone/>
            </a:pPr>
            <a:r>
              <a:rPr lang="en-GB" dirty="0"/>
              <a:t>• Staff wanting to improve their skills and abilities </a:t>
            </a:r>
          </a:p>
          <a:p>
            <a:pPr marL="0" indent="0">
              <a:buNone/>
            </a:pPr>
            <a:r>
              <a:rPr lang="en-GB" dirty="0"/>
              <a:t>• Individuals who respond better to alternative    learning methods  </a:t>
            </a:r>
          </a:p>
          <a:p>
            <a:pPr marL="0" indent="0">
              <a:buNone/>
            </a:pPr>
            <a:r>
              <a:rPr lang="en-GB" dirty="0"/>
              <a:t>• Mentors and coaches themselves </a:t>
            </a:r>
          </a:p>
          <a:p>
            <a:pPr marL="0" indent="0">
              <a:buNone/>
            </a:pPr>
            <a:r>
              <a:rPr lang="en-GB" dirty="0"/>
              <a:t>• Staff or managers working through difficult issues.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5593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368D5-8C0D-4558-98E0-099A8870B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Coaching programme standard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51AB7-A089-46D5-9B04-96800403B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Standard targets: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Communicate with other team members  </a:t>
            </a:r>
          </a:p>
          <a:p>
            <a:pPr marL="0" indent="0">
              <a:buNone/>
            </a:pPr>
            <a:r>
              <a:rPr lang="en-GB" dirty="0"/>
              <a:t>• Propose ideas </a:t>
            </a:r>
          </a:p>
          <a:p>
            <a:pPr marL="0" indent="0">
              <a:buNone/>
            </a:pPr>
            <a:r>
              <a:rPr lang="en-GB" dirty="0"/>
              <a:t>• Share the workload  </a:t>
            </a:r>
          </a:p>
          <a:p>
            <a:pPr marL="0" indent="0">
              <a:buNone/>
            </a:pPr>
            <a:r>
              <a:rPr lang="en-GB" dirty="0"/>
              <a:t>• Offer help to colleagues without having to be asked</a:t>
            </a:r>
          </a:p>
        </p:txBody>
      </p:sp>
    </p:spTree>
    <p:extLst>
      <p:ext uri="{BB962C8B-B14F-4D97-AF65-F5344CB8AC3E}">
        <p14:creationId xmlns:p14="http://schemas.microsoft.com/office/powerpoint/2010/main" val="20270849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1C6E3-9030-4037-BDBF-AA5E09381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Coaching programme standard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95229-4DE5-4AE9-8E26-96AF75A53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Evaluation</a:t>
            </a:r>
          </a:p>
          <a:p>
            <a:r>
              <a:rPr lang="en-GB" dirty="0"/>
              <a:t>Very good progress on sharing workload and taking responsibility. </a:t>
            </a:r>
          </a:p>
          <a:p>
            <a:r>
              <a:rPr lang="en-GB" dirty="0"/>
              <a:t>Good ideas put forward. </a:t>
            </a:r>
          </a:p>
          <a:p>
            <a:r>
              <a:rPr lang="en-GB" dirty="0"/>
              <a:t>Communicating ideas within the team as effectively as possible</a:t>
            </a:r>
          </a:p>
        </p:txBody>
      </p:sp>
    </p:spTree>
    <p:extLst>
      <p:ext uri="{BB962C8B-B14F-4D97-AF65-F5344CB8AC3E}">
        <p14:creationId xmlns:p14="http://schemas.microsoft.com/office/powerpoint/2010/main" val="5855624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FC8B-6ACC-4FC1-BA57-02E3D5248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Candidates able to demonstrate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D7AE8-616E-4DD2-B764-FDAE8A02E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Strong verbal communication skills</a:t>
            </a:r>
          </a:p>
          <a:p>
            <a:r>
              <a:rPr lang="en-GB" dirty="0"/>
              <a:t>Good written communication skills </a:t>
            </a:r>
          </a:p>
          <a:p>
            <a:r>
              <a:rPr lang="en-GB" dirty="0"/>
              <a:t>A working knowledge of mentoring and coaching topics</a:t>
            </a:r>
          </a:p>
          <a:p>
            <a:r>
              <a:rPr lang="en-GB" dirty="0"/>
              <a:t>Previous experience in running training, mentoring or coaching session</a:t>
            </a:r>
          </a:p>
        </p:txBody>
      </p:sp>
    </p:spTree>
    <p:extLst>
      <p:ext uri="{BB962C8B-B14F-4D97-AF65-F5344CB8AC3E}">
        <p14:creationId xmlns:p14="http://schemas.microsoft.com/office/powerpoint/2010/main" val="17199063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Best practices coaching behaviours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Focus on behaviour, not personality.</a:t>
            </a:r>
          </a:p>
          <a:p>
            <a:r>
              <a:rPr lang="en-GB" dirty="0"/>
              <a:t>Ask the employee for help in problem identification and resolution. Use active listening to show you understand.</a:t>
            </a:r>
          </a:p>
          <a:p>
            <a:r>
              <a:rPr lang="en-GB" dirty="0"/>
              <a:t>Set specific goals and maintain communication.</a:t>
            </a:r>
          </a:p>
          <a:p>
            <a:r>
              <a:rPr lang="en-GB" dirty="0"/>
              <a:t>Use reinforcement techniques to shape behaviour.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27280-CBEF-497A-A6B7-468FDA74B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185486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purl.org/dc/dcmitype/"/>
    <ds:schemaRef ds:uri="211f9404-bca0-4bcf-9c1d-965ccb6f8d2d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1160</Words>
  <Application>Microsoft Office PowerPoint</Application>
  <PresentationFormat>On-screen Show (4:3)</PresentationFormat>
  <Paragraphs>153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20140311PresentationUWTSDTemplate</vt:lpstr>
      <vt:lpstr>Knowledge, Skills and Behaviours </vt:lpstr>
      <vt:lpstr>Lesson Aim</vt:lpstr>
      <vt:lpstr>Terms and Definitions</vt:lpstr>
      <vt:lpstr>Terms and definitions cont…</vt:lpstr>
      <vt:lpstr>Skills of the Effective Coach</vt:lpstr>
      <vt:lpstr>Skills of the Effective Coach</vt:lpstr>
      <vt:lpstr> Listening </vt:lpstr>
      <vt:lpstr>Asking Effective Questions</vt:lpstr>
      <vt:lpstr>Asking Effective Questions</vt:lpstr>
      <vt:lpstr> Establishing rapport and trust </vt:lpstr>
      <vt:lpstr>Empathising </vt:lpstr>
      <vt:lpstr>Summarising &amp; Reflecting</vt:lpstr>
      <vt:lpstr>Unlocking Limiting beliefs </vt:lpstr>
      <vt:lpstr>Staying focused</vt:lpstr>
      <vt:lpstr>Open minded</vt:lpstr>
      <vt:lpstr>Giving constructive feedback</vt:lpstr>
      <vt:lpstr>Resisting Temptation to Tell</vt:lpstr>
      <vt:lpstr>Personal qualities of potential mentors</vt:lpstr>
      <vt:lpstr>Training objectives</vt:lpstr>
      <vt:lpstr> Good mentoring/coaching: common characteristics </vt:lpstr>
      <vt:lpstr>Mentoring Appropriate for </vt:lpstr>
      <vt:lpstr>Coaching Appropriate for </vt:lpstr>
      <vt:lpstr> Coaching programme standard targets</vt:lpstr>
      <vt:lpstr>Coaching programme standard evaluation </vt:lpstr>
      <vt:lpstr>Candidates able to demonstrate </vt:lpstr>
      <vt:lpstr>Best practices coaching behaviours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Knowledge, Skills and Behaviours</dc:title>
  <dc:creator>Mushfiqur Rahman (Staff)</dc:creator>
  <cp:lastModifiedBy>Efua Adams </cp:lastModifiedBy>
  <cp:revision>33</cp:revision>
  <dcterms:created xsi:type="dcterms:W3CDTF">2020-03-25T21:04:33Z</dcterms:created>
  <dcterms:modified xsi:type="dcterms:W3CDTF">2021-02-07T07:47:06Z</dcterms:modified>
</cp:coreProperties>
</file>