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8"/>
  </p:notesMasterIdLst>
  <p:sldIdLst>
    <p:sldId id="256" r:id="rId2"/>
    <p:sldId id="268" r:id="rId3"/>
    <p:sldId id="269" r:id="rId4"/>
    <p:sldId id="257" r:id="rId5"/>
    <p:sldId id="270" r:id="rId6"/>
    <p:sldId id="271" r:id="rId7"/>
    <p:sldId id="272" r:id="rId8"/>
    <p:sldId id="273" r:id="rId9"/>
    <p:sldId id="267" r:id="rId10"/>
    <p:sldId id="258" r:id="rId11"/>
    <p:sldId id="274" r:id="rId12"/>
    <p:sldId id="275" r:id="rId13"/>
    <p:sldId id="278" r:id="rId14"/>
    <p:sldId id="276" r:id="rId15"/>
    <p:sldId id="281" r:id="rId16"/>
    <p:sldId id="279" r:id="rId17"/>
    <p:sldId id="280" r:id="rId18"/>
    <p:sldId id="259" r:id="rId19"/>
    <p:sldId id="263" r:id="rId20"/>
    <p:sldId id="260" r:id="rId21"/>
    <p:sldId id="264" r:id="rId22"/>
    <p:sldId id="265" r:id="rId23"/>
    <p:sldId id="266" r:id="rId24"/>
    <p:sldId id="261" r:id="rId25"/>
    <p:sldId id="277" r:id="rId26"/>
    <p:sldId id="26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03"/>
    <p:restoredTop sz="68660"/>
  </p:normalViewPr>
  <p:slideViewPr>
    <p:cSldViewPr snapToGrid="0">
      <p:cViewPr varScale="1">
        <p:scale>
          <a:sx n="107" d="100"/>
          <a:sy n="107" d="100"/>
        </p:scale>
        <p:origin x="244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6C06D3-6F75-1444-9EA3-0A8BAC0C9D9F}" type="datetimeFigureOut">
              <a:rPr lang="en-US" smtClean="0"/>
              <a:t>10/12/26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C24EA-0F58-6A4F-B4B7-BB8860DCF91F}" type="slidenum">
              <a:rPr lang="en-US" smtClean="0"/>
              <a:t>‹#›</a:t>
            </a:fld>
            <a:endParaRPr lang="en-US"/>
          </a:p>
        </p:txBody>
      </p:sp>
    </p:spTree>
    <p:extLst>
      <p:ext uri="{BB962C8B-B14F-4D97-AF65-F5344CB8AC3E}">
        <p14:creationId xmlns:p14="http://schemas.microsoft.com/office/powerpoint/2010/main" val="2190222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5C24EA-0F58-6A4F-B4B7-BB8860DCF91F}" type="slidenum">
              <a:rPr lang="en-US" smtClean="0"/>
              <a:t>4</a:t>
            </a:fld>
            <a:endParaRPr lang="en-US"/>
          </a:p>
        </p:txBody>
      </p:sp>
    </p:spTree>
    <p:extLst>
      <p:ext uri="{BB962C8B-B14F-4D97-AF65-F5344CB8AC3E}">
        <p14:creationId xmlns:p14="http://schemas.microsoft.com/office/powerpoint/2010/main" val="2635400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child may value friendship, choice or a calm start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parent may value reliable morning support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Staff may focus on safe, manageable delivery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Policymakers may prioritise reach and cost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Researchers may ask whether outcomes can be attributed to the programme.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 perspectives to investigate further…</a:t>
            </a:r>
          </a:p>
          <a:p>
            <a:endParaRPr lang="en-US" dirty="0"/>
          </a:p>
        </p:txBody>
      </p:sp>
      <p:sp>
        <p:nvSpPr>
          <p:cNvPr id="4" name="Slide Number Placeholder 3"/>
          <p:cNvSpPr>
            <a:spLocks noGrp="1"/>
          </p:cNvSpPr>
          <p:nvPr>
            <p:ph type="sldNum" sz="quarter" idx="5"/>
          </p:nvPr>
        </p:nvSpPr>
        <p:spPr/>
        <p:txBody>
          <a:bodyPr/>
          <a:lstStyle/>
          <a:p>
            <a:fld id="{425C24EA-0F58-6A4F-B4B7-BB8860DCF91F}" type="slidenum">
              <a:rPr lang="en-US" smtClean="0"/>
              <a:t>7</a:t>
            </a:fld>
            <a:endParaRPr lang="en-US"/>
          </a:p>
        </p:txBody>
      </p:sp>
    </p:spTree>
    <p:extLst>
      <p:ext uri="{BB962C8B-B14F-4D97-AF65-F5344CB8AC3E}">
        <p14:creationId xmlns:p14="http://schemas.microsoft.com/office/powerpoint/2010/main" val="3733140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5C24EA-0F58-6A4F-B4B7-BB8860DCF91F}" type="slidenum">
              <a:rPr lang="en-US" smtClean="0"/>
              <a:t>21</a:t>
            </a:fld>
            <a:endParaRPr lang="en-US"/>
          </a:p>
        </p:txBody>
      </p:sp>
    </p:spTree>
    <p:extLst>
      <p:ext uri="{BB962C8B-B14F-4D97-AF65-F5344CB8AC3E}">
        <p14:creationId xmlns:p14="http://schemas.microsoft.com/office/powerpoint/2010/main" val="560767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10/12/26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67920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10/12/26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21991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10/12/26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68143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10/12/26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12271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10/12/26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15751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10/12/26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59504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10/12/26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20548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10/12/26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63532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10/12/26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62214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10/12/26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124550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10/12/26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85854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10/12/26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05698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theyworkforyou.com/pbc/2024-25/Children%E2%80%99s_Wellbeing_and_Schools_Bill/07-0_2025-01-30b.249.2" TargetMode="External"/><Relationship Id="rId4" Type="http://schemas.openxmlformats.org/officeDocument/2006/relationships/hyperlink" Target="https://www.gov.uk/government/publications/breakfast-clubs-early-adopter-guidance-for-schools-and-trusts-in-england/breakfast-clubs-early-adopter-guidance-for-schools-and-trusts-in-england"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2.svg"/><Relationship Id="rId7" Type="http://schemas.openxmlformats.org/officeDocument/2006/relationships/hyperlink" Target="https://www.bbc.co.uk/news/articles/c9wr1dq7rwjo" TargetMode="External"/><Relationship Id="rId2" Type="http://schemas.openxmlformats.org/officeDocument/2006/relationships/slideLayout" Target="../slideLayouts/slideLayout2.xml"/><Relationship Id="rId1" Type="http://schemas.openxmlformats.org/officeDocument/2006/relationships/video" Target="https://www.youtube.com/embed/iUyx4qR1GWo?feature=oembed" TargetMode="External"/><Relationship Id="rId6" Type="http://schemas.openxmlformats.org/officeDocument/2006/relationships/hyperlink" Target="https://pmc.ncbi.nlm.nih.gov/articles/PMC4457018/" TargetMode="External"/><Relationship Id="rId5" Type="http://schemas.openxmlformats.org/officeDocument/2006/relationships/hyperlink" Target="https://www.nutrition.org.uk/news/the-importance-of-breakfast-for-school-children/" TargetMode="External"/><Relationship Id="rId4" Type="http://schemas.openxmlformats.org/officeDocument/2006/relationships/hyperlink" Target="https://www.gov.uk/government/case-studies/benefits-of-breakfast-club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gov.wales/healthy-eating-schools-regulations-2025-statutory-guidance-local-authorities-and-governing-bodi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es.com/magazine/news/primary/schools-worries-about-free-breakfast-clubs-lack-of-funding" TargetMode="External"/><Relationship Id="rId2" Type="http://schemas.openxmlformats.org/officeDocument/2006/relationships/hyperlink" Target="https://schoolsweek.co.uk/79-schools-withdraw-from-breakfast-clubs-trial/" TargetMode="External"/><Relationship Id="rId1" Type="http://schemas.openxmlformats.org/officeDocument/2006/relationships/slideLayout" Target="../slideLayouts/slideLayout2.xml"/><Relationship Id="rId4" Type="http://schemas.openxmlformats.org/officeDocument/2006/relationships/hyperlink" Target="https://www.schoolfoodmatters.org/news-views/blog/how-ensure-breakfast-clubs-meet-needs-send-children" TargetMode="Externa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jpeg"/><Relationship Id="rId2" Type="http://schemas.openxmlformats.org/officeDocument/2006/relationships/video" Target="https://www.youtube.com/embed/toZq9xVPSEE?feature=oembed" TargetMode="External"/><Relationship Id="rId1" Type="http://schemas.openxmlformats.org/officeDocument/2006/relationships/video" Target="https://www.youtube.com/embed/IW7myL0JIow?feature=oembed" TargetMode="External"/><Relationship Id="rId6" Type="http://schemas.openxmlformats.org/officeDocument/2006/relationships/image" Target="../media/image4.jpeg"/><Relationship Id="rId5" Type="http://schemas.openxmlformats.org/officeDocument/2006/relationships/hyperlink" Target="https://www.youtube.com/watch?v=toZq9xVPSEE" TargetMode="External"/><Relationship Id="rId4" Type="http://schemas.openxmlformats.org/officeDocument/2006/relationships/hyperlink" Target="https://www.magicbreakfast.com/"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contact.org.uk/about-contact/news-and-views/contact-speaks-in-house-of-lords-as-breakfast-clubs-launch/"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YMMI9Ei-K9o?feature=oembed" TargetMode="Externa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foodactive.org.uk/the-first-in-line-the-breakfast-clubs-early-adopters-scheme-explained/" TargetMode="External"/><Relationship Id="rId2" Type="http://schemas.openxmlformats.org/officeDocument/2006/relationships/hyperlink" Target="https://www.magicbreakfast.com/childrens-wellbeing-and-schools-bill-what-you-need-to-know/" TargetMode="External"/><Relationship Id="rId1" Type="http://schemas.openxmlformats.org/officeDocument/2006/relationships/slideLayout" Target="../slideLayouts/slideLayout2.xml"/><Relationship Id="rId5" Type="http://schemas.openxmlformats.org/officeDocument/2006/relationships/hyperlink" Target="https://www.schoolfoodmatters.org/news-views/news/free-school-meal-access-takes-centre-stage-parliamentary-debates" TargetMode="External"/><Relationship Id="rId4" Type="http://schemas.openxmlformats.org/officeDocument/2006/relationships/hyperlink" Target="https://educationhub.blog.gov.uk/2025/09/free-school-breakfast-club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reakfast spread">
            <a:extLst>
              <a:ext uri="{FF2B5EF4-FFF2-40B4-BE49-F238E27FC236}">
                <a16:creationId xmlns:a16="http://schemas.microsoft.com/office/drawing/2014/main" id="{5186DE9A-7D04-59F8-51C9-E5338A6BF833}"/>
              </a:ext>
            </a:extLst>
          </p:cNvPr>
          <p:cNvPicPr>
            <a:picLocks noChangeAspect="1"/>
          </p:cNvPicPr>
          <p:nvPr/>
        </p:nvPicPr>
        <p:blipFill>
          <a:blip r:embed="rId2"/>
          <a:srcRect t="15730"/>
          <a:stretch>
            <a:fillRect/>
          </a:stretch>
        </p:blipFill>
        <p:spPr>
          <a:xfrm>
            <a:off x="1" y="10"/>
            <a:ext cx="12192000" cy="6857989"/>
          </a:xfrm>
          <a:prstGeom prst="rect">
            <a:avLst/>
          </a:prstGeom>
        </p:spPr>
      </p:pic>
      <p:sp>
        <p:nvSpPr>
          <p:cNvPr id="11" name="Rectangle 10">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BFBAC-890B-3FAE-C3ED-0EBCC5A27792}"/>
              </a:ext>
            </a:extLst>
          </p:cNvPr>
          <p:cNvSpPr>
            <a:spLocks noGrp="1"/>
          </p:cNvSpPr>
          <p:nvPr>
            <p:ph type="ctrTitle"/>
          </p:nvPr>
        </p:nvSpPr>
        <p:spPr>
          <a:xfrm>
            <a:off x="1771281" y="754743"/>
            <a:ext cx="6182545" cy="4257960"/>
          </a:xfrm>
        </p:spPr>
        <p:txBody>
          <a:bodyPr anchor="ctr">
            <a:normAutofit/>
          </a:bodyPr>
          <a:lstStyle/>
          <a:p>
            <a:pPr algn="r"/>
            <a:r>
              <a:rPr lang="en-US" dirty="0">
                <a:solidFill>
                  <a:srgbClr val="FFFFFF"/>
                </a:solidFill>
              </a:rPr>
              <a:t>Breakfast Clubs</a:t>
            </a:r>
          </a:p>
        </p:txBody>
      </p:sp>
      <p:sp>
        <p:nvSpPr>
          <p:cNvPr id="3" name="Subtitle 2">
            <a:extLst>
              <a:ext uri="{FF2B5EF4-FFF2-40B4-BE49-F238E27FC236}">
                <a16:creationId xmlns:a16="http://schemas.microsoft.com/office/drawing/2014/main" id="{9AB46DE9-7196-98CD-96B1-D7C03D503B8A}"/>
              </a:ext>
            </a:extLst>
          </p:cNvPr>
          <p:cNvSpPr>
            <a:spLocks noGrp="1"/>
          </p:cNvSpPr>
          <p:nvPr>
            <p:ph type="subTitle" idx="1"/>
          </p:nvPr>
        </p:nvSpPr>
        <p:spPr>
          <a:xfrm>
            <a:off x="4337383" y="2216892"/>
            <a:ext cx="2368905" cy="2795812"/>
          </a:xfrm>
        </p:spPr>
        <p:txBody>
          <a:bodyPr anchor="ctr">
            <a:normAutofit/>
          </a:bodyPr>
          <a:lstStyle/>
          <a:p>
            <a:r>
              <a:rPr lang="en-US" dirty="0">
                <a:solidFill>
                  <a:srgbClr val="FFFFFF"/>
                </a:solidFill>
              </a:rPr>
              <a:t>Week 3 - Tuesday</a:t>
            </a:r>
          </a:p>
        </p:txBody>
      </p:sp>
      <p:cxnSp>
        <p:nvCxnSpPr>
          <p:cNvPr id="13" name="Straight Connector 12">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903482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A2A2F-E67F-7F83-40A5-39E8CAF8BAB5}"/>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93BB339E-ABC2-A5F8-F877-25610ADE66DD}"/>
              </a:ext>
            </a:extLst>
          </p:cNvPr>
          <p:cNvSpPr>
            <a:spLocks noGrp="1"/>
          </p:cNvSpPr>
          <p:nvPr>
            <p:ph idx="1"/>
          </p:nvPr>
        </p:nvSpPr>
        <p:spPr/>
        <p:txBody>
          <a:bodyPr/>
          <a:lstStyle/>
          <a:p>
            <a:pPr>
              <a:lnSpc>
                <a:spcPct val="105000"/>
              </a:lnSpc>
              <a:spcAft>
                <a:spcPts val="900"/>
              </a:spcAft>
              <a:defRPr sz="1900">
                <a:solidFill>
                  <a:srgbClr val="25313B"/>
                </a:solidFill>
                <a:latin typeface="Aptos"/>
              </a:defRPr>
            </a:pPr>
            <a:r>
              <a:rPr lang="en-GB" dirty="0"/>
              <a:t>Explain how breakfast-club models and policy arrangements differ.</a:t>
            </a:r>
          </a:p>
          <a:p>
            <a:pPr>
              <a:lnSpc>
                <a:spcPct val="105000"/>
              </a:lnSpc>
              <a:spcAft>
                <a:spcPts val="900"/>
              </a:spcAft>
              <a:defRPr sz="1900">
                <a:solidFill>
                  <a:srgbClr val="25313B"/>
                </a:solidFill>
                <a:latin typeface="Aptos"/>
              </a:defRPr>
            </a:pPr>
            <a:r>
              <a:rPr lang="en-GB" dirty="0"/>
              <a:t>Critically assess evidence about diet, attainment, attendance, behaviour, social experience and family support.</a:t>
            </a:r>
          </a:p>
          <a:p>
            <a:pPr>
              <a:lnSpc>
                <a:spcPct val="105000"/>
              </a:lnSpc>
              <a:spcAft>
                <a:spcPts val="900"/>
              </a:spcAft>
              <a:defRPr sz="1900">
                <a:solidFill>
                  <a:srgbClr val="25313B"/>
                </a:solidFill>
                <a:latin typeface="Aptos"/>
              </a:defRPr>
            </a:pPr>
            <a:r>
              <a:rPr lang="en-GB" dirty="0"/>
              <a:t>Compare perspectives from children, families, schools, policymakers and researchers.</a:t>
            </a:r>
          </a:p>
          <a:p>
            <a:pPr>
              <a:lnSpc>
                <a:spcPct val="105000"/>
              </a:lnSpc>
              <a:spcAft>
                <a:spcPts val="900"/>
              </a:spcAft>
              <a:defRPr sz="1900">
                <a:solidFill>
                  <a:srgbClr val="25313B"/>
                </a:solidFill>
                <a:latin typeface="Aptos"/>
              </a:defRPr>
            </a:pPr>
            <a:r>
              <a:rPr lang="en-GB" dirty="0"/>
              <a:t>Apply equity, implementation and evaluation concepts to a policy choice.</a:t>
            </a:r>
          </a:p>
          <a:p>
            <a:pPr>
              <a:lnSpc>
                <a:spcPct val="105000"/>
              </a:lnSpc>
              <a:spcAft>
                <a:spcPts val="900"/>
              </a:spcAft>
              <a:defRPr sz="1900">
                <a:solidFill>
                  <a:srgbClr val="25313B"/>
                </a:solidFill>
                <a:latin typeface="Aptos"/>
              </a:defRPr>
            </a:pPr>
            <a:r>
              <a:rPr lang="en-GB" dirty="0"/>
              <a:t>Make a reasoned recommendation while acknowledging uncertainty and trade-offs.</a:t>
            </a:r>
          </a:p>
          <a:p>
            <a:endParaRPr lang="en-US" dirty="0"/>
          </a:p>
        </p:txBody>
      </p:sp>
    </p:spTree>
    <p:extLst>
      <p:ext uri="{BB962C8B-B14F-4D97-AF65-F5344CB8AC3E}">
        <p14:creationId xmlns:p14="http://schemas.microsoft.com/office/powerpoint/2010/main" val="1264797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EAD5C-034E-F736-4BF3-FC3088AE2C7B}"/>
              </a:ext>
            </a:extLst>
          </p:cNvPr>
          <p:cNvSpPr>
            <a:spLocks noGrp="1"/>
          </p:cNvSpPr>
          <p:nvPr>
            <p:ph type="title"/>
          </p:nvPr>
        </p:nvSpPr>
        <p:spPr/>
        <p:txBody>
          <a:bodyPr>
            <a:normAutofit fontScale="90000"/>
          </a:bodyPr>
          <a:lstStyle/>
          <a:p>
            <a:r>
              <a:rPr lang="en-GB" dirty="0"/>
              <a:t>Decisions!! what counts as success?</a:t>
            </a:r>
            <a:br>
              <a:rPr lang="en-GB" dirty="0"/>
            </a:br>
            <a:r>
              <a:rPr lang="en-GB" sz="2000" dirty="0"/>
              <a:t>Choose your top two. Which outcomes could conflict, and whose priorities should guide the answer?</a:t>
            </a:r>
            <a:br>
              <a:rPr lang="en-GB" sz="2000" dirty="0"/>
            </a:br>
            <a:br>
              <a:rPr lang="en-GB" dirty="0"/>
            </a:br>
            <a:endParaRPr lang="en-US" dirty="0"/>
          </a:p>
        </p:txBody>
      </p:sp>
      <p:sp>
        <p:nvSpPr>
          <p:cNvPr id="3" name="Content Placeholder 2">
            <a:extLst>
              <a:ext uri="{FF2B5EF4-FFF2-40B4-BE49-F238E27FC236}">
                <a16:creationId xmlns:a16="http://schemas.microsoft.com/office/drawing/2014/main" id="{BAC2D620-230A-8A71-0F96-230353C79C7E}"/>
              </a:ext>
            </a:extLst>
          </p:cNvPr>
          <p:cNvSpPr>
            <a:spLocks noGrp="1"/>
          </p:cNvSpPr>
          <p:nvPr>
            <p:ph idx="1"/>
          </p:nvPr>
        </p:nvSpPr>
        <p:spPr>
          <a:xfrm>
            <a:off x="750367" y="2621280"/>
            <a:ext cx="10691265" cy="4376928"/>
          </a:xfrm>
        </p:spPr>
        <p:txBody>
          <a:bodyPr/>
          <a:lstStyle/>
          <a:p>
            <a:pPr>
              <a:lnSpc>
                <a:spcPct val="105000"/>
              </a:lnSpc>
              <a:spcAft>
                <a:spcPts val="900"/>
              </a:spcAft>
              <a:defRPr sz="1900">
                <a:solidFill>
                  <a:srgbClr val="25313B"/>
                </a:solidFill>
                <a:latin typeface="Aptos"/>
              </a:defRPr>
            </a:pPr>
            <a:r>
              <a:rPr lang="en-GB" dirty="0"/>
              <a:t>Reduce hunger or improve diet quality.</a:t>
            </a:r>
          </a:p>
          <a:p>
            <a:pPr>
              <a:lnSpc>
                <a:spcPct val="105000"/>
              </a:lnSpc>
              <a:spcAft>
                <a:spcPts val="900"/>
              </a:spcAft>
              <a:defRPr sz="1900">
                <a:solidFill>
                  <a:srgbClr val="25313B"/>
                </a:solidFill>
                <a:latin typeface="Aptos"/>
              </a:defRPr>
            </a:pPr>
            <a:r>
              <a:rPr lang="en-GB" dirty="0"/>
              <a:t>Help children feel ready to learn; improve attainment or classroom experience.</a:t>
            </a:r>
          </a:p>
          <a:p>
            <a:pPr>
              <a:lnSpc>
                <a:spcPct val="105000"/>
              </a:lnSpc>
              <a:spcAft>
                <a:spcPts val="900"/>
              </a:spcAft>
              <a:defRPr sz="1900">
                <a:solidFill>
                  <a:srgbClr val="25313B"/>
                </a:solidFill>
                <a:latin typeface="Aptos"/>
              </a:defRPr>
            </a:pPr>
            <a:r>
              <a:rPr lang="en-GB" dirty="0"/>
              <a:t>Support family routines, work and childcare.</a:t>
            </a:r>
          </a:p>
          <a:p>
            <a:pPr>
              <a:lnSpc>
                <a:spcPct val="105000"/>
              </a:lnSpc>
              <a:spcAft>
                <a:spcPts val="900"/>
              </a:spcAft>
              <a:defRPr sz="1900">
                <a:solidFill>
                  <a:srgbClr val="25313B"/>
                </a:solidFill>
                <a:latin typeface="Aptos"/>
              </a:defRPr>
            </a:pPr>
            <a:r>
              <a:rPr lang="en-GB" dirty="0"/>
              <a:t>Improve social connection, wellbeing or belonging.</a:t>
            </a:r>
          </a:p>
          <a:p>
            <a:pPr>
              <a:lnSpc>
                <a:spcPct val="105000"/>
              </a:lnSpc>
              <a:spcAft>
                <a:spcPts val="900"/>
              </a:spcAft>
              <a:defRPr sz="1900">
                <a:solidFill>
                  <a:srgbClr val="25313B"/>
                </a:solidFill>
                <a:latin typeface="Aptos"/>
              </a:defRPr>
            </a:pPr>
            <a:r>
              <a:rPr lang="en-GB" dirty="0"/>
              <a:t>Reduce inequality and make access fairer.</a:t>
            </a:r>
          </a:p>
          <a:p>
            <a:endParaRPr lang="en-US" dirty="0"/>
          </a:p>
        </p:txBody>
      </p:sp>
    </p:spTree>
    <p:extLst>
      <p:ext uri="{BB962C8B-B14F-4D97-AF65-F5344CB8AC3E}">
        <p14:creationId xmlns:p14="http://schemas.microsoft.com/office/powerpoint/2010/main" val="346925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A0E0B-0742-9236-787A-A02321481927}"/>
              </a:ext>
            </a:extLst>
          </p:cNvPr>
          <p:cNvSpPr>
            <a:spLocks noGrp="1"/>
          </p:cNvSpPr>
          <p:nvPr>
            <p:ph type="title"/>
          </p:nvPr>
        </p:nvSpPr>
        <p:spPr>
          <a:xfrm>
            <a:off x="6696186" y="909637"/>
            <a:ext cx="4800600" cy="1307592"/>
          </a:xfrm>
        </p:spPr>
        <p:txBody>
          <a:bodyPr>
            <a:normAutofit fontScale="90000"/>
          </a:bodyPr>
          <a:lstStyle/>
          <a:p>
            <a:pPr>
              <a:lnSpc>
                <a:spcPct val="90000"/>
              </a:lnSpc>
            </a:pPr>
            <a:r>
              <a:rPr lang="en-GB" dirty="0"/>
              <a:t>What is a breakfast club?</a:t>
            </a:r>
            <a:br>
              <a:rPr lang="en-GB" dirty="0"/>
            </a:br>
            <a:endParaRPr lang="en-US" dirty="0"/>
          </a:p>
        </p:txBody>
      </p:sp>
      <p:pic>
        <p:nvPicPr>
          <p:cNvPr id="5" name="Picture 4" descr="A breakfast spread">
            <a:extLst>
              <a:ext uri="{FF2B5EF4-FFF2-40B4-BE49-F238E27FC236}">
                <a16:creationId xmlns:a16="http://schemas.microsoft.com/office/drawing/2014/main" id="{5F6B6954-A7B4-CC98-C0DC-FCB8A9FAEB9C}"/>
              </a:ext>
            </a:extLst>
          </p:cNvPr>
          <p:cNvPicPr>
            <a:picLocks noChangeAspect="1"/>
          </p:cNvPicPr>
          <p:nvPr/>
        </p:nvPicPr>
        <p:blipFill>
          <a:blip r:embed="rId3"/>
          <a:srcRect l="17291" r="23879" b="-1"/>
          <a:stretch>
            <a:fillRect/>
          </a:stretch>
        </p:blipFill>
        <p:spPr>
          <a:xfrm>
            <a:off x="20" y="10"/>
            <a:ext cx="6044164" cy="6857990"/>
          </a:xfrm>
          <a:prstGeom prst="rect">
            <a:avLst/>
          </a:prstGeom>
        </p:spPr>
      </p:pic>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76A9F9E-AF4D-6206-DD46-0F3374DC0637}"/>
              </a:ext>
            </a:extLst>
          </p:cNvPr>
          <p:cNvSpPr>
            <a:spLocks noGrp="1"/>
          </p:cNvSpPr>
          <p:nvPr>
            <p:ph idx="1"/>
          </p:nvPr>
        </p:nvSpPr>
        <p:spPr>
          <a:xfrm>
            <a:off x="6095999" y="2221991"/>
            <a:ext cx="5923547" cy="4431471"/>
          </a:xfrm>
        </p:spPr>
        <p:txBody>
          <a:bodyPr>
            <a:normAutofit fontScale="92500" lnSpcReduction="20000"/>
          </a:bodyPr>
          <a:lstStyle/>
          <a:p>
            <a:pPr marL="0" lvl="0" indent="0">
              <a:lnSpc>
                <a:spcPct val="100000"/>
              </a:lnSpc>
              <a:buNone/>
            </a:pPr>
            <a:r>
              <a:rPr lang="en-US" sz="1700" b="1" dirty="0"/>
              <a:t>Definition: </a:t>
            </a:r>
          </a:p>
          <a:p>
            <a:pPr lvl="0">
              <a:lnSpc>
                <a:spcPct val="100000"/>
              </a:lnSpc>
            </a:pPr>
            <a:r>
              <a:rPr lang="en-US" sz="1700" dirty="0"/>
              <a:t>What are breakfast clubs?</a:t>
            </a:r>
            <a:endParaRPr lang="en-GB" sz="1700" dirty="0"/>
          </a:p>
          <a:p>
            <a:pPr lvl="0">
              <a:lnSpc>
                <a:spcPct val="100000"/>
              </a:lnSpc>
            </a:pPr>
            <a:r>
              <a:rPr lang="en-US" sz="1700" dirty="0"/>
              <a:t>Recent UK policy expansions (universal primary provision)</a:t>
            </a:r>
            <a:endParaRPr lang="en-GB" sz="1700" dirty="0"/>
          </a:p>
          <a:p>
            <a:pPr lvl="0">
              <a:lnSpc>
                <a:spcPct val="100000"/>
              </a:lnSpc>
            </a:pPr>
            <a:endParaRPr lang="en-US" sz="1700" dirty="0"/>
          </a:p>
          <a:p>
            <a:pPr lvl="0">
              <a:lnSpc>
                <a:spcPct val="100000"/>
              </a:lnSpc>
            </a:pPr>
            <a:r>
              <a:rPr lang="en-US" sz="1700" b="1" dirty="0"/>
              <a:t>Aims today: </a:t>
            </a:r>
            <a:r>
              <a:rPr lang="en-US" sz="1700" dirty="0"/>
              <a:t>Critically </a:t>
            </a:r>
            <a:r>
              <a:rPr lang="en-US" sz="1700" dirty="0" err="1"/>
              <a:t>analyse</a:t>
            </a:r>
            <a:r>
              <a:rPr lang="en-US" sz="1700" dirty="0"/>
              <a:t> benefits, challenges, and impact</a:t>
            </a:r>
            <a:endParaRPr lang="en-GB" sz="1700" dirty="0"/>
          </a:p>
          <a:p>
            <a:pPr>
              <a:lnSpc>
                <a:spcPct val="100000"/>
              </a:lnSpc>
            </a:pPr>
            <a:r>
              <a:rPr lang="en-US" sz="1700" b="1" dirty="0"/>
              <a:t>Links:</a:t>
            </a:r>
          </a:p>
          <a:p>
            <a:pPr>
              <a:lnSpc>
                <a:spcPct val="100000"/>
              </a:lnSpc>
            </a:pPr>
            <a:r>
              <a:rPr lang="en-US" sz="1700" dirty="0"/>
              <a:t>DfE Guidance</a:t>
            </a:r>
          </a:p>
          <a:p>
            <a:pPr>
              <a:lnSpc>
                <a:spcPct val="100000"/>
              </a:lnSpc>
            </a:pPr>
            <a:r>
              <a:rPr lang="en-US" dirty="0">
                <a:hlinkClick r:id="rId4">
                  <a:extLst>
                    <a:ext uri="{A12FA001-AC4F-418D-AE19-62706E023703}">
                      <ahyp:hlinkClr xmlns:ahyp="http://schemas.microsoft.com/office/drawing/2018/hyperlinkcolor" val="tx"/>
                    </a:ext>
                  </a:extLst>
                </a:hlinkClick>
              </a:rPr>
              <a:t>https://www.gov.uk/government/publications/breakfast-clubs-early-adopter-guidance-for-schools-and-trusts-in-england/breakfast-clubs-early-adopter-guidance-for-schools-and-trusts-in-england</a:t>
            </a:r>
            <a:r>
              <a:rPr lang="en-US" dirty="0"/>
              <a:t>  </a:t>
            </a:r>
            <a:endParaRPr lang="en-GB" dirty="0"/>
          </a:p>
          <a:p>
            <a:pPr>
              <a:lnSpc>
                <a:spcPct val="100000"/>
              </a:lnSpc>
            </a:pPr>
            <a:r>
              <a:rPr lang="en-GB" sz="1700" dirty="0"/>
              <a:t>Children’s Wellbeing Bill </a:t>
            </a:r>
          </a:p>
          <a:p>
            <a:pPr>
              <a:lnSpc>
                <a:spcPct val="100000"/>
              </a:lnSpc>
            </a:pPr>
            <a:r>
              <a:rPr lang="en-US" dirty="0">
                <a:hlinkClick r:id="rId5">
                  <a:extLst>
                    <a:ext uri="{A12FA001-AC4F-418D-AE19-62706E023703}">
                      <ahyp:hlinkClr xmlns:ahyp="http://schemas.microsoft.com/office/drawing/2018/hyperlinkcolor" val="tx"/>
                    </a:ext>
                  </a:extLst>
                </a:hlinkClick>
              </a:rPr>
              <a:t>https://www.theyworkforyou.com/pbc/2024-25/Children’s_Wellbeing_and_Schools_Bill/07-0_2025-01-30b.249.2</a:t>
            </a:r>
            <a:r>
              <a:rPr lang="en-US" dirty="0"/>
              <a:t>  </a:t>
            </a:r>
            <a:endParaRPr lang="en-GB" dirty="0"/>
          </a:p>
          <a:p>
            <a:pPr>
              <a:lnSpc>
                <a:spcPct val="100000"/>
              </a:lnSpc>
            </a:pPr>
            <a:endParaRPr lang="en-GB" sz="1700" dirty="0"/>
          </a:p>
          <a:p>
            <a:pPr>
              <a:lnSpc>
                <a:spcPct val="100000"/>
              </a:lnSpc>
            </a:pPr>
            <a:endParaRPr lang="en-GB" sz="1700" dirty="0"/>
          </a:p>
          <a:p>
            <a:pPr>
              <a:lnSpc>
                <a:spcPct val="100000"/>
              </a:lnSpc>
            </a:pPr>
            <a:endParaRPr lang="en-US" sz="1700" dirty="0"/>
          </a:p>
        </p:txBody>
      </p:sp>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8108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B6541-204D-9BA2-7346-0BE8E1C01D16}"/>
              </a:ext>
            </a:extLst>
          </p:cNvPr>
          <p:cNvSpPr>
            <a:spLocks noGrp="1"/>
          </p:cNvSpPr>
          <p:nvPr>
            <p:ph type="title"/>
          </p:nvPr>
        </p:nvSpPr>
        <p:spPr/>
        <p:txBody>
          <a:bodyPr>
            <a:normAutofit fontScale="90000"/>
          </a:bodyPr>
          <a:lstStyle/>
          <a:p>
            <a:r>
              <a:rPr lang="en-GB" dirty="0"/>
              <a:t>What is a breakfast club?</a:t>
            </a:r>
            <a:br>
              <a:rPr lang="en-GB" dirty="0"/>
            </a:br>
            <a:endParaRPr lang="en-US" dirty="0"/>
          </a:p>
        </p:txBody>
      </p:sp>
      <p:sp>
        <p:nvSpPr>
          <p:cNvPr id="3" name="Content Placeholder 2">
            <a:extLst>
              <a:ext uri="{FF2B5EF4-FFF2-40B4-BE49-F238E27FC236}">
                <a16:creationId xmlns:a16="http://schemas.microsoft.com/office/drawing/2014/main" id="{AB85740B-3EE4-8133-BA41-98618FB7E2F1}"/>
              </a:ext>
            </a:extLst>
          </p:cNvPr>
          <p:cNvSpPr>
            <a:spLocks noGrp="1"/>
          </p:cNvSpPr>
          <p:nvPr>
            <p:ph idx="1"/>
          </p:nvPr>
        </p:nvSpPr>
        <p:spPr/>
        <p:txBody>
          <a:bodyPr/>
          <a:lstStyle/>
          <a:p>
            <a:pPr>
              <a:lnSpc>
                <a:spcPct val="105000"/>
              </a:lnSpc>
              <a:spcAft>
                <a:spcPts val="900"/>
              </a:spcAft>
              <a:defRPr sz="1900">
                <a:solidFill>
                  <a:srgbClr val="25313B"/>
                </a:solidFill>
                <a:latin typeface="Aptos"/>
              </a:defRPr>
            </a:pPr>
            <a:r>
              <a:rPr lang="en-GB" dirty="0"/>
              <a:t>Before-school club: supervised provision before the formal school day.</a:t>
            </a:r>
          </a:p>
          <a:p>
            <a:pPr>
              <a:lnSpc>
                <a:spcPct val="105000"/>
              </a:lnSpc>
              <a:spcAft>
                <a:spcPts val="900"/>
              </a:spcAft>
              <a:defRPr sz="1900">
                <a:solidFill>
                  <a:srgbClr val="25313B"/>
                </a:solidFill>
                <a:latin typeface="Aptos"/>
              </a:defRPr>
            </a:pPr>
            <a:r>
              <a:rPr lang="en-GB" dirty="0"/>
              <a:t>Classroom breakfast: food is served in classrooms, sometimes during registration.</a:t>
            </a:r>
          </a:p>
          <a:p>
            <a:pPr>
              <a:lnSpc>
                <a:spcPct val="105000"/>
              </a:lnSpc>
              <a:spcAft>
                <a:spcPts val="900"/>
              </a:spcAft>
              <a:defRPr sz="1900">
                <a:solidFill>
                  <a:srgbClr val="25313B"/>
                </a:solidFill>
                <a:latin typeface="Aptos"/>
              </a:defRPr>
            </a:pPr>
            <a:r>
              <a:rPr lang="en-GB" dirty="0"/>
              <a:t>Grab-and-go: food is available for pupils to take and eat flexibly.</a:t>
            </a:r>
          </a:p>
          <a:p>
            <a:pPr>
              <a:lnSpc>
                <a:spcPct val="105000"/>
              </a:lnSpc>
              <a:spcAft>
                <a:spcPts val="900"/>
              </a:spcAft>
              <a:defRPr sz="1900">
                <a:solidFill>
                  <a:srgbClr val="25313B"/>
                </a:solidFill>
                <a:latin typeface="Aptos"/>
              </a:defRPr>
            </a:pPr>
            <a:r>
              <a:rPr lang="en-GB" dirty="0"/>
              <a:t>Mixed model: more than one delivery format in a school or programme.</a:t>
            </a:r>
          </a:p>
          <a:p>
            <a:pPr>
              <a:lnSpc>
                <a:spcPct val="105000"/>
              </a:lnSpc>
              <a:spcAft>
                <a:spcPts val="900"/>
              </a:spcAft>
              <a:defRPr sz="1900">
                <a:solidFill>
                  <a:srgbClr val="25313B"/>
                </a:solidFill>
                <a:latin typeface="Aptos"/>
              </a:defRPr>
            </a:pPr>
            <a:r>
              <a:rPr lang="en-GB" dirty="0"/>
              <a:t>Food provision, childcare and a social start to the day overlap…but are not identical.</a:t>
            </a:r>
          </a:p>
          <a:p>
            <a:endParaRPr lang="en-US" dirty="0"/>
          </a:p>
        </p:txBody>
      </p:sp>
    </p:spTree>
    <p:extLst>
      <p:ext uri="{BB962C8B-B14F-4D97-AF65-F5344CB8AC3E}">
        <p14:creationId xmlns:p14="http://schemas.microsoft.com/office/powerpoint/2010/main" val="3468182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CF0FB-E6B9-785B-C794-0CA11EC81B1F}"/>
              </a:ext>
            </a:extLst>
          </p:cNvPr>
          <p:cNvSpPr>
            <a:spLocks noGrp="1"/>
          </p:cNvSpPr>
          <p:nvPr>
            <p:ph type="title"/>
          </p:nvPr>
        </p:nvSpPr>
        <p:spPr/>
        <p:txBody>
          <a:bodyPr>
            <a:normAutofit fontScale="90000"/>
          </a:bodyPr>
          <a:lstStyle/>
          <a:p>
            <a:r>
              <a:rPr lang="en-GB" dirty="0"/>
              <a:t>The UK is not one policy system - Devolution</a:t>
            </a:r>
            <a:br>
              <a:rPr lang="en-GB" dirty="0"/>
            </a:br>
            <a:endParaRPr lang="en-US" dirty="0"/>
          </a:p>
        </p:txBody>
      </p:sp>
      <p:sp>
        <p:nvSpPr>
          <p:cNvPr id="3" name="Content Placeholder 2">
            <a:extLst>
              <a:ext uri="{FF2B5EF4-FFF2-40B4-BE49-F238E27FC236}">
                <a16:creationId xmlns:a16="http://schemas.microsoft.com/office/drawing/2014/main" id="{F995DCA6-441C-DE07-9040-C5D0EEE03E58}"/>
              </a:ext>
            </a:extLst>
          </p:cNvPr>
          <p:cNvSpPr>
            <a:spLocks noGrp="1"/>
          </p:cNvSpPr>
          <p:nvPr>
            <p:ph idx="1"/>
          </p:nvPr>
        </p:nvSpPr>
        <p:spPr/>
        <p:txBody>
          <a:bodyPr/>
          <a:lstStyle/>
          <a:p>
            <a:pPr>
              <a:lnSpc>
                <a:spcPct val="105000"/>
              </a:lnSpc>
              <a:spcAft>
                <a:spcPts val="900"/>
              </a:spcAft>
              <a:defRPr sz="1900">
                <a:solidFill>
                  <a:srgbClr val="25313B"/>
                </a:solidFill>
                <a:latin typeface="Aptos"/>
              </a:defRPr>
            </a:pPr>
            <a:r>
              <a:rPr lang="en-GB" dirty="0"/>
              <a:t>England: phased free breakfast-club programme; government reported more than 2,700 schools from September 2026.</a:t>
            </a:r>
          </a:p>
          <a:p>
            <a:pPr>
              <a:lnSpc>
                <a:spcPct val="105000"/>
              </a:lnSpc>
              <a:spcAft>
                <a:spcPts val="900"/>
              </a:spcAft>
              <a:defRPr sz="1900">
                <a:solidFill>
                  <a:srgbClr val="25313B"/>
                </a:solidFill>
                <a:latin typeface="Aptos"/>
              </a:defRPr>
            </a:pPr>
            <a:r>
              <a:rPr lang="en-GB" dirty="0"/>
              <a:t>Wales: a separate Free Breakfast in Primary Schools scheme; guidance distinguishes breakfast provision from childcare.</a:t>
            </a:r>
          </a:p>
          <a:p>
            <a:pPr>
              <a:lnSpc>
                <a:spcPct val="105000"/>
              </a:lnSpc>
              <a:spcAft>
                <a:spcPts val="900"/>
              </a:spcAft>
              <a:defRPr sz="1900">
                <a:solidFill>
                  <a:srgbClr val="25313B"/>
                </a:solidFill>
                <a:latin typeface="Aptos"/>
              </a:defRPr>
            </a:pPr>
            <a:r>
              <a:rPr lang="en-GB" dirty="0"/>
              <a:t>Scotland: universal primary breakfast-club offer planned from August 2027.</a:t>
            </a:r>
          </a:p>
          <a:p>
            <a:pPr>
              <a:lnSpc>
                <a:spcPct val="105000"/>
              </a:lnSpc>
              <a:spcAft>
                <a:spcPts val="900"/>
              </a:spcAft>
              <a:defRPr sz="1900">
                <a:solidFill>
                  <a:srgbClr val="25313B"/>
                </a:solidFill>
                <a:latin typeface="Aptos"/>
              </a:defRPr>
            </a:pPr>
            <a:r>
              <a:rPr lang="en-GB" dirty="0"/>
              <a:t>Northern Ireland: different local and policy arrangements; do not assume England’s programme applies.</a:t>
            </a:r>
          </a:p>
          <a:p>
            <a:pPr marL="0" indent="0">
              <a:buNone/>
            </a:pPr>
            <a:endParaRPr lang="en-US" dirty="0"/>
          </a:p>
        </p:txBody>
      </p:sp>
    </p:spTree>
    <p:extLst>
      <p:ext uri="{BB962C8B-B14F-4D97-AF65-F5344CB8AC3E}">
        <p14:creationId xmlns:p14="http://schemas.microsoft.com/office/powerpoint/2010/main" val="1877388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B8C4E-3D0A-7C3F-AB0A-7ABAD8C10792}"/>
              </a:ext>
            </a:extLst>
          </p:cNvPr>
          <p:cNvSpPr>
            <a:spLocks noGrp="1"/>
          </p:cNvSpPr>
          <p:nvPr>
            <p:ph type="title"/>
          </p:nvPr>
        </p:nvSpPr>
        <p:spPr/>
        <p:txBody>
          <a:bodyPr>
            <a:normAutofit fontScale="90000"/>
          </a:bodyPr>
          <a:lstStyle/>
          <a:p>
            <a:r>
              <a:rPr lang="en-GB" dirty="0"/>
              <a:t>Task 1: One service, different meanings</a:t>
            </a:r>
            <a:br>
              <a:rPr lang="en-GB" dirty="0"/>
            </a:br>
            <a:endParaRPr lang="en-US" dirty="0"/>
          </a:p>
        </p:txBody>
      </p:sp>
      <p:sp>
        <p:nvSpPr>
          <p:cNvPr id="3" name="Content Placeholder 2">
            <a:extLst>
              <a:ext uri="{FF2B5EF4-FFF2-40B4-BE49-F238E27FC236}">
                <a16:creationId xmlns:a16="http://schemas.microsoft.com/office/drawing/2014/main" id="{1EBBCA5A-DE26-E42E-CD1C-5F8427420715}"/>
              </a:ext>
            </a:extLst>
          </p:cNvPr>
          <p:cNvSpPr>
            <a:spLocks noGrp="1"/>
          </p:cNvSpPr>
          <p:nvPr>
            <p:ph idx="1"/>
          </p:nvPr>
        </p:nvSpPr>
        <p:spPr/>
        <p:txBody>
          <a:bodyPr/>
          <a:lstStyle/>
          <a:p>
            <a:pPr marL="0" indent="0">
              <a:buNone/>
              <a:defRPr sz="1200" b="1">
                <a:solidFill>
                  <a:srgbClr val="E8B753"/>
                </a:solidFill>
                <a:latin typeface="Aptos"/>
              </a:defRPr>
            </a:pPr>
            <a:r>
              <a:rPr lang="en-GB" dirty="0">
                <a:solidFill>
                  <a:schemeClr val="tx1">
                    <a:lumMod val="95000"/>
                    <a:lumOff val="5000"/>
                  </a:schemeClr>
                </a:solidFill>
              </a:rPr>
              <a:t>DISCUSS</a:t>
            </a:r>
          </a:p>
          <a:p>
            <a:pPr>
              <a:spcBef>
                <a:spcPts val="1200"/>
              </a:spcBef>
              <a:defRPr sz="2100" b="1">
                <a:solidFill>
                  <a:srgbClr val="FFFFFF"/>
                </a:solidFill>
                <a:latin typeface="Aptos Display"/>
              </a:defRPr>
            </a:pPr>
            <a:r>
              <a:rPr lang="en-GB" dirty="0">
                <a:solidFill>
                  <a:schemeClr val="tx1">
                    <a:lumMod val="95000"/>
                    <a:lumOff val="5000"/>
                  </a:schemeClr>
                </a:solidFill>
              </a:rPr>
              <a:t>What might a breakfast club mean to a child, parent/carer, school staff member, policymaker and researcher?</a:t>
            </a:r>
          </a:p>
          <a:p>
            <a:pPr>
              <a:spcBef>
                <a:spcPts val="1100"/>
              </a:spcBef>
              <a:defRPr sz="1400">
                <a:solidFill>
                  <a:srgbClr val="FFFFFF"/>
                </a:solidFill>
                <a:latin typeface="Aptos"/>
              </a:defRPr>
            </a:pPr>
            <a:r>
              <a:rPr lang="en-GB" dirty="0">
                <a:solidFill>
                  <a:schemeClr val="tx1">
                    <a:lumMod val="95000"/>
                    <a:lumOff val="5000"/>
                  </a:schemeClr>
                </a:solidFill>
              </a:rPr>
              <a:t>Choose two stakeholder groups.</a:t>
            </a:r>
          </a:p>
          <a:p>
            <a:pPr>
              <a:spcBef>
                <a:spcPts val="1100"/>
              </a:spcBef>
              <a:defRPr sz="1400">
                <a:solidFill>
                  <a:srgbClr val="FFFFFF"/>
                </a:solidFill>
                <a:latin typeface="Aptos"/>
              </a:defRPr>
            </a:pPr>
            <a:r>
              <a:rPr lang="en-GB" dirty="0">
                <a:solidFill>
                  <a:schemeClr val="tx1">
                    <a:lumMod val="95000"/>
                    <a:lumOff val="5000"/>
                  </a:schemeClr>
                </a:solidFill>
              </a:rPr>
              <a:t>Name one priority and one concern for each.</a:t>
            </a:r>
          </a:p>
          <a:p>
            <a:pPr>
              <a:spcBef>
                <a:spcPts val="1100"/>
              </a:spcBef>
              <a:defRPr sz="1400">
                <a:solidFill>
                  <a:srgbClr val="FFFFFF"/>
                </a:solidFill>
                <a:latin typeface="Aptos"/>
              </a:defRPr>
            </a:pPr>
            <a:r>
              <a:rPr lang="en-GB" dirty="0">
                <a:solidFill>
                  <a:schemeClr val="tx1">
                    <a:lumMod val="95000"/>
                    <a:lumOff val="5000"/>
                  </a:schemeClr>
                </a:solidFill>
              </a:rPr>
              <a:t>Identify one tension between perspectives.</a:t>
            </a:r>
          </a:p>
          <a:p>
            <a:pPr marL="0" indent="0">
              <a:buNone/>
            </a:pPr>
            <a:endParaRPr lang="en-US" dirty="0"/>
          </a:p>
        </p:txBody>
      </p:sp>
    </p:spTree>
    <p:extLst>
      <p:ext uri="{BB962C8B-B14F-4D97-AF65-F5344CB8AC3E}">
        <p14:creationId xmlns:p14="http://schemas.microsoft.com/office/powerpoint/2010/main" val="3933324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F2CF1-B46C-0BF3-EC8C-810AC235AEEE}"/>
              </a:ext>
            </a:extLst>
          </p:cNvPr>
          <p:cNvSpPr>
            <a:spLocks noGrp="1"/>
          </p:cNvSpPr>
          <p:nvPr>
            <p:ph type="title"/>
          </p:nvPr>
        </p:nvSpPr>
        <p:spPr/>
        <p:txBody>
          <a:bodyPr>
            <a:normAutofit fontScale="90000"/>
          </a:bodyPr>
          <a:lstStyle/>
          <a:p>
            <a:r>
              <a:rPr lang="en-GB" dirty="0"/>
              <a:t>Why has the issue become prominent?</a:t>
            </a:r>
            <a:br>
              <a:rPr lang="en-GB" dirty="0"/>
            </a:br>
            <a:endParaRPr lang="en-US" dirty="0"/>
          </a:p>
        </p:txBody>
      </p:sp>
      <p:sp>
        <p:nvSpPr>
          <p:cNvPr id="3" name="Content Placeholder 2">
            <a:extLst>
              <a:ext uri="{FF2B5EF4-FFF2-40B4-BE49-F238E27FC236}">
                <a16:creationId xmlns:a16="http://schemas.microsoft.com/office/drawing/2014/main" id="{5A8CBD9C-D71B-3A83-DA17-173F3E561732}"/>
              </a:ext>
            </a:extLst>
          </p:cNvPr>
          <p:cNvSpPr>
            <a:spLocks noGrp="1"/>
          </p:cNvSpPr>
          <p:nvPr>
            <p:ph idx="1"/>
          </p:nvPr>
        </p:nvSpPr>
        <p:spPr/>
        <p:txBody>
          <a:bodyPr>
            <a:normAutofit lnSpcReduction="10000"/>
          </a:bodyPr>
          <a:lstStyle/>
          <a:p>
            <a:pPr>
              <a:lnSpc>
                <a:spcPct val="105000"/>
              </a:lnSpc>
              <a:spcAft>
                <a:spcPts val="900"/>
              </a:spcAft>
              <a:defRPr sz="1900">
                <a:solidFill>
                  <a:srgbClr val="25313B"/>
                </a:solidFill>
                <a:latin typeface="Aptos"/>
              </a:defRPr>
            </a:pPr>
            <a:r>
              <a:rPr lang="en-GB" dirty="0"/>
              <a:t>Policy rationales include food access, readiness to learn, family morning routines and childcare support.</a:t>
            </a:r>
          </a:p>
          <a:p>
            <a:pPr>
              <a:lnSpc>
                <a:spcPct val="105000"/>
              </a:lnSpc>
              <a:spcAft>
                <a:spcPts val="900"/>
              </a:spcAft>
              <a:defRPr sz="1900">
                <a:solidFill>
                  <a:srgbClr val="25313B"/>
                </a:solidFill>
                <a:latin typeface="Aptos"/>
              </a:defRPr>
            </a:pPr>
            <a:r>
              <a:rPr lang="en-GB" dirty="0"/>
              <a:t>England’s programme is linked in government guidance to tackling child poverty and helping children achieve and thrive.</a:t>
            </a:r>
          </a:p>
          <a:p>
            <a:pPr>
              <a:lnSpc>
                <a:spcPct val="105000"/>
              </a:lnSpc>
              <a:spcAft>
                <a:spcPts val="900"/>
              </a:spcAft>
              <a:defRPr sz="1900">
                <a:solidFill>
                  <a:srgbClr val="25313B"/>
                </a:solidFill>
                <a:latin typeface="Aptos"/>
              </a:defRPr>
            </a:pPr>
            <a:r>
              <a:rPr lang="en-GB" dirty="0"/>
              <a:t>These are policy intentions, not proof that a particular scheme achieves them.</a:t>
            </a:r>
          </a:p>
          <a:p>
            <a:pPr>
              <a:lnSpc>
                <a:spcPct val="105000"/>
              </a:lnSpc>
              <a:spcAft>
                <a:spcPts val="900"/>
              </a:spcAft>
              <a:defRPr sz="1900">
                <a:solidFill>
                  <a:srgbClr val="25313B"/>
                </a:solidFill>
                <a:latin typeface="Aptos"/>
              </a:defRPr>
            </a:pPr>
            <a:r>
              <a:rPr lang="en-GB" dirty="0"/>
              <a:t>A strong evaluation begins by making programme aims explicit.</a:t>
            </a:r>
          </a:p>
          <a:p>
            <a:pPr>
              <a:lnSpc>
                <a:spcPct val="105000"/>
              </a:lnSpc>
              <a:spcAft>
                <a:spcPts val="900"/>
              </a:spcAft>
              <a:defRPr sz="1900">
                <a:solidFill>
                  <a:srgbClr val="25313B"/>
                </a:solidFill>
                <a:latin typeface="Aptos"/>
              </a:defRPr>
            </a:pPr>
            <a:endParaRPr lang="en-GB" dirty="0"/>
          </a:p>
          <a:p>
            <a:pPr>
              <a:lnSpc>
                <a:spcPct val="105000"/>
              </a:lnSpc>
              <a:spcAft>
                <a:spcPts val="900"/>
              </a:spcAft>
              <a:defRPr sz="1900">
                <a:solidFill>
                  <a:srgbClr val="25313B"/>
                </a:solidFill>
                <a:latin typeface="Aptos"/>
              </a:defRPr>
            </a:pPr>
            <a:r>
              <a:rPr lang="en-GB" dirty="0"/>
              <a:t>Key distinction: policy intention ≠ observed outcome ≠ causal impact.</a:t>
            </a:r>
          </a:p>
          <a:p>
            <a:pPr>
              <a:lnSpc>
                <a:spcPct val="105000"/>
              </a:lnSpc>
              <a:spcAft>
                <a:spcPts val="900"/>
              </a:spcAft>
              <a:defRPr sz="1900">
                <a:solidFill>
                  <a:srgbClr val="25313B"/>
                </a:solidFill>
                <a:latin typeface="Aptos"/>
              </a:defRPr>
            </a:pPr>
            <a:endParaRPr lang="en-GB" dirty="0"/>
          </a:p>
          <a:p>
            <a:endParaRPr lang="en-US" dirty="0"/>
          </a:p>
        </p:txBody>
      </p:sp>
    </p:spTree>
    <p:extLst>
      <p:ext uri="{BB962C8B-B14F-4D97-AF65-F5344CB8AC3E}">
        <p14:creationId xmlns:p14="http://schemas.microsoft.com/office/powerpoint/2010/main" val="2031662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93D80-EC7A-4336-1C79-8235857C9F28}"/>
              </a:ext>
            </a:extLst>
          </p:cNvPr>
          <p:cNvSpPr>
            <a:spLocks noGrp="1"/>
          </p:cNvSpPr>
          <p:nvPr>
            <p:ph type="title"/>
          </p:nvPr>
        </p:nvSpPr>
        <p:spPr>
          <a:xfrm>
            <a:off x="5742672" y="909638"/>
            <a:ext cx="5848694" cy="1318062"/>
          </a:xfrm>
        </p:spPr>
        <p:txBody>
          <a:bodyPr>
            <a:normAutofit fontScale="90000"/>
          </a:bodyPr>
          <a:lstStyle/>
          <a:p>
            <a:r>
              <a:rPr lang="en-US" b="1" dirty="0"/>
              <a:t>Benefits of Breakfast Clubs – what does the research say</a:t>
            </a:r>
            <a:r>
              <a:rPr lang="en-GB" b="1" dirty="0"/>
              <a:t>???</a:t>
            </a:r>
            <a:endParaRPr lang="en-US" dirty="0"/>
          </a:p>
        </p:txBody>
      </p:sp>
      <p:pic>
        <p:nvPicPr>
          <p:cNvPr id="7" name="Graphic 6" descr="Books">
            <a:extLst>
              <a:ext uri="{FF2B5EF4-FFF2-40B4-BE49-F238E27FC236}">
                <a16:creationId xmlns:a16="http://schemas.microsoft.com/office/drawing/2014/main" id="{74C15650-F46A-054D-4DC5-7B8B6ADD14E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0101" y="1679090"/>
            <a:ext cx="4455010" cy="4455010"/>
          </a:xfrm>
          <a:prstGeom prst="rect">
            <a:avLst/>
          </a:prstGeom>
        </p:spPr>
      </p:pic>
      <p:cxnSp>
        <p:nvCxnSpPr>
          <p:cNvPr id="19" name="Straight Connector 18">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80661" y="723900"/>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DA293B-8178-A00C-88A0-C7E8DC216733}"/>
              </a:ext>
            </a:extLst>
          </p:cNvPr>
          <p:cNvSpPr>
            <a:spLocks noGrp="1"/>
          </p:cNvSpPr>
          <p:nvPr>
            <p:ph idx="1"/>
          </p:nvPr>
        </p:nvSpPr>
        <p:spPr>
          <a:xfrm>
            <a:off x="5742672" y="2276474"/>
            <a:ext cx="5848694" cy="3885027"/>
          </a:xfrm>
        </p:spPr>
        <p:txBody>
          <a:bodyPr>
            <a:normAutofit/>
          </a:bodyPr>
          <a:lstStyle/>
          <a:p>
            <a:pPr lvl="0"/>
            <a:endParaRPr lang="en-GB" dirty="0"/>
          </a:p>
          <a:p>
            <a:pPr lvl="0"/>
            <a:endParaRPr lang="en-GB" dirty="0"/>
          </a:p>
          <a:p>
            <a:r>
              <a:rPr lang="en-US" dirty="0"/>
              <a:t>Resources on Moodle…</a:t>
            </a:r>
          </a:p>
        </p:txBody>
      </p:sp>
    </p:spTree>
    <p:extLst>
      <p:ext uri="{BB962C8B-B14F-4D97-AF65-F5344CB8AC3E}">
        <p14:creationId xmlns:p14="http://schemas.microsoft.com/office/powerpoint/2010/main" val="2997792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93D80-EC7A-4336-1C79-8235857C9F28}"/>
              </a:ext>
            </a:extLst>
          </p:cNvPr>
          <p:cNvSpPr>
            <a:spLocks noGrp="1"/>
          </p:cNvSpPr>
          <p:nvPr>
            <p:ph type="title"/>
          </p:nvPr>
        </p:nvSpPr>
        <p:spPr>
          <a:xfrm>
            <a:off x="704088" y="914399"/>
            <a:ext cx="5239272" cy="1621147"/>
          </a:xfrm>
        </p:spPr>
        <p:txBody>
          <a:bodyPr>
            <a:normAutofit/>
          </a:bodyPr>
          <a:lstStyle/>
          <a:p>
            <a:r>
              <a:rPr lang="en-US" b="1" dirty="0"/>
              <a:t>Benefits of Breakfast Clubs</a:t>
            </a:r>
            <a:r>
              <a:rPr lang="en-GB" dirty="0"/>
              <a:t> </a:t>
            </a:r>
            <a:endParaRPr lang="en-US" dirty="0"/>
          </a:p>
        </p:txBody>
      </p:sp>
      <p:cxnSp>
        <p:nvCxnSpPr>
          <p:cNvPr id="12" name="Straight Connector 1">
            <a:extLst>
              <a:ext uri="{FF2B5EF4-FFF2-40B4-BE49-F238E27FC236}">
                <a16:creationId xmlns:a16="http://schemas.microsoft.com/office/drawing/2014/main" id="{7D3DF08D-8EDA-0FB3-59D9-B692F2ADD1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Graphic 6" descr="Books">
            <a:extLst>
              <a:ext uri="{FF2B5EF4-FFF2-40B4-BE49-F238E27FC236}">
                <a16:creationId xmlns:a16="http://schemas.microsoft.com/office/drawing/2014/main" id="{74C15650-F46A-054D-4DC5-7B8B6ADD14E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4672" y="2672080"/>
            <a:ext cx="3490974" cy="3490974"/>
          </a:xfrm>
          <a:prstGeom prst="rect">
            <a:avLst/>
          </a:prstGeom>
        </p:spPr>
      </p:pic>
      <p:sp>
        <p:nvSpPr>
          <p:cNvPr id="3" name="Content Placeholder 2">
            <a:extLst>
              <a:ext uri="{FF2B5EF4-FFF2-40B4-BE49-F238E27FC236}">
                <a16:creationId xmlns:a16="http://schemas.microsoft.com/office/drawing/2014/main" id="{BFDA293B-8178-A00C-88A0-C7E8DC216733}"/>
              </a:ext>
            </a:extLst>
          </p:cNvPr>
          <p:cNvSpPr>
            <a:spLocks noGrp="1"/>
          </p:cNvSpPr>
          <p:nvPr>
            <p:ph idx="1"/>
          </p:nvPr>
        </p:nvSpPr>
        <p:spPr>
          <a:xfrm>
            <a:off x="5797777" y="914399"/>
            <a:ext cx="5687088" cy="5675087"/>
          </a:xfrm>
        </p:spPr>
        <p:txBody>
          <a:bodyPr>
            <a:normAutofit fontScale="92500" lnSpcReduction="20000"/>
          </a:bodyPr>
          <a:lstStyle/>
          <a:p>
            <a:pPr lvl="0"/>
            <a:r>
              <a:rPr lang="en-US" dirty="0"/>
              <a:t>Improved attendance, punctuality, attainment, wellbeing</a:t>
            </a:r>
            <a:endParaRPr lang="en-GB" dirty="0"/>
          </a:p>
          <a:p>
            <a:pPr lvl="0"/>
            <a:r>
              <a:rPr lang="en-US" dirty="0"/>
              <a:t>Nutritional support &amp; social interaction</a:t>
            </a:r>
            <a:endParaRPr lang="en-GB" dirty="0"/>
          </a:p>
          <a:p>
            <a:pPr lvl="0"/>
            <a:r>
              <a:rPr lang="en-US" dirty="0"/>
              <a:t>Evidence from case studies and government research</a:t>
            </a:r>
          </a:p>
          <a:p>
            <a:pPr marL="0" lvl="0" indent="0">
              <a:buNone/>
            </a:pPr>
            <a:endParaRPr lang="en-US" b="1" dirty="0"/>
          </a:p>
          <a:p>
            <a:pPr lvl="0"/>
            <a:r>
              <a:rPr lang="en-US" dirty="0">
                <a:hlinkClick r:id="rId4">
                  <a:extLst>
                    <a:ext uri="{A12FA001-AC4F-418D-AE19-62706E023703}">
                      <ahyp:hlinkClr xmlns:ahyp="http://schemas.microsoft.com/office/drawing/2018/hyperlinkcolor" val="tx"/>
                    </a:ext>
                  </a:extLst>
                </a:hlinkClick>
              </a:rPr>
              <a:t>https://www.gov.uk/government/case-studies/benefits-of-breakfast-clubs</a:t>
            </a:r>
            <a:r>
              <a:rPr lang="en-US" dirty="0"/>
              <a:t>  </a:t>
            </a:r>
            <a:endParaRPr lang="en-GB" dirty="0"/>
          </a:p>
          <a:p>
            <a:pPr lvl="0"/>
            <a:r>
              <a:rPr lang="en-US" dirty="0">
                <a:hlinkClick r:id="rId5">
                  <a:extLst>
                    <a:ext uri="{A12FA001-AC4F-418D-AE19-62706E023703}">
                      <ahyp:hlinkClr xmlns:ahyp="http://schemas.microsoft.com/office/drawing/2018/hyperlinkcolor" val="tx"/>
                    </a:ext>
                  </a:extLst>
                </a:hlinkClick>
              </a:rPr>
              <a:t>https://www.nutrition.org.uk/news/the-importance-of-breakfast-for-school-children/</a:t>
            </a:r>
            <a:r>
              <a:rPr lang="en-US" dirty="0"/>
              <a:t>  </a:t>
            </a:r>
            <a:endParaRPr lang="en-GB" dirty="0"/>
          </a:p>
          <a:p>
            <a:r>
              <a:rPr lang="en-US" dirty="0">
                <a:hlinkClick r:id="rId6">
                  <a:extLst>
                    <a:ext uri="{A12FA001-AC4F-418D-AE19-62706E023703}">
                      <ahyp:hlinkClr xmlns:ahyp="http://schemas.microsoft.com/office/drawing/2018/hyperlinkcolor" val="tx"/>
                    </a:ext>
                  </a:extLst>
                </a:hlinkClick>
              </a:rPr>
              <a:t>https://pmc.ncbi.nlm.nih.gov/articles/PMC4457018/</a:t>
            </a:r>
            <a:br>
              <a:rPr lang="en-US" dirty="0"/>
            </a:br>
            <a:endParaRPr lang="en-US" dirty="0"/>
          </a:p>
          <a:p>
            <a:pPr fontAlgn="base"/>
            <a:r>
              <a:rPr lang="en-GB" dirty="0"/>
              <a:t>'Life-changing' breakfast club could be extended</a:t>
            </a:r>
            <a:endParaRPr lang="en-US" dirty="0"/>
          </a:p>
          <a:p>
            <a:r>
              <a:rPr lang="en-US" dirty="0">
                <a:hlinkClick r:id="rId7">
                  <a:extLst>
                    <a:ext uri="{A12FA001-AC4F-418D-AE19-62706E023703}">
                      <ahyp:hlinkClr xmlns:ahyp="http://schemas.microsoft.com/office/drawing/2018/hyperlinkcolor" val="tx"/>
                    </a:ext>
                  </a:extLst>
                </a:hlinkClick>
              </a:rPr>
              <a:t>https://www.bbc.co.uk/news/articles/c9wr1dq7rwjo</a:t>
            </a:r>
            <a:r>
              <a:rPr lang="en-US" dirty="0"/>
              <a:t>  </a:t>
            </a:r>
            <a:endParaRPr lang="en-GB" dirty="0"/>
          </a:p>
          <a:p>
            <a:pPr lvl="0"/>
            <a:endParaRPr lang="en-GB" dirty="0"/>
          </a:p>
          <a:p>
            <a:pPr lvl="0"/>
            <a:endParaRPr lang="en-GB" dirty="0"/>
          </a:p>
          <a:p>
            <a:endParaRPr lang="en-US" dirty="0"/>
          </a:p>
        </p:txBody>
      </p:sp>
      <p:pic>
        <p:nvPicPr>
          <p:cNvPr id="4" name="Online Media 3" descr="750 primary schools in England to offer free breakfast clubs to students">
            <a:hlinkClick r:id="" action="ppaction://media"/>
            <a:extLst>
              <a:ext uri="{FF2B5EF4-FFF2-40B4-BE49-F238E27FC236}">
                <a16:creationId xmlns:a16="http://schemas.microsoft.com/office/drawing/2014/main" id="{A7BFF356-6DB0-179F-33B7-B4C84DC05A5A}"/>
              </a:ext>
            </a:extLst>
          </p:cNvPr>
          <p:cNvPicPr>
            <a:picLocks noRot="1" noChangeAspect="1"/>
          </p:cNvPicPr>
          <p:nvPr>
            <a:videoFile r:link="rId1"/>
          </p:nvPr>
        </p:nvPicPr>
        <p:blipFill>
          <a:blip r:embed="rId8"/>
          <a:stretch>
            <a:fillRect/>
          </a:stretch>
        </p:blipFill>
        <p:spPr>
          <a:xfrm>
            <a:off x="409074" y="2322095"/>
            <a:ext cx="5239272" cy="3813529"/>
          </a:xfrm>
          <a:prstGeom prst="rect">
            <a:avLst/>
          </a:prstGeom>
        </p:spPr>
      </p:pic>
    </p:spTree>
    <p:extLst>
      <p:ext uri="{BB962C8B-B14F-4D97-AF65-F5344CB8AC3E}">
        <p14:creationId xmlns:p14="http://schemas.microsoft.com/office/powerpoint/2010/main" val="103430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6694A-7867-C2A2-92D4-DE33C8C8BD5A}"/>
              </a:ext>
            </a:extLst>
          </p:cNvPr>
          <p:cNvSpPr>
            <a:spLocks noGrp="1"/>
          </p:cNvSpPr>
          <p:nvPr>
            <p:ph type="title"/>
          </p:nvPr>
        </p:nvSpPr>
        <p:spPr/>
        <p:txBody>
          <a:bodyPr>
            <a:normAutofit fontScale="90000"/>
          </a:bodyPr>
          <a:lstStyle/>
          <a:p>
            <a:r>
              <a:rPr lang="en-GB" dirty="0"/>
              <a:t>Which outcomes have been studied?</a:t>
            </a:r>
            <a:br>
              <a:rPr lang="en-GB" dirty="0"/>
            </a:br>
            <a:endParaRPr lang="en-US" dirty="0"/>
          </a:p>
        </p:txBody>
      </p:sp>
      <p:sp>
        <p:nvSpPr>
          <p:cNvPr id="3" name="Content Placeholder 2">
            <a:extLst>
              <a:ext uri="{FF2B5EF4-FFF2-40B4-BE49-F238E27FC236}">
                <a16:creationId xmlns:a16="http://schemas.microsoft.com/office/drawing/2014/main" id="{B8AFE681-BF1A-B790-709D-05049E3C1C94}"/>
              </a:ext>
            </a:extLst>
          </p:cNvPr>
          <p:cNvSpPr>
            <a:spLocks noGrp="1"/>
          </p:cNvSpPr>
          <p:nvPr>
            <p:ph idx="1"/>
          </p:nvPr>
        </p:nvSpPr>
        <p:spPr/>
        <p:txBody>
          <a:bodyPr>
            <a:normAutofit fontScale="85000" lnSpcReduction="20000"/>
          </a:bodyPr>
          <a:lstStyle/>
          <a:p>
            <a:pPr>
              <a:lnSpc>
                <a:spcPct val="105000"/>
              </a:lnSpc>
              <a:spcAft>
                <a:spcPts val="900"/>
              </a:spcAft>
              <a:defRPr sz="1900">
                <a:solidFill>
                  <a:srgbClr val="25313B"/>
                </a:solidFill>
                <a:latin typeface="Aptos"/>
              </a:defRPr>
            </a:pPr>
            <a:r>
              <a:rPr lang="en-GB" dirty="0"/>
              <a:t>Nutrition: food consumed, breakfast quality and breakfast skipping.</a:t>
            </a:r>
          </a:p>
          <a:p>
            <a:pPr>
              <a:lnSpc>
                <a:spcPct val="105000"/>
              </a:lnSpc>
              <a:spcAft>
                <a:spcPts val="900"/>
              </a:spcAft>
              <a:defRPr sz="1900">
                <a:solidFill>
                  <a:srgbClr val="25313B"/>
                </a:solidFill>
                <a:latin typeface="Aptos"/>
              </a:defRPr>
            </a:pPr>
            <a:r>
              <a:rPr lang="en-GB" dirty="0"/>
              <a:t>Education: attainment, readiness to learn, memory or concentration.</a:t>
            </a:r>
          </a:p>
          <a:p>
            <a:pPr>
              <a:lnSpc>
                <a:spcPct val="105000"/>
              </a:lnSpc>
              <a:spcAft>
                <a:spcPts val="900"/>
              </a:spcAft>
              <a:defRPr sz="1900">
                <a:solidFill>
                  <a:srgbClr val="25313B"/>
                </a:solidFill>
                <a:latin typeface="Aptos"/>
              </a:defRPr>
            </a:pPr>
            <a:r>
              <a:rPr lang="en-GB" dirty="0"/>
              <a:t>Participation: attendance, punctuality and engagement.</a:t>
            </a:r>
          </a:p>
          <a:p>
            <a:pPr>
              <a:lnSpc>
                <a:spcPct val="105000"/>
              </a:lnSpc>
              <a:spcAft>
                <a:spcPts val="900"/>
              </a:spcAft>
              <a:defRPr sz="1900">
                <a:solidFill>
                  <a:srgbClr val="25313B"/>
                </a:solidFill>
                <a:latin typeface="Aptos"/>
              </a:defRPr>
            </a:pPr>
            <a:r>
              <a:rPr lang="en-GB" dirty="0"/>
              <a:t>Wellbeing: behaviour, relationships, belonging and pupil experience.</a:t>
            </a:r>
          </a:p>
          <a:p>
            <a:pPr>
              <a:lnSpc>
                <a:spcPct val="105000"/>
              </a:lnSpc>
              <a:spcAft>
                <a:spcPts val="900"/>
              </a:spcAft>
              <a:defRPr sz="1900">
                <a:solidFill>
                  <a:srgbClr val="25313B"/>
                </a:solidFill>
                <a:latin typeface="Aptos"/>
              </a:defRPr>
            </a:pPr>
            <a:r>
              <a:rPr lang="en-GB" dirty="0"/>
              <a:t>Family outcomes: morning routines, costs, work and childcare.</a:t>
            </a:r>
          </a:p>
          <a:p>
            <a:pPr>
              <a:lnSpc>
                <a:spcPct val="105000"/>
              </a:lnSpc>
              <a:spcAft>
                <a:spcPts val="900"/>
              </a:spcAft>
              <a:defRPr sz="1900">
                <a:solidFill>
                  <a:srgbClr val="25313B"/>
                </a:solidFill>
                <a:latin typeface="Aptos"/>
              </a:defRPr>
            </a:pPr>
            <a:r>
              <a:rPr lang="en-GB" dirty="0"/>
              <a:t>Access: who is offered a place, who attends, and who is left out.</a:t>
            </a:r>
          </a:p>
          <a:p>
            <a:pPr>
              <a:lnSpc>
                <a:spcPct val="105000"/>
              </a:lnSpc>
              <a:spcAft>
                <a:spcPts val="900"/>
              </a:spcAft>
              <a:defRPr sz="1900">
                <a:solidFill>
                  <a:srgbClr val="25313B"/>
                </a:solidFill>
                <a:latin typeface="Aptos"/>
              </a:defRPr>
            </a:pPr>
            <a:endParaRPr lang="en-GB" dirty="0"/>
          </a:p>
          <a:p>
            <a:pPr>
              <a:lnSpc>
                <a:spcPct val="105000"/>
              </a:lnSpc>
              <a:spcAft>
                <a:spcPts val="900"/>
              </a:spcAft>
              <a:defRPr sz="1900">
                <a:solidFill>
                  <a:srgbClr val="25313B"/>
                </a:solidFill>
                <a:latin typeface="Aptos"/>
              </a:defRPr>
            </a:pPr>
            <a:r>
              <a:rPr lang="en-GB" dirty="0"/>
              <a:t>One programme may affect some outcomes and not others…measure what it actually aims to change.</a:t>
            </a:r>
          </a:p>
          <a:p>
            <a:pPr>
              <a:lnSpc>
                <a:spcPct val="105000"/>
              </a:lnSpc>
              <a:spcAft>
                <a:spcPts val="900"/>
              </a:spcAft>
              <a:defRPr sz="1900">
                <a:solidFill>
                  <a:srgbClr val="25313B"/>
                </a:solidFill>
                <a:latin typeface="Aptos"/>
              </a:defRPr>
            </a:pPr>
            <a:endParaRPr lang="en-US" dirty="0"/>
          </a:p>
        </p:txBody>
      </p:sp>
    </p:spTree>
    <p:extLst>
      <p:ext uri="{BB962C8B-B14F-4D97-AF65-F5344CB8AC3E}">
        <p14:creationId xmlns:p14="http://schemas.microsoft.com/office/powerpoint/2010/main" val="1720740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37339-1EAA-EB92-652D-43D82242F616}"/>
              </a:ext>
            </a:extLst>
          </p:cNvPr>
          <p:cNvSpPr>
            <a:spLocks noGrp="1"/>
          </p:cNvSpPr>
          <p:nvPr>
            <p:ph type="title"/>
          </p:nvPr>
        </p:nvSpPr>
        <p:spPr/>
        <p:txBody>
          <a:bodyPr/>
          <a:lstStyle/>
          <a:p>
            <a:r>
              <a:rPr lang="en-US" dirty="0"/>
              <a:t>Discuss the following statement…</a:t>
            </a:r>
          </a:p>
        </p:txBody>
      </p:sp>
      <p:sp>
        <p:nvSpPr>
          <p:cNvPr id="4" name="Content Placeholder 3">
            <a:extLst>
              <a:ext uri="{FF2B5EF4-FFF2-40B4-BE49-F238E27FC236}">
                <a16:creationId xmlns:a16="http://schemas.microsoft.com/office/drawing/2014/main" id="{17780810-5C9E-01C3-371C-290DBF51965A}"/>
              </a:ext>
            </a:extLst>
          </p:cNvPr>
          <p:cNvSpPr>
            <a:spLocks noGrp="1"/>
          </p:cNvSpPr>
          <p:nvPr>
            <p:ph idx="1"/>
          </p:nvPr>
        </p:nvSpPr>
        <p:spPr>
          <a:prstGeom prst="roundRect">
            <a:avLst/>
          </a:prstGeom>
          <a:solidFill>
            <a:srgbClr val="162A40"/>
          </a:solidFill>
          <a:ln>
            <a:noFill/>
          </a:ln>
        </p:spPr>
        <p:style>
          <a:lnRef idx="1">
            <a:schemeClr val="accent1"/>
          </a:lnRef>
          <a:fillRef idx="3">
            <a:schemeClr val="accent1"/>
          </a:fillRef>
          <a:effectRef idx="2">
            <a:schemeClr val="accent1"/>
          </a:effectRef>
          <a:fontRef idx="minor">
            <a:schemeClr val="lt1"/>
          </a:fontRef>
        </p:style>
        <p:txBody>
          <a:bodyPr wrap="square" lIns="228600" tIns="201168" rIns="182880" rtlCol="0" anchor="ctr"/>
          <a:lstStyle/>
          <a:p>
            <a:pPr marL="0" indent="0">
              <a:spcBef>
                <a:spcPts val="1200"/>
              </a:spcBef>
              <a:buNone/>
              <a:defRPr sz="2100" b="1">
                <a:solidFill>
                  <a:srgbClr val="FFFFFF"/>
                </a:solidFill>
                <a:latin typeface="Aptos Display"/>
              </a:defRPr>
            </a:pPr>
            <a:r>
              <a:rPr dirty="0"/>
              <a:t>‘Breakfast clubs improve attainment.’ </a:t>
            </a:r>
            <a:endParaRPr lang="en-GB" dirty="0"/>
          </a:p>
          <a:p>
            <a:pPr marL="0" indent="0">
              <a:spcBef>
                <a:spcPts val="1200"/>
              </a:spcBef>
              <a:buNone/>
              <a:defRPr sz="2100" b="1">
                <a:solidFill>
                  <a:srgbClr val="FFFFFF"/>
                </a:solidFill>
                <a:latin typeface="Aptos Display"/>
              </a:defRPr>
            </a:pPr>
            <a:r>
              <a:rPr dirty="0"/>
              <a:t>Rewrite this as a claim that is defensible given the evidence.</a:t>
            </a:r>
          </a:p>
          <a:p>
            <a:pPr>
              <a:spcBef>
                <a:spcPts val="1100"/>
              </a:spcBef>
              <a:defRPr sz="1400">
                <a:solidFill>
                  <a:srgbClr val="FFFFFF"/>
                </a:solidFill>
                <a:latin typeface="Aptos"/>
              </a:defRPr>
            </a:pPr>
            <a:r>
              <a:rPr dirty="0"/>
              <a:t>Specify pupils, delivery model and attainment outcome.</a:t>
            </a:r>
          </a:p>
          <a:p>
            <a:pPr>
              <a:spcBef>
                <a:spcPts val="1100"/>
              </a:spcBef>
              <a:defRPr sz="1400">
                <a:solidFill>
                  <a:srgbClr val="FFFFFF"/>
                </a:solidFill>
                <a:latin typeface="Aptos"/>
              </a:defRPr>
            </a:pPr>
            <a:r>
              <a:rPr dirty="0"/>
              <a:t>Separate an individual study finding from a general claim.</a:t>
            </a:r>
          </a:p>
        </p:txBody>
      </p:sp>
    </p:spTree>
    <p:extLst>
      <p:ext uri="{BB962C8B-B14F-4D97-AF65-F5344CB8AC3E}">
        <p14:creationId xmlns:p14="http://schemas.microsoft.com/office/powerpoint/2010/main" val="908351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DB36E-9F91-82EB-BA90-3590319C4605}"/>
              </a:ext>
            </a:extLst>
          </p:cNvPr>
          <p:cNvSpPr>
            <a:spLocks noGrp="1"/>
          </p:cNvSpPr>
          <p:nvPr>
            <p:ph type="title"/>
          </p:nvPr>
        </p:nvSpPr>
        <p:spPr/>
        <p:txBody>
          <a:bodyPr>
            <a:normAutofit fontScale="90000"/>
          </a:bodyPr>
          <a:lstStyle/>
          <a:p>
            <a:r>
              <a:rPr lang="en-US" dirty="0"/>
              <a:t>What evidence would make you more confident (or more cautious) about using public funds to support breakfast clubs?</a:t>
            </a:r>
            <a:br>
              <a:rPr lang="en-US" dirty="0"/>
            </a:br>
            <a:endParaRPr lang="en-US" dirty="0"/>
          </a:p>
        </p:txBody>
      </p:sp>
      <p:sp>
        <p:nvSpPr>
          <p:cNvPr id="3" name="Content Placeholder 2">
            <a:extLst>
              <a:ext uri="{FF2B5EF4-FFF2-40B4-BE49-F238E27FC236}">
                <a16:creationId xmlns:a16="http://schemas.microsoft.com/office/drawing/2014/main" id="{49BD13AB-9EC4-C459-BFEF-1896EDDBA96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066562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2A3BE-FAF9-0968-614D-8BAAF2E57AF0}"/>
              </a:ext>
            </a:extLst>
          </p:cNvPr>
          <p:cNvSpPr>
            <a:spLocks noGrp="1"/>
          </p:cNvSpPr>
          <p:nvPr>
            <p:ph type="title"/>
          </p:nvPr>
        </p:nvSpPr>
        <p:spPr/>
        <p:txBody>
          <a:bodyPr/>
          <a:lstStyle/>
          <a:p>
            <a:r>
              <a:rPr lang="en-US" dirty="0"/>
              <a:t>Issues…</a:t>
            </a:r>
          </a:p>
        </p:txBody>
      </p:sp>
      <p:sp>
        <p:nvSpPr>
          <p:cNvPr id="3" name="Content Placeholder 2">
            <a:extLst>
              <a:ext uri="{FF2B5EF4-FFF2-40B4-BE49-F238E27FC236}">
                <a16:creationId xmlns:a16="http://schemas.microsoft.com/office/drawing/2014/main" id="{4DAF2A36-C7B5-F4D9-A05E-C12295997A9B}"/>
              </a:ext>
            </a:extLst>
          </p:cNvPr>
          <p:cNvSpPr>
            <a:spLocks noGrp="1"/>
          </p:cNvSpPr>
          <p:nvPr>
            <p:ph idx="1"/>
          </p:nvPr>
        </p:nvSpPr>
        <p:spPr/>
        <p:txBody>
          <a:bodyPr/>
          <a:lstStyle/>
          <a:p>
            <a:r>
              <a:rPr lang="en-GB" dirty="0">
                <a:latin typeface="Aptos" panose="020B0004020202020204" pitchFamily="34" charset="0"/>
              </a:rPr>
              <a:t>Some evaluations report positive attainment findings for particular models or age groups, but results are not uniform and should not be generalised to every programme. </a:t>
            </a:r>
          </a:p>
          <a:p>
            <a:r>
              <a:rPr lang="en-GB" dirty="0">
                <a:latin typeface="Aptos" panose="020B0004020202020204" pitchFamily="34" charset="0"/>
              </a:rPr>
              <a:t>The revised Magic Breakfast evaluation reported a Year 2 finding but no Year 6 attainment impact. </a:t>
            </a:r>
          </a:p>
          <a:p>
            <a:r>
              <a:rPr lang="en-GB" dirty="0">
                <a:latin typeface="Aptos" panose="020B0004020202020204" pitchFamily="34" charset="0"/>
              </a:rPr>
              <a:t>A 2026 English analysis of earlier schemes reported modest average attainment effects. </a:t>
            </a:r>
          </a:p>
          <a:p>
            <a:endParaRPr lang="en-GB" dirty="0">
              <a:latin typeface="Aptos" panose="020B0004020202020204" pitchFamily="34" charset="0"/>
            </a:endParaRPr>
          </a:p>
          <a:p>
            <a:r>
              <a:rPr lang="en-GB" dirty="0">
                <a:latin typeface="Aptos" panose="020B0004020202020204" pitchFamily="34" charset="0"/>
              </a:rPr>
              <a:t>These are different evaluations, not interchangeable estimates.</a:t>
            </a:r>
          </a:p>
          <a:p>
            <a:endParaRPr lang="en-US" dirty="0"/>
          </a:p>
        </p:txBody>
      </p:sp>
    </p:spTree>
    <p:extLst>
      <p:ext uri="{BB962C8B-B14F-4D97-AF65-F5344CB8AC3E}">
        <p14:creationId xmlns:p14="http://schemas.microsoft.com/office/powerpoint/2010/main" val="1457454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EA008-5005-AEF9-014E-3057E35D131B}"/>
              </a:ext>
            </a:extLst>
          </p:cNvPr>
          <p:cNvSpPr>
            <a:spLocks noGrp="1"/>
          </p:cNvSpPr>
          <p:nvPr>
            <p:ph type="title"/>
          </p:nvPr>
        </p:nvSpPr>
        <p:spPr>
          <a:xfrm rot="10800000" flipV="1">
            <a:off x="803564" y="5462649"/>
            <a:ext cx="10691265" cy="1591292"/>
          </a:xfrm>
        </p:spPr>
        <p:txBody>
          <a:bodyPr>
            <a:normAutofit fontScale="90000"/>
          </a:bodyPr>
          <a:lstStyle/>
          <a:p>
            <a:br>
              <a:rPr lang="en-US" sz="1800" dirty="0">
                <a:hlinkClick r:id="rId2"/>
              </a:rPr>
            </a:br>
            <a:br>
              <a:rPr lang="en-US" sz="1800" dirty="0">
                <a:hlinkClick r:id="rId2"/>
              </a:rPr>
            </a:br>
            <a:br>
              <a:rPr lang="en-US" sz="1800" dirty="0">
                <a:hlinkClick r:id="rId2"/>
              </a:rPr>
            </a:br>
            <a:r>
              <a:rPr lang="en-US" sz="1800" dirty="0">
                <a:hlinkClick r:id="rId2"/>
              </a:rPr>
              <a:t>https://www.gov.wales/healthy-eating-schools-regulations-2025-statutory-guidance-local-authorities-and-governing-bodies</a:t>
            </a:r>
            <a:br>
              <a:rPr lang="en-US" dirty="0"/>
            </a:br>
            <a:endParaRPr lang="en-US" dirty="0"/>
          </a:p>
        </p:txBody>
      </p:sp>
      <p:sp>
        <p:nvSpPr>
          <p:cNvPr id="3" name="Content Placeholder 2">
            <a:extLst>
              <a:ext uri="{FF2B5EF4-FFF2-40B4-BE49-F238E27FC236}">
                <a16:creationId xmlns:a16="http://schemas.microsoft.com/office/drawing/2014/main" id="{80933D78-C189-FE56-807A-FCADCA910237}"/>
              </a:ext>
            </a:extLst>
          </p:cNvPr>
          <p:cNvSpPr>
            <a:spLocks noGrp="1"/>
          </p:cNvSpPr>
          <p:nvPr>
            <p:ph idx="1"/>
          </p:nvPr>
        </p:nvSpPr>
        <p:spPr>
          <a:xfrm>
            <a:off x="700635" y="973777"/>
            <a:ext cx="10691265" cy="4988111"/>
          </a:xfrm>
        </p:spPr>
        <p:txBody>
          <a:bodyPr>
            <a:normAutofit fontScale="92500"/>
          </a:bodyPr>
          <a:lstStyle/>
          <a:p>
            <a:r>
              <a:rPr lang="en-GB" dirty="0">
                <a:latin typeface="Aptos Light" panose="020B0004020202020204" pitchFamily="34" charset="0"/>
              </a:rPr>
              <a:t>Wales has had a Free Breakfast in Primary Schools scheme for years; it is different from England’s newer national breakfast-club rollout. </a:t>
            </a:r>
          </a:p>
          <a:p>
            <a:r>
              <a:rPr lang="en-GB" dirty="0">
                <a:latin typeface="Aptos Light" panose="020B0004020202020204" pitchFamily="34" charset="0"/>
              </a:rPr>
              <a:t>In Wales, maintained primary schools can provide a free breakfast before the school day, and the legal framework requires the local authority to arrange provision if a school requests it, subject to the statutory conditions. </a:t>
            </a:r>
          </a:p>
          <a:p>
            <a:r>
              <a:rPr lang="en-GB" dirty="0">
                <a:latin typeface="Aptos Light" panose="020B0004020202020204" pitchFamily="34" charset="0"/>
              </a:rPr>
              <a:t>The scheme is not childcare: children are supervised while eating, but any earlier wraparound-care session is separate and may be chargeable.</a:t>
            </a:r>
          </a:p>
          <a:p>
            <a:r>
              <a:rPr lang="en-GB" dirty="0">
                <a:latin typeface="Aptos Light" panose="020B0004020202020204" pitchFamily="34" charset="0"/>
              </a:rPr>
              <a:t>A significant current change is about what schools serve, rather than a new breakfast-club rollout. </a:t>
            </a:r>
          </a:p>
          <a:p>
            <a:r>
              <a:rPr lang="en-GB" b="1" dirty="0">
                <a:latin typeface="Aptos Light" panose="020B0004020202020204" pitchFamily="34" charset="0"/>
              </a:rPr>
              <a:t>New Welsh nutritional regulations for maintained nursery and primary schools come into force on 31 October 2026. </a:t>
            </a:r>
          </a:p>
          <a:p>
            <a:r>
              <a:rPr lang="en-GB" dirty="0">
                <a:latin typeface="Aptos Light" panose="020B0004020202020204" pitchFamily="34" charset="0"/>
              </a:rPr>
              <a:t>For school breakfast, they require options from four categories: plain milk or plant-based drinks, cereals, fruit and vegetables, and breads with reduced-fat spreads. They also restrict foods such as confectionery and savoury snacks</a:t>
            </a:r>
            <a:endParaRPr lang="en-US" dirty="0">
              <a:latin typeface="Aptos Light" panose="020B0004020202020204" pitchFamily="34" charset="0"/>
            </a:endParaRPr>
          </a:p>
        </p:txBody>
      </p:sp>
      <p:sp>
        <p:nvSpPr>
          <p:cNvPr id="4" name="TextBox 3">
            <a:extLst>
              <a:ext uri="{FF2B5EF4-FFF2-40B4-BE49-F238E27FC236}">
                <a16:creationId xmlns:a16="http://schemas.microsoft.com/office/drawing/2014/main" id="{E4302546-30D2-38BE-AA75-80E904A7AC01}"/>
              </a:ext>
            </a:extLst>
          </p:cNvPr>
          <p:cNvSpPr txBox="1"/>
          <p:nvPr/>
        </p:nvSpPr>
        <p:spPr>
          <a:xfrm>
            <a:off x="700635" y="178253"/>
            <a:ext cx="9254836" cy="523220"/>
          </a:xfrm>
          <a:prstGeom prst="rect">
            <a:avLst/>
          </a:prstGeom>
          <a:noFill/>
        </p:spPr>
        <p:txBody>
          <a:bodyPr wrap="square" rtlCol="0">
            <a:spAutoFit/>
          </a:bodyPr>
          <a:lstStyle/>
          <a:p>
            <a:r>
              <a:rPr lang="en-US" sz="2800" b="1" dirty="0">
                <a:latin typeface="Aptos" panose="020B0004020202020204" pitchFamily="34" charset="0"/>
              </a:rPr>
              <a:t>Welsh Government (2025)</a:t>
            </a:r>
          </a:p>
        </p:txBody>
      </p:sp>
    </p:spTree>
    <p:extLst>
      <p:ext uri="{BB962C8B-B14F-4D97-AF65-F5344CB8AC3E}">
        <p14:creationId xmlns:p14="http://schemas.microsoft.com/office/powerpoint/2010/main" val="272818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840F2-28D9-6E01-0FD1-2DD830366829}"/>
              </a:ext>
            </a:extLst>
          </p:cNvPr>
          <p:cNvSpPr>
            <a:spLocks noGrp="1"/>
          </p:cNvSpPr>
          <p:nvPr>
            <p:ph type="title"/>
          </p:nvPr>
        </p:nvSpPr>
        <p:spPr/>
        <p:txBody>
          <a:bodyPr>
            <a:normAutofit fontScale="90000"/>
          </a:bodyPr>
          <a:lstStyle/>
          <a:p>
            <a:r>
              <a:rPr lang="en-US" dirty="0"/>
              <a:t>Wales: What is going on in terms of breakfast club provision? </a:t>
            </a:r>
          </a:p>
        </p:txBody>
      </p:sp>
      <p:sp>
        <p:nvSpPr>
          <p:cNvPr id="3" name="Content Placeholder 2">
            <a:extLst>
              <a:ext uri="{FF2B5EF4-FFF2-40B4-BE49-F238E27FC236}">
                <a16:creationId xmlns:a16="http://schemas.microsoft.com/office/drawing/2014/main" id="{AD523FE6-1B79-8FFC-F699-AE03B1929891}"/>
              </a:ext>
            </a:extLst>
          </p:cNvPr>
          <p:cNvSpPr>
            <a:spLocks noGrp="1"/>
          </p:cNvSpPr>
          <p:nvPr>
            <p:ph idx="1"/>
          </p:nvPr>
        </p:nvSpPr>
        <p:spPr>
          <a:xfrm>
            <a:off x="700635" y="2221991"/>
            <a:ext cx="10691265" cy="3917551"/>
          </a:xfrm>
        </p:spPr>
        <p:txBody>
          <a:bodyPr>
            <a:normAutofit fontScale="55000" lnSpcReduction="20000"/>
          </a:bodyPr>
          <a:lstStyle/>
          <a:p>
            <a:endParaRPr lang="en-GB" b="1" dirty="0"/>
          </a:p>
          <a:p>
            <a:pPr marL="0" indent="0">
              <a:buNone/>
            </a:pPr>
            <a:r>
              <a:rPr lang="en-GB" b="1" dirty="0"/>
              <a:t>Murphy et al. (2010)</a:t>
            </a:r>
          </a:p>
          <a:p>
            <a:r>
              <a:rPr lang="en-GB" dirty="0"/>
              <a:t>The  study evaluated the impact of a national school programme of universal free healthy breakfast provision in Wales, UK.</a:t>
            </a:r>
          </a:p>
          <a:p>
            <a:r>
              <a:rPr lang="en-GB" dirty="0"/>
              <a:t>A cluster randomised controlled trial with repeated cross-sectional design and a 12-month follow-up. Primary outcomes were breakfast skipping, breakfast diet and episodic memory. Secondary outcomes were frequency of eating breakfast at home and at school, breakfast attitudes, rest-of-day diet and class behaviour.</a:t>
            </a:r>
          </a:p>
          <a:p>
            <a:pPr marL="0" indent="0">
              <a:buNone/>
            </a:pPr>
            <a:r>
              <a:rPr lang="en-GB" b="1" dirty="0"/>
              <a:t>Setting: </a:t>
            </a:r>
            <a:r>
              <a:rPr lang="en-GB" dirty="0"/>
              <a:t>Primary schools in nine local education authority areas.</a:t>
            </a:r>
          </a:p>
          <a:p>
            <a:r>
              <a:rPr lang="en-GB" dirty="0"/>
              <a:t>A total of 4350 students (aged 9–11 years) at baseline and 4472 at follow-up in 111 schools.</a:t>
            </a:r>
          </a:p>
          <a:p>
            <a:pPr marL="0" indent="0">
              <a:buNone/>
            </a:pPr>
            <a:r>
              <a:rPr lang="en-GB" b="1" dirty="0"/>
              <a:t>Results: </a:t>
            </a:r>
            <a:r>
              <a:rPr lang="en-GB" dirty="0"/>
              <a:t>Students in intervention schools reported significantly higher numbers of healthy food items consumed at breakfast and more positive attitudes towards breakfast eating at 12 months. </a:t>
            </a:r>
          </a:p>
          <a:p>
            <a:r>
              <a:rPr lang="en-GB" dirty="0"/>
              <a:t>Parents in intervention schools reported significantly higher rates of consumption of breakfast at school and correspondingly lower rates of breakfast consumption at home. No other significant differences were found.</a:t>
            </a:r>
          </a:p>
          <a:p>
            <a:r>
              <a:rPr lang="en-GB" dirty="0"/>
              <a:t>The intervention did not reduce breakfast skipping; rather, pupils substituted breakfast at home for breakfast at school. </a:t>
            </a:r>
          </a:p>
          <a:p>
            <a:r>
              <a:rPr lang="en-GB" dirty="0"/>
              <a:t>However, there were improvements in children’s nutritional intake at breakfast time, if not the rest of the day, and more positive attitudes to breakfast, which may have implications for life-course dietary behaviours. </a:t>
            </a:r>
          </a:p>
          <a:p>
            <a:r>
              <a:rPr lang="en-GB" dirty="0"/>
              <a:t>There was no impact on episodic memory or classroom behaviour, which may require targeting breakfast skippers.</a:t>
            </a:r>
          </a:p>
          <a:p>
            <a:endParaRPr lang="en-US" dirty="0">
              <a:latin typeface="Aptos Light" panose="020B0004020202020204" pitchFamily="34" charset="0"/>
            </a:endParaRPr>
          </a:p>
        </p:txBody>
      </p:sp>
    </p:spTree>
    <p:extLst>
      <p:ext uri="{BB962C8B-B14F-4D97-AF65-F5344CB8AC3E}">
        <p14:creationId xmlns:p14="http://schemas.microsoft.com/office/powerpoint/2010/main" val="1435538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0FC30-BA07-4D52-D525-4379B9E170CC}"/>
              </a:ext>
            </a:extLst>
          </p:cNvPr>
          <p:cNvSpPr>
            <a:spLocks noGrp="1"/>
          </p:cNvSpPr>
          <p:nvPr>
            <p:ph type="title"/>
          </p:nvPr>
        </p:nvSpPr>
        <p:spPr/>
        <p:txBody>
          <a:bodyPr>
            <a:normAutofit fontScale="90000"/>
          </a:bodyPr>
          <a:lstStyle/>
          <a:p>
            <a:r>
              <a:rPr lang="en-US" dirty="0"/>
              <a:t>Identify the strengths and limitations of the current situation in Wales…</a:t>
            </a:r>
          </a:p>
        </p:txBody>
      </p:sp>
      <p:sp>
        <p:nvSpPr>
          <p:cNvPr id="3" name="Content Placeholder 2">
            <a:extLst>
              <a:ext uri="{FF2B5EF4-FFF2-40B4-BE49-F238E27FC236}">
                <a16:creationId xmlns:a16="http://schemas.microsoft.com/office/drawing/2014/main" id="{0B338EC3-874A-1F33-A451-F64349E94863}"/>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07229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3EA64-CFB6-44B3-68A6-9BA8CB6E8A9B}"/>
              </a:ext>
            </a:extLst>
          </p:cNvPr>
          <p:cNvSpPr>
            <a:spLocks noGrp="1"/>
          </p:cNvSpPr>
          <p:nvPr>
            <p:ph type="title"/>
          </p:nvPr>
        </p:nvSpPr>
        <p:spPr/>
        <p:txBody>
          <a:bodyPr>
            <a:normAutofit fontScale="90000"/>
          </a:bodyPr>
          <a:lstStyle/>
          <a:p>
            <a:r>
              <a:rPr lang="en-US" b="1" dirty="0"/>
              <a:t>Key Issues and Challenges</a:t>
            </a:r>
            <a:br>
              <a:rPr lang="en-GB" dirty="0"/>
            </a:br>
            <a:endParaRPr lang="en-US" dirty="0"/>
          </a:p>
        </p:txBody>
      </p:sp>
      <p:sp>
        <p:nvSpPr>
          <p:cNvPr id="3" name="Content Placeholder 2">
            <a:extLst>
              <a:ext uri="{FF2B5EF4-FFF2-40B4-BE49-F238E27FC236}">
                <a16:creationId xmlns:a16="http://schemas.microsoft.com/office/drawing/2014/main" id="{12DC2645-DF5F-4D0E-C841-B2195EC332EE}"/>
              </a:ext>
            </a:extLst>
          </p:cNvPr>
          <p:cNvSpPr>
            <a:spLocks noGrp="1"/>
          </p:cNvSpPr>
          <p:nvPr>
            <p:ph idx="1"/>
          </p:nvPr>
        </p:nvSpPr>
        <p:spPr>
          <a:xfrm>
            <a:off x="700635" y="1840832"/>
            <a:ext cx="10691265" cy="4319336"/>
          </a:xfrm>
        </p:spPr>
        <p:txBody>
          <a:bodyPr>
            <a:normAutofit/>
          </a:bodyPr>
          <a:lstStyle/>
          <a:p>
            <a:pPr lvl="0"/>
            <a:r>
              <a:rPr lang="en-US" dirty="0"/>
              <a:t>Financial viability: funding gaps, cost concerns, staff workload</a:t>
            </a:r>
            <a:endParaRPr lang="en-GB" dirty="0"/>
          </a:p>
          <a:p>
            <a:pPr lvl="0"/>
            <a:r>
              <a:rPr lang="en-US" dirty="0"/>
              <a:t>Access and equity: stigma, dietary/SEND needs, operational barriers</a:t>
            </a:r>
            <a:endParaRPr lang="en-GB" dirty="0"/>
          </a:p>
          <a:p>
            <a:pPr lvl="0"/>
            <a:r>
              <a:rPr lang="en-US" dirty="0"/>
              <a:t>Impact uncertainty: mixed research outcomes</a:t>
            </a:r>
            <a:endParaRPr lang="en-GB" dirty="0"/>
          </a:p>
          <a:p>
            <a:pPr marL="0" indent="0">
              <a:buNone/>
            </a:pPr>
            <a:r>
              <a:rPr lang="en-US" b="1" dirty="0"/>
              <a:t>Links:</a:t>
            </a:r>
            <a:endParaRPr lang="en-GB" b="1" dirty="0"/>
          </a:p>
          <a:p>
            <a:r>
              <a:rPr lang="en-US" dirty="0"/>
              <a:t>Schools Withdraw </a:t>
            </a:r>
            <a:r>
              <a:rPr lang="en-US" baseline="30000" dirty="0"/>
              <a:t> </a:t>
            </a:r>
            <a:r>
              <a:rPr lang="en-US" dirty="0">
                <a:hlinkClick r:id="rId2">
                  <a:extLst>
                    <a:ext uri="{A12FA001-AC4F-418D-AE19-62706E023703}">
                      <ahyp:hlinkClr xmlns:ahyp="http://schemas.microsoft.com/office/drawing/2018/hyperlinkcolor" val="tx"/>
                    </a:ext>
                  </a:extLst>
                </a:hlinkClick>
              </a:rPr>
              <a:t>https://schoolsweek.co.uk/79-schools-withdraw-from-breakfast-clubs-trial/</a:t>
            </a:r>
            <a:r>
              <a:rPr lang="en-US" dirty="0"/>
              <a:t>  </a:t>
            </a:r>
          </a:p>
          <a:p>
            <a:r>
              <a:rPr lang="en-GB" dirty="0"/>
              <a:t>TES Teacher’s Concerns </a:t>
            </a:r>
            <a:r>
              <a:rPr lang="en-US" dirty="0">
                <a:solidFill>
                  <a:srgbClr val="778BA2"/>
                </a:solidFill>
                <a:hlinkClick r:id="rId3">
                  <a:extLst>
                    <a:ext uri="{A12FA001-AC4F-418D-AE19-62706E023703}">
                      <ahyp:hlinkClr xmlns:ahyp="http://schemas.microsoft.com/office/drawing/2018/hyperlinkcolor" val="tx"/>
                    </a:ext>
                  </a:extLst>
                </a:hlinkClick>
              </a:rPr>
              <a:t>https</a:t>
            </a:r>
            <a:r>
              <a:rPr lang="en-US" dirty="0">
                <a:hlinkClick r:id="rId3">
                  <a:extLst>
                    <a:ext uri="{A12FA001-AC4F-418D-AE19-62706E023703}">
                      <ahyp:hlinkClr xmlns:ahyp="http://schemas.microsoft.com/office/drawing/2018/hyperlinkcolor" val="tx"/>
                    </a:ext>
                  </a:extLst>
                </a:hlinkClick>
              </a:rPr>
              <a:t>://www.tes.com/magazine/news/primary/schools-worries-about-free-breakfast-clubs-lack-of-funding</a:t>
            </a:r>
            <a:r>
              <a:rPr lang="en-US" dirty="0"/>
              <a:t>  </a:t>
            </a:r>
            <a:endParaRPr lang="en-GB" dirty="0"/>
          </a:p>
          <a:p>
            <a:pPr lvl="0"/>
            <a:r>
              <a:rPr lang="en-US" dirty="0"/>
              <a:t>SEND Inclusion </a:t>
            </a:r>
            <a:r>
              <a:rPr lang="en-US" dirty="0">
                <a:solidFill>
                  <a:srgbClr val="778BA2"/>
                </a:solidFill>
                <a:hlinkClick r:id="rId4">
                  <a:extLst>
                    <a:ext uri="{A12FA001-AC4F-418D-AE19-62706E023703}">
                      <ahyp:hlinkClr xmlns:ahyp="http://schemas.microsoft.com/office/drawing/2018/hyperlinkcolor" val="tx"/>
                    </a:ext>
                  </a:extLst>
                </a:hlinkClick>
              </a:rPr>
              <a:t>https</a:t>
            </a:r>
            <a:r>
              <a:rPr lang="en-US" dirty="0">
                <a:hlinkClick r:id="rId4">
                  <a:extLst>
                    <a:ext uri="{A12FA001-AC4F-418D-AE19-62706E023703}">
                      <ahyp:hlinkClr xmlns:ahyp="http://schemas.microsoft.com/office/drawing/2018/hyperlinkcolor" val="tx"/>
                    </a:ext>
                  </a:extLst>
                </a:hlinkClick>
              </a:rPr>
              <a:t>://www.schoolfoodmatters.org/news-views/blog/how-ensure-breakfast-clubs-meet-needs-send-children</a:t>
            </a:r>
            <a:r>
              <a:rPr lang="en-US" dirty="0"/>
              <a:t>  </a:t>
            </a:r>
          </a:p>
          <a:p>
            <a:pPr marL="0" lvl="0" indent="0">
              <a:buNone/>
            </a:pPr>
            <a:endParaRPr lang="en-US" b="1" dirty="0"/>
          </a:p>
        </p:txBody>
      </p:sp>
    </p:spTree>
    <p:extLst>
      <p:ext uri="{BB962C8B-B14F-4D97-AF65-F5344CB8AC3E}">
        <p14:creationId xmlns:p14="http://schemas.microsoft.com/office/powerpoint/2010/main" val="2657984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3EA64-CFB6-44B3-68A6-9BA8CB6E8A9B}"/>
              </a:ext>
            </a:extLst>
          </p:cNvPr>
          <p:cNvSpPr>
            <a:spLocks noGrp="1"/>
          </p:cNvSpPr>
          <p:nvPr>
            <p:ph type="title"/>
          </p:nvPr>
        </p:nvSpPr>
        <p:spPr>
          <a:xfrm>
            <a:off x="663342" y="772497"/>
            <a:ext cx="10691265" cy="1307592"/>
          </a:xfrm>
        </p:spPr>
        <p:txBody>
          <a:bodyPr>
            <a:normAutofit fontScale="90000"/>
          </a:bodyPr>
          <a:lstStyle/>
          <a:p>
            <a:r>
              <a:rPr lang="en-US" b="1" dirty="0"/>
              <a:t>Key Issues and Challenges Uk:</a:t>
            </a:r>
            <a:br>
              <a:rPr lang="en-GB" b="1" dirty="0"/>
            </a:br>
            <a:br>
              <a:rPr lang="en-GB" dirty="0"/>
            </a:br>
            <a:endParaRPr lang="en-US" dirty="0"/>
          </a:p>
        </p:txBody>
      </p:sp>
      <p:sp>
        <p:nvSpPr>
          <p:cNvPr id="3" name="Content Placeholder 2">
            <a:extLst>
              <a:ext uri="{FF2B5EF4-FFF2-40B4-BE49-F238E27FC236}">
                <a16:creationId xmlns:a16="http://schemas.microsoft.com/office/drawing/2014/main" id="{12DC2645-DF5F-4D0E-C841-B2195EC332EE}"/>
              </a:ext>
            </a:extLst>
          </p:cNvPr>
          <p:cNvSpPr>
            <a:spLocks noGrp="1"/>
          </p:cNvSpPr>
          <p:nvPr>
            <p:ph sz="half" idx="1"/>
          </p:nvPr>
        </p:nvSpPr>
        <p:spPr>
          <a:xfrm>
            <a:off x="748765" y="1443789"/>
            <a:ext cx="5212080" cy="4011950"/>
          </a:xfrm>
        </p:spPr>
        <p:txBody>
          <a:bodyPr>
            <a:normAutofit/>
          </a:bodyPr>
          <a:lstStyle/>
          <a:p>
            <a:r>
              <a:rPr lang="en-US" dirty="0">
                <a:hlinkClick r:id="rId4">
                  <a:extLst>
                    <a:ext uri="{A12FA001-AC4F-418D-AE19-62706E023703}">
                      <ahyp:hlinkClr xmlns:ahyp="http://schemas.microsoft.com/office/drawing/2018/hyperlinkcolor" val="tx"/>
                    </a:ext>
                  </a:extLst>
                </a:hlinkClick>
              </a:rPr>
              <a:t>https://www.magicbreakfast.com/</a:t>
            </a:r>
            <a:endParaRPr lang="en-US" dirty="0"/>
          </a:p>
          <a:p>
            <a:r>
              <a:rPr lang="en-US" dirty="0"/>
              <a:t>Magic Breakfast: SEND Inclusion</a:t>
            </a:r>
          </a:p>
        </p:txBody>
      </p:sp>
      <p:sp>
        <p:nvSpPr>
          <p:cNvPr id="7" name="Content Placeholder 6">
            <a:extLst>
              <a:ext uri="{FF2B5EF4-FFF2-40B4-BE49-F238E27FC236}">
                <a16:creationId xmlns:a16="http://schemas.microsoft.com/office/drawing/2014/main" id="{9867FB9E-2C8D-DD67-9C7F-A30B31915DB1}"/>
              </a:ext>
            </a:extLst>
          </p:cNvPr>
          <p:cNvSpPr>
            <a:spLocks noGrp="1"/>
          </p:cNvSpPr>
          <p:nvPr>
            <p:ph sz="half" idx="2"/>
          </p:nvPr>
        </p:nvSpPr>
        <p:spPr>
          <a:xfrm>
            <a:off x="6008975" y="1707662"/>
            <a:ext cx="5562758" cy="744855"/>
          </a:xfrm>
        </p:spPr>
        <p:txBody>
          <a:bodyPr>
            <a:normAutofit/>
          </a:bodyPr>
          <a:lstStyle/>
          <a:p>
            <a:r>
              <a:rPr lang="en-US" dirty="0">
                <a:hlinkClick r:id="rId5">
                  <a:extLst>
                    <a:ext uri="{A12FA001-AC4F-418D-AE19-62706E023703}">
                      <ahyp:hlinkClr xmlns:ahyp="http://schemas.microsoft.com/office/drawing/2018/hyperlinkcolor" val="tx"/>
                    </a:ext>
                  </a:extLst>
                </a:hlinkClick>
              </a:rPr>
              <a:t>Lisa Faulkner: How Breakfast Clubs Help Kids</a:t>
            </a:r>
            <a:endParaRPr lang="en-GB" dirty="0"/>
          </a:p>
          <a:p>
            <a:endParaRPr lang="en-US" dirty="0"/>
          </a:p>
        </p:txBody>
      </p:sp>
      <p:pic>
        <p:nvPicPr>
          <p:cNvPr id="4" name="Online Media 3" descr="Magic Breakfast | Transforming mornings for SEND schoolchildren">
            <a:hlinkClick r:id="" action="ppaction://media"/>
            <a:extLst>
              <a:ext uri="{FF2B5EF4-FFF2-40B4-BE49-F238E27FC236}">
                <a16:creationId xmlns:a16="http://schemas.microsoft.com/office/drawing/2014/main" id="{5BACF587-3A43-417E-DD20-F543A2EE7A9A}"/>
              </a:ext>
            </a:extLst>
          </p:cNvPr>
          <p:cNvPicPr>
            <a:picLocks noRot="1" noChangeAspect="1"/>
          </p:cNvPicPr>
          <p:nvPr>
            <a:videoFile r:link="rId1"/>
          </p:nvPr>
        </p:nvPicPr>
        <p:blipFill>
          <a:blip r:embed="rId6"/>
          <a:stretch>
            <a:fillRect/>
          </a:stretch>
        </p:blipFill>
        <p:spPr>
          <a:xfrm>
            <a:off x="457200" y="2221992"/>
            <a:ext cx="5458968" cy="3604206"/>
          </a:xfrm>
          <a:prstGeom prst="rect">
            <a:avLst/>
          </a:prstGeom>
        </p:spPr>
      </p:pic>
      <p:pic>
        <p:nvPicPr>
          <p:cNvPr id="5" name="Online Media 4" descr="How Breakfast Clubs Help Kids - Lisa Faulkner | Good Morning Britain">
            <a:hlinkClick r:id="" action="ppaction://media"/>
            <a:extLst>
              <a:ext uri="{FF2B5EF4-FFF2-40B4-BE49-F238E27FC236}">
                <a16:creationId xmlns:a16="http://schemas.microsoft.com/office/drawing/2014/main" id="{C4A151D9-63DF-DE60-FD1F-6F33E1950E7E}"/>
              </a:ext>
            </a:extLst>
          </p:cNvPr>
          <p:cNvPicPr>
            <a:picLocks noRot="1" noChangeAspect="1"/>
          </p:cNvPicPr>
          <p:nvPr>
            <a:videoFile r:link="rId2"/>
          </p:nvPr>
        </p:nvPicPr>
        <p:blipFill>
          <a:blip r:embed="rId7"/>
          <a:stretch>
            <a:fillRect/>
          </a:stretch>
        </p:blipFill>
        <p:spPr>
          <a:xfrm>
            <a:off x="6275834" y="2221992"/>
            <a:ext cx="5562758" cy="3604206"/>
          </a:xfrm>
          <a:prstGeom prst="rect">
            <a:avLst/>
          </a:prstGeom>
        </p:spPr>
      </p:pic>
    </p:spTree>
    <p:extLst>
      <p:ext uri="{BB962C8B-B14F-4D97-AF65-F5344CB8AC3E}">
        <p14:creationId xmlns:p14="http://schemas.microsoft.com/office/powerpoint/2010/main" val="1153614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vol="80000">
                <p:cTn id="17"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79B7C-2A44-A34F-87C8-ED935332E4C6}"/>
              </a:ext>
            </a:extLst>
          </p:cNvPr>
          <p:cNvSpPr>
            <a:spLocks noGrp="1"/>
          </p:cNvSpPr>
          <p:nvPr>
            <p:ph type="title"/>
          </p:nvPr>
        </p:nvSpPr>
        <p:spPr/>
        <p:txBody>
          <a:bodyPr>
            <a:normAutofit fontScale="90000"/>
          </a:bodyPr>
          <a:lstStyle/>
          <a:p>
            <a:r>
              <a:rPr lang="en-US" b="1" dirty="0"/>
              <a:t>Policy, Practice and Debate</a:t>
            </a:r>
            <a:br>
              <a:rPr lang="en-GB" dirty="0"/>
            </a:br>
            <a:endParaRPr lang="en-US" dirty="0"/>
          </a:p>
        </p:txBody>
      </p:sp>
      <p:sp>
        <p:nvSpPr>
          <p:cNvPr id="3" name="Content Placeholder 2">
            <a:extLst>
              <a:ext uri="{FF2B5EF4-FFF2-40B4-BE49-F238E27FC236}">
                <a16:creationId xmlns:a16="http://schemas.microsoft.com/office/drawing/2014/main" id="{379EB36E-E082-9FD2-03A6-22647955BD71}"/>
              </a:ext>
            </a:extLst>
          </p:cNvPr>
          <p:cNvSpPr>
            <a:spLocks noGrp="1"/>
          </p:cNvSpPr>
          <p:nvPr>
            <p:ph idx="1"/>
          </p:nvPr>
        </p:nvSpPr>
        <p:spPr>
          <a:xfrm>
            <a:off x="700635" y="1864895"/>
            <a:ext cx="10691265" cy="4307305"/>
          </a:xfrm>
        </p:spPr>
        <p:txBody>
          <a:bodyPr>
            <a:normAutofit/>
          </a:bodyPr>
          <a:lstStyle/>
          <a:p>
            <a:pPr lvl="0"/>
            <a:r>
              <a:rPr lang="en-US" dirty="0"/>
              <a:t>Parliamentary and policy initiatives (universal access, early adopters)</a:t>
            </a:r>
            <a:endParaRPr lang="en-GB" dirty="0"/>
          </a:p>
          <a:p>
            <a:pPr lvl="0"/>
            <a:r>
              <a:rPr lang="en-US" dirty="0"/>
              <a:t>Are breakfast clubs sustainable at scale?</a:t>
            </a:r>
            <a:endParaRPr lang="en-GB" dirty="0"/>
          </a:p>
          <a:p>
            <a:pPr lvl="0"/>
            <a:r>
              <a:rPr lang="en-US" dirty="0"/>
              <a:t>Points for debate: efficacy, inclusion, government responsibility</a:t>
            </a:r>
            <a:endParaRPr lang="en-GB" dirty="0"/>
          </a:p>
          <a:p>
            <a:endParaRPr lang="en-US" dirty="0"/>
          </a:p>
          <a:p>
            <a:r>
              <a:rPr lang="en-US" dirty="0"/>
              <a:t>Links:</a:t>
            </a:r>
          </a:p>
          <a:p>
            <a:r>
              <a:rPr lang="en-US" dirty="0" err="1"/>
              <a:t>Labour</a:t>
            </a:r>
            <a:r>
              <a:rPr lang="en-US" dirty="0"/>
              <a:t> Rollout</a:t>
            </a:r>
          </a:p>
          <a:p>
            <a:endParaRPr lang="en-GB" dirty="0"/>
          </a:p>
          <a:p>
            <a:r>
              <a:rPr lang="en-GB" dirty="0"/>
              <a:t>House of Lords Debate: </a:t>
            </a:r>
          </a:p>
          <a:p>
            <a:r>
              <a:rPr lang="en-US" sz="1500" dirty="0">
                <a:solidFill>
                  <a:srgbClr val="778BA2"/>
                </a:solidFill>
                <a:hlinkClick r:id="rId2">
                  <a:extLst>
                    <a:ext uri="{A12FA001-AC4F-418D-AE19-62706E023703}">
                      <ahyp:hlinkClr xmlns:ahyp="http://schemas.microsoft.com/office/drawing/2018/hyperlinkcolor" val="tx"/>
                    </a:ext>
                  </a:extLst>
                </a:hlinkClick>
              </a:rPr>
              <a:t>https</a:t>
            </a:r>
            <a:r>
              <a:rPr lang="en-US" sz="1500" dirty="0">
                <a:hlinkClick r:id="rId2">
                  <a:extLst>
                    <a:ext uri="{A12FA001-AC4F-418D-AE19-62706E023703}">
                      <ahyp:hlinkClr xmlns:ahyp="http://schemas.microsoft.com/office/drawing/2018/hyperlinkcolor" val="tx"/>
                    </a:ext>
                  </a:extLst>
                </a:hlinkClick>
              </a:rPr>
              <a:t>://contact.org.uk/about-contact/news-and-views/contact-speaks-in-house-of-lords-as-breakfast-clubs-launch/</a:t>
            </a:r>
            <a:r>
              <a:rPr lang="en-US" sz="1500" dirty="0"/>
              <a:t>  </a:t>
            </a:r>
            <a:endParaRPr lang="en-GB" sz="1500" dirty="0"/>
          </a:p>
          <a:p>
            <a:pPr lvl="0"/>
            <a:endParaRPr lang="en-GB" sz="1500" dirty="0"/>
          </a:p>
          <a:p>
            <a:endParaRPr lang="en-US" dirty="0"/>
          </a:p>
        </p:txBody>
      </p:sp>
    </p:spTree>
    <p:extLst>
      <p:ext uri="{BB962C8B-B14F-4D97-AF65-F5344CB8AC3E}">
        <p14:creationId xmlns:p14="http://schemas.microsoft.com/office/powerpoint/2010/main" val="716865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79B7C-2A44-A34F-87C8-ED935332E4C6}"/>
              </a:ext>
            </a:extLst>
          </p:cNvPr>
          <p:cNvSpPr>
            <a:spLocks noGrp="1"/>
          </p:cNvSpPr>
          <p:nvPr>
            <p:ph type="title"/>
          </p:nvPr>
        </p:nvSpPr>
        <p:spPr>
          <a:xfrm>
            <a:off x="750367" y="722149"/>
            <a:ext cx="10691265" cy="1307592"/>
          </a:xfrm>
        </p:spPr>
        <p:txBody>
          <a:bodyPr>
            <a:normAutofit fontScale="90000"/>
          </a:bodyPr>
          <a:lstStyle/>
          <a:p>
            <a:r>
              <a:rPr lang="en-US" b="1" dirty="0"/>
              <a:t>Policy, Practice and Debate: </a:t>
            </a:r>
            <a:r>
              <a:rPr lang="en-GB" dirty="0"/>
              <a:t>Eamonn Holmes Debate</a:t>
            </a:r>
            <a:br>
              <a:rPr lang="en-GB" dirty="0"/>
            </a:br>
            <a:br>
              <a:rPr lang="en-GB" dirty="0"/>
            </a:br>
            <a:endParaRPr lang="en-US" dirty="0"/>
          </a:p>
        </p:txBody>
      </p:sp>
      <p:sp>
        <p:nvSpPr>
          <p:cNvPr id="3" name="Content Placeholder 2">
            <a:extLst>
              <a:ext uri="{FF2B5EF4-FFF2-40B4-BE49-F238E27FC236}">
                <a16:creationId xmlns:a16="http://schemas.microsoft.com/office/drawing/2014/main" id="{379EB36E-E082-9FD2-03A6-22647955BD71}"/>
              </a:ext>
            </a:extLst>
          </p:cNvPr>
          <p:cNvSpPr>
            <a:spLocks noGrp="1"/>
          </p:cNvSpPr>
          <p:nvPr>
            <p:ph idx="1"/>
          </p:nvPr>
        </p:nvSpPr>
        <p:spPr>
          <a:xfrm>
            <a:off x="700635" y="1864895"/>
            <a:ext cx="10691265" cy="4307305"/>
          </a:xfrm>
        </p:spPr>
        <p:txBody>
          <a:bodyPr>
            <a:normAutofit/>
          </a:bodyPr>
          <a:lstStyle/>
          <a:p>
            <a:pPr lvl="0"/>
            <a:endParaRPr lang="en-GB" sz="1500" dirty="0"/>
          </a:p>
          <a:p>
            <a:endParaRPr lang="en-US" dirty="0"/>
          </a:p>
        </p:txBody>
      </p:sp>
      <p:pic>
        <p:nvPicPr>
          <p:cNvPr id="5" name="Online Media 4" descr="'FED UP' Eamonn Holmes FUMES at free breakfast clubs: 'NOT the state's responsibility to feed kids!'">
            <a:hlinkClick r:id="" action="ppaction://media"/>
            <a:extLst>
              <a:ext uri="{FF2B5EF4-FFF2-40B4-BE49-F238E27FC236}">
                <a16:creationId xmlns:a16="http://schemas.microsoft.com/office/drawing/2014/main" id="{6617388A-AAD9-DCC5-7E66-F97044E9DCDC}"/>
              </a:ext>
            </a:extLst>
          </p:cNvPr>
          <p:cNvPicPr>
            <a:picLocks noRot="1" noChangeAspect="1"/>
          </p:cNvPicPr>
          <p:nvPr>
            <a:videoFile r:link="rId1"/>
          </p:nvPr>
        </p:nvPicPr>
        <p:blipFill>
          <a:blip r:embed="rId4"/>
          <a:stretch>
            <a:fillRect/>
          </a:stretch>
        </p:blipFill>
        <p:spPr>
          <a:xfrm>
            <a:off x="2851484" y="1515979"/>
            <a:ext cx="8325853" cy="5145171"/>
          </a:xfrm>
          <a:prstGeom prst="rect">
            <a:avLst/>
          </a:prstGeom>
        </p:spPr>
      </p:pic>
    </p:spTree>
    <p:extLst>
      <p:ext uri="{BB962C8B-B14F-4D97-AF65-F5344CB8AC3E}">
        <p14:creationId xmlns:p14="http://schemas.microsoft.com/office/powerpoint/2010/main" val="401810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F4C68-F3AA-9A9F-1657-16E62AA2C271}"/>
              </a:ext>
            </a:extLst>
          </p:cNvPr>
          <p:cNvSpPr>
            <a:spLocks noGrp="1"/>
          </p:cNvSpPr>
          <p:nvPr>
            <p:ph type="title"/>
          </p:nvPr>
        </p:nvSpPr>
        <p:spPr/>
        <p:txBody>
          <a:bodyPr>
            <a:normAutofit fontScale="90000"/>
          </a:bodyPr>
          <a:lstStyle/>
          <a:p>
            <a:r>
              <a:rPr lang="en-US" dirty="0"/>
              <a:t>Arguments presented…</a:t>
            </a:r>
            <a:br>
              <a:rPr lang="en-US" dirty="0"/>
            </a:br>
            <a:br>
              <a:rPr lang="en-US" dirty="0"/>
            </a:br>
            <a:endParaRPr lang="en-US" dirty="0"/>
          </a:p>
        </p:txBody>
      </p:sp>
      <p:sp>
        <p:nvSpPr>
          <p:cNvPr id="3" name="Content Placeholder 2">
            <a:extLst>
              <a:ext uri="{FF2B5EF4-FFF2-40B4-BE49-F238E27FC236}">
                <a16:creationId xmlns:a16="http://schemas.microsoft.com/office/drawing/2014/main" id="{C6E7935A-B8EC-6296-04E7-463A3B486965}"/>
              </a:ext>
            </a:extLst>
          </p:cNvPr>
          <p:cNvSpPr>
            <a:spLocks noGrp="1"/>
          </p:cNvSpPr>
          <p:nvPr>
            <p:ph idx="1"/>
          </p:nvPr>
        </p:nvSpPr>
        <p:spPr>
          <a:xfrm>
            <a:off x="700635" y="1552073"/>
            <a:ext cx="10691265" cy="4614351"/>
          </a:xfrm>
        </p:spPr>
        <p:txBody>
          <a:bodyPr>
            <a:normAutofit fontScale="92500" lnSpcReduction="20000"/>
          </a:bodyPr>
          <a:lstStyle/>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Parental Responsibility: </a:t>
            </a:r>
            <a:r>
              <a:rPr lang="en-GB" dirty="0">
                <a:latin typeface="Arial" panose="020B0604020202020204" pitchFamily="34" charset="0"/>
                <a:cs typeface="Arial" panose="020B0604020202020204" pitchFamily="34" charset="0"/>
              </a:rPr>
              <a:t>Holmes strongly argues that feeding children should be the “basic primary parental responsibility.” He questions why parents “can’t give their kid some toast in the morning” and suggests relying on the state to feed children erodes essential parental duties.</a:t>
            </a:r>
          </a:p>
          <a:p>
            <a:r>
              <a:rPr lang="en-GB" b="1" dirty="0">
                <a:latin typeface="Arial" panose="020B0604020202020204" pitchFamily="34" charset="0"/>
                <a:cs typeface="Arial" panose="020B0604020202020204" pitchFamily="34" charset="0"/>
              </a:rPr>
              <a:t>Limits of State Provision: </a:t>
            </a:r>
            <a:r>
              <a:rPr lang="en-GB" dirty="0">
                <a:latin typeface="Arial" panose="020B0604020202020204" pitchFamily="34" charset="0"/>
                <a:cs typeface="Arial" panose="020B0604020202020204" pitchFamily="34" charset="0"/>
              </a:rPr>
              <a:t>He expresses concern that if the state continues to take on roles traditionally held by families, it becomes a slippery slope, asking, “where does it stop in this country?”</a:t>
            </a:r>
          </a:p>
          <a:p>
            <a:r>
              <a:rPr lang="en-GB" b="1" dirty="0">
                <a:latin typeface="Arial" panose="020B0604020202020204" pitchFamily="34" charset="0"/>
                <a:cs typeface="Arial" panose="020B0604020202020204" pitchFamily="34" charset="0"/>
              </a:rPr>
              <a:t>Use of Taxpayer Money: </a:t>
            </a:r>
            <a:r>
              <a:rPr lang="en-GB" dirty="0">
                <a:latin typeface="Arial" panose="020B0604020202020204" pitchFamily="34" charset="0"/>
                <a:cs typeface="Arial" panose="020B0604020202020204" pitchFamily="34" charset="0"/>
              </a:rPr>
              <a:t>He questions the justification for public funding of breakfast clubs, especially when politicians claim there is no money, yet always “find money to do other things like this.”</a:t>
            </a:r>
          </a:p>
          <a:p>
            <a:r>
              <a:rPr lang="en-GB" b="1" dirty="0">
                <a:latin typeface="Arial" panose="020B0604020202020204" pitchFamily="34" charset="0"/>
                <a:cs typeface="Arial" panose="020B0604020202020204" pitchFamily="34" charset="0"/>
              </a:rPr>
              <a:t>Societal Change Critique: </a:t>
            </a:r>
            <a:r>
              <a:rPr lang="en-GB" dirty="0">
                <a:latin typeface="Arial" panose="020B0604020202020204" pitchFamily="34" charset="0"/>
                <a:cs typeface="Arial" panose="020B0604020202020204" pitchFamily="34" charset="0"/>
              </a:rPr>
              <a:t>Holmes hints at a wider political agenda, claiming governments (especially Labour) prefer the state to look after children rather than parents, reflecting distrust of more interventionist policies.</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1268410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72BBF-961E-695B-5EDE-1141A01BBCF4}"/>
              </a:ext>
            </a:extLst>
          </p:cNvPr>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Counterarguments… </a:t>
            </a:r>
            <a:endParaRPr lang="en-US" dirty="0"/>
          </a:p>
        </p:txBody>
      </p:sp>
      <p:sp>
        <p:nvSpPr>
          <p:cNvPr id="3" name="Content Placeholder 2">
            <a:extLst>
              <a:ext uri="{FF2B5EF4-FFF2-40B4-BE49-F238E27FC236}">
                <a16:creationId xmlns:a16="http://schemas.microsoft.com/office/drawing/2014/main" id="{452B26B7-CC2B-8C83-E93F-46329643553D}"/>
              </a:ext>
            </a:extLst>
          </p:cNvPr>
          <p:cNvSpPr>
            <a:spLocks noGrp="1"/>
          </p:cNvSpPr>
          <p:nvPr>
            <p:ph idx="1"/>
          </p:nvPr>
        </p:nvSpPr>
        <p:spPr/>
        <p:txBody>
          <a:bodyPr>
            <a:normAutofit fontScale="92500" lnSpcReduction="10000"/>
          </a:bodyPr>
          <a:lstStyle/>
          <a:p>
            <a:r>
              <a:rPr lang="en-GB" b="1" dirty="0">
                <a:latin typeface="Arial" panose="020B0604020202020204" pitchFamily="34" charset="0"/>
                <a:cs typeface="Arial" panose="020B0604020202020204" pitchFamily="34" charset="0"/>
              </a:rPr>
              <a:t>Addressing Child Poverty: </a:t>
            </a:r>
            <a:r>
              <a:rPr lang="en-GB" dirty="0">
                <a:latin typeface="Arial" panose="020B0604020202020204" pitchFamily="34" charset="0"/>
                <a:cs typeface="Arial" panose="020B0604020202020204" pitchFamily="34" charset="0"/>
              </a:rPr>
              <a:t>The guest points out that a significant share of UK teachers spend their own money on food for children in need, highlighting the scale of hunger in schools and arguing this justifies state intervention.</a:t>
            </a:r>
          </a:p>
          <a:p>
            <a:r>
              <a:rPr lang="en-GB" b="1" dirty="0">
                <a:latin typeface="Arial" panose="020B0604020202020204" pitchFamily="34" charset="0"/>
                <a:cs typeface="Arial" panose="020B0604020202020204" pitchFamily="34" charset="0"/>
              </a:rPr>
              <a:t>Pragmatism Over Ideology: </a:t>
            </a:r>
            <a:r>
              <a:rPr lang="en-GB" dirty="0">
                <a:latin typeface="Arial" panose="020B0604020202020204" pitchFamily="34" charset="0"/>
                <a:cs typeface="Arial" panose="020B0604020202020204" pitchFamily="34" charset="0"/>
              </a:rPr>
              <a:t>She says the pilot is a response to real needs, not a philosophical attempt to diminish parental roles, and emphasizes the importance of ensuring all children have enough food to learn.</a:t>
            </a:r>
          </a:p>
          <a:p>
            <a:r>
              <a:rPr lang="en-GB" b="1" dirty="0">
                <a:latin typeface="Arial" panose="020B0604020202020204" pitchFamily="34" charset="0"/>
                <a:cs typeface="Arial" panose="020B0604020202020204" pitchFamily="34" charset="0"/>
              </a:rPr>
              <a:t>Benefits for Working Parents: </a:t>
            </a:r>
            <a:r>
              <a:rPr lang="en-GB" dirty="0">
                <a:latin typeface="Arial" panose="020B0604020202020204" pitchFamily="34" charset="0"/>
                <a:cs typeface="Arial" panose="020B0604020202020204" pitchFamily="34" charset="0"/>
              </a:rPr>
              <a:t>The breakfast clubs also provide valuable childcare—saving families up to £450 a year—which can help parents to work and balance family life.</a:t>
            </a:r>
          </a:p>
          <a:p>
            <a:r>
              <a:rPr lang="en-GB" b="1" dirty="0">
                <a:latin typeface="Arial" panose="020B0604020202020204" pitchFamily="34" charset="0"/>
                <a:cs typeface="Arial" panose="020B0604020202020204" pitchFamily="34" charset="0"/>
              </a:rPr>
              <a:t>Societal Responsibility: </a:t>
            </a:r>
            <a:r>
              <a:rPr lang="en-GB" dirty="0">
                <a:latin typeface="Arial" panose="020B0604020202020204" pitchFamily="34" charset="0"/>
                <a:cs typeface="Arial" panose="020B0604020202020204" pitchFamily="34" charset="0"/>
              </a:rPr>
              <a:t>While agreeing that parental responsibility is ideal, she argues the state must step in where children “aren’t being fed,” aligning this with a basic duty of a responsible society.</a:t>
            </a:r>
          </a:p>
          <a:p>
            <a:endParaRPr lang="en-US" dirty="0"/>
          </a:p>
        </p:txBody>
      </p:sp>
    </p:spTree>
    <p:extLst>
      <p:ext uri="{BB962C8B-B14F-4D97-AF65-F5344CB8AC3E}">
        <p14:creationId xmlns:p14="http://schemas.microsoft.com/office/powerpoint/2010/main" val="311336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F420D-0106-3FD8-09D0-322DF5930C44}"/>
              </a:ext>
            </a:extLst>
          </p:cNvPr>
          <p:cNvSpPr>
            <a:spLocks noGrp="1"/>
          </p:cNvSpPr>
          <p:nvPr>
            <p:ph type="title"/>
          </p:nvPr>
        </p:nvSpPr>
        <p:spPr/>
        <p:txBody>
          <a:bodyPr>
            <a:normAutofit fontScale="90000"/>
          </a:bodyPr>
          <a:lstStyle/>
          <a:p>
            <a:r>
              <a:rPr lang="en-US" dirty="0"/>
              <a:t>“Are breakfast clubs financially viable and inclusive for all pupils?”</a:t>
            </a:r>
            <a:br>
              <a:rPr lang="en-US" dirty="0"/>
            </a:br>
            <a:endParaRPr lang="en-US" dirty="0"/>
          </a:p>
        </p:txBody>
      </p:sp>
      <p:sp>
        <p:nvSpPr>
          <p:cNvPr id="3" name="Content Placeholder 2">
            <a:extLst>
              <a:ext uri="{FF2B5EF4-FFF2-40B4-BE49-F238E27FC236}">
                <a16:creationId xmlns:a16="http://schemas.microsoft.com/office/drawing/2014/main" id="{6B5ACA70-E283-9B94-1535-E2BF57C50DEE}"/>
              </a:ext>
            </a:extLst>
          </p:cNvPr>
          <p:cNvSpPr>
            <a:spLocks noGrp="1"/>
          </p:cNvSpPr>
          <p:nvPr>
            <p:ph idx="1"/>
          </p:nvPr>
        </p:nvSpPr>
        <p:spPr/>
        <p:txBody>
          <a:bodyPr/>
          <a:lstStyle/>
          <a:p>
            <a:pPr marL="0" lvl="0" indent="0">
              <a:buNone/>
            </a:pPr>
            <a:endParaRPr lang="en-GB" dirty="0"/>
          </a:p>
          <a:p>
            <a:pPr lvl="0"/>
            <a:r>
              <a:rPr lang="en-US" dirty="0"/>
              <a:t>What improvements would you recommend for policy and practice?</a:t>
            </a:r>
            <a:endParaRPr lang="en-GB" dirty="0"/>
          </a:p>
          <a:p>
            <a:endParaRPr lang="en-US" dirty="0"/>
          </a:p>
        </p:txBody>
      </p:sp>
    </p:spTree>
    <p:extLst>
      <p:ext uri="{BB962C8B-B14F-4D97-AF65-F5344CB8AC3E}">
        <p14:creationId xmlns:p14="http://schemas.microsoft.com/office/powerpoint/2010/main" val="23860082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44D1-2419-86C6-30BD-C8AA87780F63}"/>
              </a:ext>
            </a:extLst>
          </p:cNvPr>
          <p:cNvSpPr>
            <a:spLocks noGrp="1"/>
          </p:cNvSpPr>
          <p:nvPr>
            <p:ph type="title"/>
          </p:nvPr>
        </p:nvSpPr>
        <p:spPr/>
        <p:txBody>
          <a:bodyPr>
            <a:normAutofit fontScale="90000"/>
          </a:bodyPr>
          <a:lstStyle/>
          <a:p>
            <a:r>
              <a:rPr lang="en-GB" dirty="0"/>
              <a:t>Read a study critically</a:t>
            </a:r>
            <a:br>
              <a:rPr lang="en-GB" dirty="0"/>
            </a:br>
            <a:endParaRPr lang="en-US" dirty="0"/>
          </a:p>
        </p:txBody>
      </p:sp>
      <p:sp>
        <p:nvSpPr>
          <p:cNvPr id="3" name="Content Placeholder 2">
            <a:extLst>
              <a:ext uri="{FF2B5EF4-FFF2-40B4-BE49-F238E27FC236}">
                <a16:creationId xmlns:a16="http://schemas.microsoft.com/office/drawing/2014/main" id="{CC61B122-BED9-0F88-33AE-960C0690D8B5}"/>
              </a:ext>
            </a:extLst>
          </p:cNvPr>
          <p:cNvSpPr>
            <a:spLocks noGrp="1"/>
          </p:cNvSpPr>
          <p:nvPr>
            <p:ph idx="1"/>
          </p:nvPr>
        </p:nvSpPr>
        <p:spPr/>
        <p:txBody>
          <a:bodyPr/>
          <a:lstStyle/>
          <a:p>
            <a:pPr>
              <a:lnSpc>
                <a:spcPct val="105000"/>
              </a:lnSpc>
              <a:spcAft>
                <a:spcPts val="900"/>
              </a:spcAft>
              <a:defRPr sz="1900">
                <a:solidFill>
                  <a:srgbClr val="25313B"/>
                </a:solidFill>
                <a:latin typeface="Aptos"/>
              </a:defRPr>
            </a:pPr>
            <a:r>
              <a:rPr lang="en-GB" dirty="0"/>
              <a:t>Intervention: What exactly was offered—food, a club, childcare, or a combined package?</a:t>
            </a:r>
          </a:p>
          <a:p>
            <a:pPr>
              <a:lnSpc>
                <a:spcPct val="105000"/>
              </a:lnSpc>
              <a:spcAft>
                <a:spcPts val="900"/>
              </a:spcAft>
              <a:defRPr sz="1900">
                <a:solidFill>
                  <a:srgbClr val="25313B"/>
                </a:solidFill>
                <a:latin typeface="Aptos"/>
              </a:defRPr>
            </a:pPr>
            <a:r>
              <a:rPr lang="en-GB" dirty="0"/>
              <a:t>Population: Which ages, schools and communities were included?</a:t>
            </a:r>
          </a:p>
          <a:p>
            <a:pPr>
              <a:lnSpc>
                <a:spcPct val="105000"/>
              </a:lnSpc>
              <a:spcAft>
                <a:spcPts val="900"/>
              </a:spcAft>
              <a:defRPr sz="1900">
                <a:solidFill>
                  <a:srgbClr val="25313B"/>
                </a:solidFill>
                <a:latin typeface="Aptos"/>
              </a:defRPr>
            </a:pPr>
            <a:r>
              <a:rPr lang="en-GB" dirty="0"/>
              <a:t>Outcome: What was measured, by whom and over what period?</a:t>
            </a:r>
          </a:p>
          <a:p>
            <a:pPr>
              <a:lnSpc>
                <a:spcPct val="105000"/>
              </a:lnSpc>
              <a:spcAft>
                <a:spcPts val="900"/>
              </a:spcAft>
              <a:defRPr sz="1900">
                <a:solidFill>
                  <a:srgbClr val="25313B"/>
                </a:solidFill>
                <a:latin typeface="Aptos"/>
              </a:defRPr>
            </a:pPr>
            <a:r>
              <a:rPr lang="en-GB" dirty="0"/>
              <a:t>Comparison: What might have happened without the offer?</a:t>
            </a:r>
          </a:p>
          <a:p>
            <a:pPr>
              <a:lnSpc>
                <a:spcPct val="105000"/>
              </a:lnSpc>
              <a:spcAft>
                <a:spcPts val="900"/>
              </a:spcAft>
              <a:defRPr sz="1900">
                <a:solidFill>
                  <a:srgbClr val="25313B"/>
                </a:solidFill>
                <a:latin typeface="Aptos"/>
              </a:defRPr>
            </a:pPr>
            <a:r>
              <a:rPr lang="en-GB" dirty="0"/>
              <a:t>Inference: Does the design support description, association or a causal claim?</a:t>
            </a:r>
          </a:p>
          <a:p>
            <a:pPr>
              <a:lnSpc>
                <a:spcPct val="105000"/>
              </a:lnSpc>
              <a:spcAft>
                <a:spcPts val="900"/>
              </a:spcAft>
              <a:defRPr sz="1900">
                <a:solidFill>
                  <a:srgbClr val="25313B"/>
                </a:solidFill>
                <a:latin typeface="Aptos"/>
              </a:defRPr>
            </a:pPr>
            <a:r>
              <a:rPr lang="en-GB" dirty="0"/>
              <a:t>Implementation: Was the service used as intended, and by whom? (availability and actual attendance or usage)</a:t>
            </a:r>
          </a:p>
          <a:p>
            <a:endParaRPr lang="en-US" dirty="0"/>
          </a:p>
        </p:txBody>
      </p:sp>
    </p:spTree>
    <p:extLst>
      <p:ext uri="{BB962C8B-B14F-4D97-AF65-F5344CB8AC3E}">
        <p14:creationId xmlns:p14="http://schemas.microsoft.com/office/powerpoint/2010/main" val="2835031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60EFA-17FB-4183-67A4-0F76ED15B090}"/>
              </a:ext>
            </a:extLst>
          </p:cNvPr>
          <p:cNvSpPr>
            <a:spLocks noGrp="1"/>
          </p:cNvSpPr>
          <p:nvPr>
            <p:ph type="title"/>
          </p:nvPr>
        </p:nvSpPr>
        <p:spPr/>
        <p:txBody>
          <a:bodyPr>
            <a:normAutofit/>
          </a:bodyPr>
          <a:lstStyle/>
          <a:p>
            <a:r>
              <a:rPr lang="en-US" b="1" dirty="0"/>
              <a:t>Further Online Resources and Reading</a:t>
            </a:r>
            <a:endParaRPr lang="en-US" dirty="0"/>
          </a:p>
        </p:txBody>
      </p:sp>
      <p:sp>
        <p:nvSpPr>
          <p:cNvPr id="3" name="Content Placeholder 2">
            <a:extLst>
              <a:ext uri="{FF2B5EF4-FFF2-40B4-BE49-F238E27FC236}">
                <a16:creationId xmlns:a16="http://schemas.microsoft.com/office/drawing/2014/main" id="{105FF61D-FBEA-80A6-0DBC-DE6E120DD089}"/>
              </a:ext>
            </a:extLst>
          </p:cNvPr>
          <p:cNvSpPr>
            <a:spLocks noGrp="1"/>
          </p:cNvSpPr>
          <p:nvPr>
            <p:ph idx="1"/>
          </p:nvPr>
        </p:nvSpPr>
        <p:spPr/>
        <p:txBody>
          <a:bodyPr>
            <a:normAutofit fontScale="55000" lnSpcReduction="20000"/>
          </a:bodyPr>
          <a:lstStyle/>
          <a:p>
            <a:pPr marL="0" lvl="0" indent="0">
              <a:buNone/>
            </a:pPr>
            <a:r>
              <a:rPr lang="en-US" sz="26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Magic Breakfast Charity</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https://www.magicbreakfast.com/childrens-wellbeing-and-schools-bill-what-you-need-to-know/</a:t>
            </a:r>
            <a:r>
              <a:rPr lang="en-US" sz="2600" dirty="0">
                <a:latin typeface="Arial" panose="020B0604020202020204" pitchFamily="34" charset="0"/>
                <a:cs typeface="Arial" panose="020B0604020202020204" pitchFamily="34" charset="0"/>
              </a:rPr>
              <a:t>  </a:t>
            </a:r>
            <a:endParaRPr lang="en-GB" sz="2600" dirty="0">
              <a:latin typeface="Arial" panose="020B0604020202020204" pitchFamily="34" charset="0"/>
              <a:cs typeface="Arial" panose="020B0604020202020204" pitchFamily="34" charset="0"/>
            </a:endParaRPr>
          </a:p>
          <a:p>
            <a:pPr lvl="0"/>
            <a:endParaRPr lang="en-GB" sz="2600" dirty="0">
              <a:latin typeface="Arial" panose="020B0604020202020204" pitchFamily="34" charset="0"/>
              <a:cs typeface="Arial" panose="020B0604020202020204" pitchFamily="34" charset="0"/>
            </a:endParaRPr>
          </a:p>
          <a:p>
            <a:pPr marL="0" lvl="0" indent="0">
              <a:buNone/>
            </a:pPr>
            <a:r>
              <a:rPr lang="en-US" sz="2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Food Active Policy Analysis</a:t>
            </a:r>
            <a:endParaRPr lang="en-US" sz="2600" baseline="30000" dirty="0">
              <a:latin typeface="Arial" panose="020B0604020202020204" pitchFamily="34" charset="0"/>
              <a:cs typeface="Arial" panose="020B0604020202020204" pitchFamily="34" charset="0"/>
            </a:endParaRPr>
          </a:p>
          <a:p>
            <a:pPr lvl="0"/>
            <a:r>
              <a:rPr lang="en-US" sz="2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https://foodactive.org.uk/the-first-in-line-the-breakfast-clubs-early-adopters-scheme-explained/</a:t>
            </a:r>
            <a:r>
              <a:rPr lang="en-US" sz="2600" dirty="0">
                <a:latin typeface="Arial" panose="020B0604020202020204" pitchFamily="34" charset="0"/>
                <a:cs typeface="Arial" panose="020B0604020202020204" pitchFamily="34" charset="0"/>
              </a:rPr>
              <a:t>  </a:t>
            </a:r>
            <a:endParaRPr lang="en-GB" sz="2600" dirty="0">
              <a:latin typeface="Arial" panose="020B0604020202020204" pitchFamily="34" charset="0"/>
              <a:cs typeface="Arial" panose="020B0604020202020204" pitchFamily="34" charset="0"/>
            </a:endParaRPr>
          </a:p>
          <a:p>
            <a:pPr lvl="0"/>
            <a:endParaRPr lang="en-GB" sz="2600" dirty="0">
              <a:latin typeface="Arial" panose="020B0604020202020204" pitchFamily="34" charset="0"/>
              <a:cs typeface="Arial" panose="020B0604020202020204" pitchFamily="34" charset="0"/>
            </a:endParaRPr>
          </a:p>
          <a:p>
            <a:pPr marL="0" lvl="0" indent="0">
              <a:buNone/>
            </a:pPr>
            <a:r>
              <a:rPr lang="en-US" sz="260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DfE Blog: Free School Breakfast Clubs</a:t>
            </a:r>
            <a:endParaRPr lang="en-US" sz="2600" dirty="0">
              <a:latin typeface="Arial" panose="020B0604020202020204" pitchFamily="34" charset="0"/>
              <a:cs typeface="Arial" panose="020B0604020202020204" pitchFamily="34" charset="0"/>
            </a:endParaRPr>
          </a:p>
          <a:p>
            <a:r>
              <a:rPr lang="en-US" sz="260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https://educationhub.blog.gov.uk/2025/09/free-school-breakfast-clubs/</a:t>
            </a:r>
            <a:r>
              <a:rPr lang="en-US" sz="2600" dirty="0">
                <a:latin typeface="Arial" panose="020B0604020202020204" pitchFamily="34" charset="0"/>
                <a:cs typeface="Arial" panose="020B0604020202020204" pitchFamily="34" charset="0"/>
              </a:rPr>
              <a:t> </a:t>
            </a:r>
          </a:p>
          <a:p>
            <a:pPr lvl="0"/>
            <a:endParaRPr lang="en-GB" sz="2600" dirty="0">
              <a:latin typeface="Arial" panose="020B0604020202020204" pitchFamily="34" charset="0"/>
              <a:cs typeface="Arial" panose="020B0604020202020204" pitchFamily="34" charset="0"/>
            </a:endParaRPr>
          </a:p>
          <a:p>
            <a:pPr marL="0" lvl="0" indent="0">
              <a:buNone/>
            </a:pPr>
            <a:r>
              <a:rPr lang="en-US" sz="26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School Food Matters</a:t>
            </a:r>
            <a:endParaRPr lang="en-GB" sz="2600" dirty="0">
              <a:latin typeface="Arial" panose="020B0604020202020204" pitchFamily="34" charset="0"/>
              <a:cs typeface="Arial" panose="020B0604020202020204" pitchFamily="34" charset="0"/>
            </a:endParaRPr>
          </a:p>
          <a:p>
            <a:pPr lvl="0"/>
            <a:r>
              <a:rPr lang="en-US" sz="26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https://www.schoolfoodmatters.org/news-views/news/free-school-meal-access-takes-centre-stage-parliamentary-debates</a:t>
            </a:r>
            <a:endParaRPr lang="en-US" sz="2600" dirty="0">
              <a:latin typeface="Arial" panose="020B0604020202020204" pitchFamily="34" charset="0"/>
              <a:cs typeface="Arial" panose="020B0604020202020204" pitchFamily="34" charset="0"/>
            </a:endParaRPr>
          </a:p>
          <a:p>
            <a:pPr lvl="0"/>
            <a:endParaRPr lang="en-US" dirty="0"/>
          </a:p>
          <a:p>
            <a:pPr lvl="0"/>
            <a:endParaRPr lang="en-GB" dirty="0"/>
          </a:p>
          <a:p>
            <a:pPr lvl="0"/>
            <a:endParaRPr lang="en-GB" dirty="0"/>
          </a:p>
          <a:p>
            <a:pPr marL="0" indent="0">
              <a:buNone/>
            </a:pPr>
            <a:endParaRPr lang="en-US" dirty="0"/>
          </a:p>
        </p:txBody>
      </p:sp>
    </p:spTree>
    <p:extLst>
      <p:ext uri="{BB962C8B-B14F-4D97-AF65-F5344CB8AC3E}">
        <p14:creationId xmlns:p14="http://schemas.microsoft.com/office/powerpoint/2010/main" val="413915968"/>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208</TotalTime>
  <Words>2011</Words>
  <Application>Microsoft Macintosh PowerPoint</Application>
  <PresentationFormat>Widescreen</PresentationFormat>
  <Paragraphs>175</Paragraphs>
  <Slides>26</Slides>
  <Notes>3</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Aptos</vt:lpstr>
      <vt:lpstr>Aptos Light</vt:lpstr>
      <vt:lpstr>Arial</vt:lpstr>
      <vt:lpstr>Calisto MT</vt:lpstr>
      <vt:lpstr>Univers Condensed</vt:lpstr>
      <vt:lpstr>ChronicleVTI</vt:lpstr>
      <vt:lpstr>Breakfast Clubs</vt:lpstr>
      <vt:lpstr>Learning Outcomes:</vt:lpstr>
      <vt:lpstr>Decisions!! what counts as success? Choose your top two. Which outcomes could conflict, and whose priorities should guide the answer?  </vt:lpstr>
      <vt:lpstr>What is a breakfast club? </vt:lpstr>
      <vt:lpstr>What is a breakfast club? </vt:lpstr>
      <vt:lpstr>The UK is not one policy system - Devolution </vt:lpstr>
      <vt:lpstr>Task 1: One service, different meanings </vt:lpstr>
      <vt:lpstr>Why has the issue become prominent? </vt:lpstr>
      <vt:lpstr>Benefits of Breakfast Clubs – what does the research say???</vt:lpstr>
      <vt:lpstr>Benefits of Breakfast Clubs </vt:lpstr>
      <vt:lpstr>Which outcomes have been studied? </vt:lpstr>
      <vt:lpstr>Discuss the following statement…</vt:lpstr>
      <vt:lpstr>What evidence would make you more confident (or more cautious) about using public funds to support breakfast clubs? </vt:lpstr>
      <vt:lpstr>Issues…</vt:lpstr>
      <vt:lpstr>   https://www.gov.wales/healthy-eating-schools-regulations-2025-statutory-guidance-local-authorities-and-governing-bodies </vt:lpstr>
      <vt:lpstr>Wales: What is going on in terms of breakfast club provision? </vt:lpstr>
      <vt:lpstr>Identify the strengths and limitations of the current situation in Wales…</vt:lpstr>
      <vt:lpstr>Key Issues and Challenges </vt:lpstr>
      <vt:lpstr>Key Issues and Challenges Uk:  </vt:lpstr>
      <vt:lpstr>Policy, Practice and Debate </vt:lpstr>
      <vt:lpstr>Policy, Practice and Debate: Eamonn Holmes Debate  </vt:lpstr>
      <vt:lpstr>Arguments presented…  </vt:lpstr>
      <vt:lpstr>Counterarguments… </vt:lpstr>
      <vt:lpstr>“Are breakfast clubs financially viable and inclusive for all pupils?” </vt:lpstr>
      <vt:lpstr>Read a study critically </vt:lpstr>
      <vt:lpstr>Further Online Resources and Reading</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Alison Connaughton</dc:creator>
  <cp:keywords/>
  <dc:description/>
  <cp:lastModifiedBy>Alison Connaughton</cp:lastModifiedBy>
  <cp:revision>9</cp:revision>
  <dcterms:created xsi:type="dcterms:W3CDTF">2025-10-08T18:05:49Z</dcterms:created>
  <dcterms:modified xsi:type="dcterms:W3CDTF">2026-10-12T16:31:46Z</dcterms:modified>
  <cp:category/>
</cp:coreProperties>
</file>