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3" r:id="rId2"/>
    <p:sldId id="264" r:id="rId3"/>
    <p:sldId id="265" r:id="rId4"/>
    <p:sldId id="256" r:id="rId5"/>
    <p:sldId id="262" r:id="rId6"/>
    <p:sldId id="257" r:id="rId7"/>
    <p:sldId id="267" r:id="rId8"/>
    <p:sldId id="259" r:id="rId9"/>
    <p:sldId id="260" r:id="rId10"/>
    <p:sldId id="261" r:id="rId11"/>
    <p:sldId id="269" r:id="rId12"/>
    <p:sldId id="270" r:id="rId13"/>
    <p:sldId id="271" r:id="rId14"/>
    <p:sldId id="268"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vlo Gladkyi" initials="PG" lastIdx="1" clrIdx="0">
    <p:extLst>
      <p:ext uri="{19B8F6BF-5375-455C-9EA6-DF929625EA0E}">
        <p15:presenceInfo xmlns:p15="http://schemas.microsoft.com/office/powerpoint/2012/main" userId="Pavlo Gladkyi"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4995" autoAdjust="0"/>
    <p:restoredTop sz="96357" autoAdjust="0"/>
  </p:normalViewPr>
  <p:slideViewPr>
    <p:cSldViewPr snapToGrid="0">
      <p:cViewPr varScale="1">
        <p:scale>
          <a:sx n="110" d="100"/>
          <a:sy n="110" d="100"/>
        </p:scale>
        <p:origin x="630" y="96"/>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10T15:00:36.970"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DE4133-E78D-4ED8-AEA7-252A9A5A8A8C}" type="datetimeFigureOut">
              <a:rPr lang="en-GB" smtClean="0"/>
              <a:t>10/03/2021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E60F15-4384-4FAD-8777-55FB6EE5EABE}" type="slidenum">
              <a:rPr lang="en-GB" smtClean="0"/>
              <a:t>‹#›</a:t>
            </a:fld>
            <a:endParaRPr lang="en-GB"/>
          </a:p>
        </p:txBody>
      </p:sp>
    </p:spTree>
    <p:extLst>
      <p:ext uri="{BB962C8B-B14F-4D97-AF65-F5344CB8AC3E}">
        <p14:creationId xmlns:p14="http://schemas.microsoft.com/office/powerpoint/2010/main" val="2382753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Hi my name Pavlo Gladkyi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Student number: 1918831</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Today I would like to present to you my future business project – Yoga Retreat. This presentation is part of my assignment for Managing Enterprise in 21</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200" dirty="0">
                <a:effectLst/>
                <a:latin typeface="Calibri" panose="020F0502020204030204" pitchFamily="34" charset="0"/>
                <a:ea typeface="Calibri" panose="020F0502020204030204" pitchFamily="34" charset="0"/>
                <a:cs typeface="Times New Roman" panose="02020603050405020304" pitchFamily="18" charset="0"/>
              </a:rPr>
              <a:t> century. </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1</a:t>
            </a:fld>
            <a:endParaRPr lang="en-GB"/>
          </a:p>
        </p:txBody>
      </p:sp>
    </p:spTree>
    <p:extLst>
      <p:ext uri="{BB962C8B-B14F-4D97-AF65-F5344CB8AC3E}">
        <p14:creationId xmlns:p14="http://schemas.microsoft.com/office/powerpoint/2010/main" val="2041689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 want to highlight some core objectives that will create a comprehensive idea of the business.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These key points are:</a:t>
            </a:r>
          </a:p>
          <a:p>
            <a:pPr marL="342900" lvl="0" indent="-342900">
              <a:lnSpc>
                <a:spcPct val="107000"/>
              </a:lnSpc>
              <a:buFont typeface="Symbol" panose="05050102010706020507" pitchFamily="18" charset="2"/>
              <a:buChar char=""/>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Company overview and branding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Our Mission statement</a:t>
            </a:r>
          </a:p>
          <a:p>
            <a:pPr marL="342900" lvl="0" indent="-342900">
              <a:lnSpc>
                <a:spcPct val="107000"/>
              </a:lnSpc>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Business Plan proposal</a:t>
            </a:r>
          </a:p>
          <a:p>
            <a:pPr marL="342900" lvl="0" indent="-342900">
              <a:lnSpc>
                <a:spcPct val="107000"/>
              </a:lnSpc>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Marketing and PR strategy </a:t>
            </a:r>
          </a:p>
          <a:p>
            <a:pPr marL="342900" lvl="0" indent="-342900">
              <a:lnSpc>
                <a:spcPct val="107000"/>
              </a:lnSpc>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Our ideas for future business expansion</a:t>
            </a: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SWOT analysis.</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2</a:t>
            </a:fld>
            <a:endParaRPr lang="en-GB"/>
          </a:p>
        </p:txBody>
      </p:sp>
    </p:spTree>
    <p:extLst>
      <p:ext uri="{BB962C8B-B14F-4D97-AF65-F5344CB8AC3E}">
        <p14:creationId xmlns:p14="http://schemas.microsoft.com/office/powerpoint/2010/main" val="1701837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want to start this presentation with the words of Australian writer – Becca Lee. She writes to inspire others to become their own inspiration (Lee, 2013).</a:t>
            </a:r>
          </a:p>
          <a:p>
            <a:pPr marL="342900" lvl="0" indent="-342900">
              <a:lnSpc>
                <a:spcPct val="107000"/>
              </a:lnSpc>
              <a:buFont typeface="Calibri" panose="020F0502020204030204" pitchFamily="34" charset="0"/>
              <a:buChar char="-"/>
            </a:pP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If you seek peace, be still. If you seek wisdom, be silent. If you seek love, be yourself  -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Becca Lee</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Ratay</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3</a:t>
            </a:fld>
            <a:endParaRPr lang="en-GB"/>
          </a:p>
        </p:txBody>
      </p:sp>
    </p:spTree>
    <p:extLst>
      <p:ext uri="{BB962C8B-B14F-4D97-AF65-F5344CB8AC3E}">
        <p14:creationId xmlns:p14="http://schemas.microsoft.com/office/powerpoint/2010/main" val="3329536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you can see on this slide, our company’s chosen name is MORE – THEN – YOGA Retreat, and motto – Where body and mind connect in harmony.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 selected this name after I conducted research on the Yoga Retreat market. I did not find similarities. Hence our name will be authentic and will not disturb any copyrights, and won’t obfuscate future customers.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Also, this is our company logo.</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Lotos flower epitomises an expansion of the souls spiritual awakening. Its not just a sailing point but a way of life, and our motto is symbolising our connections with a yoga practice that we would like to share with our clients.</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4</a:t>
            </a:fld>
            <a:endParaRPr lang="en-GB"/>
          </a:p>
        </p:txBody>
      </p:sp>
    </p:spTree>
    <p:extLst>
      <p:ext uri="{BB962C8B-B14F-4D97-AF65-F5344CB8AC3E}">
        <p14:creationId xmlns:p14="http://schemas.microsoft.com/office/powerpoint/2010/main" val="4228201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Yoga is not just a physical activity but a lifestyle (Kirk, Boon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Dituro</a:t>
            </a:r>
            <a:r>
              <a:rPr lang="en-GB" sz="1800" dirty="0">
                <a:effectLst/>
                <a:latin typeface="Calibri" panose="020F0502020204030204" pitchFamily="34" charset="0"/>
                <a:ea typeface="Calibri" panose="020F0502020204030204" pitchFamily="34" charset="0"/>
                <a:cs typeface="Times New Roman" panose="02020603050405020304" pitchFamily="18" charset="0"/>
              </a:rPr>
              <a:t>, 2006, pp.3–4).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mission of MTY Retreat is to improve customers’ life quality, boost their physical and mental wellbeing, help them feel happy and healthy, and share and promote a Yoga lifestyle.</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5</a:t>
            </a:fld>
            <a:endParaRPr lang="en-GB"/>
          </a:p>
        </p:txBody>
      </p:sp>
    </p:spTree>
    <p:extLst>
      <p:ext uri="{BB962C8B-B14F-4D97-AF65-F5344CB8AC3E}">
        <p14:creationId xmlns:p14="http://schemas.microsoft.com/office/powerpoint/2010/main" val="3413477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We offer a fuss and stress-free vacation, where our clients can meet likeminded individuals in a picturesque environment whilst expanding their physical and mental growth. Experienced and fully qualified yoga instructors will help find harmony and inner-balance and take care of our clients’ physical and spiritual wellbeing.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Our core activities will include (Kearney and Cruikshank, 2018): </a:t>
            </a:r>
          </a:p>
          <a:p>
            <a:pPr marL="342900" lvl="0" indent="-342900">
              <a:lnSpc>
                <a:spcPct val="106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Hatha Yoga,</a:t>
            </a:r>
          </a:p>
          <a:p>
            <a:pPr marL="342900" lvl="0" indent="-342900">
              <a:lnSpc>
                <a:spcPct val="106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Vinyasa Yoga, </a:t>
            </a:r>
          </a:p>
          <a:p>
            <a:pPr marL="342900" lvl="0" indent="-342900">
              <a:lnSpc>
                <a:spcPct val="106000"/>
              </a:lnSpc>
              <a:spcAft>
                <a:spcPts val="800"/>
              </a:spcAft>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Restorative Yoga.</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Additionally, as an option, we will propose:</a:t>
            </a:r>
          </a:p>
          <a:p>
            <a:pPr marL="342900" lvl="0" indent="-34290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Couples Yoga, </a:t>
            </a:r>
          </a:p>
          <a:p>
            <a:pPr marL="342900" lvl="0" indent="-34290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Aerial Yoga,</a:t>
            </a:r>
          </a:p>
          <a:p>
            <a:pPr marL="342900" lvl="0" indent="-342900">
              <a:lnSpc>
                <a:spcPct val="107000"/>
              </a:lnSpc>
              <a:spcAft>
                <a:spcPts val="800"/>
              </a:spcAft>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DDMIX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Bussel</a:t>
            </a:r>
            <a:r>
              <a:rPr lang="en-GB" sz="1100" dirty="0">
                <a:effectLst/>
                <a:latin typeface="Calibri" panose="020F0502020204030204" pitchFamily="34" charset="0"/>
                <a:ea typeface="Calibri" panose="020F0502020204030204" pitchFamily="34" charset="0"/>
                <a:cs typeface="Times New Roman" panose="02020603050405020304" pitchFamily="18" charset="0"/>
              </a:rPr>
              <a:t> and Clarke, 2020).</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We would like to have an adjustable business model where our customers’ wishes will be prioritised according to their age, level of training, personal preferences. It will be a bespoke experience.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Breakfast, lunch and dinner (Vegan cuisine)</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Private and shared accommodation optional. </a:t>
            </a:r>
          </a:p>
          <a:p>
            <a:pPr>
              <a:lnSpc>
                <a:spcPct val="106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opportunity to enjoy Spanish cultural and ethnical legacy (tours organisation added extra)</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Tripadvisor</a:t>
            </a:r>
            <a:r>
              <a:rPr lang="en-GB" sz="1100" dirty="0">
                <a:effectLst/>
                <a:latin typeface="Calibri" panose="020F0502020204030204" pitchFamily="34" charset="0"/>
                <a:ea typeface="Calibri" panose="020F0502020204030204" pitchFamily="34" charset="0"/>
                <a:cs typeface="Times New Roman" panose="02020603050405020304" pitchFamily="18" charset="0"/>
              </a:rPr>
              <a:t>, 2021).</a:t>
            </a:r>
          </a:p>
          <a:p>
            <a:pPr>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Our price list as bellow: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1. Standard package of 5 nights</a:t>
            </a:r>
            <a:r>
              <a:rPr lang="en-GB" sz="1100" dirty="0">
                <a:effectLst/>
                <a:latin typeface="Calibri" panose="020F0502020204030204" pitchFamily="34" charset="0"/>
                <a:ea typeface="Calibri" panose="020F0502020204030204" pitchFamily="34" charset="0"/>
                <a:cs typeface="Times New Roman" panose="02020603050405020304" pitchFamily="18" charset="0"/>
              </a:rPr>
              <a:t> - £750 (core activities, food, accommodation and travel included).</a:t>
            </a:r>
          </a:p>
          <a:p>
            <a:pPr>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2. Zen package of 7 nights</a:t>
            </a:r>
            <a:r>
              <a:rPr lang="en-GB" sz="1100" dirty="0">
                <a:effectLst/>
                <a:latin typeface="Calibri" panose="020F0502020204030204" pitchFamily="34" charset="0"/>
                <a:ea typeface="Calibri" panose="020F0502020204030204" pitchFamily="34" charset="0"/>
                <a:cs typeface="Times New Roman" panose="02020603050405020304" pitchFamily="18" charset="0"/>
              </a:rPr>
              <a:t> - £850 (core activities plus free meditation classes, food, accommodation and travel included).</a:t>
            </a:r>
          </a:p>
          <a:p>
            <a:pPr>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Tours £25 per person, subject to seasonal availability.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Bookings will be available for April, Mai and June.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We would like to choose the most cost-effective travel time while still providing our customers with beautiful daylight hours. It is a nice balance between the high season and the offseason experience</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(GT, 2014).</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This time frame also selected for those who want a more secluded experience, relaxed and tranquil time.</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6</a:t>
            </a:fld>
            <a:endParaRPr lang="en-GB"/>
          </a:p>
        </p:txBody>
      </p:sp>
    </p:spTree>
    <p:extLst>
      <p:ext uri="{BB962C8B-B14F-4D97-AF65-F5344CB8AC3E}">
        <p14:creationId xmlns:p14="http://schemas.microsoft.com/office/powerpoint/2010/main" val="912700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let’s talk about our marketing.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Main requirements for the target audience</a:t>
            </a:r>
            <a:r>
              <a:rPr lang="en-GB"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(Varma, 2021): </a:t>
            </a:r>
          </a:p>
          <a:p>
            <a:pPr marL="342900" lvl="0" indent="-342900">
              <a:lnSpc>
                <a:spcPct val="107000"/>
              </a:lnSpc>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Level 1-2 – Beginners and experienced beginners </a:t>
            </a:r>
          </a:p>
          <a:p>
            <a:pPr marL="342900" lvl="0" indent="-342900">
              <a:lnSpc>
                <a:spcPct val="107000"/>
              </a:lnSpc>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Level 2 – Intermediate</a:t>
            </a: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Level 2-3 – Advanced Intermediate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Our services will be available for all ages, eighteen and above years old.</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However, our target market will be mainly focused on specific age group customers 30 - 50+ years old with or without yoga experience. Additionally, we will keep an eye on the total available market, especially in the off-season period when the cash flow will be foreseeably lower, and we have to advertise our services on the local Spanish market to attract more local clients. Our target market and provided services will fluctuate seasonally.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MTY Retreat will have a mixed market positioning strategy. We will lower our price compared to our direct competitors – British based companies that provide a similar service in Spanish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Andalucia</a:t>
            </a:r>
            <a:r>
              <a:rPr lang="en-GB" sz="1200" dirty="0">
                <a:effectLst/>
                <a:latin typeface="Calibri" panose="020F0502020204030204" pitchFamily="34" charset="0"/>
                <a:ea typeface="Calibri" panose="020F0502020204030204" pitchFamily="34" charset="0"/>
                <a:cs typeface="Times New Roman" panose="02020603050405020304" pitchFamily="18" charset="0"/>
              </a:rPr>
              <a:t> (Yoga-</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Centers</a:t>
            </a:r>
            <a:r>
              <a:rPr lang="en-GB" sz="1200" dirty="0">
                <a:effectLst/>
                <a:latin typeface="Calibri" panose="020F0502020204030204" pitchFamily="34" charset="0"/>
                <a:ea typeface="Calibri" panose="020F0502020204030204" pitchFamily="34" charset="0"/>
                <a:cs typeface="Times New Roman" panose="02020603050405020304" pitchFamily="18" charset="0"/>
              </a:rPr>
              <a:t>-Directory, 2017).</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Moreover, we will create packages and offers to tailor clients needs and wants. In contrast, the MTY Retreat will push the brand and emphasise its strong exclusive points, such as a picturesque secluded location with privet beach access, high-quality vegan cuisine and specific training such as Aerial or Acro Yoga.</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7</a:t>
            </a:fld>
            <a:endParaRPr lang="en-GB"/>
          </a:p>
        </p:txBody>
      </p:sp>
    </p:spTree>
    <p:extLst>
      <p:ext uri="{BB962C8B-B14F-4D97-AF65-F5344CB8AC3E}">
        <p14:creationId xmlns:p14="http://schemas.microsoft.com/office/powerpoint/2010/main" val="1425458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will invest in creating our website to advertise our business, facilitate bookings, and communicate with the clients. In this start-up period or PR strategy will be cost-effective and simple. We will use all available free options: social media (Gladkyi, 2021a), word of mouth. With business development, we will invest in publicity (e.g. google integrated advertisement, cooperation with YouTube video bloggers, Magazines etc.). Questionnaires to collect feedback, monitor market climate (Gladkyi, 2021b).</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8</a:t>
            </a:fld>
            <a:endParaRPr lang="en-GB"/>
          </a:p>
        </p:txBody>
      </p:sp>
    </p:spTree>
    <p:extLst>
      <p:ext uri="{BB962C8B-B14F-4D97-AF65-F5344CB8AC3E}">
        <p14:creationId xmlns:p14="http://schemas.microsoft.com/office/powerpoint/2010/main" val="2737939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The More Than Yoga retreat owner has over twenty years of experience in the performing arts industry, had a significant amount of professional training and specific knowledge of biomechanics, the anatomy of the human body and different stretching techniques. Moreover, completing the Master’s degree in the National Academy of Managerial Staff of Culture and Arts provided needed skills in working with a group of people and event organisation.</a:t>
            </a:r>
          </a:p>
          <a:p>
            <a:pPr marL="342900" lvl="0" indent="-342900">
              <a:lnSpc>
                <a:spcPct val="107000"/>
              </a:lnSpc>
              <a:buFont typeface="Symbol" panose="05050102010706020507" pitchFamily="18" charset="2"/>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Skills and experience of the MTY Retreat personnel.</a:t>
            </a:r>
          </a:p>
          <a:p>
            <a:pPr marL="342900" lvl="0" indent="-342900">
              <a:lnSpc>
                <a:spcPct val="107000"/>
              </a:lnSpc>
              <a:buFont typeface="Symbol" panose="05050102010706020507" pitchFamily="18" charset="2"/>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Location </a:t>
            </a:r>
          </a:p>
          <a:p>
            <a:pPr marL="342900" lvl="0" indent="-342900">
              <a:lnSpc>
                <a:spcPct val="107000"/>
              </a:lnSpc>
              <a:buFont typeface="Symbol" panose="05050102010706020507" pitchFamily="18" charset="2"/>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Price policy</a:t>
            </a:r>
          </a:p>
          <a:p>
            <a:pPr marL="342900" lvl="0" indent="-342900">
              <a:lnSpc>
                <a:spcPct val="107000"/>
              </a:lnSpc>
              <a:spcAft>
                <a:spcPts val="800"/>
              </a:spcAft>
              <a:buFont typeface="Symbol" panose="05050102010706020507" pitchFamily="18" charset="2"/>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Exclusive training offers.</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9</a:t>
            </a:fld>
            <a:endParaRPr lang="en-GB"/>
          </a:p>
        </p:txBody>
      </p:sp>
    </p:spTree>
    <p:extLst>
      <p:ext uri="{BB962C8B-B14F-4D97-AF65-F5344CB8AC3E}">
        <p14:creationId xmlns:p14="http://schemas.microsoft.com/office/powerpoint/2010/main" val="1387090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SWOT Analysis where you can see our strengths, weaknesses, opportunities and threats. I would like to comment on these areas for you.</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10</a:t>
            </a:fld>
            <a:endParaRPr lang="en-GB"/>
          </a:p>
        </p:txBody>
      </p:sp>
    </p:spTree>
    <p:extLst>
      <p:ext uri="{BB962C8B-B14F-4D97-AF65-F5344CB8AC3E}">
        <p14:creationId xmlns:p14="http://schemas.microsoft.com/office/powerpoint/2010/main" val="1588811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E60F15-4384-4FAD-8777-55FB6EE5EABE}" type="slidenum">
              <a:rPr lang="en-GB" smtClean="0"/>
              <a:t>11</a:t>
            </a:fld>
            <a:endParaRPr lang="en-GB"/>
          </a:p>
        </p:txBody>
      </p:sp>
    </p:spTree>
    <p:extLst>
      <p:ext uri="{BB962C8B-B14F-4D97-AF65-F5344CB8AC3E}">
        <p14:creationId xmlns:p14="http://schemas.microsoft.com/office/powerpoint/2010/main" val="4885520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E60F15-4384-4FAD-8777-55FB6EE5EABE}" type="slidenum">
              <a:rPr lang="en-GB" smtClean="0"/>
              <a:t>12</a:t>
            </a:fld>
            <a:endParaRPr lang="en-GB"/>
          </a:p>
        </p:txBody>
      </p:sp>
    </p:spTree>
    <p:extLst>
      <p:ext uri="{BB962C8B-B14F-4D97-AF65-F5344CB8AC3E}">
        <p14:creationId xmlns:p14="http://schemas.microsoft.com/office/powerpoint/2010/main" val="19783118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E60F15-4384-4FAD-8777-55FB6EE5EABE}" type="slidenum">
              <a:rPr lang="en-GB" smtClean="0"/>
              <a:t>13</a:t>
            </a:fld>
            <a:endParaRPr lang="en-GB"/>
          </a:p>
        </p:txBody>
      </p:sp>
    </p:spTree>
    <p:extLst>
      <p:ext uri="{BB962C8B-B14F-4D97-AF65-F5344CB8AC3E}">
        <p14:creationId xmlns:p14="http://schemas.microsoft.com/office/powerpoint/2010/main" val="1845946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Here you can see all references that I used to create this presentation.</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14</a:t>
            </a:fld>
            <a:endParaRPr lang="en-GB"/>
          </a:p>
        </p:txBody>
      </p:sp>
    </p:spTree>
    <p:extLst>
      <p:ext uri="{BB962C8B-B14F-4D97-AF65-F5344CB8AC3E}">
        <p14:creationId xmlns:p14="http://schemas.microsoft.com/office/powerpoint/2010/main" val="40079290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presentation is over, and I’d like to thank you for your time.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want to remind you that all detailed information will be available in my business plan.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For any questions or business propositions, please contact us on the email below.</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 if you want to ask any questions concerning this presentation – I am at your disposition.</a:t>
            </a:r>
          </a:p>
          <a:p>
            <a:endParaRPr lang="en-GB" dirty="0"/>
          </a:p>
        </p:txBody>
      </p:sp>
      <p:sp>
        <p:nvSpPr>
          <p:cNvPr id="4" name="Slide Number Placeholder 3"/>
          <p:cNvSpPr>
            <a:spLocks noGrp="1"/>
          </p:cNvSpPr>
          <p:nvPr>
            <p:ph type="sldNum" sz="quarter" idx="5"/>
          </p:nvPr>
        </p:nvSpPr>
        <p:spPr/>
        <p:txBody>
          <a:bodyPr/>
          <a:lstStyle/>
          <a:p>
            <a:fld id="{80E60F15-4384-4FAD-8777-55FB6EE5EABE}" type="slidenum">
              <a:rPr lang="en-GB" smtClean="0"/>
              <a:t>15</a:t>
            </a:fld>
            <a:endParaRPr lang="en-GB"/>
          </a:p>
        </p:txBody>
      </p:sp>
    </p:spTree>
    <p:extLst>
      <p:ext uri="{BB962C8B-B14F-4D97-AF65-F5344CB8AC3E}">
        <p14:creationId xmlns:p14="http://schemas.microsoft.com/office/powerpoint/2010/main" val="1239859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C3212-5F07-453A-8BA0-3A36814EBC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C0B032-C0DE-40C0-8A06-624147AB7F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24E298-C793-403C-A08B-7C2E19668496}"/>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5" name="Footer Placeholder 4">
            <a:extLst>
              <a:ext uri="{FF2B5EF4-FFF2-40B4-BE49-F238E27FC236}">
                <a16:creationId xmlns:a16="http://schemas.microsoft.com/office/drawing/2014/main" id="{77389E42-9A98-4ADB-8D31-37A4C2187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1EDE5D-0163-4AA9-80E1-6BDC378FF688}"/>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3002037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6C79A-F831-4938-B9A9-FB1F8AC771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CFB93C-6DF5-46F5-B0CE-6A6B310828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6C1E8-D9D1-45F0-B868-3B433F409C40}"/>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5" name="Footer Placeholder 4">
            <a:extLst>
              <a:ext uri="{FF2B5EF4-FFF2-40B4-BE49-F238E27FC236}">
                <a16:creationId xmlns:a16="http://schemas.microsoft.com/office/drawing/2014/main" id="{648E283C-6CDD-48FC-B34B-8114E21576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D65EDE-B8B4-4313-BF4C-056942C6AD7B}"/>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907811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A1961-7CF2-4A23-9E33-159D77DEB8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845FBB-9ED7-4D13-B526-D40C0374E8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E82967-CA90-4B69-8501-89E6D01C8533}"/>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5" name="Footer Placeholder 4">
            <a:extLst>
              <a:ext uri="{FF2B5EF4-FFF2-40B4-BE49-F238E27FC236}">
                <a16:creationId xmlns:a16="http://schemas.microsoft.com/office/drawing/2014/main" id="{ED2FA8B6-73BF-403A-A18B-A8D156973E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1D4A86-E710-48D9-9FED-02AFC2F5F06C}"/>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3051512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E3041-F44A-445A-BD69-A88EB941C0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36F489-E303-446D-A206-63B4D16950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5E6D59-2B8B-49D2-848C-BD8F04DDF0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A281F9-83F0-46C4-ABE7-79B211F62BD3}"/>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6" name="Footer Placeholder 5">
            <a:extLst>
              <a:ext uri="{FF2B5EF4-FFF2-40B4-BE49-F238E27FC236}">
                <a16:creationId xmlns:a16="http://schemas.microsoft.com/office/drawing/2014/main" id="{92ECF573-6BA3-4556-909D-7C5A2E4A5B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76B6F6-F3B0-4250-B13E-EA56A1419BBD}"/>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4183441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8B65D-136F-47D0-9740-82DF1D69AE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B0341A-A553-4E28-A46E-584CC77ABB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11BA81-A599-4829-9EAF-8A94B3DA50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C36487-1BA2-4FEB-8B16-6B818D713D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7C1BFB-FC54-49BB-9409-FCDFF4F1C5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F1B864-0CA4-412C-BED0-158D7D940D24}"/>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8" name="Footer Placeholder 7">
            <a:extLst>
              <a:ext uri="{FF2B5EF4-FFF2-40B4-BE49-F238E27FC236}">
                <a16:creationId xmlns:a16="http://schemas.microsoft.com/office/drawing/2014/main" id="{44B42DD7-8644-41DC-849C-D915426FB7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63E66E-16DF-4AE1-A2B9-E2565AD341C7}"/>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1450945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FC27C-10D2-44EA-9814-14D5A15F29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5DB6F2-690A-48CD-A89F-A73364680FE1}"/>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4" name="Footer Placeholder 3">
            <a:extLst>
              <a:ext uri="{FF2B5EF4-FFF2-40B4-BE49-F238E27FC236}">
                <a16:creationId xmlns:a16="http://schemas.microsoft.com/office/drawing/2014/main" id="{4674F152-A533-48CB-9316-F56B9D7CA4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89D3FE-7EC0-4AE4-A9C8-C2FAABC6C31E}"/>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1368609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54C490-F351-4C48-BDD6-7FCCD08E41DD}"/>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3" name="Footer Placeholder 2">
            <a:extLst>
              <a:ext uri="{FF2B5EF4-FFF2-40B4-BE49-F238E27FC236}">
                <a16:creationId xmlns:a16="http://schemas.microsoft.com/office/drawing/2014/main" id="{D23D9232-B75B-4E2D-BF24-66C96D4ED8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AB8725-C863-4B99-A171-A08C005FFC57}"/>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3476327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2C465-65FC-4484-A5AE-A9431A70C3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9D1E84-E4FB-41DF-AA8B-A2F70C2616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F13AEB-EADB-45D2-BE34-40A9BC4B26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8952D-916C-4DED-B0B7-4B719A4D66F1}"/>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6" name="Footer Placeholder 5">
            <a:extLst>
              <a:ext uri="{FF2B5EF4-FFF2-40B4-BE49-F238E27FC236}">
                <a16:creationId xmlns:a16="http://schemas.microsoft.com/office/drawing/2014/main" id="{BC0859C7-A71E-49BD-8191-82B6BFA6C2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E81549-C607-4227-89AA-3E620F8F630E}"/>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554628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E2E69-C1F7-4150-A8F7-A2F556120B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6256E06-06CA-481E-8C33-869F42B0EC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35473B-8089-4681-A7C0-28673198DC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2776C4-BC46-4AD8-B5CF-F5FF20B304A9}"/>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6" name="Footer Placeholder 5">
            <a:extLst>
              <a:ext uri="{FF2B5EF4-FFF2-40B4-BE49-F238E27FC236}">
                <a16:creationId xmlns:a16="http://schemas.microsoft.com/office/drawing/2014/main" id="{185CE489-0DF2-41B9-8C90-80B7821615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45A9C-1E3D-4D2E-8373-C58DAAFFBE2B}"/>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3754549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EF270-41AA-4FD4-80DD-B7FB4B641C6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60AC91-C3CB-4B79-AB1A-F20698CB8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20B386-7B1A-4C58-8319-EEDAE2EA1809}"/>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5" name="Footer Placeholder 4">
            <a:extLst>
              <a:ext uri="{FF2B5EF4-FFF2-40B4-BE49-F238E27FC236}">
                <a16:creationId xmlns:a16="http://schemas.microsoft.com/office/drawing/2014/main" id="{DAF1B9D4-8379-4B5B-8237-2EEA89BA28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C04087-4294-4E66-B889-EEBE69D8B42C}"/>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1998956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C05381-5128-4164-AA64-09023C3A37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676806-EA71-48B4-B025-2C73926C84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61B0FD-4246-4FCE-B7DA-634A749928A8}"/>
              </a:ext>
            </a:extLst>
          </p:cNvPr>
          <p:cNvSpPr>
            <a:spLocks noGrp="1"/>
          </p:cNvSpPr>
          <p:nvPr>
            <p:ph type="dt" sz="half" idx="10"/>
          </p:nvPr>
        </p:nvSpPr>
        <p:spPr/>
        <p:txBody>
          <a:bodyPr/>
          <a:lstStyle/>
          <a:p>
            <a:fld id="{1F63DDB0-B625-44A4-969E-3D1AF904C88E}" type="datetimeFigureOut">
              <a:rPr lang="en-GB" smtClean="0"/>
              <a:t>10/03/2021</a:t>
            </a:fld>
            <a:endParaRPr lang="en-GB"/>
          </a:p>
        </p:txBody>
      </p:sp>
      <p:sp>
        <p:nvSpPr>
          <p:cNvPr id="5" name="Footer Placeholder 4">
            <a:extLst>
              <a:ext uri="{FF2B5EF4-FFF2-40B4-BE49-F238E27FC236}">
                <a16:creationId xmlns:a16="http://schemas.microsoft.com/office/drawing/2014/main" id="{D76376B9-1C3C-440D-A8F1-59D3FF6241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3F354F-C9DD-46D5-A57F-3C5878BF6BCA}"/>
              </a:ext>
            </a:extLst>
          </p:cNvPr>
          <p:cNvSpPr>
            <a:spLocks noGrp="1"/>
          </p:cNvSpPr>
          <p:nvPr>
            <p:ph type="sldNum" sz="quarter" idx="12"/>
          </p:nvPr>
        </p:nvSpPr>
        <p:spPr/>
        <p:txBody>
          <a:bodyPr/>
          <a:lstStyle/>
          <a:p>
            <a:fld id="{15B2A556-40AA-436A-A589-D7C34391C8AD}" type="slidenum">
              <a:rPr lang="en-GB" smtClean="0"/>
              <a:t>‹#›</a:t>
            </a:fld>
            <a:endParaRPr lang="en-GB"/>
          </a:p>
        </p:txBody>
      </p:sp>
    </p:spTree>
    <p:extLst>
      <p:ext uri="{BB962C8B-B14F-4D97-AF65-F5344CB8AC3E}">
        <p14:creationId xmlns:p14="http://schemas.microsoft.com/office/powerpoint/2010/main" val="1937890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46E029-B821-4D95-912C-FD8F1C4A4E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06AC3B-1A4E-4881-8C29-E9B9D646D6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E50838-0869-4465-B350-501BB84C38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63DDB0-B625-44A4-969E-3D1AF904C88E}" type="datetimeFigureOut">
              <a:rPr lang="en-GB" smtClean="0"/>
              <a:t>10/03/2021</a:t>
            </a:fld>
            <a:endParaRPr lang="en-GB"/>
          </a:p>
        </p:txBody>
      </p:sp>
      <p:sp>
        <p:nvSpPr>
          <p:cNvPr id="5" name="Footer Placeholder 4">
            <a:extLst>
              <a:ext uri="{FF2B5EF4-FFF2-40B4-BE49-F238E27FC236}">
                <a16:creationId xmlns:a16="http://schemas.microsoft.com/office/drawing/2014/main" id="{7132B87D-1FD6-4364-B90B-A67C4E458B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D973A7D-7F10-48DA-A676-63558BFBA2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B2A556-40AA-436A-A589-D7C34391C8AD}" type="slidenum">
              <a:rPr lang="en-GB" smtClean="0"/>
              <a:t>‹#›</a:t>
            </a:fld>
            <a:endParaRPr lang="en-GB"/>
          </a:p>
        </p:txBody>
      </p:sp>
    </p:spTree>
    <p:extLst>
      <p:ext uri="{BB962C8B-B14F-4D97-AF65-F5344CB8AC3E}">
        <p14:creationId xmlns:p14="http://schemas.microsoft.com/office/powerpoint/2010/main" val="4124679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comments" Target="../comments/commen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6.jp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rock, blue, close, fresh&#10;&#10;Description automatically generated">
            <a:extLst>
              <a:ext uri="{FF2B5EF4-FFF2-40B4-BE49-F238E27FC236}">
                <a16:creationId xmlns:a16="http://schemas.microsoft.com/office/drawing/2014/main" id="{CF108ADD-CF60-46B2-B775-4EFAB49BF044}"/>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t="2274" r="11224" b="6819"/>
          <a:stretch/>
        </p:blipFill>
        <p:spPr>
          <a:xfrm>
            <a:off x="3576189" y="0"/>
            <a:ext cx="8669532" cy="6857990"/>
          </a:xfrm>
          <a:prstGeom prst="rect">
            <a:avLst/>
          </a:prstGeom>
        </p:spPr>
      </p:pic>
      <p:sp>
        <p:nvSpPr>
          <p:cNvPr id="13" name="Rectangle 1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98C9FFDB-9F70-45A1-9D09-EBE44CF75B4E}"/>
              </a:ext>
            </a:extLst>
          </p:cNvPr>
          <p:cNvSpPr txBox="1"/>
          <p:nvPr/>
        </p:nvSpPr>
        <p:spPr>
          <a:xfrm>
            <a:off x="2747272" y="1885903"/>
            <a:ext cx="6807200" cy="2100488"/>
          </a:xfrm>
          <a:prstGeom prst="rect">
            <a:avLst/>
          </a:prstGeom>
        </p:spPr>
        <p:txBody>
          <a:bodyPr vert="horz" lIns="91440" tIns="45720" rIns="91440" bIns="45720" rtlCol="0" anchor="b">
            <a:noAutofit/>
          </a:bodyPr>
          <a:lstStyle/>
          <a:p>
            <a:pPr algn="ctr">
              <a:lnSpc>
                <a:spcPct val="90000"/>
              </a:lnSpc>
              <a:spcBef>
                <a:spcPct val="0"/>
              </a:spcBef>
              <a:spcAft>
                <a:spcPts val="600"/>
              </a:spcAft>
            </a:pPr>
            <a:r>
              <a:rPr lang="en-US" sz="8800" b="1" dirty="0">
                <a:latin typeface="Palace Script MT" panose="030303020206070C0B05" pitchFamily="66" charset="0"/>
                <a:ea typeface="+mj-ea"/>
                <a:cs typeface="+mj-cs"/>
              </a:rPr>
              <a:t>Individual Presentation</a:t>
            </a:r>
          </a:p>
          <a:p>
            <a:pPr algn="ctr">
              <a:lnSpc>
                <a:spcPct val="90000"/>
              </a:lnSpc>
              <a:spcBef>
                <a:spcPct val="0"/>
              </a:spcBef>
              <a:spcAft>
                <a:spcPts val="600"/>
              </a:spcAft>
            </a:pPr>
            <a:r>
              <a:rPr lang="en-GB" sz="8000" b="1" dirty="0">
                <a:latin typeface="Palace Script MT" panose="030303020206070C0B05" pitchFamily="66" charset="0"/>
                <a:ea typeface="+mj-ea"/>
                <a:cs typeface="+mj-cs"/>
              </a:rPr>
              <a:t>Business </a:t>
            </a:r>
            <a:r>
              <a:rPr lang="en-US" sz="8000" b="1" dirty="0">
                <a:latin typeface="Palace Script MT" panose="030303020206070C0B05" pitchFamily="66" charset="0"/>
                <a:ea typeface="+mj-ea"/>
                <a:cs typeface="+mj-cs"/>
              </a:rPr>
              <a:t>Proposal</a:t>
            </a:r>
          </a:p>
          <a:p>
            <a:pPr algn="ctr">
              <a:lnSpc>
                <a:spcPct val="90000"/>
              </a:lnSpc>
              <a:spcBef>
                <a:spcPct val="0"/>
              </a:spcBef>
              <a:spcAft>
                <a:spcPts val="600"/>
              </a:spcAft>
            </a:pPr>
            <a:r>
              <a:rPr lang="en-US" sz="8000" b="1" dirty="0">
                <a:latin typeface="Palace Script MT" panose="030303020206070C0B05" pitchFamily="66" charset="0"/>
                <a:ea typeface="+mj-ea"/>
                <a:cs typeface="+mj-cs"/>
              </a:rPr>
              <a:t> Yoga Retreat  </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D08D40F-4103-4DB0-84E4-451B8E6B88C1}"/>
              </a:ext>
            </a:extLst>
          </p:cNvPr>
          <p:cNvSpPr txBox="1"/>
          <p:nvPr/>
        </p:nvSpPr>
        <p:spPr>
          <a:xfrm>
            <a:off x="4376166" y="4685841"/>
            <a:ext cx="3438906" cy="844247"/>
          </a:xfrm>
          <a:prstGeom prst="rect">
            <a:avLst/>
          </a:prstGeom>
        </p:spPr>
        <p:txBody>
          <a:bodyPr vert="horz" lIns="91440" tIns="45720" rIns="91440" bIns="45720" rtlCol="0" anchor="t">
            <a:normAutofit/>
          </a:bodyPr>
          <a:lstStyle/>
          <a:p>
            <a:pPr algn="ctr">
              <a:lnSpc>
                <a:spcPct val="90000"/>
              </a:lnSpc>
              <a:spcAft>
                <a:spcPts val="600"/>
              </a:spcAft>
            </a:pPr>
            <a:r>
              <a:rPr lang="en-US" sz="1700" b="1" i="1" dirty="0"/>
              <a:t>Pavlo Gladkyi</a:t>
            </a:r>
          </a:p>
          <a:p>
            <a:pPr algn="ctr">
              <a:lnSpc>
                <a:spcPct val="90000"/>
              </a:lnSpc>
              <a:spcAft>
                <a:spcPts val="600"/>
              </a:spcAft>
            </a:pPr>
            <a:r>
              <a:rPr lang="en-US" sz="1700" i="1" dirty="0"/>
              <a:t>Student Number: 1918831</a:t>
            </a:r>
          </a:p>
        </p:txBody>
      </p:sp>
      <p:sp>
        <p:nvSpPr>
          <p:cNvPr id="3" name="TextBox 2">
            <a:extLst>
              <a:ext uri="{FF2B5EF4-FFF2-40B4-BE49-F238E27FC236}">
                <a16:creationId xmlns:a16="http://schemas.microsoft.com/office/drawing/2014/main" id="{34D0F7A3-0ABD-4188-AAFF-F424B0D1E5E6}"/>
              </a:ext>
            </a:extLst>
          </p:cNvPr>
          <p:cNvSpPr txBox="1"/>
          <p:nvPr/>
        </p:nvSpPr>
        <p:spPr>
          <a:xfrm>
            <a:off x="3159853" y="5872294"/>
            <a:ext cx="5872294" cy="1161728"/>
          </a:xfrm>
          <a:prstGeom prst="rect">
            <a:avLst/>
          </a:prstGeom>
          <a:noFill/>
        </p:spPr>
        <p:txBody>
          <a:bodyPr wrap="square" rtlCol="0">
            <a:spAutoFit/>
          </a:bodyPr>
          <a:lstStyle/>
          <a:p>
            <a:pPr algn="ctr">
              <a:lnSpc>
                <a:spcPct val="106000"/>
              </a:lnSpc>
              <a:spcAft>
                <a:spcPts val="800"/>
              </a:spcAft>
            </a:pPr>
            <a:r>
              <a:rPr lang="en-GB" b="1" i="1">
                <a:effectLst/>
                <a:latin typeface="Calibri" panose="020F0502020204030204" pitchFamily="34" charset="0"/>
                <a:ea typeface="Calibri" panose="020F0502020204030204" pitchFamily="34" charset="0"/>
                <a:cs typeface="Calibri" panose="020F0502020204030204" pitchFamily="34" charset="0"/>
              </a:rPr>
              <a:t>Managing Enterprise in the 21</a:t>
            </a:r>
            <a:r>
              <a:rPr lang="en-GB" b="1" i="1" baseline="30000">
                <a:effectLst/>
                <a:latin typeface="Calibri" panose="020F0502020204030204" pitchFamily="34" charset="0"/>
                <a:ea typeface="Calibri" panose="020F0502020204030204" pitchFamily="34" charset="0"/>
                <a:cs typeface="Calibri" panose="020F0502020204030204" pitchFamily="34" charset="0"/>
              </a:rPr>
              <a:t>st</a:t>
            </a:r>
            <a:r>
              <a:rPr lang="en-GB" b="1" i="1">
                <a:effectLst/>
                <a:latin typeface="Calibri" panose="020F0502020204030204" pitchFamily="34" charset="0"/>
                <a:ea typeface="Calibri" panose="020F0502020204030204" pitchFamily="34" charset="0"/>
                <a:cs typeface="Calibri" panose="020F0502020204030204" pitchFamily="34" charset="0"/>
              </a:rPr>
              <a:t> Century</a:t>
            </a:r>
            <a:endParaRPr lang="en-GB">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b="1" i="1">
                <a:effectLst/>
                <a:latin typeface="Calibri Light" panose="020F0302020204030204" pitchFamily="34" charset="0"/>
                <a:ea typeface="Calibri" panose="020F0502020204030204" pitchFamily="34" charset="0"/>
                <a:cs typeface="Times New Roman" panose="02020603050405020304" pitchFamily="18" charset="0"/>
              </a:rPr>
              <a:t>                      University of Wales Trinity Saint Devid</a:t>
            </a:r>
            <a:endParaRPr lang="en-GB">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7" name="Rectangle 6">
            <a:extLst>
              <a:ext uri="{FF2B5EF4-FFF2-40B4-BE49-F238E27FC236}">
                <a16:creationId xmlns:a16="http://schemas.microsoft.com/office/drawing/2014/main" id="{F11312DA-E05D-49BC-B6AF-2B51F2AFA26C}"/>
              </a:ext>
            </a:extLst>
          </p:cNvPr>
          <p:cNvSpPr/>
          <p:nvPr/>
        </p:nvSpPr>
        <p:spPr>
          <a:xfrm>
            <a:off x="371094" y="637309"/>
            <a:ext cx="783451" cy="3479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AC9B6EA-7109-4A0A-86AE-98A55CAFD8CD}"/>
              </a:ext>
            </a:extLst>
          </p:cNvPr>
          <p:cNvSpPr/>
          <p:nvPr/>
        </p:nvSpPr>
        <p:spPr>
          <a:xfrm>
            <a:off x="371094" y="2298583"/>
            <a:ext cx="3445897" cy="3479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5500496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oup of women doing acrobatics&#10;&#10;Description automatically generated with low confidence">
            <a:extLst>
              <a:ext uri="{FF2B5EF4-FFF2-40B4-BE49-F238E27FC236}">
                <a16:creationId xmlns:a16="http://schemas.microsoft.com/office/drawing/2014/main" id="{3974C633-6C69-4FCC-A605-4CBFBD9A4E70}"/>
              </a:ext>
            </a:extLst>
          </p:cNvPr>
          <p:cNvPicPr>
            <a:picLocks noChangeAspect="1"/>
          </p:cNvPicPr>
          <p:nvPr/>
        </p:nvPicPr>
        <p:blipFill rotWithShape="1">
          <a:blip r:embed="rId3">
            <a:alphaModFix/>
            <a:duotone>
              <a:prstClr val="black"/>
              <a:schemeClr val="accent3">
                <a:tint val="45000"/>
                <a:satMod val="400000"/>
              </a:schemeClr>
            </a:duotone>
            <a:extLst>
              <a:ext uri="{28A0092B-C50C-407E-A947-70E740481C1C}">
                <a14:useLocalDpi xmlns:a14="http://schemas.microsoft.com/office/drawing/2010/main" val="0"/>
              </a:ext>
            </a:extLst>
          </a:blip>
          <a:srcRect l="250" r="14207" b="2"/>
          <a:stretch/>
        </p:blipFill>
        <p:spPr>
          <a:xfrm>
            <a:off x="5797839" y="27348"/>
            <a:ext cx="6394161" cy="6857999"/>
          </a:xfrm>
          <a:prstGeom prst="rect">
            <a:avLst/>
          </a:prstGeom>
        </p:spPr>
      </p:pic>
      <p:pic>
        <p:nvPicPr>
          <p:cNvPr id="11" name="Picture 1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D2325027-41A0-4D06-B167-E3B27AF10D76}"/>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6600" b="1" u="sng" dirty="0">
                <a:solidFill>
                  <a:srgbClr val="000000"/>
                </a:solidFill>
                <a:latin typeface="Palace Script MT" panose="030303020206070C0B05" pitchFamily="66" charset="0"/>
              </a:rPr>
              <a:t>Aims &amp; Objectives </a:t>
            </a:r>
          </a:p>
        </p:txBody>
      </p:sp>
      <p:sp>
        <p:nvSpPr>
          <p:cNvPr id="4" name="TextBox 3">
            <a:extLst>
              <a:ext uri="{FF2B5EF4-FFF2-40B4-BE49-F238E27FC236}">
                <a16:creationId xmlns:a16="http://schemas.microsoft.com/office/drawing/2014/main" id="{3441E37C-5D09-43E5-9117-C5AE4CD416E7}"/>
              </a:ext>
            </a:extLst>
          </p:cNvPr>
          <p:cNvSpPr txBox="1"/>
          <p:nvPr/>
        </p:nvSpPr>
        <p:spPr>
          <a:xfrm>
            <a:off x="804997" y="2272143"/>
            <a:ext cx="4706803" cy="2107946"/>
          </a:xfrm>
          <a:prstGeom prst="rect">
            <a:avLst/>
          </a:prstGeom>
        </p:spPr>
        <p:txBody>
          <a:bodyPr vert="horz" lIns="91440" tIns="45720" rIns="91440" bIns="45720" rtlCol="0" anchor="ctr">
            <a:normAutofit/>
          </a:bodyPr>
          <a:lstStyle/>
          <a:p>
            <a:pPr marL="342900" lvl="0" indent="-228600">
              <a:lnSpc>
                <a:spcPct val="90000"/>
              </a:lnSpc>
              <a:buFont typeface="Arial" panose="020B0604020202020204" pitchFamily="34" charset="0"/>
              <a:buChar char="•"/>
            </a:pPr>
            <a:r>
              <a:rPr lang="en-US" sz="2000" i="1" dirty="0">
                <a:solidFill>
                  <a:srgbClr val="000000"/>
                </a:solidFill>
              </a:rPr>
              <a:t>Company overview and branding</a:t>
            </a:r>
            <a:endParaRPr lang="en-US" sz="2000" i="1" dirty="0">
              <a:solidFill>
                <a:srgbClr val="000000"/>
              </a:solidFill>
              <a:effectLst/>
            </a:endParaRPr>
          </a:p>
          <a:p>
            <a:pPr marL="342900" lvl="0" indent="-228600">
              <a:lnSpc>
                <a:spcPct val="90000"/>
              </a:lnSpc>
              <a:buFont typeface="Arial" panose="020B0604020202020204" pitchFamily="34" charset="0"/>
              <a:buChar char="•"/>
            </a:pPr>
            <a:r>
              <a:rPr lang="en-US" sz="2000" i="1" dirty="0">
                <a:solidFill>
                  <a:srgbClr val="000000"/>
                </a:solidFill>
                <a:effectLst/>
              </a:rPr>
              <a:t>Mission statement</a:t>
            </a:r>
          </a:p>
          <a:p>
            <a:pPr marL="342900" lvl="0" indent="-228600">
              <a:lnSpc>
                <a:spcPct val="90000"/>
              </a:lnSpc>
              <a:buFont typeface="Arial" panose="020B0604020202020204" pitchFamily="34" charset="0"/>
              <a:buChar char="•"/>
            </a:pPr>
            <a:r>
              <a:rPr lang="en-US" sz="2000" i="1" dirty="0">
                <a:solidFill>
                  <a:srgbClr val="000000"/>
                </a:solidFill>
                <a:effectLst/>
              </a:rPr>
              <a:t>Business Plan proposal</a:t>
            </a:r>
          </a:p>
          <a:p>
            <a:pPr marL="342900" lvl="0" indent="-228600">
              <a:lnSpc>
                <a:spcPct val="90000"/>
              </a:lnSpc>
              <a:buFont typeface="Arial" panose="020B0604020202020204" pitchFamily="34" charset="0"/>
              <a:buChar char="•"/>
            </a:pPr>
            <a:r>
              <a:rPr lang="en-US" sz="2000" i="1" dirty="0">
                <a:solidFill>
                  <a:srgbClr val="000000"/>
                </a:solidFill>
                <a:effectLst/>
              </a:rPr>
              <a:t>Marketing and PR strategy </a:t>
            </a:r>
          </a:p>
          <a:p>
            <a:pPr marL="342900" lvl="0" indent="-228600">
              <a:lnSpc>
                <a:spcPct val="90000"/>
              </a:lnSpc>
              <a:buFont typeface="Arial" panose="020B0604020202020204" pitchFamily="34" charset="0"/>
              <a:buChar char="•"/>
            </a:pPr>
            <a:r>
              <a:rPr lang="en-US" sz="2000" i="1" dirty="0">
                <a:solidFill>
                  <a:srgbClr val="000000"/>
                </a:solidFill>
              </a:rPr>
              <a:t>I</a:t>
            </a:r>
            <a:r>
              <a:rPr lang="en-US" sz="2000" i="1" dirty="0">
                <a:solidFill>
                  <a:srgbClr val="000000"/>
                </a:solidFill>
                <a:effectLst/>
              </a:rPr>
              <a:t>deas for future business expansion</a:t>
            </a:r>
          </a:p>
          <a:p>
            <a:pPr marL="342900" lvl="0" indent="-228600">
              <a:lnSpc>
                <a:spcPct val="90000"/>
              </a:lnSpc>
              <a:spcAft>
                <a:spcPts val="800"/>
              </a:spcAft>
              <a:buFont typeface="Arial" panose="020B0604020202020204" pitchFamily="34" charset="0"/>
              <a:buChar char="•"/>
            </a:pPr>
            <a:r>
              <a:rPr lang="en-US" sz="2000" i="1" dirty="0">
                <a:solidFill>
                  <a:srgbClr val="000000"/>
                </a:solidFill>
                <a:effectLst/>
              </a:rPr>
              <a:t>SWOT analysis.</a:t>
            </a:r>
          </a:p>
          <a:p>
            <a:pPr indent="-228600">
              <a:lnSpc>
                <a:spcPct val="90000"/>
              </a:lnSpc>
              <a:buFont typeface="Arial" panose="020B0604020202020204" pitchFamily="34" charset="0"/>
              <a:buChar char="•"/>
            </a:pPr>
            <a:endParaRPr lang="en-US" sz="2000" dirty="0">
              <a:solidFill>
                <a:srgbClr val="000000"/>
              </a:solidFill>
            </a:endParaRPr>
          </a:p>
        </p:txBody>
      </p:sp>
    </p:spTree>
    <p:extLst>
      <p:ext uri="{BB962C8B-B14F-4D97-AF65-F5344CB8AC3E}">
        <p14:creationId xmlns:p14="http://schemas.microsoft.com/office/powerpoint/2010/main" val="1581770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48E13E-5339-4005-9EEA-725EBAF21F71}"/>
              </a:ext>
            </a:extLst>
          </p:cNvPr>
          <p:cNvSpPr>
            <a:spLocks noGrp="1"/>
          </p:cNvSpPr>
          <p:nvPr>
            <p:ph type="title"/>
          </p:nvPr>
        </p:nvSpPr>
        <p:spPr>
          <a:xfrm>
            <a:off x="6335280" y="2408370"/>
            <a:ext cx="5505738" cy="1323439"/>
          </a:xfrm>
        </p:spPr>
        <p:txBody>
          <a:bodyPr vert="horz" lIns="91440" tIns="45720" rIns="91440" bIns="45720" rtlCol="0" anchor="t">
            <a:normAutofit/>
          </a:bodyPr>
          <a:lstStyle/>
          <a:p>
            <a:pPr algn="ctr"/>
            <a:r>
              <a:rPr lang="en-US" sz="2800" i="1" dirty="0">
                <a:solidFill>
                  <a:schemeClr val="bg1"/>
                </a:solidFill>
              </a:rPr>
              <a:t>If you seek peace, be still. If you seek wisdom, be silent. If you seek love, be yourself.</a:t>
            </a:r>
          </a:p>
        </p:txBody>
      </p:sp>
      <p:pic>
        <p:nvPicPr>
          <p:cNvPr id="6" name="Picture 5" descr="A picture containing person&#10;&#10;Description automatically generated">
            <a:extLst>
              <a:ext uri="{FF2B5EF4-FFF2-40B4-BE49-F238E27FC236}">
                <a16:creationId xmlns:a16="http://schemas.microsoft.com/office/drawing/2014/main" id="{9EEB1491-B6E3-4A42-8882-FDBFD2851D7B}"/>
              </a:ext>
            </a:extLst>
          </p:cNvPr>
          <p:cNvPicPr>
            <a:picLocks noChangeAspect="1"/>
          </p:cNvPicPr>
          <p:nvPr/>
        </p:nvPicPr>
        <p:blipFill rotWithShape="1">
          <a:blip r:embed="rId3">
            <a:extLst>
              <a:ext uri="{28A0092B-C50C-407E-A947-70E740481C1C}">
                <a14:useLocalDpi xmlns:a14="http://schemas.microsoft.com/office/drawing/2010/main" val="0"/>
              </a:ext>
            </a:extLst>
          </a:blip>
          <a:srcRect l="5815" r="6001" b="2"/>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24" name="Group 23">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25" name="Freeform: Shape 24">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0F369FEC-5519-4836-87B4-E6CF071127FB}"/>
              </a:ext>
            </a:extLst>
          </p:cNvPr>
          <p:cNvSpPr txBox="1"/>
          <p:nvPr/>
        </p:nvSpPr>
        <p:spPr>
          <a:xfrm>
            <a:off x="10458016" y="4236291"/>
            <a:ext cx="1829665" cy="511200"/>
          </a:xfrm>
          <a:prstGeom prst="rect">
            <a:avLst/>
          </a:prstGeom>
        </p:spPr>
        <p:txBody>
          <a:bodyPr vert="horz" lIns="91440" tIns="45720" rIns="91440" bIns="45720" rtlCol="0">
            <a:normAutofit/>
          </a:bodyPr>
          <a:lstStyle/>
          <a:p>
            <a:pPr>
              <a:lnSpc>
                <a:spcPct val="90000"/>
              </a:lnSpc>
              <a:spcAft>
                <a:spcPts val="600"/>
              </a:spcAft>
            </a:pPr>
            <a:r>
              <a:rPr lang="en-US" sz="2400" dirty="0">
                <a:solidFill>
                  <a:schemeClr val="bg1">
                    <a:alpha val="80000"/>
                  </a:schemeClr>
                </a:solidFill>
              </a:rPr>
              <a:t>– </a:t>
            </a:r>
            <a:r>
              <a:rPr lang="en-US" sz="2400" i="1" dirty="0">
                <a:solidFill>
                  <a:schemeClr val="bg1">
                    <a:alpha val="80000"/>
                  </a:schemeClr>
                </a:solidFill>
              </a:rPr>
              <a:t>Becca Lee</a:t>
            </a:r>
            <a:endParaRPr lang="en-US" sz="2400" dirty="0">
              <a:solidFill>
                <a:schemeClr val="bg1">
                  <a:alpha val="80000"/>
                </a:schemeClr>
              </a:solidFill>
            </a:endParaRPr>
          </a:p>
        </p:txBody>
      </p:sp>
      <p:sp>
        <p:nvSpPr>
          <p:cNvPr id="5" name="TextBox 4">
            <a:extLst>
              <a:ext uri="{FF2B5EF4-FFF2-40B4-BE49-F238E27FC236}">
                <a16:creationId xmlns:a16="http://schemas.microsoft.com/office/drawing/2014/main" id="{486D1036-4375-44AC-8FEC-B9B01A2DA314}"/>
              </a:ext>
            </a:extLst>
          </p:cNvPr>
          <p:cNvSpPr txBox="1"/>
          <p:nvPr/>
        </p:nvSpPr>
        <p:spPr>
          <a:xfrm>
            <a:off x="10458016" y="6342077"/>
            <a:ext cx="1753299" cy="369332"/>
          </a:xfrm>
          <a:prstGeom prst="rect">
            <a:avLst/>
          </a:prstGeom>
          <a:noFill/>
        </p:spPr>
        <p:txBody>
          <a:bodyPr wrap="square" rtlCol="0">
            <a:spAutoFit/>
          </a:bodyPr>
          <a:lstStyle/>
          <a:p>
            <a:r>
              <a:rPr lang="en-GB" sz="1800" dirty="0">
                <a:solidFill>
                  <a:schemeClr val="bg2"/>
                </a:solidFill>
                <a:effectLst/>
                <a:latin typeface="Calibri" panose="020F0502020204030204" pitchFamily="34" charset="0"/>
                <a:ea typeface="Times New Roman" panose="02020603050405020304" pitchFamily="18" charset="0"/>
              </a:rPr>
              <a:t>(Ratay, 2016)</a:t>
            </a:r>
            <a:endParaRPr lang="en-GB" dirty="0">
              <a:solidFill>
                <a:schemeClr val="bg2"/>
              </a:solidFill>
            </a:endParaRPr>
          </a:p>
        </p:txBody>
      </p:sp>
    </p:spTree>
    <p:extLst>
      <p:ext uri="{BB962C8B-B14F-4D97-AF65-F5344CB8AC3E}">
        <p14:creationId xmlns:p14="http://schemas.microsoft.com/office/powerpoint/2010/main" val="2201112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 arrow&#10;&#10;Description automatically generated">
            <a:extLst>
              <a:ext uri="{FF2B5EF4-FFF2-40B4-BE49-F238E27FC236}">
                <a16:creationId xmlns:a16="http://schemas.microsoft.com/office/drawing/2014/main" id="{588E1FD7-122D-4A4A-9741-1C51C08685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5245" y="2198992"/>
            <a:ext cx="3141504" cy="2602960"/>
          </a:xfrm>
          <a:prstGeom prst="rect">
            <a:avLst/>
          </a:prstGeom>
        </p:spPr>
      </p:pic>
      <p:sp>
        <p:nvSpPr>
          <p:cNvPr id="3" name="Subtitle 2">
            <a:extLst>
              <a:ext uri="{FF2B5EF4-FFF2-40B4-BE49-F238E27FC236}">
                <a16:creationId xmlns:a16="http://schemas.microsoft.com/office/drawing/2014/main" id="{DA35B908-8734-47B4-AF32-3154C0B560E5}"/>
              </a:ext>
            </a:extLst>
          </p:cNvPr>
          <p:cNvSpPr>
            <a:spLocks noGrp="1"/>
          </p:cNvSpPr>
          <p:nvPr>
            <p:ph type="subTitle" idx="1"/>
          </p:nvPr>
        </p:nvSpPr>
        <p:spPr>
          <a:xfrm>
            <a:off x="1524000" y="657359"/>
            <a:ext cx="9144000" cy="1310926"/>
          </a:xfrm>
        </p:spPr>
        <p:txBody>
          <a:bodyPr>
            <a:normAutofit/>
          </a:bodyPr>
          <a:lstStyle/>
          <a:p>
            <a:r>
              <a:rPr lang="en-GB" sz="8000" b="1" u="sng" dirty="0">
                <a:latin typeface="Palace Script MT" panose="030303020206070C0B05" pitchFamily="66" charset="0"/>
              </a:rPr>
              <a:t>More-Than-Yoga</a:t>
            </a:r>
            <a:r>
              <a:rPr lang="en-GB" sz="8000" b="1" u="sng" dirty="0">
                <a:latin typeface="Blackadder ITC" panose="04020505051007020D02" pitchFamily="82" charset="0"/>
              </a:rPr>
              <a:t> </a:t>
            </a:r>
            <a:r>
              <a:rPr lang="en-GB" sz="8000" b="1" u="sng" dirty="0">
                <a:latin typeface="Palace Script MT" panose="030303020206070C0B05" pitchFamily="66" charset="0"/>
              </a:rPr>
              <a:t>Retreat</a:t>
            </a:r>
          </a:p>
        </p:txBody>
      </p:sp>
      <p:sp>
        <p:nvSpPr>
          <p:cNvPr id="4" name="TextBox 3">
            <a:extLst>
              <a:ext uri="{FF2B5EF4-FFF2-40B4-BE49-F238E27FC236}">
                <a16:creationId xmlns:a16="http://schemas.microsoft.com/office/drawing/2014/main" id="{BC36A2D3-2E0D-4AC6-8F21-896B3308FB2C}"/>
              </a:ext>
            </a:extLst>
          </p:cNvPr>
          <p:cNvSpPr txBox="1"/>
          <p:nvPr/>
        </p:nvSpPr>
        <p:spPr>
          <a:xfrm>
            <a:off x="2295041" y="5184978"/>
            <a:ext cx="7601918" cy="1015663"/>
          </a:xfrm>
          <a:prstGeom prst="rect">
            <a:avLst/>
          </a:prstGeom>
          <a:noFill/>
        </p:spPr>
        <p:txBody>
          <a:bodyPr wrap="square" rtlCol="0">
            <a:spAutoFit/>
          </a:bodyPr>
          <a:lstStyle/>
          <a:p>
            <a:r>
              <a:rPr lang="en-GB" sz="6000" b="1" dirty="0">
                <a:effectLst/>
                <a:latin typeface="Palace Script MT" panose="030303020206070C0B05" pitchFamily="66" charset="0"/>
                <a:ea typeface="Calibri" panose="020F0502020204030204" pitchFamily="34" charset="0"/>
                <a:cs typeface="Times New Roman" panose="02020603050405020304" pitchFamily="18" charset="0"/>
              </a:rPr>
              <a:t>Where body and mind connect in harmony</a:t>
            </a:r>
            <a:endParaRPr lang="en-GB" sz="6000" b="1" dirty="0">
              <a:latin typeface="Palace Script MT" panose="030303020206070C0B05" pitchFamily="66" charset="0"/>
            </a:endParaRPr>
          </a:p>
        </p:txBody>
      </p:sp>
      <p:pic>
        <p:nvPicPr>
          <p:cNvPr id="10" name="Picture 9">
            <a:extLst>
              <a:ext uri="{FF2B5EF4-FFF2-40B4-BE49-F238E27FC236}">
                <a16:creationId xmlns:a16="http://schemas.microsoft.com/office/drawing/2014/main" id="{ED85D32F-0A86-4E6D-93B9-6FDC6516E1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7158760" cy="533400"/>
          </a:xfrm>
          <a:prstGeom prst="rect">
            <a:avLst/>
          </a:prstGeom>
        </p:spPr>
      </p:pic>
      <p:pic>
        <p:nvPicPr>
          <p:cNvPr id="12" name="Picture 11">
            <a:extLst>
              <a:ext uri="{FF2B5EF4-FFF2-40B4-BE49-F238E27FC236}">
                <a16:creationId xmlns:a16="http://schemas.microsoft.com/office/drawing/2014/main" id="{639455DA-FD32-4E53-865E-3F022AD00552}"/>
              </a:ext>
            </a:extLst>
          </p:cNvPr>
          <p:cNvPicPr>
            <a:picLocks noChangeAspect="1"/>
          </p:cNvPicPr>
          <p:nvPr/>
        </p:nvPicPr>
        <p:blipFill>
          <a:blip r:embed="rId5"/>
          <a:stretch>
            <a:fillRect/>
          </a:stretch>
        </p:blipFill>
        <p:spPr>
          <a:xfrm>
            <a:off x="5375564" y="0"/>
            <a:ext cx="6816436" cy="534371"/>
          </a:xfrm>
          <a:prstGeom prst="rect">
            <a:avLst/>
          </a:prstGeom>
        </p:spPr>
      </p:pic>
      <p:pic>
        <p:nvPicPr>
          <p:cNvPr id="22" name="Picture 21">
            <a:extLst>
              <a:ext uri="{FF2B5EF4-FFF2-40B4-BE49-F238E27FC236}">
                <a16:creationId xmlns:a16="http://schemas.microsoft.com/office/drawing/2014/main" id="{74B742D6-42B8-4D2B-87BB-AE0CFD801A2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964" y="6437340"/>
            <a:ext cx="7067088" cy="420660"/>
          </a:xfrm>
          <a:prstGeom prst="rect">
            <a:avLst/>
          </a:prstGeom>
        </p:spPr>
      </p:pic>
      <p:pic>
        <p:nvPicPr>
          <p:cNvPr id="23" name="Picture 22">
            <a:extLst>
              <a:ext uri="{FF2B5EF4-FFF2-40B4-BE49-F238E27FC236}">
                <a16:creationId xmlns:a16="http://schemas.microsoft.com/office/drawing/2014/main" id="{45DC734E-441E-449A-A6AF-AF53B650E7ED}"/>
              </a:ext>
            </a:extLst>
          </p:cNvPr>
          <p:cNvPicPr>
            <a:picLocks noChangeAspect="1"/>
          </p:cNvPicPr>
          <p:nvPr/>
        </p:nvPicPr>
        <p:blipFill>
          <a:blip r:embed="rId7"/>
          <a:stretch>
            <a:fillRect/>
          </a:stretch>
        </p:blipFill>
        <p:spPr>
          <a:xfrm>
            <a:off x="5104948" y="6431348"/>
            <a:ext cx="7067088" cy="423656"/>
          </a:xfrm>
          <a:prstGeom prst="rect">
            <a:avLst/>
          </a:prstGeom>
        </p:spPr>
      </p:pic>
      <p:pic>
        <p:nvPicPr>
          <p:cNvPr id="25" name="Picture 24" descr="A picture containing shape&#10;&#10;Description automatically generated">
            <a:extLst>
              <a:ext uri="{FF2B5EF4-FFF2-40B4-BE49-F238E27FC236}">
                <a16:creationId xmlns:a16="http://schemas.microsoft.com/office/drawing/2014/main" id="{6D8269D0-2E6D-40E5-B278-97DD2CD368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03858" y="4106335"/>
            <a:ext cx="1384277" cy="1391233"/>
          </a:xfrm>
          <a:prstGeom prst="rect">
            <a:avLst/>
          </a:prstGeom>
        </p:spPr>
      </p:pic>
    </p:spTree>
    <p:extLst>
      <p:ext uri="{BB962C8B-B14F-4D97-AF65-F5344CB8AC3E}">
        <p14:creationId xmlns:p14="http://schemas.microsoft.com/office/powerpoint/2010/main" val="2635091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group of people exercising&#10;&#10;Description automatically generated with medium confidence">
            <a:extLst>
              <a:ext uri="{FF2B5EF4-FFF2-40B4-BE49-F238E27FC236}">
                <a16:creationId xmlns:a16="http://schemas.microsoft.com/office/drawing/2014/main" id="{6E43A6D9-5C44-4D68-A6C8-C3AF7C67248D}"/>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10357" t="5931" r="18302" b="1"/>
          <a:stretch/>
        </p:blipFill>
        <p:spPr>
          <a:xfrm>
            <a:off x="20" y="10"/>
            <a:ext cx="8668492" cy="6857990"/>
          </a:xfrm>
          <a:prstGeom prst="rect">
            <a:avLst/>
          </a:prstGeom>
        </p:spPr>
      </p:pic>
      <p:sp>
        <p:nvSpPr>
          <p:cNvPr id="26" name="Rectangle 25">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12C5EA50-76DB-42A7-84E0-D7C54CB4365F}"/>
              </a:ext>
            </a:extLst>
          </p:cNvPr>
          <p:cNvSpPr>
            <a:spLocks noGrp="1"/>
          </p:cNvSpPr>
          <p:nvPr>
            <p:ph type="title"/>
          </p:nvPr>
        </p:nvSpPr>
        <p:spPr>
          <a:xfrm>
            <a:off x="5844225" y="1008441"/>
            <a:ext cx="6512633" cy="617184"/>
          </a:xfrm>
        </p:spPr>
        <p:txBody>
          <a:bodyPr vert="horz" lIns="91440" tIns="45720" rIns="91440" bIns="45720" rtlCol="0" anchor="b">
            <a:noAutofit/>
          </a:bodyPr>
          <a:lstStyle/>
          <a:p>
            <a:r>
              <a:rPr lang="en-US" sz="5400" b="1" u="sng" dirty="0">
                <a:latin typeface="Palace Script MT" panose="030303020206070C0B05" pitchFamily="66" charset="0"/>
              </a:rPr>
              <a:t>MTY  Retreat Mission Statement</a:t>
            </a:r>
          </a:p>
        </p:txBody>
      </p:sp>
      <p:sp>
        <p:nvSpPr>
          <p:cNvPr id="28" name="Rectangle 2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86F4ABF-14FC-4616-944C-936F0EECE212}"/>
              </a:ext>
            </a:extLst>
          </p:cNvPr>
          <p:cNvSpPr/>
          <p:nvPr/>
        </p:nvSpPr>
        <p:spPr>
          <a:xfrm>
            <a:off x="8303491" y="665018"/>
            <a:ext cx="932873" cy="338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53E86-1A1E-4086-8BF0-F2109D1B99B1}"/>
              </a:ext>
            </a:extLst>
          </p:cNvPr>
          <p:cNvSpPr txBox="1"/>
          <p:nvPr/>
        </p:nvSpPr>
        <p:spPr>
          <a:xfrm>
            <a:off x="7208510" y="2720438"/>
            <a:ext cx="4735063" cy="1545365"/>
          </a:xfrm>
          <a:prstGeom prst="rect">
            <a:avLst/>
          </a:prstGeom>
        </p:spPr>
        <p:txBody>
          <a:bodyPr vert="horz" lIns="91440" tIns="45720" rIns="91440" bIns="45720" rtlCol="0" anchor="t">
            <a:noAutofit/>
          </a:bodyPr>
          <a:lstStyle/>
          <a:p>
            <a:pPr>
              <a:lnSpc>
                <a:spcPct val="90000"/>
              </a:lnSpc>
              <a:spcAft>
                <a:spcPts val="600"/>
              </a:spcAft>
            </a:pPr>
            <a:r>
              <a:rPr lang="en-US" sz="2000" i="1" dirty="0"/>
              <a:t>Yoga is not just a physical activity but a lifestyle </a:t>
            </a:r>
            <a:r>
              <a:rPr lang="en-GB" sz="1800" dirty="0">
                <a:effectLst/>
                <a:latin typeface="Calibri" panose="020F0502020204030204" pitchFamily="34" charset="0"/>
                <a:ea typeface="Calibri" panose="020F0502020204030204" pitchFamily="34" charset="0"/>
                <a:cs typeface="Times New Roman" panose="02020603050405020304" pitchFamily="18" charset="0"/>
              </a:rPr>
              <a:t>(Kirk, Boon and Dituro, 2006, pp.3–4).</a:t>
            </a:r>
            <a:r>
              <a:rPr lang="en-US" sz="2000" i="1" dirty="0"/>
              <a:t> </a:t>
            </a:r>
          </a:p>
          <a:p>
            <a:pPr>
              <a:lnSpc>
                <a:spcPct val="90000"/>
              </a:lnSpc>
              <a:spcAft>
                <a:spcPts val="600"/>
              </a:spcAft>
            </a:pPr>
            <a:r>
              <a:rPr lang="en-US" sz="2000" i="1" dirty="0"/>
              <a:t>The mission of MTY is to improve customers’ life quality, boost their physical and mental wellbeing, help them feel happy and healthy, and share and promote a Yoga lifestyle.</a:t>
            </a:r>
          </a:p>
        </p:txBody>
      </p:sp>
      <p:sp>
        <p:nvSpPr>
          <p:cNvPr id="12" name="Rectangle 11">
            <a:extLst>
              <a:ext uri="{FF2B5EF4-FFF2-40B4-BE49-F238E27FC236}">
                <a16:creationId xmlns:a16="http://schemas.microsoft.com/office/drawing/2014/main" id="{394873BD-CA92-4738-B6C7-FAFD2DCD9582}"/>
              </a:ext>
            </a:extLst>
          </p:cNvPr>
          <p:cNvSpPr/>
          <p:nvPr/>
        </p:nvSpPr>
        <p:spPr>
          <a:xfrm>
            <a:off x="8303491" y="2223083"/>
            <a:ext cx="3491430" cy="369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9024717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person doing a handstand&#10;&#10;Description automatically generated with medium confidence">
            <a:extLst>
              <a:ext uri="{FF2B5EF4-FFF2-40B4-BE49-F238E27FC236}">
                <a16:creationId xmlns:a16="http://schemas.microsoft.com/office/drawing/2014/main" id="{F210ECD5-6B70-4C14-8238-F248EA20895B}"/>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17598" r="23397" b="-1"/>
          <a:stretch/>
        </p:blipFill>
        <p:spPr>
          <a:xfrm>
            <a:off x="-305" y="0"/>
            <a:ext cx="6425967" cy="6861112"/>
          </a:xfrm>
          <a:prstGeom prst="rect">
            <a:avLst/>
          </a:prstGeom>
        </p:spPr>
      </p:pic>
      <p:pic>
        <p:nvPicPr>
          <p:cNvPr id="20" name="Picture 19">
            <a:extLst>
              <a:ext uri="{FF2B5EF4-FFF2-40B4-BE49-F238E27FC236}">
                <a16:creationId xmlns:a16="http://schemas.microsoft.com/office/drawing/2014/main" id="{24F266AD-725B-4A9D-B448-4C000F95CB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B1F9B2D-B617-4997-9838-8D30F03E0E3A}"/>
              </a:ext>
            </a:extLst>
          </p:cNvPr>
          <p:cNvSpPr>
            <a:spLocks noGrp="1"/>
          </p:cNvSpPr>
          <p:nvPr>
            <p:ph type="title"/>
          </p:nvPr>
        </p:nvSpPr>
        <p:spPr>
          <a:xfrm>
            <a:off x="6861491" y="0"/>
            <a:ext cx="4825074" cy="893445"/>
          </a:xfrm>
        </p:spPr>
        <p:txBody>
          <a:bodyPr vert="horz" lIns="91440" tIns="45720" rIns="91440" bIns="45720" rtlCol="0" anchor="t">
            <a:noAutofit/>
          </a:bodyPr>
          <a:lstStyle/>
          <a:p>
            <a:r>
              <a:rPr lang="en-US" sz="6000" b="1" u="sng" dirty="0">
                <a:solidFill>
                  <a:srgbClr val="000000"/>
                </a:solidFill>
                <a:latin typeface="Palace Script MT" panose="030303020206070C0B05" pitchFamily="66" charset="0"/>
              </a:rPr>
              <a:t>Business Plan Proposal</a:t>
            </a:r>
          </a:p>
        </p:txBody>
      </p:sp>
      <p:pic>
        <p:nvPicPr>
          <p:cNvPr id="5" name="Picture 4" descr="Shape&#10;&#10;Description automatically generated with low confidence">
            <a:extLst>
              <a:ext uri="{FF2B5EF4-FFF2-40B4-BE49-F238E27FC236}">
                <a16:creationId xmlns:a16="http://schemas.microsoft.com/office/drawing/2014/main" id="{757A9B47-CB3C-4FC1-8E81-12E7D7DFD87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45965" y="5557722"/>
            <a:ext cx="2152794" cy="1168660"/>
          </a:xfrm>
          <a:prstGeom prst="rect">
            <a:avLst/>
          </a:prstGeom>
        </p:spPr>
      </p:pic>
      <p:sp>
        <p:nvSpPr>
          <p:cNvPr id="14" name="TextBox 13">
            <a:extLst>
              <a:ext uri="{FF2B5EF4-FFF2-40B4-BE49-F238E27FC236}">
                <a16:creationId xmlns:a16="http://schemas.microsoft.com/office/drawing/2014/main" id="{EC9959B4-EAFA-4006-A0E0-11BE0E7AFF04}"/>
              </a:ext>
            </a:extLst>
          </p:cNvPr>
          <p:cNvSpPr txBox="1"/>
          <p:nvPr/>
        </p:nvSpPr>
        <p:spPr>
          <a:xfrm>
            <a:off x="6096000" y="1042128"/>
            <a:ext cx="6163452" cy="5172698"/>
          </a:xfrm>
          <a:prstGeom prst="rect">
            <a:avLst/>
          </a:prstGeom>
          <a:noFill/>
        </p:spPr>
        <p:txBody>
          <a:bodyPr wrap="square" rtlCol="0">
            <a:spAutoFit/>
          </a:bodyPr>
          <a:lstStyle/>
          <a:p>
            <a:pPr>
              <a:lnSpc>
                <a:spcPct val="107000"/>
              </a:lnSpc>
              <a:spcAft>
                <a:spcPts val="800"/>
              </a:spcAft>
            </a:pPr>
            <a:r>
              <a:rPr lang="en-GB" sz="1800" b="1" i="1" u="sng" dirty="0">
                <a:effectLst/>
                <a:latin typeface="Calibri" panose="020F0502020204030204" pitchFamily="34" charset="0"/>
                <a:ea typeface="Calibri" panose="020F0502020204030204" pitchFamily="34" charset="0"/>
                <a:cs typeface="Times New Roman" panose="02020603050405020304" pitchFamily="18" charset="0"/>
              </a:rPr>
              <a:t>Our core activities will include:</a:t>
            </a:r>
          </a:p>
          <a:p>
            <a:pPr marL="342900" lvl="0" indent="-342900">
              <a:lnSpc>
                <a:spcPct val="106000"/>
              </a:lnSpc>
              <a:buFont typeface="Symbol" panose="05050102010706020507" pitchFamily="18" charset="2"/>
              <a:buChar char=""/>
            </a:pPr>
            <a:r>
              <a:rPr lang="en-GB" i="1" dirty="0">
                <a:effectLst/>
                <a:latin typeface="Calibri" panose="020F0502020204030204" pitchFamily="34" charset="0"/>
                <a:ea typeface="Calibri" panose="020F0502020204030204" pitchFamily="34" charset="0"/>
                <a:cs typeface="Times New Roman" panose="02020603050405020304" pitchFamily="18" charset="0"/>
              </a:rPr>
              <a:t>Hatha Yoga,</a:t>
            </a:r>
          </a:p>
          <a:p>
            <a:pPr marL="342900" lvl="0" indent="-342900">
              <a:lnSpc>
                <a:spcPct val="106000"/>
              </a:lnSpc>
              <a:buFont typeface="Symbol" panose="05050102010706020507" pitchFamily="18" charset="2"/>
              <a:buChar char=""/>
            </a:pPr>
            <a:r>
              <a:rPr lang="en-GB" i="1" dirty="0">
                <a:effectLst/>
                <a:latin typeface="Calibri" panose="020F0502020204030204" pitchFamily="34" charset="0"/>
                <a:ea typeface="Calibri" panose="020F0502020204030204" pitchFamily="34" charset="0"/>
                <a:cs typeface="Times New Roman" panose="02020603050405020304" pitchFamily="18" charset="0"/>
              </a:rPr>
              <a:t>Vinyasa Yoga,</a:t>
            </a:r>
          </a:p>
          <a:p>
            <a:pPr marL="342900" lvl="0" indent="-342900">
              <a:lnSpc>
                <a:spcPct val="106000"/>
              </a:lnSpc>
              <a:spcAft>
                <a:spcPts val="800"/>
              </a:spcAft>
              <a:buFont typeface="Symbol" panose="05050102010706020507" pitchFamily="18" charset="2"/>
              <a:buChar char=""/>
            </a:pPr>
            <a:r>
              <a:rPr lang="en-GB" i="1" dirty="0">
                <a:effectLst/>
                <a:latin typeface="Calibri" panose="020F0502020204030204" pitchFamily="34" charset="0"/>
                <a:ea typeface="Calibri" panose="020F0502020204030204" pitchFamily="34" charset="0"/>
                <a:cs typeface="Times New Roman" panose="02020603050405020304" pitchFamily="18" charset="0"/>
              </a:rPr>
              <a:t>Restorative Yoga</a:t>
            </a:r>
          </a:p>
          <a:p>
            <a:pPr>
              <a:lnSpc>
                <a:spcPct val="107000"/>
              </a:lnSpc>
              <a:spcAft>
                <a:spcPts val="800"/>
              </a:spcAft>
            </a:pPr>
            <a:endParaRPr lang="en-GB" sz="16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i="1" u="sng" dirty="0">
                <a:effectLst/>
                <a:latin typeface="Calibri" panose="020F0502020204030204" pitchFamily="34" charset="0"/>
                <a:ea typeface="Calibri" panose="020F0502020204030204" pitchFamily="34" charset="0"/>
                <a:cs typeface="Times New Roman" panose="02020603050405020304" pitchFamily="18" charset="0"/>
              </a:rPr>
              <a:t>1. Standard package of 5 nights</a:t>
            </a:r>
            <a:r>
              <a:rPr lang="en-GB" sz="2000" i="1" dirty="0">
                <a:effectLst/>
                <a:latin typeface="Calibri" panose="020F0502020204030204" pitchFamily="34" charset="0"/>
                <a:ea typeface="Calibri" panose="020F0502020204030204" pitchFamily="34" charset="0"/>
                <a:cs typeface="Times New Roman" panose="02020603050405020304" pitchFamily="18" charset="0"/>
              </a:rPr>
              <a:t> - £750 (core activities, food, accommodation and travel included).</a:t>
            </a:r>
          </a:p>
          <a:p>
            <a:pPr>
              <a:lnSpc>
                <a:spcPct val="107000"/>
              </a:lnSpc>
              <a:spcAft>
                <a:spcPts val="800"/>
              </a:spcAft>
            </a:pPr>
            <a:endParaRPr lang="en-GB" sz="20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i="1" u="sng" dirty="0">
                <a:effectLst/>
                <a:latin typeface="Calibri" panose="020F0502020204030204" pitchFamily="34" charset="0"/>
                <a:ea typeface="Calibri" panose="020F0502020204030204" pitchFamily="34" charset="0"/>
                <a:cs typeface="Times New Roman" panose="02020603050405020304" pitchFamily="18" charset="0"/>
              </a:rPr>
              <a:t>2. Zen package of 7 nights</a:t>
            </a:r>
            <a:r>
              <a:rPr lang="en-GB" sz="2000" i="1" u="sng"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 £850 (core activities plus free meditation classes, food, accommodation and travel included).</a:t>
            </a:r>
          </a:p>
          <a:p>
            <a:pPr>
              <a:lnSpc>
                <a:spcPct val="107000"/>
              </a:lnSpc>
              <a:spcAft>
                <a:spcPts val="800"/>
              </a:spcAft>
            </a:pPr>
            <a:r>
              <a:rPr lang="en-GB" sz="1600" b="1" i="1" u="sng" dirty="0">
                <a:effectLst/>
                <a:latin typeface="Calibri" panose="020F0502020204030204" pitchFamily="34" charset="0"/>
                <a:ea typeface="Calibri" panose="020F0502020204030204" pitchFamily="34" charset="0"/>
                <a:cs typeface="Times New Roman" panose="02020603050405020304" pitchFamily="18" charset="0"/>
              </a:rPr>
              <a:t>Tours £25 per person, subject to seasonal availability</a:t>
            </a:r>
            <a:r>
              <a:rPr lang="en-GB" sz="1600" b="1" i="1" u="sng" dirty="0">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Calibri" panose="020F0502020204030204" pitchFamily="34" charset="0"/>
                <a:ea typeface="Calibri" panose="020F0502020204030204" pitchFamily="34" charset="0"/>
                <a:cs typeface="Times New Roman" panose="02020603050405020304" pitchFamily="18" charset="0"/>
              </a:rPr>
              <a:t>(Tripadvisor, 2021).</a:t>
            </a:r>
            <a:endParaRPr lang="en-GB" sz="14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b="1" i="1" u="sng" dirty="0">
                <a:effectLst/>
                <a:latin typeface="Calibri" panose="020F0502020204030204" pitchFamily="34" charset="0"/>
                <a:ea typeface="Calibri" panose="020F0502020204030204" pitchFamily="34" charset="0"/>
                <a:cs typeface="Times New Roman" panose="02020603050405020304" pitchFamily="18" charset="0"/>
              </a:rPr>
              <a:t>Bookings will be available for April, Mai and June</a:t>
            </a:r>
            <a:r>
              <a:rPr lang="en-GB" b="1" i="1" u="sng" dirty="0">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Calibri" panose="020F0502020204030204" pitchFamily="34" charset="0"/>
                <a:ea typeface="Calibri" panose="020F0502020204030204" pitchFamily="34" charset="0"/>
                <a:cs typeface="Times New Roman" panose="02020603050405020304" pitchFamily="18" charset="0"/>
              </a:rPr>
              <a:t>(GT, 2014).</a:t>
            </a:r>
            <a:endParaRPr lang="en-GB" sz="1400" b="1" u="sng"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331A3C04-0C65-4581-AED2-51FF38CDB375}"/>
              </a:ext>
            </a:extLst>
          </p:cNvPr>
          <p:cNvSpPr txBox="1"/>
          <p:nvPr/>
        </p:nvSpPr>
        <p:spPr>
          <a:xfrm>
            <a:off x="5637402" y="3162649"/>
            <a:ext cx="914400" cy="914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EDE80FCA-9C8A-4C6B-8780-D7A183F4FD37}"/>
              </a:ext>
            </a:extLst>
          </p:cNvPr>
          <p:cNvSpPr txBox="1"/>
          <p:nvPr/>
        </p:nvSpPr>
        <p:spPr>
          <a:xfrm>
            <a:off x="9177726" y="1039016"/>
            <a:ext cx="3112630" cy="1364476"/>
          </a:xfrm>
          <a:prstGeom prst="rect">
            <a:avLst/>
          </a:prstGeom>
          <a:noFill/>
        </p:spPr>
        <p:txBody>
          <a:bodyPr wrap="square" rtlCol="0">
            <a:spAutoFit/>
          </a:bodyPr>
          <a:lstStyle/>
          <a:p>
            <a:pPr lvl="0">
              <a:lnSpc>
                <a:spcPct val="106000"/>
              </a:lnSpc>
              <a:spcAft>
                <a:spcPts val="800"/>
              </a:spcAft>
            </a:pPr>
            <a:r>
              <a:rPr lang="en-GB" b="1" i="1" u="sng" dirty="0">
                <a:effectLst/>
                <a:latin typeface="Calibri" panose="020F0502020204030204" pitchFamily="34" charset="0"/>
                <a:ea typeface="Calibri" panose="020F0502020204030204" pitchFamily="34" charset="0"/>
                <a:cs typeface="Times New Roman" panose="02020603050405020304" pitchFamily="18" charset="0"/>
              </a:rPr>
              <a:t>Optional activities:</a:t>
            </a:r>
          </a:p>
          <a:p>
            <a:pPr marL="342900" lvl="0" indent="-342900">
              <a:lnSpc>
                <a:spcPct val="107000"/>
              </a:lnSpc>
              <a:buFont typeface="Symbol" panose="05050102010706020507" pitchFamily="18" charset="2"/>
              <a:buChar char=""/>
            </a:pPr>
            <a:r>
              <a:rPr lang="en-GB" sz="1800" i="1" dirty="0">
                <a:effectLst/>
                <a:latin typeface="Calibri" panose="020F0502020204030204" pitchFamily="34" charset="0"/>
                <a:ea typeface="Calibri" panose="020F0502020204030204" pitchFamily="34" charset="0"/>
                <a:cs typeface="Times New Roman" panose="02020603050405020304" pitchFamily="18" charset="0"/>
              </a:rPr>
              <a:t>Couples Yoga, </a:t>
            </a:r>
          </a:p>
          <a:p>
            <a:pPr marL="342900" lvl="0" indent="-342900">
              <a:lnSpc>
                <a:spcPct val="107000"/>
              </a:lnSpc>
              <a:buFont typeface="Symbol" panose="05050102010706020507" pitchFamily="18" charset="2"/>
              <a:buChar char=""/>
            </a:pPr>
            <a:r>
              <a:rPr lang="en-GB" sz="1800" i="1" dirty="0">
                <a:effectLst/>
                <a:latin typeface="Calibri" panose="020F0502020204030204" pitchFamily="34" charset="0"/>
                <a:ea typeface="Calibri" panose="020F0502020204030204" pitchFamily="34" charset="0"/>
                <a:cs typeface="Times New Roman" panose="02020603050405020304" pitchFamily="18" charset="0"/>
              </a:rPr>
              <a:t>Aerial Yoga,</a:t>
            </a:r>
          </a:p>
          <a:p>
            <a:pPr marL="342900" lvl="0" indent="-342900">
              <a:lnSpc>
                <a:spcPct val="107000"/>
              </a:lnSpc>
              <a:spcAft>
                <a:spcPts val="800"/>
              </a:spcAft>
              <a:buFont typeface="Symbol" panose="05050102010706020507" pitchFamily="18" charset="2"/>
              <a:buChar char=""/>
            </a:pPr>
            <a:r>
              <a:rPr lang="en-GB" sz="1800" i="1" dirty="0">
                <a:effectLst/>
                <a:latin typeface="Calibri" panose="020F0502020204030204" pitchFamily="34" charset="0"/>
                <a:ea typeface="Calibri" panose="020F0502020204030204" pitchFamily="34" charset="0"/>
                <a:cs typeface="Times New Roman" panose="02020603050405020304" pitchFamily="18" charset="0"/>
              </a:rPr>
              <a:t>DDMIX </a:t>
            </a:r>
            <a:r>
              <a:rPr lang="en-GB" sz="1400" dirty="0">
                <a:effectLst/>
                <a:latin typeface="Calibri" panose="020F0502020204030204" pitchFamily="34" charset="0"/>
                <a:ea typeface="Calibri" panose="020F0502020204030204" pitchFamily="34" charset="0"/>
                <a:cs typeface="Times New Roman" panose="02020603050405020304" pitchFamily="18" charset="0"/>
              </a:rPr>
              <a:t>(Bussel and Clarke, 2020).</a:t>
            </a:r>
            <a:endParaRPr lang="en-GB" sz="1400" i="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D66C0270-C2F2-468F-B8D9-77B8F58EBFA7}"/>
              </a:ext>
            </a:extLst>
          </p:cNvPr>
          <p:cNvSpPr txBox="1"/>
          <p:nvPr/>
        </p:nvSpPr>
        <p:spPr>
          <a:xfrm>
            <a:off x="6231766" y="2333808"/>
            <a:ext cx="2585063" cy="307777"/>
          </a:xfrm>
          <a:prstGeom prst="rect">
            <a:avLst/>
          </a:prstGeom>
          <a:noFill/>
        </p:spPr>
        <p:txBody>
          <a:bodyPr wrap="square" rtlCol="0">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(Kearney and Cruikshank, 2018).</a:t>
            </a:r>
            <a:endParaRPr lang="en-GB" sz="1400" dirty="0"/>
          </a:p>
        </p:txBody>
      </p:sp>
    </p:spTree>
    <p:extLst>
      <p:ext uri="{BB962C8B-B14F-4D97-AF65-F5344CB8AC3E}">
        <p14:creationId xmlns:p14="http://schemas.microsoft.com/office/powerpoint/2010/main" val="4049526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doing a handstand&#10;&#10;Description automatically generated with medium confidence">
            <a:extLst>
              <a:ext uri="{FF2B5EF4-FFF2-40B4-BE49-F238E27FC236}">
                <a16:creationId xmlns:a16="http://schemas.microsoft.com/office/drawing/2014/main" id="{239510A7-B3FB-4D83-999B-8764DF7D3B3E}"/>
              </a:ext>
            </a:extLst>
          </p:cNvPr>
          <p:cNvPicPr>
            <a:picLocks noChangeAspect="1"/>
          </p:cNvPicPr>
          <p:nvPr/>
        </p:nvPicPr>
        <p:blipFill rotWithShape="1">
          <a:blip r:embed="rId3">
            <a:duotone>
              <a:prstClr val="black"/>
              <a:srgbClr val="D9C3A5">
                <a:tint val="50000"/>
                <a:satMod val="180000"/>
              </a:srgbClr>
            </a:duotone>
            <a:extLst>
              <a:ext uri="{28A0092B-C50C-407E-A947-70E740481C1C}">
                <a14:useLocalDpi xmlns:a14="http://schemas.microsoft.com/office/drawing/2010/main" val="0"/>
              </a:ext>
            </a:extLst>
          </a:blip>
          <a:srcRect t="9091" r="13818"/>
          <a:stretch/>
        </p:blipFill>
        <p:spPr>
          <a:xfrm>
            <a:off x="3399077" y="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4C7740-DEEB-461C-B4B9-92BE27D3C795}"/>
              </a:ext>
            </a:extLst>
          </p:cNvPr>
          <p:cNvSpPr>
            <a:spLocks noGrp="1"/>
          </p:cNvSpPr>
          <p:nvPr>
            <p:ph type="title"/>
          </p:nvPr>
        </p:nvSpPr>
        <p:spPr>
          <a:xfrm>
            <a:off x="646246" y="880425"/>
            <a:ext cx="4023360" cy="686514"/>
          </a:xfrm>
        </p:spPr>
        <p:txBody>
          <a:bodyPr vert="horz" lIns="91440" tIns="45720" rIns="91440" bIns="45720" rtlCol="0" anchor="b">
            <a:noAutofit/>
          </a:bodyPr>
          <a:lstStyle/>
          <a:p>
            <a:r>
              <a:rPr lang="en-US" sz="6600" b="1" u="sng" dirty="0">
                <a:latin typeface="Palace Script MT" panose="030303020206070C0B05" pitchFamily="66" charset="0"/>
              </a:rPr>
              <a:t>Our Marketing</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A3FFC6E6-8FAF-422E-9CB3-5A3DB215455B}"/>
              </a:ext>
            </a:extLst>
          </p:cNvPr>
          <p:cNvSpPr txBox="1"/>
          <p:nvPr/>
        </p:nvSpPr>
        <p:spPr>
          <a:xfrm>
            <a:off x="506149" y="2027672"/>
            <a:ext cx="4303553" cy="3420488"/>
          </a:xfrm>
          <a:prstGeom prst="rect">
            <a:avLst/>
          </a:prstGeom>
          <a:noFill/>
        </p:spPr>
        <p:txBody>
          <a:bodyPr wrap="square" rtlCol="0">
            <a:spAutoFit/>
          </a:bodyPr>
          <a:lstStyle/>
          <a:p>
            <a:pPr>
              <a:lnSpc>
                <a:spcPct val="107000"/>
              </a:lnSpc>
              <a:spcAft>
                <a:spcPts val="800"/>
              </a:spcAft>
            </a:pPr>
            <a:r>
              <a:rPr lang="en-GB" sz="2000" i="1" dirty="0">
                <a:effectLst/>
                <a:latin typeface="Calibri" panose="020F0502020204030204" pitchFamily="34" charset="0"/>
                <a:ea typeface="Calibri" panose="020F0502020204030204" pitchFamily="34" charset="0"/>
                <a:cs typeface="Times New Roman" panose="02020603050405020304" pitchFamily="18" charset="0"/>
              </a:rPr>
              <a:t>Main requirements for the target audience</a:t>
            </a:r>
            <a:r>
              <a:rPr lang="en-GB" sz="2000" i="1" dirty="0">
                <a:latin typeface="Calibri" panose="020F0502020204030204" pitchFamily="34" charset="0"/>
                <a:ea typeface="Calibri" panose="020F0502020204030204" pitchFamily="34" charset="0"/>
                <a:cs typeface="Times New Roman" panose="02020603050405020304" pitchFamily="18" charset="0"/>
              </a:rPr>
              <a:t>:</a:t>
            </a:r>
            <a:endParaRPr lang="en-GB" sz="2000" i="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i="1" dirty="0">
                <a:effectLst/>
                <a:latin typeface="Calibri" panose="020F0502020204030204" pitchFamily="34" charset="0"/>
                <a:ea typeface="Calibri" panose="020F0502020204030204" pitchFamily="34" charset="0"/>
                <a:cs typeface="Times New Roman" panose="02020603050405020304" pitchFamily="18" charset="0"/>
              </a:rPr>
              <a:t>Level 1-2 – Beginners and experienced beginners </a:t>
            </a:r>
          </a:p>
          <a:p>
            <a:pPr marL="342900" lvl="0" indent="-342900">
              <a:lnSpc>
                <a:spcPct val="107000"/>
              </a:lnSpc>
              <a:buFont typeface="Symbol" panose="05050102010706020507" pitchFamily="18" charset="2"/>
              <a:buChar char=""/>
            </a:pPr>
            <a:r>
              <a:rPr lang="en-GB" sz="2000" i="1" dirty="0">
                <a:effectLst/>
                <a:latin typeface="Calibri" panose="020F0502020204030204" pitchFamily="34" charset="0"/>
                <a:ea typeface="Calibri" panose="020F0502020204030204" pitchFamily="34" charset="0"/>
                <a:cs typeface="Times New Roman" panose="02020603050405020304" pitchFamily="18" charset="0"/>
              </a:rPr>
              <a:t>Level 2 – Intermediate</a:t>
            </a:r>
          </a:p>
          <a:p>
            <a:pPr marL="342900" lvl="0" indent="-342900">
              <a:lnSpc>
                <a:spcPct val="107000"/>
              </a:lnSpc>
              <a:spcAft>
                <a:spcPts val="800"/>
              </a:spcAft>
              <a:buFont typeface="Symbol" panose="05050102010706020507" pitchFamily="18" charset="2"/>
              <a:buChar char=""/>
            </a:pPr>
            <a:r>
              <a:rPr lang="en-GB" sz="2000" i="1" dirty="0">
                <a:effectLst/>
                <a:latin typeface="Calibri" panose="020F0502020204030204" pitchFamily="34" charset="0"/>
                <a:ea typeface="Calibri" panose="020F0502020204030204" pitchFamily="34" charset="0"/>
                <a:cs typeface="Times New Roman" panose="02020603050405020304" pitchFamily="18" charset="0"/>
              </a:rPr>
              <a:t>Level 2-3 – Advanced Intermediate</a:t>
            </a:r>
          </a:p>
          <a:p>
            <a:pPr marL="342900" lvl="0" indent="-342900">
              <a:lnSpc>
                <a:spcPct val="107000"/>
              </a:lnSpc>
              <a:spcAft>
                <a:spcPts val="800"/>
              </a:spcAft>
              <a:buFont typeface="Symbol" panose="05050102010706020507" pitchFamily="18" charset="2"/>
              <a:buChar char=""/>
            </a:pPr>
            <a:endParaRPr lang="en-GB" sz="20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i="1" dirty="0">
                <a:effectLst/>
                <a:latin typeface="Calibri" panose="020F0502020204030204" pitchFamily="34" charset="0"/>
                <a:ea typeface="Calibri" panose="020F0502020204030204" pitchFamily="34" charset="0"/>
                <a:cs typeface="Times New Roman" panose="02020603050405020304" pitchFamily="18" charset="0"/>
              </a:rPr>
              <a:t>All ages, eighteen and above years old.</a:t>
            </a:r>
          </a:p>
          <a:p>
            <a:pPr lvl="0">
              <a:lnSpc>
                <a:spcPct val="107000"/>
              </a:lnSpc>
              <a:spcAft>
                <a:spcPts val="800"/>
              </a:spcAft>
            </a:pPr>
            <a:endParaRPr lang="en-GB" sz="1800" i="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90DF5B80-2C94-49D9-841A-7F39FF53D253}"/>
              </a:ext>
            </a:extLst>
          </p:cNvPr>
          <p:cNvSpPr/>
          <p:nvPr/>
        </p:nvSpPr>
        <p:spPr>
          <a:xfrm>
            <a:off x="276837" y="402672"/>
            <a:ext cx="1166069" cy="4046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86EE6418-57F3-4E63-A910-468C8996BF36}"/>
              </a:ext>
            </a:extLst>
          </p:cNvPr>
          <p:cNvSpPr/>
          <p:nvPr/>
        </p:nvSpPr>
        <p:spPr>
          <a:xfrm>
            <a:off x="394283" y="4442057"/>
            <a:ext cx="4186106" cy="2097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C486C9E-2584-40B0-9552-41EF0CFE4A39}"/>
              </a:ext>
            </a:extLst>
          </p:cNvPr>
          <p:cNvSpPr txBox="1"/>
          <p:nvPr/>
        </p:nvSpPr>
        <p:spPr>
          <a:xfrm>
            <a:off x="3404142" y="4103548"/>
            <a:ext cx="1265464" cy="307777"/>
          </a:xfrm>
          <a:prstGeom prst="rect">
            <a:avLst/>
          </a:prstGeom>
          <a:noFill/>
        </p:spPr>
        <p:txBody>
          <a:bodyPr wrap="square" rtlCol="0">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(Varma, 2021).</a:t>
            </a:r>
            <a:endParaRPr lang="en-GB" sz="1400" dirty="0"/>
          </a:p>
        </p:txBody>
      </p:sp>
    </p:spTree>
    <p:extLst>
      <p:ext uri="{BB962C8B-B14F-4D97-AF65-F5344CB8AC3E}">
        <p14:creationId xmlns:p14="http://schemas.microsoft.com/office/powerpoint/2010/main" val="19279384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10;&#10;Description automatically generated">
            <a:extLst>
              <a:ext uri="{FF2B5EF4-FFF2-40B4-BE49-F238E27FC236}">
                <a16:creationId xmlns:a16="http://schemas.microsoft.com/office/drawing/2014/main" id="{611D7C3C-4322-4A0E-A207-F78F879FB787}"/>
              </a:ext>
            </a:extLst>
          </p:cNvPr>
          <p:cNvPicPr>
            <a:picLocks noChangeAspect="1"/>
          </p:cNvPicPr>
          <p:nvPr/>
        </p:nvPicPr>
        <p:blipFill rotWithShape="1">
          <a:blip r:embed="rId3">
            <a:extLst>
              <a:ext uri="{28A0092B-C50C-407E-A947-70E740481C1C}">
                <a14:useLocalDpi xmlns:a14="http://schemas.microsoft.com/office/drawing/2010/main" val="0"/>
              </a:ext>
            </a:extLst>
          </a:blip>
          <a:srcRect l="11657" r="2781" b="2"/>
          <a:stretch/>
        </p:blipFill>
        <p:spPr>
          <a:xfrm>
            <a:off x="5812771" y="1302328"/>
            <a:ext cx="6185988" cy="4536602"/>
          </a:xfrm>
          <a:prstGeom prst="rect">
            <a:avLst/>
          </a:prstGeom>
        </p:spPr>
      </p:pic>
      <p:pic>
        <p:nvPicPr>
          <p:cNvPr id="13" name="Picture 12">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2" name="Title 1">
            <a:extLst>
              <a:ext uri="{FF2B5EF4-FFF2-40B4-BE49-F238E27FC236}">
                <a16:creationId xmlns:a16="http://schemas.microsoft.com/office/drawing/2014/main" id="{1B35A590-8E3F-4355-BBAC-26E9B07F3709}"/>
              </a:ext>
            </a:extLst>
          </p:cNvPr>
          <p:cNvSpPr>
            <a:spLocks noGrp="1"/>
          </p:cNvSpPr>
          <p:nvPr>
            <p:ph type="title"/>
          </p:nvPr>
        </p:nvSpPr>
        <p:spPr>
          <a:xfrm>
            <a:off x="1443910" y="550973"/>
            <a:ext cx="4044607" cy="882177"/>
          </a:xfrm>
        </p:spPr>
        <p:txBody>
          <a:bodyPr vert="horz" lIns="91440" tIns="45720" rIns="91440" bIns="45720" rtlCol="0" anchor="t">
            <a:noAutofit/>
          </a:bodyPr>
          <a:lstStyle/>
          <a:p>
            <a:r>
              <a:rPr lang="en-US" sz="6000" b="1" u="sng" dirty="0">
                <a:solidFill>
                  <a:srgbClr val="000000"/>
                </a:solidFill>
                <a:latin typeface="Palace Script MT" panose="030303020206070C0B05" pitchFamily="66" charset="0"/>
              </a:rPr>
              <a:t>Our PR Strategy </a:t>
            </a:r>
          </a:p>
        </p:txBody>
      </p:sp>
      <p:pic>
        <p:nvPicPr>
          <p:cNvPr id="12" name="Picture 11" descr="Shape&#10;&#10;Description automatically generated with low confidence">
            <a:extLst>
              <a:ext uri="{FF2B5EF4-FFF2-40B4-BE49-F238E27FC236}">
                <a16:creationId xmlns:a16="http://schemas.microsoft.com/office/drawing/2014/main" id="{60C263AD-C2F7-4F2F-BCFD-62A0A9C950C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45965" y="5557722"/>
            <a:ext cx="2152794" cy="1168660"/>
          </a:xfrm>
          <a:prstGeom prst="rect">
            <a:avLst/>
          </a:prstGeom>
        </p:spPr>
      </p:pic>
      <p:sp>
        <p:nvSpPr>
          <p:cNvPr id="3" name="TextBox 2">
            <a:extLst>
              <a:ext uri="{FF2B5EF4-FFF2-40B4-BE49-F238E27FC236}">
                <a16:creationId xmlns:a16="http://schemas.microsoft.com/office/drawing/2014/main" id="{84A1EECA-DB76-490D-9089-4A0BA72653DD}"/>
              </a:ext>
            </a:extLst>
          </p:cNvPr>
          <p:cNvSpPr txBox="1"/>
          <p:nvPr/>
        </p:nvSpPr>
        <p:spPr>
          <a:xfrm>
            <a:off x="307499" y="2462633"/>
            <a:ext cx="6185987" cy="2215991"/>
          </a:xfrm>
          <a:prstGeom prst="rect">
            <a:avLst/>
          </a:prstGeom>
          <a:noFill/>
        </p:spPr>
        <p:txBody>
          <a:bodyPr wrap="square" rtlCol="0">
            <a:spAutoFit/>
          </a:bodyPr>
          <a:lstStyle/>
          <a:p>
            <a:pPr marL="285750" indent="-285750">
              <a:buFont typeface="Arial" panose="020B0604020202020204" pitchFamily="34" charset="0"/>
              <a:buChar char="•"/>
            </a:pPr>
            <a:r>
              <a:rPr lang="en-GB" sz="2000" i="1" dirty="0"/>
              <a:t>Web site,</a:t>
            </a:r>
          </a:p>
          <a:p>
            <a:pPr marL="285750" indent="-285750">
              <a:buFont typeface="Arial" panose="020B0604020202020204" pitchFamily="34" charset="0"/>
              <a:buChar char="•"/>
            </a:pPr>
            <a:r>
              <a:rPr lang="en-GB" sz="2000" i="1" dirty="0"/>
              <a:t>Social media-based advertisement strategy </a:t>
            </a:r>
            <a:r>
              <a:rPr lang="en-GB" sz="1400" dirty="0">
                <a:effectLst/>
                <a:latin typeface="Calibri" panose="020F0502020204030204" pitchFamily="34" charset="0"/>
                <a:ea typeface="Calibri" panose="020F0502020204030204" pitchFamily="34" charset="0"/>
                <a:cs typeface="Times New Roman" panose="02020603050405020304" pitchFamily="18" charset="0"/>
              </a:rPr>
              <a:t>(Gladkyi, 2021a), </a:t>
            </a:r>
          </a:p>
          <a:p>
            <a:pPr marL="285750" indent="-285750">
              <a:buFont typeface="Arial" panose="020B0604020202020204" pitchFamily="34" charset="0"/>
              <a:buChar char="•"/>
            </a:pPr>
            <a:r>
              <a:rPr lang="en-GB" sz="2000" i="1" dirty="0"/>
              <a:t>Word of mouth,</a:t>
            </a:r>
          </a:p>
          <a:p>
            <a:pPr marL="285750" indent="-285750">
              <a:buFont typeface="Arial" panose="020B0604020202020204" pitchFamily="34" charset="0"/>
              <a:buChar char="•"/>
            </a:pPr>
            <a:r>
              <a:rPr lang="en-GB" sz="2000" i="1" dirty="0"/>
              <a:t>Gradual investment in publicity,</a:t>
            </a:r>
          </a:p>
          <a:p>
            <a:pPr marL="285750" indent="-285750">
              <a:buFont typeface="Arial" panose="020B0604020202020204" pitchFamily="34" charset="0"/>
              <a:buChar char="•"/>
            </a:pPr>
            <a:r>
              <a:rPr lang="en-GB" sz="2000" i="1" dirty="0"/>
              <a:t>Integrated advertisement,</a:t>
            </a:r>
          </a:p>
          <a:p>
            <a:pPr marL="285750" indent="-285750">
              <a:buFont typeface="Arial" panose="020B0604020202020204" pitchFamily="34" charset="0"/>
              <a:buChar char="•"/>
            </a:pPr>
            <a:r>
              <a:rPr lang="en-GB" sz="2000" i="1" dirty="0"/>
              <a:t>Surveys &amp; Questionnaires </a:t>
            </a:r>
            <a:r>
              <a:rPr lang="en-GB" sz="1400" dirty="0">
                <a:effectLst/>
                <a:latin typeface="Calibri" panose="020F0502020204030204" pitchFamily="34" charset="0"/>
                <a:ea typeface="Calibri" panose="020F0502020204030204" pitchFamily="34" charset="0"/>
                <a:cs typeface="Times New Roman" panose="02020603050405020304" pitchFamily="18" charset="0"/>
              </a:rPr>
              <a:t>(Gladkyi, 2021b).</a:t>
            </a:r>
            <a:endParaRPr lang="en-GB" sz="1400" i="1" dirty="0"/>
          </a:p>
          <a:p>
            <a:r>
              <a:rPr lang="en-GB" dirty="0"/>
              <a:t> </a:t>
            </a:r>
          </a:p>
        </p:txBody>
      </p:sp>
    </p:spTree>
    <p:extLst>
      <p:ext uri="{BB962C8B-B14F-4D97-AF65-F5344CB8AC3E}">
        <p14:creationId xmlns:p14="http://schemas.microsoft.com/office/powerpoint/2010/main" val="129006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5A0D4D0-DC11-4CAA-AA17-A6B0C2B4F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text, posing&#10;&#10;Description automatically generated">
            <a:extLst>
              <a:ext uri="{FF2B5EF4-FFF2-40B4-BE49-F238E27FC236}">
                <a16:creationId xmlns:a16="http://schemas.microsoft.com/office/drawing/2014/main" id="{CD06EAE6-9479-4D6A-BB7F-06D843FFE6D9}"/>
              </a:ext>
            </a:extLst>
          </p:cNvPr>
          <p:cNvPicPr>
            <a:picLocks noChangeAspect="1"/>
          </p:cNvPicPr>
          <p:nvPr/>
        </p:nvPicPr>
        <p:blipFill rotWithShape="1">
          <a:blip r:embed="rId3">
            <a:extLst>
              <a:ext uri="{28A0092B-C50C-407E-A947-70E740481C1C}">
                <a14:useLocalDpi xmlns:a14="http://schemas.microsoft.com/office/drawing/2010/main" val="0"/>
              </a:ext>
            </a:extLst>
          </a:blip>
          <a:srcRect l="1560"/>
          <a:stretch/>
        </p:blipFill>
        <p:spPr>
          <a:xfrm>
            <a:off x="7668829" y="10"/>
            <a:ext cx="4523171" cy="6857990"/>
          </a:xfrm>
          <a:custGeom>
            <a:avLst/>
            <a:gdLst/>
            <a:ahLst/>
            <a:cxnLst/>
            <a:rect l="l" t="t" r="r" b="b"/>
            <a:pathLst>
              <a:path w="4523171"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1"/>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1"/>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5"/>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5"/>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4" y="2435912"/>
                </a:cubicBezTo>
                <a:lnTo>
                  <a:pt x="415304" y="2435912"/>
                </a:lnTo>
                <a:lnTo>
                  <a:pt x="415303" y="2435912"/>
                </a:lnTo>
                <a:lnTo>
                  <a:pt x="412309" y="2449831"/>
                </a:lnTo>
                <a:lnTo>
                  <a:pt x="409472" y="2463016"/>
                </a:lnTo>
                <a:lnTo>
                  <a:pt x="409472" y="2463017"/>
                </a:lnTo>
                <a:lnTo>
                  <a:pt x="411535" y="2490550"/>
                </a:lnTo>
                <a:lnTo>
                  <a:pt x="418115" y="2518262"/>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2"/>
                </a:lnTo>
                <a:lnTo>
                  <a:pt x="409472" y="2463017"/>
                </a:lnTo>
                <a:lnTo>
                  <a:pt x="412309" y="2449831"/>
                </a:lnTo>
                <a:lnTo>
                  <a:pt x="415304"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3" y="338902"/>
                </a:lnTo>
                <a:lnTo>
                  <a:pt x="778363" y="367327"/>
                </a:lnTo>
                <a:lnTo>
                  <a:pt x="774553" y="395639"/>
                </a:lnTo>
                <a:lnTo>
                  <a:pt x="784453" y="338902"/>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23171" y="1"/>
                </a:lnTo>
                <a:lnTo>
                  <a:pt x="4523171"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effectLst>
            <a:outerShdw blurRad="381000" dist="152400" dir="10800000" algn="r" rotWithShape="0">
              <a:prstClr val="black">
                <a:alpha val="10000"/>
              </a:prstClr>
            </a:outerShdw>
          </a:effectLst>
        </p:spPr>
      </p:pic>
      <p:grpSp>
        <p:nvGrpSpPr>
          <p:cNvPr id="15" name="Group 14">
            <a:extLst>
              <a:ext uri="{FF2B5EF4-FFF2-40B4-BE49-F238E27FC236}">
                <a16:creationId xmlns:a16="http://schemas.microsoft.com/office/drawing/2014/main" id="{564DEED3-BC52-4F15-8426-D33275CB0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16" name="Freeform: Shape 15">
              <a:extLst>
                <a:ext uri="{FF2B5EF4-FFF2-40B4-BE49-F238E27FC236}">
                  <a16:creationId xmlns:a16="http://schemas.microsoft.com/office/drawing/2014/main" id="{937D94AD-9CD7-4F7F-B13A-399B37840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F6D3FDC-6FDD-4615-B246-1FC651E95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4" name="Title 1">
            <a:extLst>
              <a:ext uri="{FF2B5EF4-FFF2-40B4-BE49-F238E27FC236}">
                <a16:creationId xmlns:a16="http://schemas.microsoft.com/office/drawing/2014/main" id="{5FE592FB-01E2-4E2D-B0D8-B18EA09951F7}"/>
              </a:ext>
            </a:extLst>
          </p:cNvPr>
          <p:cNvSpPr>
            <a:spLocks noGrp="1"/>
          </p:cNvSpPr>
          <p:nvPr>
            <p:ph type="title"/>
          </p:nvPr>
        </p:nvSpPr>
        <p:spPr>
          <a:xfrm>
            <a:off x="1174409" y="267051"/>
            <a:ext cx="5271179" cy="882177"/>
          </a:xfrm>
        </p:spPr>
        <p:txBody>
          <a:bodyPr vert="horz" lIns="91440" tIns="45720" rIns="91440" bIns="45720" rtlCol="0" anchor="t">
            <a:noAutofit/>
          </a:bodyPr>
          <a:lstStyle/>
          <a:p>
            <a:r>
              <a:rPr lang="en-US" sz="6000" b="1" u="sng" dirty="0">
                <a:solidFill>
                  <a:schemeClr val="bg2"/>
                </a:solidFill>
                <a:latin typeface="Palace Script MT" panose="030303020206070C0B05" pitchFamily="66" charset="0"/>
              </a:rPr>
              <a:t>Our Unique Selling Point </a:t>
            </a:r>
          </a:p>
        </p:txBody>
      </p:sp>
      <p:sp>
        <p:nvSpPr>
          <p:cNvPr id="2" name="TextBox 1">
            <a:extLst>
              <a:ext uri="{FF2B5EF4-FFF2-40B4-BE49-F238E27FC236}">
                <a16:creationId xmlns:a16="http://schemas.microsoft.com/office/drawing/2014/main" id="{D4E8B3C3-E439-4D77-8305-01BA970C3D61}"/>
              </a:ext>
            </a:extLst>
          </p:cNvPr>
          <p:cNvSpPr txBox="1"/>
          <p:nvPr/>
        </p:nvSpPr>
        <p:spPr>
          <a:xfrm>
            <a:off x="851482" y="1912224"/>
            <a:ext cx="5917035" cy="2053639"/>
          </a:xfrm>
          <a:prstGeom prst="rect">
            <a:avLst/>
          </a:prstGeom>
          <a:noFill/>
        </p:spPr>
        <p:txBody>
          <a:bodyPr wrap="square" rtlCol="0">
            <a:spAutoFit/>
          </a:bodyPr>
          <a:lstStyle/>
          <a:p>
            <a:pPr marL="342900" lvl="0" indent="-342900">
              <a:lnSpc>
                <a:spcPct val="107000"/>
              </a:lnSpc>
              <a:buFont typeface="Symbol" panose="05050102010706020507" pitchFamily="18" charset="2"/>
              <a:buChar char=""/>
            </a:pPr>
            <a:r>
              <a:rPr lang="en-GB" sz="20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Skills and experience of the MTY Retreat personnel</a:t>
            </a:r>
          </a:p>
          <a:p>
            <a:pPr marL="342900" lvl="0" indent="-342900">
              <a:lnSpc>
                <a:spcPct val="107000"/>
              </a:lnSpc>
              <a:buFont typeface="Symbol" panose="05050102010706020507" pitchFamily="18" charset="2"/>
              <a:buChar char=""/>
            </a:pPr>
            <a:r>
              <a:rPr lang="en-GB" sz="20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Flexible, customer orientated  business model </a:t>
            </a:r>
          </a:p>
          <a:p>
            <a:pPr marL="342900" lvl="0" indent="-342900">
              <a:lnSpc>
                <a:spcPct val="107000"/>
              </a:lnSpc>
              <a:buFont typeface="Symbol" panose="05050102010706020507" pitchFamily="18" charset="2"/>
              <a:buChar char=""/>
            </a:pPr>
            <a:r>
              <a:rPr lang="en-GB" sz="20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Location </a:t>
            </a:r>
          </a:p>
          <a:p>
            <a:pPr marL="342900" lvl="0" indent="-342900">
              <a:lnSpc>
                <a:spcPct val="107000"/>
              </a:lnSpc>
              <a:buFont typeface="Symbol" panose="05050102010706020507" pitchFamily="18" charset="2"/>
              <a:buChar char=""/>
            </a:pPr>
            <a:r>
              <a:rPr lang="en-GB" sz="20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Price policy</a:t>
            </a:r>
          </a:p>
          <a:p>
            <a:pPr marL="342900" lvl="0" indent="-342900">
              <a:lnSpc>
                <a:spcPct val="107000"/>
              </a:lnSpc>
              <a:buFont typeface="Symbol" panose="05050102010706020507" pitchFamily="18" charset="2"/>
              <a:buChar char=""/>
            </a:pPr>
            <a:r>
              <a:rPr lang="en-GB" sz="20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H</a:t>
            </a:r>
            <a:r>
              <a:rPr lang="en-GB" sz="20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igh-quality vegan cuisine</a:t>
            </a:r>
          </a:p>
          <a:p>
            <a:pPr marL="342900" lvl="0" indent="-342900">
              <a:lnSpc>
                <a:spcPct val="107000"/>
              </a:lnSpc>
              <a:buFont typeface="Symbol" panose="05050102010706020507" pitchFamily="18" charset="2"/>
              <a:buChar char=""/>
            </a:pPr>
            <a:r>
              <a:rPr lang="en-GB" sz="20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Exclusive training offers.</a:t>
            </a:r>
          </a:p>
        </p:txBody>
      </p:sp>
    </p:spTree>
    <p:extLst>
      <p:ext uri="{BB962C8B-B14F-4D97-AF65-F5344CB8AC3E}">
        <p14:creationId xmlns:p14="http://schemas.microsoft.com/office/powerpoint/2010/main" val="3224492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4"/>
                                        </p:tgtEl>
                                        <p:attrNameLst>
                                          <p:attrName>style.visibility</p:attrName>
                                        </p:attrNameLst>
                                      </p:cBhvr>
                                      <p:to>
                                        <p:strVal val="visible"/>
                                      </p:to>
                                    </p:set>
                                    <p:animEffect transition="in" filter="fade">
                                      <p:cBhvr>
                                        <p:cTn id="7" dur="7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beach with palm trees&#10;&#10;Description automatically generated with low confidence">
            <a:extLst>
              <a:ext uri="{FF2B5EF4-FFF2-40B4-BE49-F238E27FC236}">
                <a16:creationId xmlns:a16="http://schemas.microsoft.com/office/drawing/2014/main" id="{A571B773-12C9-4B2D-B3B6-BFC52C0E2AF5}"/>
              </a:ext>
            </a:extLst>
          </p:cNvPr>
          <p:cNvPicPr>
            <a:picLocks noChangeAspect="1"/>
          </p:cNvPicPr>
          <p:nvPr/>
        </p:nvPicPr>
        <p:blipFill rotWithShape="1">
          <a:blip r:embed="rId3">
            <a:duotone>
              <a:prstClr val="black"/>
              <a:srgbClr val="D9C3A5">
                <a:tint val="50000"/>
                <a:satMod val="180000"/>
              </a:srgbClr>
            </a:duotone>
            <a:extLst>
              <a:ext uri="{28A0092B-C50C-407E-A947-70E740481C1C}">
                <a14:useLocalDpi xmlns:a14="http://schemas.microsoft.com/office/drawing/2010/main" val="0"/>
              </a:ext>
            </a:extLst>
          </a:blip>
          <a:srcRect b="1613"/>
          <a:stretch/>
        </p:blipFill>
        <p:spPr>
          <a:xfrm>
            <a:off x="0" y="-5554"/>
            <a:ext cx="12192000" cy="6858000"/>
          </a:xfrm>
          <a:prstGeom prst="rect">
            <a:avLst/>
          </a:prstGeom>
        </p:spPr>
      </p:pic>
      <p:sp>
        <p:nvSpPr>
          <p:cNvPr id="2" name="TextBox 1">
            <a:extLst>
              <a:ext uri="{FF2B5EF4-FFF2-40B4-BE49-F238E27FC236}">
                <a16:creationId xmlns:a16="http://schemas.microsoft.com/office/drawing/2014/main" id="{E61A9197-AEA0-4E36-9135-23A3DA244645}"/>
              </a:ext>
            </a:extLst>
          </p:cNvPr>
          <p:cNvSpPr txBox="1"/>
          <p:nvPr/>
        </p:nvSpPr>
        <p:spPr>
          <a:xfrm>
            <a:off x="1508378" y="1869660"/>
            <a:ext cx="9175241" cy="4842864"/>
          </a:xfrm>
          <a:prstGeom prst="rect">
            <a:avLst/>
          </a:prstGeom>
          <a:solidFill>
            <a:schemeClr val="tx1">
              <a:lumMod val="75000"/>
              <a:lumOff val="25000"/>
            </a:schemeClr>
          </a:solidFill>
          <a:ln w="28575">
            <a:solidFill>
              <a:schemeClr val="tx1"/>
            </a:solidFill>
          </a:ln>
        </p:spPr>
        <p:txBody>
          <a:bodyPr wrap="square" rtlCol="0">
            <a:spAutoFit/>
          </a:bodyPr>
          <a:lstStyle/>
          <a:p>
            <a:pPr marL="359994" marR="0" indent="-359994" algn="l">
              <a:lnSpc>
                <a:spcPct val="119000"/>
              </a:lnSpc>
              <a:spcBef>
                <a:spcPts val="0"/>
              </a:spcBef>
              <a:spcAft>
                <a:spcPts val="600"/>
              </a:spcAft>
            </a:pPr>
            <a:r>
              <a:rPr lang="en-GB" sz="4000" kern="1400" dirty="0">
                <a:ln>
                  <a:noFill/>
                </a:ln>
                <a:solidFill>
                  <a:schemeClr val="bg1">
                    <a:lumMod val="85000"/>
                  </a:schemeClr>
                </a:solidFill>
                <a:effectLst/>
                <a:latin typeface="Brush Script MT" panose="03060802040406070304" pitchFamily="66" charset="0"/>
              </a:rPr>
              <a:t>· Location—Costa Del Sol (climate, weather, etc.)</a:t>
            </a:r>
          </a:p>
          <a:p>
            <a:pPr marL="359994" marR="0" indent="-359994" algn="l">
              <a:lnSpc>
                <a:spcPct val="119000"/>
              </a:lnSpc>
              <a:spcBef>
                <a:spcPts val="0"/>
              </a:spcBef>
              <a:spcAft>
                <a:spcPts val="600"/>
              </a:spcAft>
            </a:pPr>
            <a:r>
              <a:rPr lang="en-GB" sz="4000" kern="1400" dirty="0">
                <a:ln>
                  <a:noFill/>
                </a:ln>
                <a:solidFill>
                  <a:schemeClr val="bg1">
                    <a:lumMod val="85000"/>
                  </a:schemeClr>
                </a:solidFill>
                <a:effectLst/>
                <a:latin typeface="Brush Script MT" panose="03060802040406070304" pitchFamily="66" charset="0"/>
              </a:rPr>
              <a:t>· Close proximity to the beach (3min.)</a:t>
            </a:r>
          </a:p>
          <a:p>
            <a:pPr marL="359994" marR="0" indent="-359994" algn="l">
              <a:lnSpc>
                <a:spcPct val="119000"/>
              </a:lnSpc>
              <a:spcBef>
                <a:spcPts val="0"/>
              </a:spcBef>
              <a:spcAft>
                <a:spcPts val="600"/>
              </a:spcAft>
            </a:pPr>
            <a:r>
              <a:rPr lang="en-GB" sz="4000" kern="1400" dirty="0">
                <a:ln>
                  <a:noFill/>
                </a:ln>
                <a:solidFill>
                  <a:schemeClr val="bg1">
                    <a:lumMod val="85000"/>
                  </a:schemeClr>
                </a:solidFill>
                <a:effectLst/>
                <a:latin typeface="Brush Script MT" panose="03060802040406070304" pitchFamily="66" charset="0"/>
              </a:rPr>
              <a:t>· Vegan cuisine</a:t>
            </a:r>
          </a:p>
          <a:p>
            <a:pPr marL="359994" marR="0" indent="-359994" algn="l">
              <a:lnSpc>
                <a:spcPct val="119000"/>
              </a:lnSpc>
              <a:spcBef>
                <a:spcPts val="0"/>
              </a:spcBef>
              <a:spcAft>
                <a:spcPts val="600"/>
              </a:spcAft>
            </a:pPr>
            <a:r>
              <a:rPr lang="en-GB" sz="4000" kern="1400" dirty="0">
                <a:ln>
                  <a:noFill/>
                </a:ln>
                <a:solidFill>
                  <a:schemeClr val="bg1">
                    <a:lumMod val="85000"/>
                  </a:schemeClr>
                </a:solidFill>
                <a:effectLst/>
                <a:latin typeface="Brush Script MT" panose="03060802040406070304" pitchFamily="66" charset="0"/>
              </a:rPr>
              <a:t>· Experienced yoga and activity instructors</a:t>
            </a:r>
          </a:p>
          <a:p>
            <a:pPr marL="359994" marR="0" indent="-359994" algn="l">
              <a:lnSpc>
                <a:spcPct val="119000"/>
              </a:lnSpc>
              <a:spcBef>
                <a:spcPts val="0"/>
              </a:spcBef>
              <a:spcAft>
                <a:spcPts val="600"/>
              </a:spcAft>
            </a:pPr>
            <a:r>
              <a:rPr lang="en-GB" sz="4000" kern="1400" dirty="0">
                <a:ln>
                  <a:noFill/>
                </a:ln>
                <a:solidFill>
                  <a:schemeClr val="bg1">
                    <a:lumMod val="85000"/>
                  </a:schemeClr>
                </a:solidFill>
                <a:effectLst/>
                <a:latin typeface="Brush Script MT" panose="03060802040406070304" pitchFamily="66" charset="0"/>
              </a:rPr>
              <a:t>· Low prices compare to the competitors</a:t>
            </a:r>
          </a:p>
          <a:p>
            <a:pPr marL="359994" marR="0" indent="-359994" algn="l">
              <a:lnSpc>
                <a:spcPct val="119000"/>
              </a:lnSpc>
              <a:spcBef>
                <a:spcPts val="0"/>
              </a:spcBef>
              <a:spcAft>
                <a:spcPts val="600"/>
              </a:spcAft>
            </a:pPr>
            <a:r>
              <a:rPr lang="en-GB" sz="4000" kern="1400" dirty="0">
                <a:ln>
                  <a:noFill/>
                </a:ln>
                <a:solidFill>
                  <a:schemeClr val="bg1">
                    <a:lumMod val="85000"/>
                  </a:schemeClr>
                </a:solidFill>
                <a:effectLst/>
                <a:latin typeface="Brush Script MT" panose="03060802040406070304" pitchFamily="66" charset="0"/>
              </a:rPr>
              <a:t>· Yoga growing popularity.</a:t>
            </a:r>
          </a:p>
        </p:txBody>
      </p:sp>
      <p:sp>
        <p:nvSpPr>
          <p:cNvPr id="4" name="Title 1">
            <a:extLst>
              <a:ext uri="{FF2B5EF4-FFF2-40B4-BE49-F238E27FC236}">
                <a16:creationId xmlns:a16="http://schemas.microsoft.com/office/drawing/2014/main" id="{250998B6-50C1-49E9-A132-06838EBD36BC}"/>
              </a:ext>
            </a:extLst>
          </p:cNvPr>
          <p:cNvSpPr>
            <a:spLocks noGrp="1"/>
          </p:cNvSpPr>
          <p:nvPr>
            <p:ph type="title"/>
          </p:nvPr>
        </p:nvSpPr>
        <p:spPr>
          <a:xfrm>
            <a:off x="3124855" y="-5554"/>
            <a:ext cx="6413427" cy="882177"/>
          </a:xfrm>
        </p:spPr>
        <p:txBody>
          <a:bodyPr vert="horz" lIns="91440" tIns="45720" rIns="91440" bIns="45720" rtlCol="0" anchor="t">
            <a:noAutofit/>
          </a:bodyPr>
          <a:lstStyle/>
          <a:p>
            <a:r>
              <a:rPr lang="en-US" sz="5400" b="1" u="sng" dirty="0">
                <a:solidFill>
                  <a:schemeClr val="bg1">
                    <a:lumMod val="85000"/>
                  </a:schemeClr>
                </a:solidFill>
                <a:latin typeface="Palace Script MT" panose="030303020206070C0B05" pitchFamily="66" charset="0"/>
              </a:rPr>
              <a:t>MTY Retreat SWOT Analysis</a:t>
            </a:r>
          </a:p>
        </p:txBody>
      </p:sp>
      <p:sp>
        <p:nvSpPr>
          <p:cNvPr id="5" name="TextBox 4">
            <a:extLst>
              <a:ext uri="{FF2B5EF4-FFF2-40B4-BE49-F238E27FC236}">
                <a16:creationId xmlns:a16="http://schemas.microsoft.com/office/drawing/2014/main" id="{43C93BA7-F6EB-4296-8C00-649B44DA0ED2}"/>
              </a:ext>
            </a:extLst>
          </p:cNvPr>
          <p:cNvSpPr txBox="1"/>
          <p:nvPr/>
        </p:nvSpPr>
        <p:spPr>
          <a:xfrm>
            <a:off x="4692426" y="998557"/>
            <a:ext cx="2807147" cy="646331"/>
          </a:xfrm>
          <a:prstGeom prst="rect">
            <a:avLst/>
          </a:prstGeom>
          <a:solidFill>
            <a:schemeClr val="tx1">
              <a:lumMod val="50000"/>
              <a:lumOff val="50000"/>
            </a:schemeClr>
          </a:solidFill>
          <a:ln w="28575">
            <a:solidFill>
              <a:schemeClr val="tx1"/>
            </a:solidFill>
          </a:ln>
        </p:spPr>
        <p:txBody>
          <a:bodyPr wrap="square" rtlCol="0">
            <a:spAutoFit/>
          </a:bodyPr>
          <a:lstStyle/>
          <a:p>
            <a:r>
              <a:rPr lang="en-GB" sz="3600" dirty="0">
                <a:solidFill>
                  <a:schemeClr val="bg1">
                    <a:lumMod val="85000"/>
                  </a:schemeClr>
                </a:solidFill>
                <a:latin typeface="Brush Script MT" panose="03060802040406070304" pitchFamily="66" charset="0"/>
              </a:rPr>
              <a:t>STRENGTHS</a:t>
            </a:r>
          </a:p>
        </p:txBody>
      </p:sp>
    </p:spTree>
    <p:extLst>
      <p:ext uri="{BB962C8B-B14F-4D97-AF65-F5344CB8AC3E}">
        <p14:creationId xmlns:p14="http://schemas.microsoft.com/office/powerpoint/2010/main" val="99983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body of water with buildings around it&#10;&#10;Description automatically generated with low confidence">
            <a:extLst>
              <a:ext uri="{FF2B5EF4-FFF2-40B4-BE49-F238E27FC236}">
                <a16:creationId xmlns:a16="http://schemas.microsoft.com/office/drawing/2014/main" id="{4BFCBB6F-90BE-4968-A166-3C00EC8B7A95}"/>
              </a:ext>
            </a:extLst>
          </p:cNvPr>
          <p:cNvPicPr>
            <a:picLocks noChangeAspect="1"/>
          </p:cNvPicPr>
          <p:nvPr/>
        </p:nvPicPr>
        <p:blipFill rotWithShape="1">
          <a:blip r:embed="rId3">
            <a:grayscl/>
            <a:extLst>
              <a:ext uri="{28A0092B-C50C-407E-A947-70E740481C1C}">
                <a14:useLocalDpi xmlns:a14="http://schemas.microsoft.com/office/drawing/2010/main" val="0"/>
              </a:ext>
            </a:extLst>
          </a:blip>
          <a:srcRect t="12468"/>
          <a:stretch/>
        </p:blipFill>
        <p:spPr>
          <a:xfrm>
            <a:off x="20" y="0"/>
            <a:ext cx="12191980" cy="6856718"/>
          </a:xfrm>
          <a:prstGeom prst="rect">
            <a:avLst/>
          </a:prstGeom>
        </p:spPr>
      </p:pic>
      <p:sp>
        <p:nvSpPr>
          <p:cNvPr id="7" name="TextBox 6">
            <a:extLst>
              <a:ext uri="{FF2B5EF4-FFF2-40B4-BE49-F238E27FC236}">
                <a16:creationId xmlns:a16="http://schemas.microsoft.com/office/drawing/2014/main" id="{8A83C06D-287D-4E71-AB9A-7B47BB71A158}"/>
              </a:ext>
            </a:extLst>
          </p:cNvPr>
          <p:cNvSpPr txBox="1"/>
          <p:nvPr/>
        </p:nvSpPr>
        <p:spPr>
          <a:xfrm>
            <a:off x="4141027" y="647498"/>
            <a:ext cx="3909946" cy="646331"/>
          </a:xfrm>
          <a:prstGeom prst="rect">
            <a:avLst/>
          </a:prstGeom>
          <a:solidFill>
            <a:schemeClr val="tx1">
              <a:lumMod val="50000"/>
              <a:lumOff val="50000"/>
            </a:schemeClr>
          </a:solidFill>
          <a:ln w="28575">
            <a:solidFill>
              <a:schemeClr val="tx1"/>
            </a:solidFill>
          </a:ln>
        </p:spPr>
        <p:txBody>
          <a:bodyPr wrap="square" rtlCol="0">
            <a:spAutoFit/>
          </a:bodyPr>
          <a:lstStyle/>
          <a:p>
            <a:pPr algn="ctr"/>
            <a:r>
              <a:rPr lang="en-GB" sz="3600" dirty="0">
                <a:solidFill>
                  <a:schemeClr val="bg1">
                    <a:lumMod val="85000"/>
                  </a:schemeClr>
                </a:solidFill>
                <a:latin typeface="Brush Script MT" panose="03060802040406070304" pitchFamily="66" charset="0"/>
              </a:rPr>
              <a:t>WEAKNESSES</a:t>
            </a:r>
          </a:p>
        </p:txBody>
      </p:sp>
      <p:sp>
        <p:nvSpPr>
          <p:cNvPr id="8" name="TextBox 7">
            <a:extLst>
              <a:ext uri="{FF2B5EF4-FFF2-40B4-BE49-F238E27FC236}">
                <a16:creationId xmlns:a16="http://schemas.microsoft.com/office/drawing/2014/main" id="{0B7B5E19-60EF-4B4D-8146-F8FA5502D898}"/>
              </a:ext>
            </a:extLst>
          </p:cNvPr>
          <p:cNvSpPr txBox="1"/>
          <p:nvPr/>
        </p:nvSpPr>
        <p:spPr>
          <a:xfrm>
            <a:off x="1653164" y="1896985"/>
            <a:ext cx="8885672" cy="4033412"/>
          </a:xfrm>
          <a:prstGeom prst="rect">
            <a:avLst/>
          </a:prstGeom>
          <a:solidFill>
            <a:schemeClr val="tx1">
              <a:lumMod val="75000"/>
              <a:lumOff val="25000"/>
            </a:schemeClr>
          </a:solidFill>
          <a:ln w="28575">
            <a:solidFill>
              <a:schemeClr val="tx1"/>
            </a:solidFill>
          </a:ln>
        </p:spPr>
        <p:txBody>
          <a:bodyPr wrap="square" rtlCol="0">
            <a:spAutoFit/>
          </a:bodyPr>
          <a:lstStyle/>
          <a:p>
            <a:pPr marL="359994" marR="0" indent="-359994" algn="l">
              <a:lnSpc>
                <a:spcPct val="119000"/>
              </a:lnSpc>
              <a:spcBef>
                <a:spcPts val="0"/>
              </a:spcBef>
              <a:spcAft>
                <a:spcPts val="600"/>
              </a:spcAft>
            </a:pPr>
            <a:r>
              <a:rPr lang="en-GB" sz="4000" i="1" kern="1400" dirty="0">
                <a:ln>
                  <a:noFill/>
                </a:ln>
                <a:solidFill>
                  <a:schemeClr val="bg1">
                    <a:lumMod val="85000"/>
                  </a:schemeClr>
                </a:solidFill>
                <a:effectLst/>
                <a:latin typeface="Brush Script MT" panose="03060802040406070304" pitchFamily="66" charset="0"/>
              </a:rPr>
              <a:t>· Sole Trader business identity risks</a:t>
            </a:r>
          </a:p>
          <a:p>
            <a:pPr marL="359994" marR="0" indent="-359994" algn="l">
              <a:lnSpc>
                <a:spcPct val="119000"/>
              </a:lnSpc>
              <a:spcBef>
                <a:spcPts val="0"/>
              </a:spcBef>
              <a:spcAft>
                <a:spcPts val="600"/>
              </a:spcAft>
            </a:pPr>
            <a:r>
              <a:rPr lang="en-GB" sz="4000" i="1" kern="1400" dirty="0">
                <a:ln>
                  <a:noFill/>
                </a:ln>
                <a:solidFill>
                  <a:schemeClr val="bg1">
                    <a:lumMod val="85000"/>
                  </a:schemeClr>
                </a:solidFill>
                <a:effectLst/>
                <a:latin typeface="Brush Script MT" panose="03060802040406070304" pitchFamily="66" charset="0"/>
              </a:rPr>
              <a:t>· Lack of experience in web design</a:t>
            </a:r>
          </a:p>
          <a:p>
            <a:pPr marL="359994" marR="0" indent="-359994" algn="l">
              <a:lnSpc>
                <a:spcPct val="119000"/>
              </a:lnSpc>
              <a:spcBef>
                <a:spcPts val="0"/>
              </a:spcBef>
              <a:spcAft>
                <a:spcPts val="600"/>
              </a:spcAft>
            </a:pPr>
            <a:r>
              <a:rPr lang="en-GB" sz="4000" i="1" kern="1400" dirty="0">
                <a:ln>
                  <a:noFill/>
                </a:ln>
                <a:solidFill>
                  <a:schemeClr val="bg1">
                    <a:lumMod val="85000"/>
                  </a:schemeClr>
                </a:solidFill>
                <a:effectLst/>
                <a:latin typeface="Brush Script MT" panose="03060802040406070304" pitchFamily="66" charset="0"/>
              </a:rPr>
              <a:t>· First business experience in Yoga Retreat industry</a:t>
            </a:r>
          </a:p>
          <a:p>
            <a:pPr marL="359994" marR="0" indent="-359994" algn="l">
              <a:lnSpc>
                <a:spcPct val="119000"/>
              </a:lnSpc>
              <a:spcBef>
                <a:spcPts val="0"/>
              </a:spcBef>
              <a:spcAft>
                <a:spcPts val="600"/>
              </a:spcAft>
            </a:pPr>
            <a:r>
              <a:rPr lang="en-GB" sz="4000" i="1" kern="1400" dirty="0">
                <a:ln>
                  <a:noFill/>
                </a:ln>
                <a:solidFill>
                  <a:schemeClr val="bg1">
                    <a:lumMod val="85000"/>
                  </a:schemeClr>
                </a:solidFill>
                <a:effectLst/>
                <a:latin typeface="Brush Script MT" panose="03060802040406070304" pitchFamily="66" charset="0"/>
              </a:rPr>
              <a:t>· Start-up financial risks </a:t>
            </a:r>
          </a:p>
          <a:p>
            <a:pPr marL="359994" marR="0" indent="-359994" algn="l">
              <a:lnSpc>
                <a:spcPct val="119000"/>
              </a:lnSpc>
              <a:spcBef>
                <a:spcPts val="0"/>
              </a:spcBef>
              <a:spcAft>
                <a:spcPts val="600"/>
              </a:spcAft>
            </a:pPr>
            <a:r>
              <a:rPr lang="en-GB" sz="4000" i="1" kern="1400" dirty="0">
                <a:ln>
                  <a:noFill/>
                </a:ln>
                <a:solidFill>
                  <a:schemeClr val="bg1">
                    <a:lumMod val="85000"/>
                  </a:schemeClr>
                </a:solidFill>
                <a:effectLst/>
                <a:latin typeface="Brush Script MT" panose="03060802040406070304" pitchFamily="66" charset="0"/>
              </a:rPr>
              <a:t>· International business model.</a:t>
            </a:r>
          </a:p>
        </p:txBody>
      </p:sp>
    </p:spTree>
    <p:extLst>
      <p:ext uri="{BB962C8B-B14F-4D97-AF65-F5344CB8AC3E}">
        <p14:creationId xmlns:p14="http://schemas.microsoft.com/office/powerpoint/2010/main" val="3012729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sky, nature, shore, outdoor&#10;&#10;Description automatically generated">
            <a:extLst>
              <a:ext uri="{FF2B5EF4-FFF2-40B4-BE49-F238E27FC236}">
                <a16:creationId xmlns:a16="http://schemas.microsoft.com/office/drawing/2014/main" id="{2488871C-B1FF-4C15-89CA-1C2DCA31DCAA}"/>
              </a:ext>
            </a:extLst>
          </p:cNvPr>
          <p:cNvPicPr>
            <a:picLocks noChangeAspect="1"/>
          </p:cNvPicPr>
          <p:nvPr/>
        </p:nvPicPr>
        <p:blipFill rotWithShape="1">
          <a:blip r:embed="rId3">
            <a:duotone>
              <a:prstClr val="black"/>
              <a:schemeClr val="tx2">
                <a:tint val="45000"/>
                <a:satMod val="400000"/>
              </a:schemeClr>
            </a:duotone>
            <a:extLst>
              <a:ext uri="{28A0092B-C50C-407E-A947-70E740481C1C}">
                <a14:useLocalDpi xmlns:a14="http://schemas.microsoft.com/office/drawing/2010/main" val="0"/>
              </a:ext>
            </a:extLst>
          </a:blip>
          <a:srcRect r="22207" b="-1"/>
          <a:stretch/>
        </p:blipFill>
        <p:spPr>
          <a:xfrm>
            <a:off x="-1504" y="1282"/>
            <a:ext cx="12191980" cy="6856718"/>
          </a:xfrm>
          <a:prstGeom prst="rect">
            <a:avLst/>
          </a:prstGeom>
        </p:spPr>
      </p:pic>
      <p:sp>
        <p:nvSpPr>
          <p:cNvPr id="7" name="TextBox 6">
            <a:extLst>
              <a:ext uri="{FF2B5EF4-FFF2-40B4-BE49-F238E27FC236}">
                <a16:creationId xmlns:a16="http://schemas.microsoft.com/office/drawing/2014/main" id="{BED2B6DE-7A55-4C01-A340-B31FAF7A030D}"/>
              </a:ext>
            </a:extLst>
          </p:cNvPr>
          <p:cNvSpPr txBox="1"/>
          <p:nvPr/>
        </p:nvSpPr>
        <p:spPr>
          <a:xfrm>
            <a:off x="3989538" y="536040"/>
            <a:ext cx="4209895" cy="646331"/>
          </a:xfrm>
          <a:prstGeom prst="rect">
            <a:avLst/>
          </a:prstGeom>
          <a:solidFill>
            <a:schemeClr val="tx1">
              <a:lumMod val="50000"/>
              <a:lumOff val="50000"/>
            </a:schemeClr>
          </a:solidFill>
          <a:ln w="28575">
            <a:solidFill>
              <a:schemeClr val="tx1"/>
            </a:solidFill>
          </a:ln>
        </p:spPr>
        <p:txBody>
          <a:bodyPr wrap="square" rtlCol="0">
            <a:spAutoFit/>
          </a:bodyPr>
          <a:lstStyle/>
          <a:p>
            <a:r>
              <a:rPr lang="en-GB" sz="3600" dirty="0">
                <a:solidFill>
                  <a:schemeClr val="bg1">
                    <a:lumMod val="85000"/>
                  </a:schemeClr>
                </a:solidFill>
                <a:latin typeface="Brush Script MT" panose="03060802040406070304" pitchFamily="66" charset="0"/>
              </a:rPr>
              <a:t>OPPORTUNITIES</a:t>
            </a:r>
          </a:p>
        </p:txBody>
      </p:sp>
      <p:sp>
        <p:nvSpPr>
          <p:cNvPr id="8" name="TextBox 7">
            <a:extLst>
              <a:ext uri="{FF2B5EF4-FFF2-40B4-BE49-F238E27FC236}">
                <a16:creationId xmlns:a16="http://schemas.microsoft.com/office/drawing/2014/main" id="{9313E0CC-7623-4DBA-9A2E-DBAE37C5C053}"/>
              </a:ext>
            </a:extLst>
          </p:cNvPr>
          <p:cNvSpPr txBox="1"/>
          <p:nvPr/>
        </p:nvSpPr>
        <p:spPr>
          <a:xfrm>
            <a:off x="1778468" y="2003479"/>
            <a:ext cx="8632034" cy="4033412"/>
          </a:xfrm>
          <a:prstGeom prst="rect">
            <a:avLst/>
          </a:prstGeom>
          <a:solidFill>
            <a:schemeClr val="tx1">
              <a:lumMod val="75000"/>
              <a:lumOff val="25000"/>
            </a:schemeClr>
          </a:solidFill>
          <a:ln w="28575">
            <a:solidFill>
              <a:schemeClr val="tx1"/>
            </a:solidFill>
          </a:ln>
        </p:spPr>
        <p:txBody>
          <a:bodyPr wrap="square" rtlCol="0">
            <a:spAutoFit/>
          </a:bodyPr>
          <a:lstStyle/>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Business expansion (from 8 to 16 clients)</a:t>
            </a:r>
          </a:p>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Spanish local market </a:t>
            </a:r>
          </a:p>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Increased demand for green business practices</a:t>
            </a:r>
          </a:p>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Summer tourists </a:t>
            </a:r>
          </a:p>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Lack of competitors in the area.</a:t>
            </a:r>
          </a:p>
        </p:txBody>
      </p:sp>
    </p:spTree>
    <p:extLst>
      <p:ext uri="{BB962C8B-B14F-4D97-AF65-F5344CB8AC3E}">
        <p14:creationId xmlns:p14="http://schemas.microsoft.com/office/powerpoint/2010/main" val="3936498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tree, outdoor, plant, palm&#10;&#10;Description automatically generated">
            <a:extLst>
              <a:ext uri="{FF2B5EF4-FFF2-40B4-BE49-F238E27FC236}">
                <a16:creationId xmlns:a16="http://schemas.microsoft.com/office/drawing/2014/main" id="{DF7C5B14-C317-4891-A11C-FF8655608DC5}"/>
              </a:ext>
            </a:extLst>
          </p:cNvPr>
          <p:cNvPicPr>
            <a:picLocks noChangeAspect="1"/>
          </p:cNvPicPr>
          <p:nvPr/>
        </p:nvPicPr>
        <p:blipFill rotWithShape="1">
          <a:blip r:embed="rId3">
            <a:duotone>
              <a:prstClr val="black"/>
              <a:srgbClr val="D9C3A5">
                <a:tint val="50000"/>
                <a:satMod val="180000"/>
              </a:srgbClr>
            </a:duotone>
            <a:extLst>
              <a:ext uri="{28A0092B-C50C-407E-A947-70E740481C1C}">
                <a14:useLocalDpi xmlns:a14="http://schemas.microsoft.com/office/drawing/2010/main" val="0"/>
              </a:ext>
            </a:extLst>
          </a:blip>
          <a:srcRect t="12741" b="3005"/>
          <a:stretch/>
        </p:blipFill>
        <p:spPr>
          <a:xfrm>
            <a:off x="20" y="0"/>
            <a:ext cx="12191980" cy="6856718"/>
          </a:xfrm>
          <a:prstGeom prst="rect">
            <a:avLst/>
          </a:prstGeom>
        </p:spPr>
      </p:pic>
      <p:sp>
        <p:nvSpPr>
          <p:cNvPr id="7" name="TextBox 6">
            <a:extLst>
              <a:ext uri="{FF2B5EF4-FFF2-40B4-BE49-F238E27FC236}">
                <a16:creationId xmlns:a16="http://schemas.microsoft.com/office/drawing/2014/main" id="{15D38349-6B7F-4340-97FA-0B34299A9895}"/>
              </a:ext>
            </a:extLst>
          </p:cNvPr>
          <p:cNvSpPr txBox="1"/>
          <p:nvPr/>
        </p:nvSpPr>
        <p:spPr>
          <a:xfrm>
            <a:off x="4716629" y="170078"/>
            <a:ext cx="2758737" cy="646331"/>
          </a:xfrm>
          <a:prstGeom prst="rect">
            <a:avLst/>
          </a:prstGeom>
          <a:solidFill>
            <a:schemeClr val="tx1">
              <a:lumMod val="50000"/>
              <a:lumOff val="50000"/>
            </a:schemeClr>
          </a:solidFill>
          <a:ln w="28575">
            <a:solidFill>
              <a:schemeClr val="tx1"/>
            </a:solidFill>
          </a:ln>
        </p:spPr>
        <p:txBody>
          <a:bodyPr wrap="square" rtlCol="0">
            <a:spAutoFit/>
          </a:bodyPr>
          <a:lstStyle/>
          <a:p>
            <a:pPr algn="ctr"/>
            <a:r>
              <a:rPr lang="en-GB" sz="3600" dirty="0">
                <a:solidFill>
                  <a:schemeClr val="bg1">
                    <a:lumMod val="85000"/>
                  </a:schemeClr>
                </a:solidFill>
                <a:latin typeface="Brush Script MT" panose="03060802040406070304" pitchFamily="66" charset="0"/>
              </a:rPr>
              <a:t>THREATS</a:t>
            </a:r>
          </a:p>
        </p:txBody>
      </p:sp>
      <p:sp>
        <p:nvSpPr>
          <p:cNvPr id="8" name="TextBox 7">
            <a:extLst>
              <a:ext uri="{FF2B5EF4-FFF2-40B4-BE49-F238E27FC236}">
                <a16:creationId xmlns:a16="http://schemas.microsoft.com/office/drawing/2014/main" id="{C7584DB6-C0B7-4E3E-A8BB-D64D33F213A8}"/>
              </a:ext>
            </a:extLst>
          </p:cNvPr>
          <p:cNvSpPr txBox="1"/>
          <p:nvPr/>
        </p:nvSpPr>
        <p:spPr>
          <a:xfrm>
            <a:off x="2067721" y="986487"/>
            <a:ext cx="8056552" cy="5652317"/>
          </a:xfrm>
          <a:prstGeom prst="rect">
            <a:avLst/>
          </a:prstGeom>
          <a:solidFill>
            <a:schemeClr val="tx1">
              <a:lumMod val="75000"/>
              <a:lumOff val="25000"/>
            </a:schemeClr>
          </a:solidFill>
          <a:ln w="28575">
            <a:solidFill>
              <a:schemeClr val="tx1"/>
            </a:solidFill>
          </a:ln>
        </p:spPr>
        <p:txBody>
          <a:bodyPr wrap="square" rtlCol="0">
            <a:spAutoFit/>
          </a:bodyPr>
          <a:lstStyle/>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Seasonality and weather</a:t>
            </a:r>
          </a:p>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Personal physical condition (injuries)</a:t>
            </a:r>
          </a:p>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Brexit uncertainty</a:t>
            </a:r>
          </a:p>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COVID - 19 restrictions </a:t>
            </a:r>
          </a:p>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Limited financial resources (personal)</a:t>
            </a:r>
          </a:p>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Sources of financial support</a:t>
            </a:r>
          </a:p>
          <a:p>
            <a:pPr marL="359994" marR="0" indent="-359994" algn="l">
              <a:lnSpc>
                <a:spcPct val="119000"/>
              </a:lnSpc>
              <a:spcBef>
                <a:spcPts val="0"/>
              </a:spcBef>
              <a:spcAft>
                <a:spcPts val="600"/>
              </a:spcAft>
            </a:pPr>
            <a:r>
              <a:rPr lang="en-GB" sz="4000" kern="1400" dirty="0">
                <a:ln>
                  <a:noFill/>
                </a:ln>
                <a:solidFill>
                  <a:schemeClr val="bg2"/>
                </a:solidFill>
                <a:effectLst/>
                <a:latin typeface="Brush Script MT" panose="03060802040406070304" pitchFamily="66" charset="0"/>
              </a:rPr>
              <a:t>· Growing level of competitors.</a:t>
            </a:r>
          </a:p>
        </p:txBody>
      </p:sp>
    </p:spTree>
    <p:extLst>
      <p:ext uri="{BB962C8B-B14F-4D97-AF65-F5344CB8AC3E}">
        <p14:creationId xmlns:p14="http://schemas.microsoft.com/office/powerpoint/2010/main" val="2010743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3EB4B-F8E7-4352-B611-CA87C036B76C}"/>
              </a:ext>
            </a:extLst>
          </p:cNvPr>
          <p:cNvSpPr>
            <a:spLocks noGrp="1"/>
          </p:cNvSpPr>
          <p:nvPr>
            <p:ph type="title"/>
          </p:nvPr>
        </p:nvSpPr>
        <p:spPr>
          <a:xfrm>
            <a:off x="4883441" y="138305"/>
            <a:ext cx="2425117" cy="868057"/>
          </a:xfrm>
        </p:spPr>
        <p:txBody>
          <a:bodyPr>
            <a:normAutofit/>
          </a:bodyPr>
          <a:lstStyle/>
          <a:p>
            <a:r>
              <a:rPr lang="en-GB" sz="5400" b="1" u="sng" dirty="0">
                <a:latin typeface="Palace Script MT" panose="030303020206070C0B05" pitchFamily="66" charset="0"/>
              </a:rPr>
              <a:t>References:</a:t>
            </a:r>
          </a:p>
        </p:txBody>
      </p:sp>
      <p:sp>
        <p:nvSpPr>
          <p:cNvPr id="4" name="TextBox 3">
            <a:extLst>
              <a:ext uri="{FF2B5EF4-FFF2-40B4-BE49-F238E27FC236}">
                <a16:creationId xmlns:a16="http://schemas.microsoft.com/office/drawing/2014/main" id="{CF1A85C6-B336-4B8F-ABF6-E08C69ADFB6B}"/>
              </a:ext>
            </a:extLst>
          </p:cNvPr>
          <p:cNvSpPr txBox="1"/>
          <p:nvPr/>
        </p:nvSpPr>
        <p:spPr>
          <a:xfrm>
            <a:off x="956345" y="1174459"/>
            <a:ext cx="8556771" cy="5545236"/>
          </a:xfrm>
          <a:prstGeom prst="rect">
            <a:avLst/>
          </a:prstGeom>
          <a:noFill/>
        </p:spPr>
        <p:txBody>
          <a:bodyPr wrap="square" rtlCol="0">
            <a:spAutoFit/>
          </a:bodyPr>
          <a:lstStyle/>
          <a:p>
            <a:pPr>
              <a:lnSpc>
                <a:spcPct val="107000"/>
              </a:lnSpc>
              <a:spcAft>
                <a:spcPts val="800"/>
              </a:spcAft>
            </a:pPr>
            <a:r>
              <a:rPr lang="en-GB" sz="12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Bussel, D. and Clarke, N. (2020). Diverse Dance Mix | Dance Fitness By Darcey Bussell. [online] DDMIX. Available at: https://diversedancemix.com/ [Accessed 15 Feb. 2021].</a:t>
            </a:r>
            <a:endParaRPr lang="en-GB" sz="12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Gladkyi, P. (2021a). MORE-THAN-YOGA RETREAT. [online] www.facebook.com. Available at: https://www.facebook.com/groups/131727615516662 [Accessed 1 Mar. 2021].</a:t>
            </a:r>
            <a:endParaRPr lang="en-GB" sz="12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Gladkyi, P. (2021b). MTY Retreat Questionnaire. [online] login.microsoftonline.com. Available at: https://forms.office.com/Pages/ResponsePage.aspx?id=-REPTm4EBUWcuNshUjEeIRVvnTC4j5NAhYueiEIRPShUMzNXT1RMM1ZRSTEzT0xDRTAyTzcxN04wMy4u [Accessed 1 Mar. 2021].</a:t>
            </a:r>
            <a:endParaRPr lang="en-GB" sz="12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GT, R. (2014). Visiting Spain in the Low Season: Malaga and Costa Del Sol. [online] HubPages. Available at: https://discover.hubpages.com/travel/low-season-holidays-in-spain [Accessed 1 Mar. 2021].</a:t>
            </a:r>
            <a:endParaRPr lang="en-GB" sz="1200" b="1" i="1"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2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Kirk, M., Boon, B. and Dituro, D. (2006). Hatha Yoga Illustrated. Champaign, Il: Human Kinetics, pp.3–4.</a:t>
            </a:r>
            <a:endParaRPr lang="en-GB" sz="12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i="1" dirty="0">
                <a:effectLst/>
                <a:latin typeface="Calibri" panose="020F0502020204030204" pitchFamily="34" charset="0"/>
                <a:ea typeface="Calibri" panose="020F0502020204030204" pitchFamily="34" charset="0"/>
                <a:cs typeface="Calibri" panose="020F0502020204030204" pitchFamily="34" charset="0"/>
              </a:rPr>
              <a:t>Lee, B. (2013). About. [online] Author Becca Lee. Available at: https://authorbeccalee.com/about/ [Accessed 1 Mar. 2021].</a:t>
            </a:r>
            <a:endParaRPr lang="en-GB" sz="1200" b="1" i="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Ratay, E. (2016). 15 Quotes Remind Us That We Can Get through ANYTHING with Love. [online] YourTango. Available at: https://www.yourtango.com/2016295812/these-becca-lee-poems-remind-us-self-love-comes-first-instagram-quotes [Accessed 1 Mar. 2021].</a:t>
            </a:r>
            <a:endParaRPr lang="en-GB" sz="12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Tripadvisor. (2021). THE 10 BEST Things to Do in Costa Del Sol - 2021 (with Photos) | Tripadvisor - Must See Attractions in Costa Del Sol, Spain. [online] Available at: https://www.tripadvisor.co.uk/Attractions-g187435-Activities-Costa_del_Sol_Province_of_Malaga_Andalucia.html [Accessed 1 Mar. 2021].</a:t>
            </a:r>
            <a:endParaRPr lang="en-GB" sz="12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Varma, R. (2021). What Yoga Level Are You? – Crossroads Yoga. [online] Crossroads Yoga. Available at: http://crossroadsyoga.com/blog/?page_id=1037 [Accessed 1 Mar. 2021].</a:t>
            </a:r>
            <a:endParaRPr lang="en-GB" sz="12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Yoga-</a:t>
            </a:r>
            <a:r>
              <a:rPr lang="en-GB" sz="1200" b="1" i="1"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Centers</a:t>
            </a:r>
            <a:r>
              <a:rPr lang="en-GB" sz="12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-Directory (2017). Andalucia Yoga Retreat Centre and Yoga Studio Directory. [online] www.yoga-centers-directory.net. Available at: http://www.yoga-centers-directory.net/spain/andalucia.htm [Accessed 1 Mar. 2021].</a:t>
            </a:r>
            <a:endParaRPr lang="en-GB" sz="1200" b="1" i="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Shape&#10;&#10;Description automatically generated with low confidence">
            <a:extLst>
              <a:ext uri="{FF2B5EF4-FFF2-40B4-BE49-F238E27FC236}">
                <a16:creationId xmlns:a16="http://schemas.microsoft.com/office/drawing/2014/main" id="{15DD78DB-B1AB-4D1C-A33A-2A795B5A1E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45965" y="5557722"/>
            <a:ext cx="2152794" cy="1168660"/>
          </a:xfrm>
          <a:prstGeom prst="rect">
            <a:avLst/>
          </a:prstGeom>
        </p:spPr>
      </p:pic>
    </p:spTree>
    <p:extLst>
      <p:ext uri="{BB962C8B-B14F-4D97-AF65-F5344CB8AC3E}">
        <p14:creationId xmlns:p14="http://schemas.microsoft.com/office/powerpoint/2010/main" val="19683363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0C5C1-EA23-43FF-8EBC-A63A467A570F}"/>
              </a:ext>
            </a:extLst>
          </p:cNvPr>
          <p:cNvSpPr>
            <a:spLocks noGrp="1"/>
          </p:cNvSpPr>
          <p:nvPr>
            <p:ph type="title"/>
          </p:nvPr>
        </p:nvSpPr>
        <p:spPr>
          <a:xfrm>
            <a:off x="5903402" y="1832774"/>
            <a:ext cx="5713253" cy="1325563"/>
          </a:xfrm>
        </p:spPr>
        <p:txBody>
          <a:bodyPr/>
          <a:lstStyle/>
          <a:p>
            <a:r>
              <a:rPr lang="en-GB" b="1" i="1" dirty="0">
                <a:solidFill>
                  <a:schemeClr val="bg1"/>
                </a:solidFill>
              </a:rPr>
              <a:t>Thank you for your time! </a:t>
            </a:r>
          </a:p>
        </p:txBody>
      </p:sp>
      <p:sp>
        <p:nvSpPr>
          <p:cNvPr id="5" name="TextBox 4">
            <a:extLst>
              <a:ext uri="{FF2B5EF4-FFF2-40B4-BE49-F238E27FC236}">
                <a16:creationId xmlns:a16="http://schemas.microsoft.com/office/drawing/2014/main" id="{D8E496CC-F590-4E3A-94D4-DE113BB526EB}"/>
              </a:ext>
            </a:extLst>
          </p:cNvPr>
          <p:cNvSpPr txBox="1"/>
          <p:nvPr/>
        </p:nvSpPr>
        <p:spPr>
          <a:xfrm>
            <a:off x="5903402" y="3699664"/>
            <a:ext cx="5905850" cy="369332"/>
          </a:xfrm>
          <a:prstGeom prst="rect">
            <a:avLst/>
          </a:prstGeom>
          <a:noFill/>
        </p:spPr>
        <p:txBody>
          <a:bodyPr wrap="square" rtlCol="0">
            <a:spAutoFit/>
          </a:bodyPr>
          <a:lstStyle/>
          <a:p>
            <a:r>
              <a:rPr lang="en-GB" i="1" u="sng" dirty="0">
                <a:solidFill>
                  <a:schemeClr val="bg1"/>
                </a:solidFill>
              </a:rPr>
              <a:t>MTY Retreat Contact details:</a:t>
            </a:r>
            <a:r>
              <a:rPr lang="en-GB" i="1" dirty="0">
                <a:solidFill>
                  <a:schemeClr val="bg1"/>
                </a:solidFill>
              </a:rPr>
              <a:t>   </a:t>
            </a:r>
            <a:r>
              <a:rPr lang="en-GB" dirty="0">
                <a:solidFill>
                  <a:schemeClr val="bg1"/>
                </a:solidFill>
              </a:rPr>
              <a:t>1928831@student.uwtsd.ac.uk </a:t>
            </a:r>
          </a:p>
        </p:txBody>
      </p:sp>
      <p:pic>
        <p:nvPicPr>
          <p:cNvPr id="7" name="Picture 6" descr="Shape, arrow&#10;&#10;Description automatically generated">
            <a:extLst>
              <a:ext uri="{FF2B5EF4-FFF2-40B4-BE49-F238E27FC236}">
                <a16:creationId xmlns:a16="http://schemas.microsoft.com/office/drawing/2014/main" id="{01F16107-F810-4A99-BC69-DAB5BC2CD4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182" y="1469419"/>
            <a:ext cx="4698162" cy="3377835"/>
          </a:xfrm>
          <a:prstGeom prst="rect">
            <a:avLst/>
          </a:prstGeom>
        </p:spPr>
      </p:pic>
    </p:spTree>
    <p:extLst>
      <p:ext uri="{BB962C8B-B14F-4D97-AF65-F5344CB8AC3E}">
        <p14:creationId xmlns:p14="http://schemas.microsoft.com/office/powerpoint/2010/main" val="28101878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2146</Words>
  <Application>Microsoft Office PowerPoint</Application>
  <PresentationFormat>Widescreen</PresentationFormat>
  <Paragraphs>178</Paragraphs>
  <Slides>15</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Blackadder ITC</vt:lpstr>
      <vt:lpstr>Brush Script MT</vt:lpstr>
      <vt:lpstr>Calibri</vt:lpstr>
      <vt:lpstr>Calibri Light</vt:lpstr>
      <vt:lpstr>Palace Script MT</vt:lpstr>
      <vt:lpstr>Symbol</vt:lpstr>
      <vt:lpstr>Times New Roman</vt:lpstr>
      <vt:lpstr>Office Theme</vt:lpstr>
      <vt:lpstr>PowerPoint Presentation</vt:lpstr>
      <vt:lpstr>Aims &amp; Objectives </vt:lpstr>
      <vt:lpstr>If you seek peace, be still. If you seek wisdom, be silent. If you seek love, be yourself.</vt:lpstr>
      <vt:lpstr>PowerPoint Presentation</vt:lpstr>
      <vt:lpstr>MTY  Retreat Mission Statement</vt:lpstr>
      <vt:lpstr>Business Plan Proposal</vt:lpstr>
      <vt:lpstr>Our Marketing</vt:lpstr>
      <vt:lpstr>Our PR Strategy </vt:lpstr>
      <vt:lpstr>Our Unique Selling Point </vt:lpstr>
      <vt:lpstr>MTY Retreat SWOT Analysis</vt:lpstr>
      <vt:lpstr>PowerPoint Presentation</vt:lpstr>
      <vt:lpstr>PowerPoint Presentation</vt:lpstr>
      <vt:lpstr>PowerPoint Presentation</vt:lpstr>
      <vt:lpstr>References:</vt:lpstr>
      <vt:lpstr>Thank you for your time!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Pavlo Gladkyi</dc:creator>
  <cp:lastModifiedBy>Pavlo Gladkyi</cp:lastModifiedBy>
  <cp:revision>25</cp:revision>
  <dcterms:created xsi:type="dcterms:W3CDTF">2021-02-01T17:54:07Z</dcterms:created>
  <dcterms:modified xsi:type="dcterms:W3CDTF">2021-03-10T15:15:33Z</dcterms:modified>
</cp:coreProperties>
</file>