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9"/>
  </p:notesMasterIdLst>
  <p:sldIdLst>
    <p:sldId id="256" r:id="rId2"/>
    <p:sldId id="257" r:id="rId3"/>
    <p:sldId id="258" r:id="rId4"/>
    <p:sldId id="259" r:id="rId5"/>
    <p:sldId id="260" r:id="rId6"/>
    <p:sldId id="278" r:id="rId7"/>
    <p:sldId id="279" r:id="rId8"/>
    <p:sldId id="280" r:id="rId9"/>
    <p:sldId id="263" r:id="rId10"/>
    <p:sldId id="281" r:id="rId11"/>
    <p:sldId id="282" r:id="rId12"/>
    <p:sldId id="283" r:id="rId13"/>
    <p:sldId id="277" r:id="rId14"/>
    <p:sldId id="264" r:id="rId15"/>
    <p:sldId id="265" r:id="rId16"/>
    <p:sldId id="266" r:id="rId17"/>
    <p:sldId id="267" r:id="rId18"/>
    <p:sldId id="284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7" dt="2026-10-01T18:43:37.471"/>
    <p1510:client id="{025A363A-8750-DD52-C51B-88EDD21DEC38}" v="203" dt="2026-10-02T07:52:25.2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56F538-6095-4260-B1C0-F7219121D225}" type="datetimeFigureOut">
              <a:t>10/2/2026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228600" y="1524000"/>
            <a:ext cx="7315200" cy="41148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5867400"/>
            <a:ext cx="5486400" cy="48006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3AF232-7B26-4F79-9B8C-C9BA5E7646D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3366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Let students add expectations. Use this to establish ground rules without sounding strict.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CBBC84-9406-1E33-CA3F-E12899576F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956C11A-61CF-7B3A-CEF7-D8D43E1F00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631C3AB-E17D-4227-1489-E3B915C868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Let students add expectations. Use this to establish ground rules without sounding strict.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A92532-CE9B-9308-B5AF-7D492BFFAA6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2058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B8B3A6-52F8-03A7-91C2-71CF2E4951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A5D4F8F-02AC-68A5-61C2-5D1A2689D6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6D4845C-962A-5086-4499-3F41F6DE39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Let students add expectations. Use this to establish ground rules without sounding strict.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F85006-8EE2-AC48-173A-7EB45EC562C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38486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Open Hwb and Moodle live. Ask students to navigate with you if devices are available.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Give 8–10 minutes, then ask: Which resource is most likely to help with referencing? Which one tells you what is being marked?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Tell students they must check the GA36 for each assessment. For Element 2, no AI use during the in-class task.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2B4E06-A150-F3F7-6BD4-02B34EFBEF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490FFDB-9393-7A4A-9113-CFAB78999F2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D6C31F9-D96F-ED00-A0AF-3426BB612A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Tell students they must check the GA36 for each assessment. For Element 2, no AI use during the in-class task.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94154D-B73F-429D-B7D9-3B501687728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140295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links to Digital Skills and supports AI/academic integrity evidence.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1155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83A5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BMFR4000 Week 1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30352" y="777240"/>
            <a:ext cx="10972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4B55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Welcome, set-up, support and the first academic skill: using information responsibly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502920" y="1042416"/>
            <a:ext cx="11155680" cy="0"/>
          </a:xfrm>
          <a:prstGeom prst="line">
            <a:avLst/>
          </a:prstGeom>
          <a:noFill/>
          <a:ln w="13970">
            <a:solidFill>
              <a:srgbClr val="2E8C86">
                <a:alpha val="70000"/>
              </a:srgbClr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640080" y="1463040"/>
            <a:ext cx="5943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83A5A"/>
                </a:solidFill>
              </a:rPr>
              <a:t>Academic Study Skills</a:t>
            </a:r>
            <a:endParaRPr lang="en-US" sz="3000" dirty="0"/>
          </a:p>
        </p:txBody>
      </p:sp>
      <p:sp>
        <p:nvSpPr>
          <p:cNvPr id="6" name="Text 4"/>
          <p:cNvSpPr/>
          <p:nvPr/>
        </p:nvSpPr>
        <p:spPr>
          <a:xfrm>
            <a:off x="658368" y="1993392"/>
            <a:ext cx="6217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00" dirty="0">
                <a:solidFill>
                  <a:srgbClr val="4B5563"/>
                </a:solidFill>
                <a:ea typeface="Calibri"/>
                <a:cs typeface="Calibri"/>
              </a:rPr>
              <a:t>BA (Hons) Fire and Rescue Leadership</a:t>
            </a:r>
            <a:endParaRPr lang="en-US" sz="1700">
              <a:solidFill>
                <a:srgbClr val="000000"/>
              </a:solidFill>
              <a:ea typeface="Calibri"/>
              <a:cs typeface="Calibri"/>
            </a:endParaRPr>
          </a:p>
        </p:txBody>
      </p:sp>
      <p:sp>
        <p:nvSpPr>
          <p:cNvPr id="7" name="Text 5"/>
          <p:cNvSpPr/>
          <p:nvPr/>
        </p:nvSpPr>
        <p:spPr>
          <a:xfrm>
            <a:off x="658368" y="2743200"/>
            <a:ext cx="61264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0F172A"/>
                </a:solidFill>
              </a:rPr>
              <a:t>Today is about getting settled, knowing where to find help, understanding the assessments, and beginning to think about sources.</a:t>
            </a:r>
            <a:endParaRPr lang="en-US" sz="1900" dirty="0"/>
          </a:p>
        </p:txBody>
      </p:sp>
      <p:sp>
        <p:nvSpPr>
          <p:cNvPr id="8" name="Text 6"/>
          <p:cNvSpPr/>
          <p:nvPr/>
        </p:nvSpPr>
        <p:spPr>
          <a:xfrm>
            <a:off x="8412480" y="1508760"/>
            <a:ext cx="237744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600" dirty="0">
                <a:ea typeface="Calibri"/>
                <a:cs typeface="Calibri"/>
              </a:rPr>
              <a:t>🚒</a:t>
            </a:r>
            <a:endParaRPr lang="en-US" sz="8600" dirty="0"/>
          </a:p>
        </p:txBody>
      </p:sp>
      <p:sp>
        <p:nvSpPr>
          <p:cNvPr id="9" name="Shape 7"/>
          <p:cNvSpPr/>
          <p:nvPr/>
        </p:nvSpPr>
        <p:spPr>
          <a:xfrm>
            <a:off x="7360920" y="3246120"/>
            <a:ext cx="3840480" cy="1097280"/>
          </a:xfrm>
          <a:prstGeom prst="roundRect">
            <a:avLst>
              <a:gd name="adj" fmla="val 6667"/>
            </a:avLst>
          </a:prstGeom>
          <a:solidFill>
            <a:srgbClr val="EAF4F7"/>
          </a:solidFill>
          <a:ln w="6350">
            <a:solidFill>
              <a:srgbClr val="2E8C86">
                <a:alpha val="30000"/>
              </a:srgbClr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7635240" y="3529584"/>
            <a:ext cx="33375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83A5A"/>
                </a:solidFill>
              </a:rPr>
              <a:t>You do not need to know everything today.</a:t>
            </a:r>
            <a:endParaRPr lang="en-US" sz="1700" dirty="0"/>
          </a:p>
          <a:p>
            <a:pPr marL="0" indent="0" algn="ctr">
              <a:buNone/>
            </a:pPr>
            <a:r>
              <a:rPr lang="en-US" sz="1700" b="1" dirty="0">
                <a:solidFill>
                  <a:srgbClr val="183A5A"/>
                </a:solidFill>
              </a:rPr>
              <a:t>You just need to know where to start.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502920" y="6510528"/>
            <a:ext cx="76809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64748B"/>
                </a:solidFill>
              </a:rPr>
              <a:t>BMFR4000 • Academic Study Skills • Fire and Rescue Leadership</a:t>
            </a:r>
            <a:endParaRPr lang="en-US" sz="750" dirty="0"/>
          </a:p>
        </p:txBody>
      </p:sp>
      <p:sp>
        <p:nvSpPr>
          <p:cNvPr id="12" name="Text 10"/>
          <p:cNvSpPr/>
          <p:nvPr/>
        </p:nvSpPr>
        <p:spPr>
          <a:xfrm>
            <a:off x="11384280" y="6473952"/>
            <a:ext cx="274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4748B"/>
                </a:solidFill>
              </a:rPr>
              <a:t>1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1155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83A5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Today’s structure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30352" y="777240"/>
            <a:ext cx="10972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4B55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Please keep an eye on time — some sessions are booked with other teams.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502920" y="1042416"/>
            <a:ext cx="11155680" cy="0"/>
          </a:xfrm>
          <a:prstGeom prst="line">
            <a:avLst/>
          </a:prstGeom>
          <a:noFill/>
          <a:ln w="13970">
            <a:solidFill>
              <a:srgbClr val="2E8C86">
                <a:alpha val="70000"/>
              </a:srgbClr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822960" y="1325880"/>
            <a:ext cx="2057400" cy="475488"/>
          </a:xfrm>
          <a:prstGeom prst="roundRect">
            <a:avLst>
              <a:gd name="adj" fmla="val 15385"/>
            </a:avLst>
          </a:prstGeom>
          <a:solidFill>
            <a:srgbClr val="EAF4F7"/>
          </a:solidFill>
          <a:ln w="6350">
            <a:solidFill>
              <a:srgbClr val="2E8C86">
                <a:alpha val="30000"/>
              </a:srgbClr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960120" y="1444752"/>
            <a:ext cx="17830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183A5A"/>
                </a:solidFill>
              </a:rPr>
              <a:t>Before 10:00</a:t>
            </a:r>
            <a:endParaRPr lang="en-US" sz="1250" dirty="0"/>
          </a:p>
        </p:txBody>
      </p:sp>
      <p:sp>
        <p:nvSpPr>
          <p:cNvPr id="7" name="Text 5"/>
          <p:cNvSpPr/>
          <p:nvPr/>
        </p:nvSpPr>
        <p:spPr>
          <a:xfrm>
            <a:off x="3154680" y="1408176"/>
            <a:ext cx="8138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0F172A"/>
                </a:solidFill>
              </a:rPr>
              <a:t>Welcome, meet and greet, module overview</a:t>
            </a:r>
            <a:endParaRPr lang="en-US" sz="1450" dirty="0"/>
          </a:p>
        </p:txBody>
      </p:sp>
      <p:sp>
        <p:nvSpPr>
          <p:cNvPr id="8" name="Shape 6"/>
          <p:cNvSpPr/>
          <p:nvPr/>
        </p:nvSpPr>
        <p:spPr>
          <a:xfrm>
            <a:off x="822960" y="1938528"/>
            <a:ext cx="2057400" cy="475488"/>
          </a:xfrm>
          <a:prstGeom prst="roundRect">
            <a:avLst>
              <a:gd name="adj" fmla="val 15385"/>
            </a:avLst>
          </a:prstGeom>
          <a:solidFill>
            <a:srgbClr val="EAF4F7"/>
          </a:solidFill>
          <a:ln w="6350">
            <a:solidFill>
              <a:srgbClr val="2E8C86">
                <a:alpha val="30000"/>
              </a:srgbClr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960120" y="2057400"/>
            <a:ext cx="17830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183A5A"/>
                </a:solidFill>
              </a:rPr>
              <a:t>10:00–11:00</a:t>
            </a:r>
            <a:endParaRPr lang="en-US" sz="1250" dirty="0"/>
          </a:p>
        </p:txBody>
      </p:sp>
      <p:sp>
        <p:nvSpPr>
          <p:cNvPr id="10" name="Text 8"/>
          <p:cNvSpPr/>
          <p:nvPr/>
        </p:nvSpPr>
        <p:spPr>
          <a:xfrm>
            <a:off x="3154680" y="2020824"/>
            <a:ext cx="8138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0F172A"/>
                </a:solidFill>
              </a:rPr>
              <a:t>Library intro, referencing and library tour</a:t>
            </a:r>
            <a:endParaRPr lang="en-US" sz="1450" dirty="0"/>
          </a:p>
        </p:txBody>
      </p:sp>
      <p:sp>
        <p:nvSpPr>
          <p:cNvPr id="11" name="Shape 9"/>
          <p:cNvSpPr/>
          <p:nvPr/>
        </p:nvSpPr>
        <p:spPr>
          <a:xfrm>
            <a:off x="822960" y="2551176"/>
            <a:ext cx="2057400" cy="475488"/>
          </a:xfrm>
          <a:prstGeom prst="roundRect">
            <a:avLst>
              <a:gd name="adj" fmla="val 15385"/>
            </a:avLst>
          </a:prstGeom>
          <a:solidFill>
            <a:srgbClr val="EAF4F7"/>
          </a:solidFill>
          <a:ln w="6350">
            <a:solidFill>
              <a:srgbClr val="2E8C86">
                <a:alpha val="30000"/>
              </a:srgbClr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960120" y="2670048"/>
            <a:ext cx="17830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183A5A"/>
                </a:solidFill>
              </a:rPr>
              <a:t>11:00–12:00</a:t>
            </a:r>
            <a:endParaRPr lang="en-US" sz="1250" dirty="0"/>
          </a:p>
        </p:txBody>
      </p:sp>
      <p:sp>
        <p:nvSpPr>
          <p:cNvPr id="13" name="Text 11"/>
          <p:cNvSpPr/>
          <p:nvPr/>
        </p:nvSpPr>
        <p:spPr>
          <a:xfrm>
            <a:off x="3154680" y="2633472"/>
            <a:ext cx="8138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0F172A"/>
                </a:solidFill>
              </a:rPr>
              <a:t>Moodle, Hwb and assignment specifics</a:t>
            </a:r>
            <a:endParaRPr lang="en-US" sz="1450" dirty="0"/>
          </a:p>
        </p:txBody>
      </p:sp>
      <p:sp>
        <p:nvSpPr>
          <p:cNvPr id="14" name="Shape 12"/>
          <p:cNvSpPr/>
          <p:nvPr/>
        </p:nvSpPr>
        <p:spPr>
          <a:xfrm>
            <a:off x="822960" y="3163824"/>
            <a:ext cx="2057400" cy="475488"/>
          </a:xfrm>
          <a:prstGeom prst="roundRect">
            <a:avLst>
              <a:gd name="adj" fmla="val 15385"/>
            </a:avLst>
          </a:prstGeom>
          <a:solidFill>
            <a:srgbClr val="EAF4F7"/>
          </a:solidFill>
          <a:ln w="6350">
            <a:solidFill>
              <a:srgbClr val="2E8C86">
                <a:alpha val="30000"/>
              </a:srgbClr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960120" y="3282696"/>
            <a:ext cx="17830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183A5A"/>
                </a:solidFill>
              </a:rPr>
              <a:t>13:00–14:00</a:t>
            </a:r>
            <a:endParaRPr lang="en-US" sz="1250" dirty="0"/>
          </a:p>
        </p:txBody>
      </p:sp>
      <p:sp>
        <p:nvSpPr>
          <p:cNvPr id="16" name="Text 14"/>
          <p:cNvSpPr/>
          <p:nvPr/>
        </p:nvSpPr>
        <p:spPr>
          <a:xfrm>
            <a:off x="3154680" y="3246120"/>
            <a:ext cx="8138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US" sz="1450" dirty="0">
                <a:solidFill>
                  <a:srgbClr val="0F172A"/>
                </a:solidFill>
              </a:rPr>
              <a:t>Digi Skills (please be back from lunch on time)</a:t>
            </a:r>
            <a:endParaRPr lang="en-US" sz="1450" dirty="0"/>
          </a:p>
        </p:txBody>
      </p:sp>
      <p:sp>
        <p:nvSpPr>
          <p:cNvPr id="17" name="Shape 15"/>
          <p:cNvSpPr/>
          <p:nvPr/>
        </p:nvSpPr>
        <p:spPr>
          <a:xfrm>
            <a:off x="822960" y="3776472"/>
            <a:ext cx="2057400" cy="475488"/>
          </a:xfrm>
          <a:prstGeom prst="roundRect">
            <a:avLst>
              <a:gd name="adj" fmla="val 15385"/>
            </a:avLst>
          </a:prstGeom>
          <a:solidFill>
            <a:srgbClr val="EAF4F7"/>
          </a:solidFill>
          <a:ln w="6350">
            <a:solidFill>
              <a:srgbClr val="2E8C86">
                <a:alpha val="30000"/>
              </a:srgbClr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960120" y="3895344"/>
            <a:ext cx="17830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183A5A"/>
                </a:solidFill>
              </a:rPr>
              <a:t>14:00–14:10</a:t>
            </a:r>
            <a:endParaRPr lang="en-US" sz="1250" dirty="0"/>
          </a:p>
        </p:txBody>
      </p:sp>
      <p:sp>
        <p:nvSpPr>
          <p:cNvPr id="19" name="Text 17"/>
          <p:cNvSpPr/>
          <p:nvPr/>
        </p:nvSpPr>
        <p:spPr>
          <a:xfrm>
            <a:off x="3154680" y="3858768"/>
            <a:ext cx="8138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0F172A"/>
                </a:solidFill>
              </a:rPr>
              <a:t>Quick comfort break</a:t>
            </a:r>
            <a:endParaRPr lang="en-US" sz="1450" dirty="0"/>
          </a:p>
        </p:txBody>
      </p:sp>
      <p:sp>
        <p:nvSpPr>
          <p:cNvPr id="20" name="Shape 18"/>
          <p:cNvSpPr/>
          <p:nvPr/>
        </p:nvSpPr>
        <p:spPr>
          <a:xfrm>
            <a:off x="822960" y="4389120"/>
            <a:ext cx="2057400" cy="475488"/>
          </a:xfrm>
          <a:prstGeom prst="roundRect">
            <a:avLst>
              <a:gd name="adj" fmla="val 15385"/>
            </a:avLst>
          </a:prstGeom>
          <a:solidFill>
            <a:srgbClr val="EAF4F7"/>
          </a:solidFill>
          <a:ln w="6350">
            <a:solidFill>
              <a:srgbClr val="2E8C86">
                <a:alpha val="30000"/>
              </a:srgbClr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960120" y="4507992"/>
            <a:ext cx="17830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183A5A"/>
                </a:solidFill>
              </a:rPr>
              <a:t>14:30–15:00</a:t>
            </a:r>
            <a:endParaRPr lang="en-US" sz="1250" dirty="0"/>
          </a:p>
        </p:txBody>
      </p:sp>
      <p:sp>
        <p:nvSpPr>
          <p:cNvPr id="22" name="Text 20"/>
          <p:cNvSpPr/>
          <p:nvPr/>
        </p:nvSpPr>
        <p:spPr>
          <a:xfrm>
            <a:off x="3154680" y="4471416"/>
            <a:ext cx="8138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0F172A"/>
                </a:solidFill>
              </a:rPr>
              <a:t>Student screening</a:t>
            </a:r>
            <a:endParaRPr lang="en-US" sz="1450" dirty="0"/>
          </a:p>
        </p:txBody>
      </p:sp>
      <p:sp>
        <p:nvSpPr>
          <p:cNvPr id="23" name="Shape 21"/>
          <p:cNvSpPr/>
          <p:nvPr/>
        </p:nvSpPr>
        <p:spPr>
          <a:xfrm>
            <a:off x="822960" y="5001768"/>
            <a:ext cx="2057400" cy="475488"/>
          </a:xfrm>
          <a:prstGeom prst="roundRect">
            <a:avLst>
              <a:gd name="adj" fmla="val 15385"/>
            </a:avLst>
          </a:prstGeom>
          <a:solidFill>
            <a:srgbClr val="EAF4F7"/>
          </a:solidFill>
          <a:ln w="6350">
            <a:solidFill>
              <a:srgbClr val="2E8C86">
                <a:alpha val="30000"/>
              </a:srgbClr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960120" y="5120640"/>
            <a:ext cx="17830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183A5A"/>
                </a:solidFill>
              </a:rPr>
              <a:t>After screening</a:t>
            </a:r>
            <a:endParaRPr lang="en-US" sz="1250" dirty="0"/>
          </a:p>
        </p:txBody>
      </p:sp>
      <p:sp>
        <p:nvSpPr>
          <p:cNvPr id="25" name="Text 23"/>
          <p:cNvSpPr/>
          <p:nvPr/>
        </p:nvSpPr>
        <p:spPr>
          <a:xfrm>
            <a:off x="3154680" y="5084064"/>
            <a:ext cx="8138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0F172A"/>
                </a:solidFill>
              </a:rPr>
              <a:t>First learning input: what is a source?</a:t>
            </a:r>
            <a:endParaRPr lang="en-US" sz="1450" dirty="0"/>
          </a:p>
        </p:txBody>
      </p:sp>
      <p:sp>
        <p:nvSpPr>
          <p:cNvPr id="26" name="Text 24"/>
          <p:cNvSpPr/>
          <p:nvPr/>
        </p:nvSpPr>
        <p:spPr>
          <a:xfrm>
            <a:off x="502920" y="6510528"/>
            <a:ext cx="76809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64748B"/>
                </a:solidFill>
              </a:rPr>
              <a:t>BMFR4000 • Academic Study Skills • Fire and Rescue Leadership</a:t>
            </a:r>
            <a:endParaRPr lang="en-US" sz="750" dirty="0"/>
          </a:p>
        </p:txBody>
      </p:sp>
      <p:sp>
        <p:nvSpPr>
          <p:cNvPr id="27" name="Text 25"/>
          <p:cNvSpPr/>
          <p:nvPr/>
        </p:nvSpPr>
        <p:spPr>
          <a:xfrm>
            <a:off x="11384280" y="6473952"/>
            <a:ext cx="274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4748B"/>
                </a:solidFill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1155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83A5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Welcome and meet and greet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30352" y="777240"/>
            <a:ext cx="10972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4B55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short start to help us learn names and settle into the day.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502920" y="1042416"/>
            <a:ext cx="11155680" cy="0"/>
          </a:xfrm>
          <a:prstGeom prst="line">
            <a:avLst/>
          </a:prstGeom>
          <a:noFill/>
          <a:ln w="13970">
            <a:solidFill>
              <a:srgbClr val="2E8C86">
                <a:alpha val="70000"/>
              </a:srgbClr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731520" y="1325880"/>
            <a:ext cx="3474720" cy="914400"/>
          </a:xfrm>
          <a:prstGeom prst="roundRect">
            <a:avLst>
              <a:gd name="adj" fmla="val 8000"/>
            </a:avLst>
          </a:prstGeom>
          <a:solidFill>
            <a:srgbClr val="EAF4F7"/>
          </a:solidFill>
          <a:ln w="6350">
            <a:solidFill>
              <a:srgbClr val="2E8C86">
                <a:alpha val="30000"/>
              </a:srgbClr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868680" y="1490472"/>
            <a:ext cx="457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dirty="0">
                <a:solidFill>
                  <a:srgbClr val="000000"/>
                </a:solidFill>
              </a:rPr>
              <a:t>👋</a:t>
            </a:r>
            <a:endParaRPr lang="en-US" sz="2300" dirty="0"/>
          </a:p>
        </p:txBody>
      </p:sp>
      <p:sp>
        <p:nvSpPr>
          <p:cNvPr id="7" name="Text 5"/>
          <p:cNvSpPr/>
          <p:nvPr/>
        </p:nvSpPr>
        <p:spPr>
          <a:xfrm>
            <a:off x="1389888" y="1499616"/>
            <a:ext cx="2651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83A5A"/>
                </a:solidFill>
              </a:rPr>
              <a:t>In pairs or small groups</a:t>
            </a:r>
            <a:endParaRPr lang="en-US" sz="1500" dirty="0"/>
          </a:p>
        </p:txBody>
      </p:sp>
      <p:sp>
        <p:nvSpPr>
          <p:cNvPr id="8" name="Shape 6"/>
          <p:cNvSpPr/>
          <p:nvPr/>
        </p:nvSpPr>
        <p:spPr>
          <a:xfrm>
            <a:off x="4480560" y="1325880"/>
            <a:ext cx="3108960" cy="914400"/>
          </a:xfrm>
          <a:prstGeom prst="roundRect">
            <a:avLst>
              <a:gd name="adj" fmla="val 8000"/>
            </a:avLst>
          </a:prstGeom>
          <a:solidFill>
            <a:srgbClr val="DDF2EA"/>
          </a:solidFill>
          <a:ln w="6350">
            <a:solidFill>
              <a:srgbClr val="2E8C86">
                <a:alpha val="30000"/>
              </a:srgbClr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4617720" y="1490472"/>
            <a:ext cx="457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dirty="0">
                <a:solidFill>
                  <a:srgbClr val="000000"/>
                </a:solidFill>
              </a:rPr>
              <a:t>💬</a:t>
            </a:r>
            <a:endParaRPr lang="en-US" sz="2300" dirty="0"/>
          </a:p>
        </p:txBody>
      </p:sp>
      <p:sp>
        <p:nvSpPr>
          <p:cNvPr id="10" name="Text 8"/>
          <p:cNvSpPr/>
          <p:nvPr/>
        </p:nvSpPr>
        <p:spPr>
          <a:xfrm>
            <a:off x="5138928" y="1499616"/>
            <a:ext cx="2286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83A5A"/>
                </a:solidFill>
              </a:rPr>
              <a:t>Share</a:t>
            </a:r>
            <a:endParaRPr lang="en-US" sz="1500" dirty="0"/>
          </a:p>
        </p:txBody>
      </p:sp>
      <p:sp>
        <p:nvSpPr>
          <p:cNvPr id="11" name="Shape 9"/>
          <p:cNvSpPr/>
          <p:nvPr/>
        </p:nvSpPr>
        <p:spPr>
          <a:xfrm>
            <a:off x="7863840" y="1325880"/>
            <a:ext cx="3474720" cy="914400"/>
          </a:xfrm>
          <a:prstGeom prst="roundRect">
            <a:avLst>
              <a:gd name="adj" fmla="val 8000"/>
            </a:avLst>
          </a:prstGeom>
          <a:solidFill>
            <a:srgbClr val="F7D79E"/>
          </a:solidFill>
          <a:ln w="6350">
            <a:solidFill>
              <a:srgbClr val="2E8C86">
                <a:alpha val="30000"/>
              </a:srgbClr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8001000" y="1490472"/>
            <a:ext cx="457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dirty="0">
                <a:solidFill>
                  <a:srgbClr val="000000"/>
                </a:solidFill>
              </a:rPr>
              <a:t>👂</a:t>
            </a:r>
            <a:endParaRPr lang="en-US" sz="2300" dirty="0"/>
          </a:p>
        </p:txBody>
      </p:sp>
      <p:sp>
        <p:nvSpPr>
          <p:cNvPr id="13" name="Text 11"/>
          <p:cNvSpPr/>
          <p:nvPr/>
        </p:nvSpPr>
        <p:spPr>
          <a:xfrm>
            <a:off x="8522208" y="1499616"/>
            <a:ext cx="2651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83A5A"/>
                </a:solidFill>
              </a:rPr>
              <a:t>Listen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1005840" y="2834640"/>
            <a:ext cx="10058400" cy="201168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r>
              <a:rPr lang="en-US" sz="20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Your name</a:t>
            </a:r>
            <a:endParaRPr lang="en-US" sz="2000" dirty="0"/>
          </a:p>
          <a:p>
            <a:r>
              <a:rPr lang="en-US" sz="2000" dirty="0">
                <a:solidFill>
                  <a:srgbClr val="0F172A"/>
                </a:solidFill>
                <a:latin typeface="Arial"/>
                <a:ea typeface="Arial" pitchFamily="34" charset="-122"/>
                <a:cs typeface="Arial"/>
              </a:rPr>
              <a:t>One thing about you (interesting fact, accomplishment, hobby)</a:t>
            </a:r>
            <a:endParaRPr lang="en-US" sz="2000" dirty="0">
              <a:latin typeface="Arial"/>
              <a:cs typeface="Arial"/>
            </a:endParaRPr>
          </a:p>
          <a:p>
            <a:r>
              <a:rPr lang="en-US" sz="2000" dirty="0">
                <a:solidFill>
                  <a:srgbClr val="0F172A"/>
                </a:solidFill>
                <a:cs typeface="Arial"/>
              </a:rPr>
              <a:t>Why fire and rescue?</a:t>
            </a:r>
          </a:p>
        </p:txBody>
      </p:sp>
      <p:sp>
        <p:nvSpPr>
          <p:cNvPr id="15" name="Shape 13"/>
          <p:cNvSpPr/>
          <p:nvPr/>
        </p:nvSpPr>
        <p:spPr>
          <a:xfrm>
            <a:off x="731520" y="5669280"/>
            <a:ext cx="10744200" cy="502920"/>
          </a:xfrm>
          <a:prstGeom prst="roundRect">
            <a:avLst>
              <a:gd name="adj" fmla="val 14545"/>
            </a:avLst>
          </a:prstGeom>
          <a:solidFill>
            <a:srgbClr val="EAF4F7"/>
          </a:solidFill>
          <a:ln w="6350">
            <a:solidFill>
              <a:srgbClr val="2E8C86">
                <a:alpha val="30000"/>
              </a:srgbClr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960120" y="5779008"/>
            <a:ext cx="10287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50" b="1" dirty="0">
                <a:solidFill>
                  <a:srgbClr val="183A5A"/>
                </a:solidFill>
              </a:rPr>
              <a:t>Aim: build confidence, belonging and a supportive learning environment.</a:t>
            </a:r>
            <a:endParaRPr lang="en-US" sz="1450" dirty="0"/>
          </a:p>
        </p:txBody>
      </p:sp>
      <p:sp>
        <p:nvSpPr>
          <p:cNvPr id="17" name="Text 15"/>
          <p:cNvSpPr/>
          <p:nvPr/>
        </p:nvSpPr>
        <p:spPr>
          <a:xfrm>
            <a:off x="502920" y="6510528"/>
            <a:ext cx="76809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64748B"/>
                </a:solidFill>
              </a:rPr>
              <a:t>BMFR4000 • Academic Study Skills • Fire and Rescue Leadership</a:t>
            </a:r>
            <a:endParaRPr lang="en-US" sz="750" dirty="0"/>
          </a:p>
        </p:txBody>
      </p:sp>
      <p:sp>
        <p:nvSpPr>
          <p:cNvPr id="18" name="Text 16"/>
          <p:cNvSpPr/>
          <p:nvPr/>
        </p:nvSpPr>
        <p:spPr>
          <a:xfrm>
            <a:off x="11384280" y="6473952"/>
            <a:ext cx="274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4748B"/>
                </a:solidFill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1155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83A5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this module matters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30352" y="777240"/>
            <a:ext cx="10972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4B55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Academic skills and Fire and Rescue professional skills are closely connected.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502920" y="1042416"/>
            <a:ext cx="11155680" cy="0"/>
          </a:xfrm>
          <a:prstGeom prst="line">
            <a:avLst/>
          </a:prstGeom>
          <a:noFill/>
          <a:ln w="13970">
            <a:solidFill>
              <a:srgbClr val="2E8C86">
                <a:alpha val="70000"/>
              </a:srgbClr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731520" y="1417320"/>
            <a:ext cx="3383280" cy="822960"/>
          </a:xfrm>
          <a:prstGeom prst="roundRect">
            <a:avLst>
              <a:gd name="adj" fmla="val 8889"/>
            </a:avLst>
          </a:prstGeom>
          <a:solidFill>
            <a:srgbClr val="EAF4F7"/>
          </a:solidFill>
          <a:ln w="6350">
            <a:solidFill>
              <a:srgbClr val="2E8C86">
                <a:alpha val="30000"/>
              </a:srgbClr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868680" y="1581912"/>
            <a:ext cx="457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dirty="0">
                <a:solidFill>
                  <a:srgbClr val="000000"/>
                </a:solidFill>
              </a:rPr>
              <a:t>📚</a:t>
            </a:r>
            <a:endParaRPr lang="en-US" sz="2300" dirty="0"/>
          </a:p>
        </p:txBody>
      </p:sp>
      <p:sp>
        <p:nvSpPr>
          <p:cNvPr id="7" name="Text 5"/>
          <p:cNvSpPr/>
          <p:nvPr/>
        </p:nvSpPr>
        <p:spPr>
          <a:xfrm>
            <a:off x="1389888" y="1591056"/>
            <a:ext cx="25603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83A5A"/>
                </a:solidFill>
              </a:rPr>
              <a:t>Academic skills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960120" y="2423160"/>
            <a:ext cx="3154680" cy="201168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r>
              <a:rPr lang="en-US" sz="15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Finding evidence</a:t>
            </a:r>
            <a:endParaRPr lang="en-US" sz="1500" dirty="0"/>
          </a:p>
          <a:p>
            <a:r>
              <a:rPr lang="en-US" sz="15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Checking credibility</a:t>
            </a:r>
            <a:endParaRPr lang="en-US" sz="1500" dirty="0"/>
          </a:p>
          <a:p>
            <a:r>
              <a:rPr lang="en-US" sz="15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Referencing accurately</a:t>
            </a:r>
            <a:endParaRPr lang="en-US" sz="1500" dirty="0"/>
          </a:p>
          <a:p>
            <a:r>
              <a:rPr lang="en-US" sz="15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Reflecting on learning</a:t>
            </a:r>
            <a:endParaRPr lang="en-US" sz="1500" dirty="0"/>
          </a:p>
        </p:txBody>
      </p:sp>
      <p:sp>
        <p:nvSpPr>
          <p:cNvPr id="9" name="Shape 7"/>
          <p:cNvSpPr/>
          <p:nvPr/>
        </p:nvSpPr>
        <p:spPr>
          <a:xfrm>
            <a:off x="4434840" y="1417320"/>
            <a:ext cx="3383280" cy="822960"/>
          </a:xfrm>
          <a:prstGeom prst="roundRect">
            <a:avLst>
              <a:gd name="adj" fmla="val 8889"/>
            </a:avLst>
          </a:prstGeom>
          <a:solidFill>
            <a:srgbClr val="DDF2EA"/>
          </a:solidFill>
          <a:ln w="6350">
            <a:solidFill>
              <a:srgbClr val="2E8C86">
                <a:alpha val="30000"/>
              </a:srgbClr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4572000" y="1581912"/>
            <a:ext cx="457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dirty="0">
                <a:solidFill>
                  <a:srgbClr val="000000"/>
                </a:solidFill>
              </a:rPr>
              <a:t>🚒</a:t>
            </a:r>
            <a:endParaRPr lang="en-US" sz="2300" dirty="0"/>
          </a:p>
        </p:txBody>
      </p:sp>
      <p:sp>
        <p:nvSpPr>
          <p:cNvPr id="11" name="Text 9"/>
          <p:cNvSpPr/>
          <p:nvPr/>
        </p:nvSpPr>
        <p:spPr>
          <a:xfrm>
            <a:off x="5093208" y="1591056"/>
            <a:ext cx="25603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83A5A"/>
                </a:solidFill>
              </a:rPr>
              <a:t>Professional skills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4663440" y="2423160"/>
            <a:ext cx="3154680" cy="201168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r>
              <a:rPr lang="en-US" sz="15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Accurate records</a:t>
            </a:r>
            <a:endParaRPr lang="en-US" sz="1500" dirty="0"/>
          </a:p>
          <a:p>
            <a:r>
              <a:rPr lang="en-US" sz="15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Clear communication</a:t>
            </a:r>
            <a:endParaRPr lang="en-US" sz="1500" dirty="0"/>
          </a:p>
          <a:p>
            <a:r>
              <a:rPr lang="en-US" sz="15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Professional responsibility</a:t>
            </a:r>
            <a:endParaRPr lang="en-US" sz="1500" dirty="0"/>
          </a:p>
          <a:p>
            <a:r>
              <a:rPr lang="en-US" sz="15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Evidence-based decisions</a:t>
            </a:r>
            <a:endParaRPr lang="en-US" sz="1500" dirty="0"/>
          </a:p>
        </p:txBody>
      </p:sp>
      <p:sp>
        <p:nvSpPr>
          <p:cNvPr id="13" name="Shape 11"/>
          <p:cNvSpPr/>
          <p:nvPr/>
        </p:nvSpPr>
        <p:spPr>
          <a:xfrm>
            <a:off x="8138160" y="1417320"/>
            <a:ext cx="3383280" cy="822960"/>
          </a:xfrm>
          <a:prstGeom prst="roundRect">
            <a:avLst>
              <a:gd name="adj" fmla="val 8889"/>
            </a:avLst>
          </a:prstGeom>
          <a:solidFill>
            <a:srgbClr val="F7D79E"/>
          </a:solidFill>
          <a:ln w="6350">
            <a:solidFill>
              <a:srgbClr val="2E8C86">
                <a:alpha val="30000"/>
              </a:srgbClr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8275320" y="1581912"/>
            <a:ext cx="457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dirty="0">
                <a:solidFill>
                  <a:srgbClr val="000000"/>
                </a:solidFill>
              </a:rPr>
              <a:t>🔗</a:t>
            </a:r>
            <a:endParaRPr lang="en-US" sz="2300" dirty="0"/>
          </a:p>
        </p:txBody>
      </p:sp>
      <p:sp>
        <p:nvSpPr>
          <p:cNvPr id="15" name="Text 13"/>
          <p:cNvSpPr/>
          <p:nvPr/>
        </p:nvSpPr>
        <p:spPr>
          <a:xfrm>
            <a:off x="8796528" y="1591056"/>
            <a:ext cx="25603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83A5A"/>
                </a:solidFill>
              </a:rPr>
              <a:t>Module link</a:t>
            </a:r>
            <a:endParaRPr lang="en-US" sz="1500" dirty="0"/>
          </a:p>
        </p:txBody>
      </p:sp>
      <p:sp>
        <p:nvSpPr>
          <p:cNvPr id="16" name="Text 14"/>
          <p:cNvSpPr/>
          <p:nvPr/>
        </p:nvSpPr>
        <p:spPr>
          <a:xfrm>
            <a:off x="8366760" y="2423160"/>
            <a:ext cx="2971800" cy="155448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r>
              <a:rPr lang="en-US" sz="1600" dirty="0">
                <a:solidFill>
                  <a:srgbClr val="0F172A"/>
                </a:solidFill>
              </a:rPr>
              <a:t>The habits you build as a student; accuracy, organization, integrity and reflection are also professional habits.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502920" y="6510528"/>
            <a:ext cx="76809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64748B"/>
                </a:solidFill>
              </a:rPr>
              <a:t>BMFR4000 • Academic Study Skills • Fire and Rescue Leadership</a:t>
            </a:r>
            <a:endParaRPr lang="en-US" sz="750" dirty="0"/>
          </a:p>
        </p:txBody>
      </p:sp>
      <p:sp>
        <p:nvSpPr>
          <p:cNvPr id="18" name="Text 16"/>
          <p:cNvSpPr/>
          <p:nvPr/>
        </p:nvSpPr>
        <p:spPr>
          <a:xfrm>
            <a:off x="11384280" y="6473952"/>
            <a:ext cx="274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4748B"/>
                </a:solidFill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1155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83A5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Assessment overview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30352" y="777240"/>
            <a:ext cx="10972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4B55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GA36 assessment briefs are the source of truth.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502920" y="1042416"/>
            <a:ext cx="11155680" cy="0"/>
          </a:xfrm>
          <a:prstGeom prst="line">
            <a:avLst/>
          </a:prstGeom>
          <a:noFill/>
          <a:ln w="13970">
            <a:solidFill>
              <a:srgbClr val="2E8C86">
                <a:alpha val="70000"/>
              </a:srgbClr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822960" y="1325880"/>
            <a:ext cx="5029200" cy="914400"/>
          </a:xfrm>
          <a:prstGeom prst="roundRect">
            <a:avLst>
              <a:gd name="adj" fmla="val 8000"/>
            </a:avLst>
          </a:prstGeom>
          <a:solidFill>
            <a:srgbClr val="EAF4F7"/>
          </a:solidFill>
          <a:ln w="6350">
            <a:solidFill>
              <a:srgbClr val="2E8C86">
                <a:alpha val="30000"/>
              </a:srgbClr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960120" y="1490472"/>
            <a:ext cx="457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dirty="0">
                <a:solidFill>
                  <a:srgbClr val="000000"/>
                </a:solidFill>
              </a:rPr>
              <a:t>✅</a:t>
            </a:r>
            <a:endParaRPr lang="en-US" sz="2300" dirty="0"/>
          </a:p>
        </p:txBody>
      </p:sp>
      <p:sp>
        <p:nvSpPr>
          <p:cNvPr id="7" name="Text 5"/>
          <p:cNvSpPr/>
          <p:nvPr/>
        </p:nvSpPr>
        <p:spPr>
          <a:xfrm>
            <a:off x="1481328" y="1499616"/>
            <a:ext cx="4206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83A5A"/>
                </a:solidFill>
              </a:rPr>
              <a:t>Assessment 1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1051560" y="2468880"/>
            <a:ext cx="4572000" cy="11430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0F172A"/>
                </a:solidFill>
              </a:rPr>
              <a:t>In-class Harvard referencing + CRAAP case study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0F172A"/>
                </a:solidFill>
              </a:rPr>
              <a:t>Takes place: Friday 4 December 2026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0F172A"/>
                </a:solidFill>
              </a:rPr>
              <a:t>Feedback due: Friday 22 January 2027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6400800" y="1325880"/>
            <a:ext cx="4937760" cy="914400"/>
          </a:xfrm>
          <a:prstGeom prst="roundRect">
            <a:avLst>
              <a:gd name="adj" fmla="val 8000"/>
            </a:avLst>
          </a:prstGeom>
          <a:solidFill>
            <a:srgbClr val="DDF2EA"/>
          </a:solidFill>
          <a:ln w="6350">
            <a:solidFill>
              <a:srgbClr val="2E8C86">
                <a:alpha val="30000"/>
              </a:srgbClr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6537960" y="1490472"/>
            <a:ext cx="457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dirty="0">
                <a:solidFill>
                  <a:srgbClr val="000000"/>
                </a:solidFill>
              </a:rPr>
              <a:t>📁</a:t>
            </a:r>
            <a:endParaRPr lang="en-US" sz="2300" dirty="0"/>
          </a:p>
        </p:txBody>
      </p:sp>
      <p:sp>
        <p:nvSpPr>
          <p:cNvPr id="11" name="Text 9"/>
          <p:cNvSpPr/>
          <p:nvPr/>
        </p:nvSpPr>
        <p:spPr>
          <a:xfrm>
            <a:off x="7059168" y="1499616"/>
            <a:ext cx="4114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83A5A"/>
                </a:solidFill>
              </a:rPr>
              <a:t>Assessment 2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6629400" y="2468880"/>
            <a:ext cx="4480560" cy="11430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0F172A"/>
                </a:solidFill>
              </a:rPr>
              <a:t>Portfolio evidence and reflection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0F172A"/>
                </a:solidFill>
              </a:rPr>
              <a:t>Due: Friday 22 January 2027, 23:59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0F172A"/>
                </a:solidFill>
              </a:rPr>
              <a:t>Feedback due: Friday 19 February 2027</a:t>
            </a:r>
            <a:endParaRPr lang="en-US" sz="1600" dirty="0"/>
          </a:p>
        </p:txBody>
      </p:sp>
      <p:sp>
        <p:nvSpPr>
          <p:cNvPr id="13" name="Shape 11"/>
          <p:cNvSpPr/>
          <p:nvPr/>
        </p:nvSpPr>
        <p:spPr>
          <a:xfrm>
            <a:off x="731520" y="5166360"/>
            <a:ext cx="10744200" cy="502920"/>
          </a:xfrm>
          <a:prstGeom prst="roundRect">
            <a:avLst>
              <a:gd name="adj" fmla="val 14545"/>
            </a:avLst>
          </a:prstGeom>
          <a:solidFill>
            <a:srgbClr val="EAF4F7"/>
          </a:solidFill>
          <a:ln w="6350">
            <a:solidFill>
              <a:srgbClr val="2E8C86">
                <a:alpha val="30000"/>
              </a:srgbClr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960120" y="5276088"/>
            <a:ext cx="10287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50" b="1" dirty="0">
                <a:solidFill>
                  <a:srgbClr val="183A5A"/>
                </a:solidFill>
              </a:rPr>
              <a:t>Keep notes, screenshots, drafts and examples from the start — they may help your portfolio later.</a:t>
            </a:r>
            <a:endParaRPr lang="en-US" sz="1450" dirty="0"/>
          </a:p>
        </p:txBody>
      </p:sp>
      <p:sp>
        <p:nvSpPr>
          <p:cNvPr id="15" name="Text 13"/>
          <p:cNvSpPr/>
          <p:nvPr/>
        </p:nvSpPr>
        <p:spPr>
          <a:xfrm>
            <a:off x="502920" y="6510528"/>
            <a:ext cx="76809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64748B"/>
                </a:solidFill>
              </a:rPr>
              <a:t>BMFR4000 • Academic Study Skills • Fire and Rescue Leadership</a:t>
            </a:r>
            <a:endParaRPr lang="en-US" sz="750" dirty="0"/>
          </a:p>
        </p:txBody>
      </p:sp>
      <p:sp>
        <p:nvSpPr>
          <p:cNvPr id="16" name="Text 14"/>
          <p:cNvSpPr/>
          <p:nvPr/>
        </p:nvSpPr>
        <p:spPr>
          <a:xfrm>
            <a:off x="11384280" y="6473952"/>
            <a:ext cx="274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4748B"/>
                </a:solidFill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6F7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201168"/>
            <a:ext cx="6217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850" dirty="0">
              <a:solidFill>
                <a:srgbClr val="5D6773"/>
              </a:solidFill>
              <a:cs typeface="Arial"/>
            </a:endParaRPr>
          </a:p>
        </p:txBody>
      </p:sp>
      <p:sp>
        <p:nvSpPr>
          <p:cNvPr id="3" name="Text 1"/>
          <p:cNvSpPr/>
          <p:nvPr/>
        </p:nvSpPr>
        <p:spPr>
          <a:xfrm>
            <a:off x="502920" y="530352"/>
            <a:ext cx="9692640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12243A"/>
                </a:solidFill>
                <a:latin typeface="Arial"/>
                <a:cs typeface="Arial"/>
              </a:rPr>
              <a:t>Expectations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5240">
            <a:solidFill>
              <a:srgbClr val="C9982A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777240" y="1417320"/>
            <a:ext cx="7614920" cy="3520440"/>
          </a:xfrm>
          <a:prstGeom prst="rect">
            <a:avLst/>
          </a:prstGeom>
          <a:noFill/>
          <a:ln/>
        </p:spPr>
        <p:txBody>
          <a:bodyPr wrap="square" lIns="889" tIns="889" rIns="889" bIns="889" rtlCol="0" anchor="ctr">
            <a:normAutofit/>
          </a:bodyPr>
          <a:lstStyle/>
          <a:p>
            <a:pPr marL="285750" indent="-285750">
              <a:buFont typeface="Wingdings"/>
              <a:buChar char="q"/>
            </a:pPr>
            <a:r>
              <a:rPr lang="en-US" sz="172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Attend, arrive ready to learn and communicate if you cannot attend.</a:t>
            </a:r>
            <a:endParaRPr lang="en-US" sz="1720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72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Show respect for different experiences, backgrounds and opinions.</a:t>
            </a:r>
            <a:endParaRPr lang="en-US" sz="1720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70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Ask questions, this is expected at Level 4.</a:t>
            </a:r>
            <a:endParaRPr lang="en-US" sz="17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72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Keep your own copies of notes, drafts and resources.</a:t>
            </a:r>
            <a:endParaRPr lang="en-US" sz="1720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72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Check Moodle and your university email regularly.</a:t>
            </a:r>
            <a:endParaRPr lang="en-US" sz="1720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72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AI and digital tools responsibly and transparently.</a:t>
            </a:r>
            <a:endParaRPr lang="en-US" sz="1720" dirty="0">
              <a:cs typeface="Arial"/>
            </a:endParaRPr>
          </a:p>
        </p:txBody>
      </p:sp>
      <p:sp>
        <p:nvSpPr>
          <p:cNvPr id="7" name="Shape 4"/>
          <p:cNvSpPr/>
          <p:nvPr/>
        </p:nvSpPr>
        <p:spPr>
          <a:xfrm>
            <a:off x="924560" y="4932680"/>
            <a:ext cx="10556240" cy="562864"/>
          </a:xfrm>
          <a:prstGeom prst="roundRect">
            <a:avLst>
              <a:gd name="adj" fmla="val 12121"/>
            </a:avLst>
          </a:prstGeom>
          <a:solidFill>
            <a:srgbClr val="FFF3D6"/>
          </a:solidFill>
          <a:ln w="7620">
            <a:solidFill>
              <a:srgbClr val="E8D09B"/>
            </a:solidFill>
            <a:prstDash val="solid"/>
          </a:ln>
        </p:spPr>
      </p:sp>
      <p:sp>
        <p:nvSpPr>
          <p:cNvPr id="8" name="Text 5"/>
          <p:cNvSpPr/>
          <p:nvPr/>
        </p:nvSpPr>
        <p:spPr>
          <a:xfrm>
            <a:off x="1200912" y="5010912"/>
            <a:ext cx="10155936" cy="3657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r>
              <a:rPr lang="en-US" sz="1600" dirty="0">
                <a:solidFill>
                  <a:srgbClr val="12243A"/>
                </a:solidFill>
                <a:ea typeface="+mn-lt"/>
                <a:cs typeface="+mn-lt"/>
              </a:rPr>
              <a:t>“Growth begins when you are prepared to be a beginner.”</a:t>
            </a:r>
            <a:endParaRPr lang="en-US" dirty="0"/>
          </a:p>
        </p:txBody>
      </p:sp>
      <p:sp>
        <p:nvSpPr>
          <p:cNvPr id="10" name="Text 6"/>
          <p:cNvSpPr/>
          <p:nvPr/>
        </p:nvSpPr>
        <p:spPr>
          <a:xfrm>
            <a:off x="502920" y="6492240"/>
            <a:ext cx="3657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</a:rPr>
              <a:t>Week 1 • Session 2</a:t>
            </a:r>
            <a:endParaRPr lang="en-US" sz="850" dirty="0"/>
          </a:p>
        </p:txBody>
      </p:sp>
      <p:sp>
        <p:nvSpPr>
          <p:cNvPr id="11" name="Text 7"/>
          <p:cNvSpPr/>
          <p:nvPr/>
        </p:nvSpPr>
        <p:spPr>
          <a:xfrm>
            <a:off x="11292840" y="6492240"/>
            <a:ext cx="365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5D6773"/>
                </a:solidFill>
              </a:rPr>
              <a:t>6</a:t>
            </a:r>
            <a:endParaRPr lang="en-US" sz="850" dirty="0"/>
          </a:p>
        </p:txBody>
      </p:sp>
    </p:spTree>
    <p:extLst>
      <p:ext uri="{BB962C8B-B14F-4D97-AF65-F5344CB8AC3E}">
        <p14:creationId xmlns:p14="http://schemas.microsoft.com/office/powerpoint/2010/main" val="6911331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7F9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6D45A5C-457A-9BF0-CDBA-09F1A46BA8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5BBED2F7-6CF9-BAA5-273F-0F68A9A038D8}"/>
              </a:ext>
            </a:extLst>
          </p:cNvPr>
          <p:cNvSpPr/>
          <p:nvPr/>
        </p:nvSpPr>
        <p:spPr>
          <a:xfrm>
            <a:off x="502920" y="201168"/>
            <a:ext cx="6217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850" dirty="0">
              <a:solidFill>
                <a:srgbClr val="5D6773"/>
              </a:solidFill>
              <a:cs typeface="Arial"/>
            </a:endParaRPr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EAF77672-3AC4-D479-A803-9966EF126F2D}"/>
              </a:ext>
            </a:extLst>
          </p:cNvPr>
          <p:cNvSpPr/>
          <p:nvPr/>
        </p:nvSpPr>
        <p:spPr>
          <a:xfrm>
            <a:off x="502920" y="530352"/>
            <a:ext cx="9692640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r>
              <a:rPr lang="en-US" sz="2400" b="1" dirty="0">
                <a:solidFill>
                  <a:srgbClr val="12243A"/>
                </a:solidFill>
                <a:latin typeface="Arial"/>
                <a:cs typeface="Arial"/>
              </a:rPr>
              <a:t>Activity One – Expectation Triangle</a:t>
            </a:r>
            <a:endParaRPr lang="en-US" dirty="0"/>
          </a:p>
        </p:txBody>
      </p:sp>
      <p:sp>
        <p:nvSpPr>
          <p:cNvPr id="4" name="Shape 2">
            <a:extLst>
              <a:ext uri="{FF2B5EF4-FFF2-40B4-BE49-F238E27FC236}">
                <a16:creationId xmlns:a16="http://schemas.microsoft.com/office/drawing/2014/main" id="{4342C640-4962-B0AE-1FE1-EDEEBCC0D13C}"/>
              </a:ext>
            </a:extLst>
          </p:cNvPr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5240">
            <a:solidFill>
              <a:srgbClr val="C9982A"/>
            </a:solidFill>
            <a:prstDash val="solid"/>
          </a:ln>
        </p:spPr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0DC4401E-00E0-9314-9B77-C36C10A7E435}"/>
              </a:ext>
            </a:extLst>
          </p:cNvPr>
          <p:cNvSpPr/>
          <p:nvPr/>
        </p:nvSpPr>
        <p:spPr>
          <a:xfrm>
            <a:off x="777240" y="1417320"/>
            <a:ext cx="5715000" cy="3520440"/>
          </a:xfrm>
          <a:prstGeom prst="rect">
            <a:avLst/>
          </a:prstGeom>
          <a:noFill/>
          <a:ln/>
        </p:spPr>
        <p:txBody>
          <a:bodyPr wrap="square" lIns="889" tIns="889" rIns="889" bIns="889" rtlCol="0" anchor="ctr">
            <a:normAutofit/>
          </a:bodyPr>
          <a:lstStyle/>
          <a:p>
            <a:r>
              <a:rPr lang="en-US" sz="170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.</a:t>
            </a:r>
            <a:endParaRPr lang="en-US" sz="1700" dirty="0">
              <a:latin typeface="Arial"/>
              <a:cs typeface="Arial"/>
            </a:endParaRPr>
          </a:p>
        </p:txBody>
      </p:sp>
      <p:pic>
        <p:nvPicPr>
          <p:cNvPr id="6" name="Image 0" descr="/mnt/data/extracted_week1_media/image4.jpeg">
            <a:extLst>
              <a:ext uri="{FF2B5EF4-FFF2-40B4-BE49-F238E27FC236}">
                <a16:creationId xmlns:a16="http://schemas.microsoft.com/office/drawing/2014/main" id="{3DD10E5C-1153-4033-49FD-C463B2F7E61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7315200" y="1508760"/>
            <a:ext cx="4023360" cy="3017520"/>
          </a:xfrm>
          <a:prstGeom prst="rect">
            <a:avLst/>
          </a:prstGeom>
        </p:spPr>
      </p:pic>
      <p:sp>
        <p:nvSpPr>
          <p:cNvPr id="10" name="Text 6">
            <a:extLst>
              <a:ext uri="{FF2B5EF4-FFF2-40B4-BE49-F238E27FC236}">
                <a16:creationId xmlns:a16="http://schemas.microsoft.com/office/drawing/2014/main" id="{2D99E2ED-8B55-2E38-CE31-1ED83940B0A0}"/>
              </a:ext>
            </a:extLst>
          </p:cNvPr>
          <p:cNvSpPr/>
          <p:nvPr/>
        </p:nvSpPr>
        <p:spPr>
          <a:xfrm>
            <a:off x="502920" y="6492240"/>
            <a:ext cx="3657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</a:rPr>
              <a:t>Week 1 • Session 2</a:t>
            </a:r>
            <a:endParaRPr lang="en-US" sz="850" dirty="0"/>
          </a:p>
        </p:txBody>
      </p:sp>
      <p:sp>
        <p:nvSpPr>
          <p:cNvPr id="11" name="Text 7">
            <a:extLst>
              <a:ext uri="{FF2B5EF4-FFF2-40B4-BE49-F238E27FC236}">
                <a16:creationId xmlns:a16="http://schemas.microsoft.com/office/drawing/2014/main" id="{0AA9DB87-4B8E-8DAB-DFE4-0E09498967E9}"/>
              </a:ext>
            </a:extLst>
          </p:cNvPr>
          <p:cNvSpPr/>
          <p:nvPr/>
        </p:nvSpPr>
        <p:spPr>
          <a:xfrm>
            <a:off x="11292840" y="6492240"/>
            <a:ext cx="365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5D6773"/>
                </a:solidFill>
              </a:rPr>
              <a:t>6</a:t>
            </a:r>
            <a:endParaRPr lang="en-US" sz="85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CE75D2F-25A9-99E4-D60C-0803740C8A7D}"/>
              </a:ext>
            </a:extLst>
          </p:cNvPr>
          <p:cNvSpPr txBox="1"/>
          <p:nvPr/>
        </p:nvSpPr>
        <p:spPr>
          <a:xfrm>
            <a:off x="508000" y="1508760"/>
            <a:ext cx="6482080" cy="430887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/>
              <a:t>In Two groups, you will explore the expectations that help create a positive and productive learning environment.</a:t>
            </a:r>
            <a:endParaRPr lang="en-US" sz="1600" dirty="0">
              <a:cs typeface="Arial"/>
            </a:endParaRPr>
          </a:p>
          <a:p>
            <a:endParaRPr lang="en-US" sz="1600" b="1" dirty="0">
              <a:cs typeface="Arial"/>
            </a:endParaRPr>
          </a:p>
          <a:p>
            <a:r>
              <a:rPr lang="en-US" sz="1600" b="1" dirty="0"/>
              <a:t>Group One - What do we expect from each other as students?</a:t>
            </a:r>
            <a:endParaRPr lang="en-US" sz="1600" b="1" dirty="0">
              <a:cs typeface="Arial"/>
            </a:endParaRPr>
          </a:p>
          <a:p>
            <a:r>
              <a:rPr lang="en-US" sz="1600" b="1" dirty="0"/>
              <a:t>Group Two - What do we expect from the University and lecturers?</a:t>
            </a:r>
            <a:endParaRPr lang="en-US" sz="1600" b="1" dirty="0">
              <a:cs typeface="Arial"/>
            </a:endParaRPr>
          </a:p>
          <a:p>
            <a:endParaRPr lang="en-US" sz="1600" b="1" dirty="0">
              <a:cs typeface="Arial"/>
            </a:endParaRPr>
          </a:p>
          <a:p>
            <a:r>
              <a:rPr lang="en-US" sz="1600" dirty="0"/>
              <a:t>Work together in your groups to create a list of expectations, think about things such as communication, respect, attendance, support, participation, feedback and responsibility.</a:t>
            </a:r>
            <a:endParaRPr lang="en-US" sz="1600" dirty="0">
              <a:cs typeface="Arial"/>
            </a:endParaRPr>
          </a:p>
          <a:p>
            <a:endParaRPr lang="en-US" sz="1600" dirty="0">
              <a:cs typeface="Arial"/>
            </a:endParaRPr>
          </a:p>
          <a:p>
            <a:r>
              <a:rPr lang="en-US" sz="1600" dirty="0"/>
              <a:t>You will then present your ideas to the rest of the cohort.</a:t>
            </a:r>
            <a:endParaRPr lang="en-US" sz="1600" dirty="0">
              <a:cs typeface="Arial"/>
            </a:endParaRPr>
          </a:p>
          <a:p>
            <a:endParaRPr lang="en-US" sz="1600" dirty="0">
              <a:cs typeface="Arial"/>
            </a:endParaRPr>
          </a:p>
          <a:p>
            <a:r>
              <a:rPr lang="en-US" sz="1600" dirty="0"/>
              <a:t>After both groups have presented, I will share </a:t>
            </a:r>
            <a:r>
              <a:rPr lang="en-US" sz="1600" b="1" dirty="0"/>
              <a:t>my expectations of you as students</a:t>
            </a:r>
            <a:r>
              <a:rPr lang="en-US" sz="1600" dirty="0"/>
              <a:t>, which will complete our expectations triangle.</a:t>
            </a:r>
            <a:endParaRPr lang="en-US" sz="1600" dirty="0">
              <a:cs typeface="Arial"/>
            </a:endParaRPr>
          </a:p>
          <a:p>
            <a:endParaRPr lang="en-US" sz="1600" dirty="0"/>
          </a:p>
          <a:p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0EFACC8-61D1-4347-26A8-F7793D490F9A}"/>
              </a:ext>
            </a:extLst>
          </p:cNvPr>
          <p:cNvSpPr txBox="1"/>
          <p:nvPr/>
        </p:nvSpPr>
        <p:spPr>
          <a:xfrm>
            <a:off x="7315200" y="4668520"/>
            <a:ext cx="4511040" cy="18309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/>
            <a:r>
              <a:rPr lang="en-US" sz="1600" b="1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The aim</a:t>
            </a:r>
            <a:r>
              <a:rPr lang="en-US" sz="16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r>
              <a:rPr lang="en-US" sz="16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By the end of the activity, we will have created a shared </a:t>
            </a:r>
            <a:r>
              <a:rPr lang="en-US" sz="160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understanding of</a:t>
            </a:r>
            <a:r>
              <a:rPr lang="en-US" sz="16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:</a:t>
            </a:r>
            <a:r>
              <a:rPr lang="en-US" sz="16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 algn="l" rtl="0">
              <a:lnSpc>
                <a:spcPts val="1800"/>
              </a:lnSpc>
            </a:pPr>
            <a:r>
              <a:rPr lang="en-US" sz="1600" b="1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What you can expect from each other</a:t>
            </a:r>
            <a:r>
              <a:rPr lang="en-US" sz="16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  <a:br>
              <a:rPr lang="en-US" sz="1600" b="0" i="0" dirty="0">
                <a:latin typeface="Arial"/>
                <a:ea typeface="Segoe UI"/>
                <a:cs typeface="Segoe UI"/>
              </a:rPr>
            </a:br>
            <a:r>
              <a:rPr lang="en-US" sz="1600" b="1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What you can expect from the University</a:t>
            </a:r>
            <a:r>
              <a:rPr lang="en-US" sz="16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  <a:br>
              <a:rPr lang="en-US" sz="1600" b="0" i="0" dirty="0">
                <a:latin typeface="Arial"/>
                <a:ea typeface="Segoe UI"/>
                <a:cs typeface="Segoe UI"/>
              </a:rPr>
            </a:br>
            <a:r>
              <a:rPr lang="en-US" sz="1600" b="1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What I expect from you</a:t>
            </a:r>
            <a:r>
              <a:rPr lang="en-US" sz="1600" b="0" i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​</a:t>
            </a: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12882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7F9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1366149-0C67-655F-A9DB-BB071D519E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>
            <a:extLst>
              <a:ext uri="{FF2B5EF4-FFF2-40B4-BE49-F238E27FC236}">
                <a16:creationId xmlns:a16="http://schemas.microsoft.com/office/drawing/2014/main" id="{DFB7581A-D2D3-A209-5F31-EE8AA3B9D90C}"/>
              </a:ext>
            </a:extLst>
          </p:cNvPr>
          <p:cNvSpPr/>
          <p:nvPr/>
        </p:nvSpPr>
        <p:spPr>
          <a:xfrm>
            <a:off x="502920" y="530352"/>
            <a:ext cx="9692640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r>
              <a:rPr lang="en-US" sz="2400" b="1" dirty="0">
                <a:solidFill>
                  <a:srgbClr val="12243A"/>
                </a:solidFill>
                <a:latin typeface="Arial"/>
                <a:cs typeface="Arial"/>
              </a:rPr>
              <a:t>Expectation Triangle</a:t>
            </a:r>
            <a:endParaRPr lang="en-US" dirty="0"/>
          </a:p>
        </p:txBody>
      </p:sp>
      <p:sp>
        <p:nvSpPr>
          <p:cNvPr id="4" name="Shape 2">
            <a:extLst>
              <a:ext uri="{FF2B5EF4-FFF2-40B4-BE49-F238E27FC236}">
                <a16:creationId xmlns:a16="http://schemas.microsoft.com/office/drawing/2014/main" id="{014C28C7-BC05-6911-710B-A08A317F7CFF}"/>
              </a:ext>
            </a:extLst>
          </p:cNvPr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5240">
            <a:solidFill>
              <a:srgbClr val="C9982A"/>
            </a:solidFill>
            <a:prstDash val="solid"/>
          </a:ln>
        </p:spPr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E1079859-95DE-6C6A-E0ED-5D38FA17C6FC}"/>
              </a:ext>
            </a:extLst>
          </p:cNvPr>
          <p:cNvSpPr/>
          <p:nvPr/>
        </p:nvSpPr>
        <p:spPr>
          <a:xfrm>
            <a:off x="777240" y="1417320"/>
            <a:ext cx="5715000" cy="3520440"/>
          </a:xfrm>
          <a:prstGeom prst="rect">
            <a:avLst/>
          </a:prstGeom>
          <a:noFill/>
          <a:ln/>
        </p:spPr>
        <p:txBody>
          <a:bodyPr wrap="square" lIns="889" tIns="889" rIns="889" bIns="889" rtlCol="0" anchor="ctr">
            <a:normAutofit/>
          </a:bodyPr>
          <a:lstStyle/>
          <a:p>
            <a:r>
              <a:rPr lang="en-US" sz="170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.</a:t>
            </a:r>
            <a:endParaRPr lang="en-US" sz="1700" dirty="0">
              <a:latin typeface="Arial"/>
              <a:cs typeface="Arial"/>
            </a:endParaRPr>
          </a:p>
        </p:txBody>
      </p:sp>
      <p:sp>
        <p:nvSpPr>
          <p:cNvPr id="10" name="Text 6">
            <a:extLst>
              <a:ext uri="{FF2B5EF4-FFF2-40B4-BE49-F238E27FC236}">
                <a16:creationId xmlns:a16="http://schemas.microsoft.com/office/drawing/2014/main" id="{2DEAAC75-6E82-34B4-97F3-ABE3BD110C19}"/>
              </a:ext>
            </a:extLst>
          </p:cNvPr>
          <p:cNvSpPr/>
          <p:nvPr/>
        </p:nvSpPr>
        <p:spPr>
          <a:xfrm>
            <a:off x="502920" y="6492240"/>
            <a:ext cx="3657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</a:rPr>
              <a:t>Week 1 • Session 2</a:t>
            </a:r>
            <a:endParaRPr lang="en-US" sz="850" dirty="0"/>
          </a:p>
        </p:txBody>
      </p:sp>
      <p:sp>
        <p:nvSpPr>
          <p:cNvPr id="11" name="Text 7">
            <a:extLst>
              <a:ext uri="{FF2B5EF4-FFF2-40B4-BE49-F238E27FC236}">
                <a16:creationId xmlns:a16="http://schemas.microsoft.com/office/drawing/2014/main" id="{49DF7602-374C-6750-7FF2-F9D734866A23}"/>
              </a:ext>
            </a:extLst>
          </p:cNvPr>
          <p:cNvSpPr/>
          <p:nvPr/>
        </p:nvSpPr>
        <p:spPr>
          <a:xfrm>
            <a:off x="11292840" y="6492240"/>
            <a:ext cx="365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5D6773"/>
                </a:solidFill>
              </a:rPr>
              <a:t>6</a:t>
            </a:r>
            <a:endParaRPr lang="en-US" sz="85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3D125A5-955F-66E3-9084-717330CDC0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0" y="1422400"/>
            <a:ext cx="6390640" cy="4795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55316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1155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83A5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10:00–11:00 Library session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30352" y="777240"/>
            <a:ext cx="10972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4B55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this hour actively — it directly supports your assessments.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502920" y="1042416"/>
            <a:ext cx="11155680" cy="0"/>
          </a:xfrm>
          <a:prstGeom prst="line">
            <a:avLst/>
          </a:prstGeom>
          <a:noFill/>
          <a:ln w="13970">
            <a:solidFill>
              <a:srgbClr val="2E8C86">
                <a:alpha val="70000"/>
              </a:srgbClr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822960" y="1325880"/>
            <a:ext cx="5212080" cy="822960"/>
          </a:xfrm>
          <a:prstGeom prst="roundRect">
            <a:avLst>
              <a:gd name="adj" fmla="val 8889"/>
            </a:avLst>
          </a:prstGeom>
          <a:solidFill>
            <a:srgbClr val="EAF4F7"/>
          </a:solidFill>
          <a:ln w="6350">
            <a:solidFill>
              <a:srgbClr val="2E8C86">
                <a:alpha val="30000"/>
              </a:srgbClr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960120" y="1490472"/>
            <a:ext cx="457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dirty="0">
                <a:solidFill>
                  <a:srgbClr val="000000"/>
                </a:solidFill>
              </a:rPr>
              <a:t>📖</a:t>
            </a:r>
            <a:endParaRPr lang="en-US" sz="2300" dirty="0"/>
          </a:p>
        </p:txBody>
      </p:sp>
      <p:sp>
        <p:nvSpPr>
          <p:cNvPr id="7" name="Text 5"/>
          <p:cNvSpPr/>
          <p:nvPr/>
        </p:nvSpPr>
        <p:spPr>
          <a:xfrm>
            <a:off x="1481328" y="1499616"/>
            <a:ext cx="43891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83A5A"/>
                </a:solidFill>
              </a:rPr>
              <a:t>During the library session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1051560" y="2331720"/>
            <a:ext cx="4663440" cy="201168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r>
              <a:rPr lang="en-US" sz="15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Ask how to access library search tools</a:t>
            </a:r>
            <a:endParaRPr lang="en-US" sz="1500" dirty="0"/>
          </a:p>
          <a:p>
            <a:r>
              <a:rPr lang="en-US" sz="15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Note how to find books, articles and reports</a:t>
            </a:r>
            <a:endParaRPr lang="en-US" sz="1500" dirty="0"/>
          </a:p>
          <a:p>
            <a:r>
              <a:rPr lang="en-US" sz="15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Practise locating referencing guidance</a:t>
            </a:r>
            <a:endParaRPr lang="en-US" sz="1500" dirty="0"/>
          </a:p>
          <a:p>
            <a:r>
              <a:rPr lang="en-US" sz="15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Think about what counts as a credible source</a:t>
            </a:r>
            <a:endParaRPr lang="en-US" sz="1500" dirty="0"/>
          </a:p>
        </p:txBody>
      </p:sp>
      <p:sp>
        <p:nvSpPr>
          <p:cNvPr id="9" name="Shape 7"/>
          <p:cNvSpPr/>
          <p:nvPr/>
        </p:nvSpPr>
        <p:spPr>
          <a:xfrm>
            <a:off x="6400800" y="1325880"/>
            <a:ext cx="5029200" cy="822960"/>
          </a:xfrm>
          <a:prstGeom prst="roundRect">
            <a:avLst>
              <a:gd name="adj" fmla="val 8889"/>
            </a:avLst>
          </a:prstGeom>
          <a:solidFill>
            <a:srgbClr val="DDF2EA"/>
          </a:solidFill>
          <a:ln w="6350">
            <a:solidFill>
              <a:srgbClr val="2E8C86">
                <a:alpha val="30000"/>
              </a:srgbClr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6537960" y="1490472"/>
            <a:ext cx="457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dirty="0">
                <a:solidFill>
                  <a:srgbClr val="000000"/>
                </a:solidFill>
              </a:rPr>
              <a:t>📝</a:t>
            </a:r>
            <a:endParaRPr lang="en-US" sz="2300" dirty="0"/>
          </a:p>
        </p:txBody>
      </p:sp>
      <p:sp>
        <p:nvSpPr>
          <p:cNvPr id="11" name="Text 9"/>
          <p:cNvSpPr/>
          <p:nvPr/>
        </p:nvSpPr>
        <p:spPr>
          <a:xfrm>
            <a:off x="7059168" y="1499616"/>
            <a:ext cx="4206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83A5A"/>
                </a:solidFill>
              </a:rPr>
              <a:t>After the tour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6629400" y="2331720"/>
            <a:ext cx="4572000" cy="201168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r>
              <a:rPr lang="en-US" sz="15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Write down one thing you found useful</a:t>
            </a:r>
            <a:endParaRPr lang="en-US" sz="1500" dirty="0"/>
          </a:p>
          <a:p>
            <a:r>
              <a:rPr lang="en-US" sz="15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Save one library link in OneDrive</a:t>
            </a:r>
            <a:endParaRPr lang="en-US" sz="1500" dirty="0"/>
          </a:p>
          <a:p>
            <a:r>
              <a:rPr lang="en-US" sz="15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 ready to return to class and apply it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502920" y="6510528"/>
            <a:ext cx="76809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64748B"/>
                </a:solidFill>
              </a:rPr>
              <a:t>BMFR4000 • Academic Study Skills • Fire and Rescue Leadership</a:t>
            </a:r>
            <a:endParaRPr lang="en-US" sz="750" dirty="0"/>
          </a:p>
        </p:txBody>
      </p:sp>
      <p:sp>
        <p:nvSpPr>
          <p:cNvPr id="14" name="Text 12"/>
          <p:cNvSpPr/>
          <p:nvPr/>
        </p:nvSpPr>
        <p:spPr>
          <a:xfrm>
            <a:off x="11384280" y="6473952"/>
            <a:ext cx="274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4748B"/>
                </a:solidFill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6F7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201168"/>
            <a:ext cx="6217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850" dirty="0">
              <a:solidFill>
                <a:srgbClr val="5D6773"/>
              </a:solidFill>
              <a:latin typeface="Arial"/>
              <a:cs typeface="Arial"/>
            </a:endParaRPr>
          </a:p>
        </p:txBody>
      </p:sp>
      <p:sp>
        <p:nvSpPr>
          <p:cNvPr id="3" name="Text 1"/>
          <p:cNvSpPr/>
          <p:nvPr/>
        </p:nvSpPr>
        <p:spPr>
          <a:xfrm>
            <a:off x="502920" y="530352"/>
            <a:ext cx="9692640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Key resource</a:t>
            </a:r>
            <a:endParaRPr lang="en-US" sz="2400" dirty="0">
              <a:latin typeface="Arial"/>
              <a:cs typeface="Arial"/>
            </a:endParaRPr>
          </a:p>
        </p:txBody>
      </p:sp>
      <p:sp>
        <p:nvSpPr>
          <p:cNvPr id="4" name="Shape 2"/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5240">
            <a:solidFill>
              <a:srgbClr val="C9982A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777240" y="1325880"/>
            <a:ext cx="4892040" cy="932688"/>
          </a:xfrm>
          <a:prstGeom prst="roundRect">
            <a:avLst>
              <a:gd name="adj" fmla="val 7843"/>
            </a:avLst>
          </a:prstGeom>
          <a:solidFill>
            <a:srgbClr val="FFFFFF"/>
          </a:solidFill>
          <a:ln w="10160">
            <a:solidFill>
              <a:srgbClr val="D9DEE6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777240" y="1325880"/>
            <a:ext cx="64008" cy="932688"/>
          </a:xfrm>
          <a:prstGeom prst="rect">
            <a:avLst/>
          </a:prstGeom>
          <a:solidFill>
            <a:srgbClr val="255E8E"/>
          </a:solidFill>
          <a:ln w="12700">
            <a:solidFill>
              <a:srgbClr val="255E8E">
                <a:alpha val="0"/>
              </a:srgbClr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978408" y="1490472"/>
            <a:ext cx="456285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 dirty="0">
                <a:solidFill>
                  <a:srgbClr val="1224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Hwb</a:t>
            </a:r>
            <a:endParaRPr lang="en-US" sz="1450" dirty="0"/>
          </a:p>
        </p:txBody>
      </p:sp>
      <p:sp>
        <p:nvSpPr>
          <p:cNvPr id="8" name="Text 6"/>
          <p:cNvSpPr/>
          <p:nvPr/>
        </p:nvSpPr>
        <p:spPr>
          <a:xfrm>
            <a:off x="978408" y="1856232"/>
            <a:ext cx="456285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5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First stop for student support and services</a:t>
            </a:r>
            <a:endParaRPr lang="en-US" sz="1250" dirty="0">
              <a:latin typeface="Arial"/>
              <a:cs typeface="Arial"/>
            </a:endParaRPr>
          </a:p>
        </p:txBody>
      </p:sp>
      <p:sp>
        <p:nvSpPr>
          <p:cNvPr id="9" name="Shape 7"/>
          <p:cNvSpPr/>
          <p:nvPr/>
        </p:nvSpPr>
        <p:spPr>
          <a:xfrm>
            <a:off x="777240" y="2587752"/>
            <a:ext cx="4892040" cy="932688"/>
          </a:xfrm>
          <a:prstGeom prst="roundRect">
            <a:avLst>
              <a:gd name="adj" fmla="val 7843"/>
            </a:avLst>
          </a:prstGeom>
          <a:solidFill>
            <a:srgbClr val="FFFFFF"/>
          </a:solidFill>
          <a:ln w="10160">
            <a:solidFill>
              <a:srgbClr val="D9DEE6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777240" y="2587752"/>
            <a:ext cx="64008" cy="932688"/>
          </a:xfrm>
          <a:prstGeom prst="rect">
            <a:avLst/>
          </a:prstGeom>
          <a:solidFill>
            <a:srgbClr val="C9982A"/>
          </a:solidFill>
          <a:ln w="12700">
            <a:solidFill>
              <a:srgbClr val="C9982A">
                <a:alpha val="0"/>
              </a:srgbClr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978408" y="2752344"/>
            <a:ext cx="456285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 dirty="0">
                <a:solidFill>
                  <a:srgbClr val="1224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Moodle</a:t>
            </a:r>
            <a:endParaRPr lang="en-US" sz="1450" dirty="0"/>
          </a:p>
        </p:txBody>
      </p:sp>
      <p:sp>
        <p:nvSpPr>
          <p:cNvPr id="12" name="Text 10"/>
          <p:cNvSpPr/>
          <p:nvPr/>
        </p:nvSpPr>
        <p:spPr>
          <a:xfrm>
            <a:off x="978408" y="3118104"/>
            <a:ext cx="456285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5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Module content, weekly materials and submissions</a:t>
            </a:r>
            <a:endParaRPr lang="en-US" sz="1250" dirty="0">
              <a:latin typeface="Arial"/>
              <a:cs typeface="Arial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777240" y="3849624"/>
            <a:ext cx="4892040" cy="932688"/>
          </a:xfrm>
          <a:prstGeom prst="roundRect">
            <a:avLst>
              <a:gd name="adj" fmla="val 7843"/>
            </a:avLst>
          </a:prstGeom>
          <a:solidFill>
            <a:srgbClr val="FFFFFF"/>
          </a:solidFill>
          <a:ln w="10160">
            <a:solidFill>
              <a:srgbClr val="D9DEE6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777240" y="3849624"/>
            <a:ext cx="64008" cy="932688"/>
          </a:xfrm>
          <a:prstGeom prst="rect">
            <a:avLst/>
          </a:prstGeom>
          <a:solidFill>
            <a:srgbClr val="255E8E"/>
          </a:solidFill>
          <a:ln w="12700">
            <a:solidFill>
              <a:srgbClr val="255E8E">
                <a:alpha val="0"/>
              </a:srgbClr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978408" y="4014216"/>
            <a:ext cx="456285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 dirty="0">
                <a:solidFill>
                  <a:srgbClr val="1224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handbook</a:t>
            </a:r>
            <a:endParaRPr lang="en-US" sz="1450" dirty="0"/>
          </a:p>
        </p:txBody>
      </p:sp>
      <p:sp>
        <p:nvSpPr>
          <p:cNvPr id="16" name="Text 14"/>
          <p:cNvSpPr/>
          <p:nvPr/>
        </p:nvSpPr>
        <p:spPr>
          <a:xfrm>
            <a:off x="978408" y="4379976"/>
            <a:ext cx="456285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5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Learning outcomes, teaching plan and module information</a:t>
            </a:r>
            <a:endParaRPr lang="en-US" sz="1280" dirty="0">
              <a:latin typeface="Arial"/>
              <a:cs typeface="Arial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6309360" y="1325880"/>
            <a:ext cx="4892040" cy="932688"/>
          </a:xfrm>
          <a:prstGeom prst="roundRect">
            <a:avLst>
              <a:gd name="adj" fmla="val 7843"/>
            </a:avLst>
          </a:prstGeom>
          <a:solidFill>
            <a:srgbClr val="FFFFFF"/>
          </a:solidFill>
          <a:ln w="10160">
            <a:solidFill>
              <a:srgbClr val="D9DEE6"/>
            </a:solidFill>
            <a:prstDash val="solid"/>
          </a:ln>
        </p:spPr>
      </p:sp>
      <p:sp>
        <p:nvSpPr>
          <p:cNvPr id="18" name="Shape 16"/>
          <p:cNvSpPr/>
          <p:nvPr/>
        </p:nvSpPr>
        <p:spPr>
          <a:xfrm>
            <a:off x="6309360" y="1325880"/>
            <a:ext cx="64008" cy="932688"/>
          </a:xfrm>
          <a:prstGeom prst="rect">
            <a:avLst/>
          </a:prstGeom>
          <a:solidFill>
            <a:srgbClr val="C9982A"/>
          </a:solidFill>
          <a:ln w="12700">
            <a:solidFill>
              <a:srgbClr val="C9982A">
                <a:alpha val="0"/>
              </a:srgbClr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6510528" y="1490472"/>
            <a:ext cx="456285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US" sz="1450" b="1" dirty="0">
                <a:solidFill>
                  <a:srgbClr val="12243A"/>
                </a:solidFill>
                <a:latin typeface="Arial"/>
                <a:cs typeface="Arial"/>
              </a:rPr>
              <a:t>Assignment briefs (GA36)</a:t>
            </a:r>
            <a:endParaRPr lang="en-US" sz="1450" dirty="0">
              <a:latin typeface="Arial"/>
              <a:cs typeface="Arial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6510528" y="1856232"/>
            <a:ext cx="456285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5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Exact assessment instructions and marking guidance</a:t>
            </a:r>
            <a:endParaRPr lang="en-US" sz="1250" dirty="0">
              <a:latin typeface="Arial"/>
              <a:cs typeface="Arial"/>
            </a:endParaRPr>
          </a:p>
        </p:txBody>
      </p:sp>
      <p:sp>
        <p:nvSpPr>
          <p:cNvPr id="21" name="Shape 19"/>
          <p:cNvSpPr/>
          <p:nvPr/>
        </p:nvSpPr>
        <p:spPr>
          <a:xfrm>
            <a:off x="6309360" y="2587752"/>
            <a:ext cx="4892040" cy="932688"/>
          </a:xfrm>
          <a:prstGeom prst="roundRect">
            <a:avLst>
              <a:gd name="adj" fmla="val 7843"/>
            </a:avLst>
          </a:prstGeom>
          <a:solidFill>
            <a:srgbClr val="FFFFFF"/>
          </a:solidFill>
          <a:ln w="10160">
            <a:solidFill>
              <a:srgbClr val="D9DEE6"/>
            </a:solidFill>
            <a:prstDash val="solid"/>
          </a:ln>
        </p:spPr>
      </p:sp>
      <p:sp>
        <p:nvSpPr>
          <p:cNvPr id="22" name="Shape 20"/>
          <p:cNvSpPr/>
          <p:nvPr/>
        </p:nvSpPr>
        <p:spPr>
          <a:xfrm>
            <a:off x="6309360" y="2587752"/>
            <a:ext cx="64008" cy="932688"/>
          </a:xfrm>
          <a:prstGeom prst="rect">
            <a:avLst/>
          </a:prstGeom>
          <a:solidFill>
            <a:srgbClr val="255E8E"/>
          </a:solidFill>
          <a:ln w="12700">
            <a:solidFill>
              <a:srgbClr val="255E8E">
                <a:alpha val="0"/>
              </a:srgbClr>
            </a:solidFill>
            <a:prstDash val="solid"/>
          </a:ln>
        </p:spPr>
      </p:sp>
      <p:sp>
        <p:nvSpPr>
          <p:cNvPr id="23" name="Text 21"/>
          <p:cNvSpPr/>
          <p:nvPr/>
        </p:nvSpPr>
        <p:spPr>
          <a:xfrm>
            <a:off x="6510528" y="2752344"/>
            <a:ext cx="456285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 dirty="0">
                <a:solidFill>
                  <a:srgbClr val="1224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Harvard guide</a:t>
            </a:r>
            <a:endParaRPr lang="en-US" sz="1450" dirty="0"/>
          </a:p>
        </p:txBody>
      </p:sp>
      <p:sp>
        <p:nvSpPr>
          <p:cNvPr id="24" name="Text 22"/>
          <p:cNvSpPr/>
          <p:nvPr/>
        </p:nvSpPr>
        <p:spPr>
          <a:xfrm>
            <a:off x="6510528" y="3118104"/>
            <a:ext cx="456285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5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How to cite and reference correctly</a:t>
            </a:r>
            <a:endParaRPr lang="en-US" sz="1250" dirty="0">
              <a:latin typeface="Arial"/>
              <a:cs typeface="Arial"/>
            </a:endParaRPr>
          </a:p>
        </p:txBody>
      </p:sp>
      <p:sp>
        <p:nvSpPr>
          <p:cNvPr id="25" name="Shape 23"/>
          <p:cNvSpPr/>
          <p:nvPr/>
        </p:nvSpPr>
        <p:spPr>
          <a:xfrm>
            <a:off x="6309360" y="3849624"/>
            <a:ext cx="4892040" cy="932688"/>
          </a:xfrm>
          <a:prstGeom prst="roundRect">
            <a:avLst>
              <a:gd name="adj" fmla="val 7843"/>
            </a:avLst>
          </a:prstGeom>
          <a:solidFill>
            <a:srgbClr val="FFFFFF"/>
          </a:solidFill>
          <a:ln w="10160">
            <a:solidFill>
              <a:srgbClr val="D9DEE6"/>
            </a:solidFill>
            <a:prstDash val="solid"/>
          </a:ln>
        </p:spPr>
      </p:sp>
      <p:sp>
        <p:nvSpPr>
          <p:cNvPr id="26" name="Shape 24"/>
          <p:cNvSpPr/>
          <p:nvPr/>
        </p:nvSpPr>
        <p:spPr>
          <a:xfrm>
            <a:off x="6309360" y="3849624"/>
            <a:ext cx="64008" cy="932688"/>
          </a:xfrm>
          <a:prstGeom prst="rect">
            <a:avLst/>
          </a:prstGeom>
          <a:solidFill>
            <a:srgbClr val="C9982A"/>
          </a:solidFill>
          <a:ln w="12700">
            <a:solidFill>
              <a:srgbClr val="C9982A">
                <a:alpha val="0"/>
              </a:srgbClr>
            </a:solidFill>
            <a:prstDash val="solid"/>
          </a:ln>
        </p:spPr>
      </p:sp>
      <p:sp>
        <p:nvSpPr>
          <p:cNvPr id="27" name="Text 25"/>
          <p:cNvSpPr/>
          <p:nvPr/>
        </p:nvSpPr>
        <p:spPr>
          <a:xfrm>
            <a:off x="6510528" y="4014216"/>
            <a:ext cx="456285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 dirty="0">
                <a:solidFill>
                  <a:srgbClr val="1224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Policies</a:t>
            </a:r>
            <a:endParaRPr lang="en-US" sz="1450" dirty="0"/>
          </a:p>
        </p:txBody>
      </p:sp>
      <p:sp>
        <p:nvSpPr>
          <p:cNvPr id="28" name="Text 26"/>
          <p:cNvSpPr/>
          <p:nvPr/>
        </p:nvSpPr>
        <p:spPr>
          <a:xfrm>
            <a:off x="6510528" y="4379976"/>
            <a:ext cx="456285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8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Code of Conduct and Academic Misconduct guidance</a:t>
            </a:r>
            <a:endParaRPr lang="en-US" sz="1280" dirty="0"/>
          </a:p>
        </p:txBody>
      </p:sp>
      <p:sp>
        <p:nvSpPr>
          <p:cNvPr id="29" name="Shape 27"/>
          <p:cNvSpPr/>
          <p:nvPr/>
        </p:nvSpPr>
        <p:spPr>
          <a:xfrm>
            <a:off x="1371600" y="5669280"/>
            <a:ext cx="9509760" cy="512064"/>
          </a:xfrm>
          <a:prstGeom prst="roundRect">
            <a:avLst>
              <a:gd name="adj" fmla="val 14286"/>
            </a:avLst>
          </a:prstGeom>
          <a:solidFill>
            <a:srgbClr val="DDEAF5"/>
          </a:solidFill>
          <a:ln w="7620">
            <a:solidFill>
              <a:srgbClr val="B7CADB"/>
            </a:solidFill>
            <a:prstDash val="solid"/>
          </a:ln>
        </p:spPr>
      </p:sp>
      <p:sp>
        <p:nvSpPr>
          <p:cNvPr id="30" name="Text 28"/>
          <p:cNvSpPr/>
          <p:nvPr/>
        </p:nvSpPr>
        <p:spPr>
          <a:xfrm>
            <a:off x="1536192" y="5788152"/>
            <a:ext cx="9180576" cy="274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r>
              <a:rPr lang="en-US" sz="1550" b="1" dirty="0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If you cannot find something, ask, but first try the resource map.</a:t>
            </a:r>
            <a:endParaRPr lang="en-US" sz="1550" dirty="0">
              <a:latin typeface="Arial"/>
              <a:cs typeface="Arial"/>
            </a:endParaRPr>
          </a:p>
        </p:txBody>
      </p:sp>
      <p:sp>
        <p:nvSpPr>
          <p:cNvPr id="32" name="Text 29"/>
          <p:cNvSpPr/>
          <p:nvPr/>
        </p:nvSpPr>
        <p:spPr>
          <a:xfrm>
            <a:off x="502920" y="6492240"/>
            <a:ext cx="3657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</a:rPr>
              <a:t>Week 1 • Session 2</a:t>
            </a:r>
            <a:endParaRPr lang="en-US" sz="850" dirty="0"/>
          </a:p>
        </p:txBody>
      </p:sp>
      <p:sp>
        <p:nvSpPr>
          <p:cNvPr id="33" name="Text 30"/>
          <p:cNvSpPr/>
          <p:nvPr/>
        </p:nvSpPr>
        <p:spPr>
          <a:xfrm>
            <a:off x="11292840" y="6492240"/>
            <a:ext cx="365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5D6773"/>
                </a:solidFill>
              </a:rPr>
              <a:t>7</a:t>
            </a:r>
            <a:endParaRPr lang="en-US" sz="850" dirty="0"/>
          </a:p>
        </p:txBody>
      </p:sp>
    </p:spTree>
    <p:extLst>
      <p:ext uri="{BB962C8B-B14F-4D97-AF65-F5344CB8AC3E}">
        <p14:creationId xmlns:p14="http://schemas.microsoft.com/office/powerpoint/2010/main" val="38080824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6F7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502920" y="530352"/>
            <a:ext cx="9692640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r>
              <a:rPr lang="en-US" sz="2400" b="1" dirty="0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Activity Two: resource scavenger hunt</a:t>
            </a:r>
            <a:endParaRPr lang="en-US" sz="2400" dirty="0">
              <a:latin typeface="Arial"/>
              <a:cs typeface="Arial"/>
            </a:endParaRPr>
          </a:p>
        </p:txBody>
      </p:sp>
      <p:sp>
        <p:nvSpPr>
          <p:cNvPr id="4" name="Shape 2"/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5240">
            <a:solidFill>
              <a:srgbClr val="C9982A"/>
            </a:solidFill>
            <a:prstDash val="solid"/>
          </a:ln>
        </p:spPr>
      </p:sp>
      <p:pic>
        <p:nvPicPr>
          <p:cNvPr id="5" name="Image 0" descr="/mnt/data/extracted_week1_media/image14.jpeg"/>
          <p:cNvPicPr>
            <a:picLocks noChangeAspect="1"/>
          </p:cNvPicPr>
          <p:nvPr/>
        </p:nvPicPr>
        <p:blipFill>
          <a:blip r:embed="rId3"/>
          <a:srcRect l="21076" r="21076"/>
          <a:stretch/>
        </p:blipFill>
        <p:spPr>
          <a:xfrm>
            <a:off x="7680960" y="1325880"/>
            <a:ext cx="3566160" cy="411480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731520" y="1325880"/>
            <a:ext cx="6400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2243A"/>
                </a:solidFill>
              </a:rPr>
              <a:t>Working individually or in pairs, find each item and tick it off.</a:t>
            </a:r>
            <a:endParaRPr lang="en-US" sz="1800" dirty="0"/>
          </a:p>
        </p:txBody>
      </p:sp>
      <p:sp>
        <p:nvSpPr>
          <p:cNvPr id="7" name="Text 4"/>
          <p:cNvSpPr/>
          <p:nvPr/>
        </p:nvSpPr>
        <p:spPr>
          <a:xfrm>
            <a:off x="868680" y="1901952"/>
            <a:ext cx="6355080" cy="2560320"/>
          </a:xfrm>
          <a:prstGeom prst="rect">
            <a:avLst/>
          </a:prstGeom>
          <a:noFill/>
          <a:ln/>
        </p:spPr>
        <p:txBody>
          <a:bodyPr wrap="square" lIns="762" tIns="762" rIns="762" bIns="762" rtlCol="0" anchor="ctr">
            <a:normAutofit/>
          </a:bodyPr>
          <a:lstStyle/>
          <a:p>
            <a:pPr marL="342900" indent="-342900">
              <a:buSzPct val="100000"/>
              <a:buFont typeface="Wingdings"/>
              <a:buChar char="q"/>
            </a:pPr>
            <a:r>
              <a:rPr lang="en-US" sz="155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Find the BMFR4000 Moodle page.</a:t>
            </a:r>
            <a:endParaRPr lang="en-US" sz="1550" dirty="0">
              <a:latin typeface="Arial"/>
              <a:cs typeface="Arial"/>
            </a:endParaRPr>
          </a:p>
          <a:p>
            <a:pPr marL="342900" indent="-342900">
              <a:buSzPct val="100000"/>
              <a:buFont typeface="Wingdings"/>
              <a:buChar char="q"/>
            </a:pPr>
            <a:r>
              <a:rPr lang="en-US" sz="158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Open the module handbook.</a:t>
            </a:r>
            <a:endParaRPr lang="en-US" sz="1580" dirty="0">
              <a:cs typeface="Arial"/>
            </a:endParaRPr>
          </a:p>
          <a:p>
            <a:pPr marL="342900" indent="-342900">
              <a:buSzPct val="100000"/>
              <a:buFont typeface="Wingdings"/>
              <a:buChar char="q"/>
            </a:pPr>
            <a:r>
              <a:rPr lang="en-US" sz="158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Locate the GA36 assessment briefs.</a:t>
            </a:r>
            <a:endParaRPr lang="en-US" sz="1580" dirty="0">
              <a:cs typeface="Arial"/>
            </a:endParaRPr>
          </a:p>
          <a:p>
            <a:pPr marL="342900" indent="-342900">
              <a:buSzPct val="100000"/>
              <a:buFont typeface="Wingdings"/>
              <a:buChar char="q"/>
            </a:pPr>
            <a:r>
              <a:rPr lang="en-US" sz="158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Find the Harvard Referencing Handbook.</a:t>
            </a:r>
            <a:endParaRPr lang="en-US" sz="1580" dirty="0">
              <a:cs typeface="Arial"/>
            </a:endParaRPr>
          </a:p>
          <a:p>
            <a:pPr marL="342900" indent="-342900">
              <a:buSzPct val="100000"/>
              <a:buFont typeface="Wingdings"/>
              <a:buChar char="q"/>
            </a:pPr>
            <a:r>
              <a:rPr lang="en-US" sz="158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Find the Academic Misconduct Policy and Code of Conduct.</a:t>
            </a:r>
            <a:endParaRPr lang="en-US" sz="1580" dirty="0">
              <a:cs typeface="Arial"/>
            </a:endParaRPr>
          </a:p>
          <a:p>
            <a:pPr marL="342900" indent="-342900">
              <a:buSzPct val="100000"/>
              <a:buFont typeface="Wingdings"/>
              <a:buChar char="q"/>
            </a:pPr>
            <a:r>
              <a:rPr lang="en-US" sz="155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List three areas of where support/help is signposted through Hwb</a:t>
            </a:r>
            <a:endParaRPr lang="en-US" sz="1550">
              <a:latin typeface="Arial"/>
              <a:cs typeface="Arial"/>
            </a:endParaRPr>
          </a:p>
        </p:txBody>
      </p:sp>
      <p:sp>
        <p:nvSpPr>
          <p:cNvPr id="8" name="Shape 5"/>
          <p:cNvSpPr/>
          <p:nvPr/>
        </p:nvSpPr>
        <p:spPr>
          <a:xfrm>
            <a:off x="868680" y="4892040"/>
            <a:ext cx="6309360" cy="749808"/>
          </a:xfrm>
          <a:prstGeom prst="roundRect">
            <a:avLst>
              <a:gd name="adj" fmla="val 9756"/>
            </a:avLst>
          </a:prstGeom>
          <a:solidFill>
            <a:srgbClr val="FFFFFF"/>
          </a:solidFill>
          <a:ln w="7620">
            <a:solidFill>
              <a:srgbClr val="CED7E1"/>
            </a:solidFill>
            <a:prstDash val="solid"/>
          </a:ln>
        </p:spPr>
      </p:sp>
      <p:sp>
        <p:nvSpPr>
          <p:cNvPr id="9" name="Text 6"/>
          <p:cNvSpPr/>
          <p:nvPr/>
        </p:nvSpPr>
        <p:spPr>
          <a:xfrm>
            <a:off x="1033272" y="5010912"/>
            <a:ext cx="5980176" cy="512064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Bookmark or save the most important resources in your OneDrive module folder.</a:t>
            </a:r>
            <a:endParaRPr lang="en-US" sz="1500" dirty="0">
              <a:latin typeface="Arial"/>
              <a:cs typeface="Arial"/>
            </a:endParaRPr>
          </a:p>
        </p:txBody>
      </p:sp>
      <p:sp>
        <p:nvSpPr>
          <p:cNvPr id="11" name="Text 7"/>
          <p:cNvSpPr/>
          <p:nvPr/>
        </p:nvSpPr>
        <p:spPr>
          <a:xfrm>
            <a:off x="502920" y="6492240"/>
            <a:ext cx="3657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</a:rPr>
              <a:t>Week 1 • Session 2</a:t>
            </a:r>
            <a:endParaRPr lang="en-US" sz="850" dirty="0"/>
          </a:p>
        </p:txBody>
      </p:sp>
      <p:sp>
        <p:nvSpPr>
          <p:cNvPr id="12" name="Text 8"/>
          <p:cNvSpPr/>
          <p:nvPr/>
        </p:nvSpPr>
        <p:spPr>
          <a:xfrm>
            <a:off x="11292840" y="6492240"/>
            <a:ext cx="365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5D6773"/>
                </a:solidFill>
              </a:rPr>
              <a:t>8</a:t>
            </a:r>
            <a:endParaRPr lang="en-US" sz="850" dirty="0"/>
          </a:p>
        </p:txBody>
      </p:sp>
    </p:spTree>
    <p:extLst>
      <p:ext uri="{BB962C8B-B14F-4D97-AF65-F5344CB8AC3E}">
        <p14:creationId xmlns:p14="http://schemas.microsoft.com/office/powerpoint/2010/main" val="25732945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6F7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201168"/>
            <a:ext cx="6217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BMPL4020 • Academic and Professional Skills for Policing</a:t>
            </a:r>
            <a:endParaRPr lang="en-US" sz="850" dirty="0"/>
          </a:p>
        </p:txBody>
      </p:sp>
      <p:sp>
        <p:nvSpPr>
          <p:cNvPr id="3" name="Text 1"/>
          <p:cNvSpPr/>
          <p:nvPr/>
        </p:nvSpPr>
        <p:spPr>
          <a:xfrm>
            <a:off x="502920" y="530352"/>
            <a:ext cx="9692640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r>
              <a:rPr lang="en-US" sz="2400" b="1" dirty="0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AI use in this module – Activity Three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5240">
            <a:solidFill>
              <a:srgbClr val="C9982A"/>
            </a:solidFill>
            <a:prstDash val="solid"/>
          </a:ln>
        </p:spPr>
      </p:sp>
      <p:pic>
        <p:nvPicPr>
          <p:cNvPr id="5" name="Image 0" descr="/mnt/data/extracted_week1_media/image9.png"/>
          <p:cNvPicPr>
            <a:picLocks noChangeAspect="1"/>
          </p:cNvPicPr>
          <p:nvPr/>
        </p:nvPicPr>
        <p:blipFill>
          <a:blip r:embed="rId3"/>
          <a:srcRect l="20732" r="20732"/>
          <a:stretch/>
        </p:blipFill>
        <p:spPr>
          <a:xfrm>
            <a:off x="7498080" y="1325880"/>
            <a:ext cx="3840480" cy="374904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868680" y="1417320"/>
            <a:ext cx="21031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3B7654"/>
                </a:solidFill>
                <a:latin typeface="Arial"/>
                <a:ea typeface="Arial" pitchFamily="34" charset="-122"/>
                <a:cs typeface="Arial"/>
              </a:rPr>
              <a:t>Allowed</a:t>
            </a:r>
            <a:endParaRPr lang="en-US" sz="1600" dirty="0">
              <a:latin typeface="Arial"/>
              <a:cs typeface="Arial"/>
            </a:endParaRPr>
          </a:p>
        </p:txBody>
      </p:sp>
      <p:sp>
        <p:nvSpPr>
          <p:cNvPr id="7" name="Text 4"/>
          <p:cNvSpPr/>
          <p:nvPr/>
        </p:nvSpPr>
        <p:spPr>
          <a:xfrm>
            <a:off x="960120" y="1783080"/>
            <a:ext cx="5394960" cy="1325880"/>
          </a:xfrm>
          <a:prstGeom prst="rect">
            <a:avLst/>
          </a:prstGeom>
          <a:noFill/>
          <a:ln/>
        </p:spPr>
        <p:txBody>
          <a:bodyPr wrap="square" lIns="889" tIns="889" rIns="889" bIns="889" rtlCol="0" anchor="ctr">
            <a:normAutofit/>
          </a:bodyPr>
          <a:lstStyle/>
          <a:p>
            <a:endParaRPr lang="en-US" sz="1650" dirty="0">
              <a:solidFill>
                <a:srgbClr val="1A1A1A"/>
              </a:solidFill>
              <a:cs typeface="Arial"/>
            </a:endParaRPr>
          </a:p>
        </p:txBody>
      </p:sp>
      <p:sp>
        <p:nvSpPr>
          <p:cNvPr id="8" name="Text 5"/>
          <p:cNvSpPr/>
          <p:nvPr/>
        </p:nvSpPr>
        <p:spPr>
          <a:xfrm>
            <a:off x="868680" y="3429000"/>
            <a:ext cx="21031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B04949"/>
                </a:solidFill>
                <a:latin typeface="Arial"/>
                <a:ea typeface="Arial" pitchFamily="34" charset="-122"/>
                <a:cs typeface="Arial"/>
              </a:rPr>
              <a:t>Not allowed</a:t>
            </a:r>
            <a:endParaRPr lang="en-US" sz="1600" dirty="0">
              <a:latin typeface="Arial"/>
              <a:cs typeface="Arial"/>
            </a:endParaRPr>
          </a:p>
        </p:txBody>
      </p:sp>
      <p:sp>
        <p:nvSpPr>
          <p:cNvPr id="9" name="Text 6"/>
          <p:cNvSpPr/>
          <p:nvPr/>
        </p:nvSpPr>
        <p:spPr>
          <a:xfrm>
            <a:off x="960120" y="3794760"/>
            <a:ext cx="5852160" cy="1371600"/>
          </a:xfrm>
          <a:prstGeom prst="rect">
            <a:avLst/>
          </a:prstGeom>
          <a:noFill/>
          <a:ln/>
        </p:spPr>
        <p:txBody>
          <a:bodyPr wrap="square" lIns="889" tIns="889" rIns="889" bIns="889" rtlCol="0" anchor="ctr">
            <a:normAutofit/>
          </a:bodyPr>
          <a:lstStyle/>
          <a:p>
            <a:endParaRPr lang="en-US" sz="1650" dirty="0">
              <a:solidFill>
                <a:srgbClr val="1A1A1A"/>
              </a:solidFill>
              <a:cs typeface="Arial"/>
            </a:endParaRPr>
          </a:p>
        </p:txBody>
      </p:sp>
      <p:sp>
        <p:nvSpPr>
          <p:cNvPr id="10" name="Shape 7"/>
          <p:cNvSpPr/>
          <p:nvPr/>
        </p:nvSpPr>
        <p:spPr>
          <a:xfrm>
            <a:off x="508000" y="5532120"/>
            <a:ext cx="10789920" cy="640080"/>
          </a:xfrm>
          <a:prstGeom prst="roundRect">
            <a:avLst>
              <a:gd name="adj" fmla="val 11429"/>
            </a:avLst>
          </a:prstGeom>
          <a:solidFill>
            <a:srgbClr val="FFF3D6"/>
          </a:solidFill>
          <a:ln w="7620">
            <a:solidFill>
              <a:srgbClr val="E8D09B"/>
            </a:solidFill>
            <a:prstDash val="solid"/>
          </a:ln>
        </p:spPr>
      </p:sp>
      <p:sp>
        <p:nvSpPr>
          <p:cNvPr id="11" name="Text 8"/>
          <p:cNvSpPr/>
          <p:nvPr/>
        </p:nvSpPr>
        <p:spPr>
          <a:xfrm>
            <a:off x="672592" y="5650992"/>
            <a:ext cx="10542016" cy="40233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Autofit/>
          </a:bodyPr>
          <a:lstStyle/>
          <a:p>
            <a:r>
              <a:rPr lang="en-US" sz="1600" dirty="0">
                <a:solidFill>
                  <a:srgbClr val="12243A"/>
                </a:solidFill>
                <a:ea typeface="+mn-lt"/>
                <a:cs typeface="+mn-lt"/>
              </a:rPr>
              <a:t>“University is not about already knowing the answers. It is about learning how to find, question and evaluate them.”</a:t>
            </a:r>
            <a:endParaRPr lang="en-US" sz="1600">
              <a:cs typeface="Arial"/>
            </a:endParaRPr>
          </a:p>
        </p:txBody>
      </p:sp>
      <p:sp>
        <p:nvSpPr>
          <p:cNvPr id="13" name="Text 9"/>
          <p:cNvSpPr/>
          <p:nvPr/>
        </p:nvSpPr>
        <p:spPr>
          <a:xfrm>
            <a:off x="502920" y="6492240"/>
            <a:ext cx="3657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</a:rPr>
              <a:t>Week 1 • Session 2</a:t>
            </a:r>
            <a:endParaRPr lang="en-US" sz="850" dirty="0"/>
          </a:p>
        </p:txBody>
      </p:sp>
      <p:sp>
        <p:nvSpPr>
          <p:cNvPr id="14" name="Text 10"/>
          <p:cNvSpPr/>
          <p:nvPr/>
        </p:nvSpPr>
        <p:spPr>
          <a:xfrm>
            <a:off x="11292840" y="6492240"/>
            <a:ext cx="365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5D6773"/>
                </a:solidFill>
              </a:rPr>
              <a:t>11</a:t>
            </a:r>
            <a:endParaRPr lang="en-US" sz="85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38CC7D5-2063-22B8-4178-5C7ECD0C353C}"/>
              </a:ext>
            </a:extLst>
          </p:cNvPr>
          <p:cNvSpPr txBox="1"/>
          <p:nvPr/>
        </p:nvSpPr>
        <p:spPr>
          <a:xfrm>
            <a:off x="863600" y="1981200"/>
            <a:ext cx="488696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Arial"/>
              </a:rPr>
              <a:t>Group One: Can you recall the three allowable AI usages for this module?</a:t>
            </a:r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3186636-6A99-ABF3-E2C6-0BE327F9F8EE}"/>
              </a:ext>
            </a:extLst>
          </p:cNvPr>
          <p:cNvSpPr txBox="1"/>
          <p:nvPr/>
        </p:nvSpPr>
        <p:spPr>
          <a:xfrm>
            <a:off x="863600" y="4023360"/>
            <a:ext cx="473456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Arial"/>
              </a:rPr>
              <a:t>Group Two: Can you recall three AI usages not allowed within this module?</a:t>
            </a:r>
          </a:p>
          <a:p>
            <a:pPr algn="l"/>
            <a:endParaRPr lang="en-US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939080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7F9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49DD037-0301-6E55-1BBA-ECB1C2BDD4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28236034-5D3F-CF1C-92EA-E426CFD8F6AE}"/>
              </a:ext>
            </a:extLst>
          </p:cNvPr>
          <p:cNvSpPr/>
          <p:nvPr/>
        </p:nvSpPr>
        <p:spPr>
          <a:xfrm>
            <a:off x="502920" y="201168"/>
            <a:ext cx="6217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BMPL4020 • Academic and Professional Skills for Policing</a:t>
            </a:r>
            <a:endParaRPr lang="en-US" sz="85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7939FF1F-612E-58F5-D9FD-959D861FF298}"/>
              </a:ext>
            </a:extLst>
          </p:cNvPr>
          <p:cNvSpPr/>
          <p:nvPr/>
        </p:nvSpPr>
        <p:spPr>
          <a:xfrm>
            <a:off x="502920" y="530352"/>
            <a:ext cx="9692640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1224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 use in this module</a:t>
            </a:r>
            <a:endParaRPr lang="en-US" sz="2400" dirty="0"/>
          </a:p>
        </p:txBody>
      </p:sp>
      <p:sp>
        <p:nvSpPr>
          <p:cNvPr id="4" name="Shape 2">
            <a:extLst>
              <a:ext uri="{FF2B5EF4-FFF2-40B4-BE49-F238E27FC236}">
                <a16:creationId xmlns:a16="http://schemas.microsoft.com/office/drawing/2014/main" id="{4AC0CEF8-7B95-BA18-1A28-48F9150FA30B}"/>
              </a:ext>
            </a:extLst>
          </p:cNvPr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5240">
            <a:solidFill>
              <a:srgbClr val="C9982A"/>
            </a:solidFill>
            <a:prstDash val="solid"/>
          </a:ln>
        </p:spPr>
      </p:sp>
      <p:pic>
        <p:nvPicPr>
          <p:cNvPr id="5" name="Image 0" descr="/mnt/data/extracted_week1_media/image9.png">
            <a:extLst>
              <a:ext uri="{FF2B5EF4-FFF2-40B4-BE49-F238E27FC236}">
                <a16:creationId xmlns:a16="http://schemas.microsoft.com/office/drawing/2014/main" id="{7D4EC0BC-EFE7-57EE-4EFC-B914E3307EA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732" r="20732"/>
          <a:stretch/>
        </p:blipFill>
        <p:spPr>
          <a:xfrm>
            <a:off x="7498080" y="1325880"/>
            <a:ext cx="3840480" cy="3749040"/>
          </a:xfrm>
          <a:prstGeom prst="rect">
            <a:avLst/>
          </a:prstGeom>
        </p:spPr>
      </p:pic>
      <p:sp>
        <p:nvSpPr>
          <p:cNvPr id="6" name="Text 3">
            <a:extLst>
              <a:ext uri="{FF2B5EF4-FFF2-40B4-BE49-F238E27FC236}">
                <a16:creationId xmlns:a16="http://schemas.microsoft.com/office/drawing/2014/main" id="{363F2F5A-5700-A337-2369-4D6B9C520974}"/>
              </a:ext>
            </a:extLst>
          </p:cNvPr>
          <p:cNvSpPr/>
          <p:nvPr/>
        </p:nvSpPr>
        <p:spPr>
          <a:xfrm>
            <a:off x="868680" y="1417320"/>
            <a:ext cx="21031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3B7654"/>
                </a:solidFill>
                <a:latin typeface="Arial"/>
                <a:ea typeface="Arial" pitchFamily="34" charset="-122"/>
                <a:cs typeface="Arial"/>
              </a:rPr>
              <a:t>Allowed</a:t>
            </a:r>
            <a:endParaRPr lang="en-US" sz="1600">
              <a:latin typeface="Arial"/>
              <a:cs typeface="Arial"/>
            </a:endParaRPr>
          </a:p>
        </p:txBody>
      </p:sp>
      <p:sp>
        <p:nvSpPr>
          <p:cNvPr id="7" name="Text 4">
            <a:extLst>
              <a:ext uri="{FF2B5EF4-FFF2-40B4-BE49-F238E27FC236}">
                <a16:creationId xmlns:a16="http://schemas.microsoft.com/office/drawing/2014/main" id="{F526606D-7DB9-CC3F-9A36-8552F3E10E9D}"/>
              </a:ext>
            </a:extLst>
          </p:cNvPr>
          <p:cNvSpPr/>
          <p:nvPr/>
        </p:nvSpPr>
        <p:spPr>
          <a:xfrm>
            <a:off x="960120" y="1783080"/>
            <a:ext cx="5394960" cy="1325880"/>
          </a:xfrm>
          <a:prstGeom prst="rect">
            <a:avLst/>
          </a:prstGeom>
          <a:noFill/>
          <a:ln/>
        </p:spPr>
        <p:txBody>
          <a:bodyPr wrap="square" lIns="889" tIns="889" rIns="889" bIns="889" rtlCol="0" anchor="ctr">
            <a:normAutofit/>
          </a:bodyPr>
          <a:lstStyle/>
          <a:p>
            <a:pPr marL="285750" indent="-285750">
              <a:buFont typeface="Wingdings"/>
              <a:buChar char="§"/>
            </a:pPr>
            <a:r>
              <a:rPr lang="en-US" sz="165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Finding possible sources</a:t>
            </a:r>
            <a:endParaRPr lang="en-US" sz="165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§"/>
            </a:pPr>
            <a:r>
              <a:rPr lang="en-US" sz="165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Planning or structuring work</a:t>
            </a:r>
            <a:endParaRPr lang="en-US" sz="165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§"/>
            </a:pPr>
            <a:r>
              <a:rPr lang="en-US" sz="165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Proofreading your own writing</a:t>
            </a:r>
            <a:endParaRPr lang="en-US" sz="1650" dirty="0">
              <a:latin typeface="Arial"/>
              <a:cs typeface="Arial"/>
            </a:endParaRPr>
          </a:p>
        </p:txBody>
      </p:sp>
      <p:sp>
        <p:nvSpPr>
          <p:cNvPr id="8" name="Text 5">
            <a:extLst>
              <a:ext uri="{FF2B5EF4-FFF2-40B4-BE49-F238E27FC236}">
                <a16:creationId xmlns:a16="http://schemas.microsoft.com/office/drawing/2014/main" id="{1180C470-19C6-3E31-6524-755736258023}"/>
              </a:ext>
            </a:extLst>
          </p:cNvPr>
          <p:cNvSpPr/>
          <p:nvPr/>
        </p:nvSpPr>
        <p:spPr>
          <a:xfrm>
            <a:off x="868680" y="3429000"/>
            <a:ext cx="21031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B04949"/>
                </a:solidFill>
                <a:latin typeface="Arial"/>
                <a:ea typeface="Arial" pitchFamily="34" charset="-122"/>
                <a:cs typeface="Arial"/>
              </a:rPr>
              <a:t>Not allowed</a:t>
            </a:r>
            <a:endParaRPr lang="en-US" sz="1600">
              <a:latin typeface="Arial"/>
              <a:cs typeface="Arial"/>
            </a:endParaRPr>
          </a:p>
        </p:txBody>
      </p:sp>
      <p:sp>
        <p:nvSpPr>
          <p:cNvPr id="9" name="Text 6">
            <a:extLst>
              <a:ext uri="{FF2B5EF4-FFF2-40B4-BE49-F238E27FC236}">
                <a16:creationId xmlns:a16="http://schemas.microsoft.com/office/drawing/2014/main" id="{6203CA74-F3B1-CC1D-0A83-5CE0FFBAAAB7}"/>
              </a:ext>
            </a:extLst>
          </p:cNvPr>
          <p:cNvSpPr/>
          <p:nvPr/>
        </p:nvSpPr>
        <p:spPr>
          <a:xfrm>
            <a:off x="960120" y="3794760"/>
            <a:ext cx="5852160" cy="1371600"/>
          </a:xfrm>
          <a:prstGeom prst="rect">
            <a:avLst/>
          </a:prstGeom>
          <a:noFill/>
          <a:ln/>
        </p:spPr>
        <p:txBody>
          <a:bodyPr wrap="square" lIns="889" tIns="889" rIns="889" bIns="889" rtlCol="0" anchor="ctr">
            <a:normAutofit/>
          </a:bodyPr>
          <a:lstStyle/>
          <a:p>
            <a:pPr marL="285750" indent="-285750">
              <a:buFont typeface="Wingdings"/>
              <a:buChar char="§"/>
            </a:pPr>
            <a:r>
              <a:rPr lang="en-US" sz="168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AI-generated text submitted as your own</a:t>
            </a:r>
            <a:endParaRPr lang="en-US" sz="1680" dirty="0">
              <a:cs typeface="Arial"/>
            </a:endParaRPr>
          </a:p>
          <a:p>
            <a:pPr marL="285750" indent="-285750">
              <a:buFont typeface="Wingdings"/>
              <a:buChar char="§"/>
            </a:pPr>
            <a:r>
              <a:rPr lang="en-US" sz="168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AI-generated images or creative materials</a:t>
            </a:r>
            <a:endParaRPr lang="en-US" sz="1680" dirty="0">
              <a:cs typeface="Arial"/>
            </a:endParaRPr>
          </a:p>
          <a:p>
            <a:pPr marL="285750" indent="-285750">
              <a:buFont typeface="Wingdings"/>
              <a:buChar char="§"/>
            </a:pPr>
            <a:r>
              <a:rPr lang="en-US" sz="165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Unverified AI references or legal information</a:t>
            </a:r>
            <a:endParaRPr lang="en-US" sz="1650" dirty="0">
              <a:latin typeface="Arial"/>
              <a:cs typeface="Arial"/>
            </a:endParaRPr>
          </a:p>
        </p:txBody>
      </p:sp>
      <p:sp>
        <p:nvSpPr>
          <p:cNvPr id="10" name="Shape 7">
            <a:extLst>
              <a:ext uri="{FF2B5EF4-FFF2-40B4-BE49-F238E27FC236}">
                <a16:creationId xmlns:a16="http://schemas.microsoft.com/office/drawing/2014/main" id="{C124ABC1-ED28-B197-4E85-EEACA0B3BF06}"/>
              </a:ext>
            </a:extLst>
          </p:cNvPr>
          <p:cNvSpPr/>
          <p:nvPr/>
        </p:nvSpPr>
        <p:spPr>
          <a:xfrm>
            <a:off x="1005840" y="5532120"/>
            <a:ext cx="5303520" cy="640080"/>
          </a:xfrm>
          <a:prstGeom prst="roundRect">
            <a:avLst>
              <a:gd name="adj" fmla="val 11429"/>
            </a:avLst>
          </a:prstGeom>
          <a:solidFill>
            <a:srgbClr val="FFF3D6"/>
          </a:solidFill>
          <a:ln w="7620">
            <a:solidFill>
              <a:srgbClr val="E8D09B"/>
            </a:solidFill>
            <a:prstDash val="solid"/>
          </a:ln>
        </p:spPr>
      </p:sp>
      <p:sp>
        <p:nvSpPr>
          <p:cNvPr id="11" name="Text 8">
            <a:extLst>
              <a:ext uri="{FF2B5EF4-FFF2-40B4-BE49-F238E27FC236}">
                <a16:creationId xmlns:a16="http://schemas.microsoft.com/office/drawing/2014/main" id="{E006F12A-2228-1919-7D8E-BCBEF8087B1B}"/>
              </a:ext>
            </a:extLst>
          </p:cNvPr>
          <p:cNvSpPr/>
          <p:nvPr/>
        </p:nvSpPr>
        <p:spPr>
          <a:xfrm>
            <a:off x="1170432" y="5650992"/>
            <a:ext cx="4974336" cy="40233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224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 can suggest. You must verify.</a:t>
            </a:r>
            <a:endParaRPr lang="en-US" sz="2000" dirty="0"/>
          </a:p>
        </p:txBody>
      </p:sp>
      <p:sp>
        <p:nvSpPr>
          <p:cNvPr id="13" name="Text 9">
            <a:extLst>
              <a:ext uri="{FF2B5EF4-FFF2-40B4-BE49-F238E27FC236}">
                <a16:creationId xmlns:a16="http://schemas.microsoft.com/office/drawing/2014/main" id="{5AA03E62-1935-9E4A-CFBA-0C2D4FCBD1C3}"/>
              </a:ext>
            </a:extLst>
          </p:cNvPr>
          <p:cNvSpPr/>
          <p:nvPr/>
        </p:nvSpPr>
        <p:spPr>
          <a:xfrm>
            <a:off x="502920" y="6492240"/>
            <a:ext cx="3657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</a:rPr>
              <a:t>Week 1 • Session 2</a:t>
            </a:r>
            <a:endParaRPr lang="en-US" sz="850" dirty="0"/>
          </a:p>
        </p:txBody>
      </p:sp>
      <p:sp>
        <p:nvSpPr>
          <p:cNvPr id="14" name="Text 10">
            <a:extLst>
              <a:ext uri="{FF2B5EF4-FFF2-40B4-BE49-F238E27FC236}">
                <a16:creationId xmlns:a16="http://schemas.microsoft.com/office/drawing/2014/main" id="{5A6D51F8-B5DE-0880-4FA0-7EBA8A2836B5}"/>
              </a:ext>
            </a:extLst>
          </p:cNvPr>
          <p:cNvSpPr/>
          <p:nvPr/>
        </p:nvSpPr>
        <p:spPr>
          <a:xfrm>
            <a:off x="11292840" y="6492240"/>
            <a:ext cx="365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5D6773"/>
                </a:solidFill>
              </a:rPr>
              <a:t>11</a:t>
            </a:r>
            <a:endParaRPr lang="en-US" sz="850" dirty="0"/>
          </a:p>
        </p:txBody>
      </p:sp>
    </p:spTree>
    <p:extLst>
      <p:ext uri="{BB962C8B-B14F-4D97-AF65-F5344CB8AC3E}">
        <p14:creationId xmlns:p14="http://schemas.microsoft.com/office/powerpoint/2010/main" val="38852702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1155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83A5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Assignment 1: in-class case study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30352" y="777240"/>
            <a:ext cx="10972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4B55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will be given the materials you need during the assessment.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502920" y="1042416"/>
            <a:ext cx="11155680" cy="0"/>
          </a:xfrm>
          <a:prstGeom prst="line">
            <a:avLst/>
          </a:prstGeom>
          <a:noFill/>
          <a:ln w="13970">
            <a:solidFill>
              <a:srgbClr val="2E8C86">
                <a:alpha val="70000"/>
              </a:srgbClr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914400" y="1280160"/>
            <a:ext cx="9784080" cy="292608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285750" indent="-285750">
              <a:buFont typeface="Wingdings"/>
              <a:buChar char="q"/>
            </a:pPr>
            <a:r>
              <a:rPr lang="en-US" sz="18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will receive a case study in class</a:t>
            </a:r>
            <a:endParaRPr lang="en-US" sz="1800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8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will identify errors in in-text citations and references</a:t>
            </a:r>
            <a:endParaRPr lang="en-US" sz="1800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8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will correct them using Harvard referencing</a:t>
            </a:r>
            <a:endParaRPr lang="en-US" sz="1800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8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will use the CRAAP template to judge source credibility</a:t>
            </a:r>
            <a:endParaRPr lang="en-US" sz="1800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8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will be assessed on accuracy, judgement and clear presentation</a:t>
            </a:r>
            <a:endParaRPr lang="en-US" sz="1800" dirty="0">
              <a:cs typeface="Arial"/>
            </a:endParaRPr>
          </a:p>
        </p:txBody>
      </p:sp>
      <p:sp>
        <p:nvSpPr>
          <p:cNvPr id="6" name="Shape 4"/>
          <p:cNvSpPr/>
          <p:nvPr/>
        </p:nvSpPr>
        <p:spPr>
          <a:xfrm>
            <a:off x="731520" y="5349240"/>
            <a:ext cx="10744200" cy="502920"/>
          </a:xfrm>
          <a:prstGeom prst="roundRect">
            <a:avLst>
              <a:gd name="adj" fmla="val 14545"/>
            </a:avLst>
          </a:prstGeom>
          <a:solidFill>
            <a:srgbClr val="EAF4F7"/>
          </a:solidFill>
          <a:ln w="6350">
            <a:solidFill>
              <a:srgbClr val="2E8C86">
                <a:alpha val="30000"/>
              </a:srgbClr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960120" y="5458968"/>
            <a:ext cx="10287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50" b="1" dirty="0">
                <a:solidFill>
                  <a:srgbClr val="183A5A"/>
                </a:solidFill>
              </a:rPr>
              <a:t>The aim is to show that you can apply referencing and source-evaluation skills in practice.</a:t>
            </a:r>
            <a:endParaRPr lang="en-US" sz="1450" dirty="0"/>
          </a:p>
        </p:txBody>
      </p:sp>
      <p:sp>
        <p:nvSpPr>
          <p:cNvPr id="8" name="Text 6"/>
          <p:cNvSpPr/>
          <p:nvPr/>
        </p:nvSpPr>
        <p:spPr>
          <a:xfrm>
            <a:off x="502920" y="6510528"/>
            <a:ext cx="76809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64748B"/>
                </a:solidFill>
              </a:rPr>
              <a:t>BMFR4000 • Academic Study Skills • Fire and Rescue Leadership</a:t>
            </a:r>
            <a:endParaRPr lang="en-US" sz="750" dirty="0"/>
          </a:p>
        </p:txBody>
      </p:sp>
      <p:sp>
        <p:nvSpPr>
          <p:cNvPr id="9" name="Text 7"/>
          <p:cNvSpPr/>
          <p:nvPr/>
        </p:nvSpPr>
        <p:spPr>
          <a:xfrm>
            <a:off x="11384280" y="6473952"/>
            <a:ext cx="274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4748B"/>
                </a:solidFill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1155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83A5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Assignment 2: portfolio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30352" y="777240"/>
            <a:ext cx="10972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4B55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Start collecting evidence early. Future you will be grateful.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502920" y="1042416"/>
            <a:ext cx="11155680" cy="0"/>
          </a:xfrm>
          <a:prstGeom prst="line">
            <a:avLst/>
          </a:prstGeom>
          <a:noFill/>
          <a:ln w="13970">
            <a:solidFill>
              <a:srgbClr val="2E8C86">
                <a:alpha val="70000"/>
              </a:srgbClr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914400" y="1234440"/>
            <a:ext cx="10241280" cy="31089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285750" indent="-285750">
              <a:buFont typeface="Wingdings"/>
              <a:buChar char="q"/>
            </a:pPr>
            <a:r>
              <a:rPr lang="en-US" sz="18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Examples of study skills and independent learning</a:t>
            </a:r>
            <a:endParaRPr lang="en-US" sz="1800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8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Evidence of digital tools used to support your study</a:t>
            </a:r>
            <a:endParaRPr lang="en-US" sz="1800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8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Reflection on resilience, confidence and learning agility</a:t>
            </a:r>
            <a:endParaRPr lang="en-US" sz="1800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8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Examples from practical activity, feedback, challenges and improvement</a:t>
            </a:r>
            <a:endParaRPr lang="en-US" sz="1800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8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Clear organisation, explanation and reflection</a:t>
            </a:r>
            <a:endParaRPr lang="en-US" sz="1800" dirty="0">
              <a:cs typeface="Arial"/>
            </a:endParaRPr>
          </a:p>
        </p:txBody>
      </p:sp>
      <p:sp>
        <p:nvSpPr>
          <p:cNvPr id="6" name="Shape 4"/>
          <p:cNvSpPr/>
          <p:nvPr/>
        </p:nvSpPr>
        <p:spPr>
          <a:xfrm>
            <a:off x="731520" y="5394960"/>
            <a:ext cx="10744200" cy="502920"/>
          </a:xfrm>
          <a:prstGeom prst="roundRect">
            <a:avLst>
              <a:gd name="adj" fmla="val 14545"/>
            </a:avLst>
          </a:prstGeom>
          <a:solidFill>
            <a:srgbClr val="EAF4F7"/>
          </a:solidFill>
          <a:ln w="6350">
            <a:solidFill>
              <a:srgbClr val="2E8C86">
                <a:alpha val="30000"/>
              </a:srgbClr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960120" y="5504688"/>
            <a:ext cx="10287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50" b="1" dirty="0">
                <a:solidFill>
                  <a:srgbClr val="183A5A"/>
                </a:solidFill>
              </a:rPr>
              <a:t>Portfolio evidence should be authentic: show what you actually did, learned and improved.</a:t>
            </a:r>
            <a:endParaRPr lang="en-US" sz="1450" dirty="0"/>
          </a:p>
        </p:txBody>
      </p:sp>
      <p:sp>
        <p:nvSpPr>
          <p:cNvPr id="8" name="Text 6"/>
          <p:cNvSpPr/>
          <p:nvPr/>
        </p:nvSpPr>
        <p:spPr>
          <a:xfrm>
            <a:off x="502920" y="6510528"/>
            <a:ext cx="76809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64748B"/>
                </a:solidFill>
              </a:rPr>
              <a:t>BMFR4000 • Academic Study Skills • Fire and Rescue Leadership</a:t>
            </a:r>
            <a:endParaRPr lang="en-US" sz="750" dirty="0"/>
          </a:p>
        </p:txBody>
      </p:sp>
      <p:sp>
        <p:nvSpPr>
          <p:cNvPr id="9" name="Text 7"/>
          <p:cNvSpPr/>
          <p:nvPr/>
        </p:nvSpPr>
        <p:spPr>
          <a:xfrm>
            <a:off x="11384280" y="6473952"/>
            <a:ext cx="274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4748B"/>
                </a:solidFill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1155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83A5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Break and return time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30352" y="777240"/>
            <a:ext cx="10972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4B55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 Skills is booked for 13:00–14:00.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502920" y="1042416"/>
            <a:ext cx="11155680" cy="0"/>
          </a:xfrm>
          <a:prstGeom prst="line">
            <a:avLst/>
          </a:prstGeom>
          <a:noFill/>
          <a:ln w="13970">
            <a:solidFill>
              <a:srgbClr val="2E8C86">
                <a:alpha val="70000"/>
              </a:srgbClr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1097280" y="1828800"/>
            <a:ext cx="100584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183A5A"/>
                </a:solidFill>
              </a:rPr>
              <a:t>Please be back and ready to start at 13:00.</a:t>
            </a:r>
            <a:endParaRPr lang="en-US" sz="3400" dirty="0"/>
          </a:p>
        </p:txBody>
      </p:sp>
      <p:sp>
        <p:nvSpPr>
          <p:cNvPr id="6" name="Text 4"/>
          <p:cNvSpPr/>
          <p:nvPr/>
        </p:nvSpPr>
        <p:spPr>
          <a:xfrm>
            <a:off x="2011680" y="2880360"/>
            <a:ext cx="81381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800" dirty="0">
                <a:solidFill>
                  <a:srgbClr val="4B5563"/>
                </a:solidFill>
              </a:rPr>
              <a:t>This is part of the professional expectations we discussed: punctuality, respect and preparedness.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5074920" y="3886200"/>
            <a:ext cx="18288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6400" dirty="0">
                <a:solidFill>
                  <a:srgbClr val="000000"/>
                </a:solidFill>
              </a:rPr>
              <a:t>⏰</a:t>
            </a:r>
            <a:endParaRPr lang="en-US" sz="6400" dirty="0"/>
          </a:p>
        </p:txBody>
      </p:sp>
      <p:sp>
        <p:nvSpPr>
          <p:cNvPr id="8" name="Text 6"/>
          <p:cNvSpPr/>
          <p:nvPr/>
        </p:nvSpPr>
        <p:spPr>
          <a:xfrm>
            <a:off x="502920" y="6510528"/>
            <a:ext cx="76809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64748B"/>
                </a:solidFill>
              </a:rPr>
              <a:t>BMFR4000 • Academic Study Skills • Fire and Rescue Leadership</a:t>
            </a:r>
            <a:endParaRPr lang="en-US" sz="750" dirty="0"/>
          </a:p>
        </p:txBody>
      </p:sp>
      <p:sp>
        <p:nvSpPr>
          <p:cNvPr id="9" name="Text 7"/>
          <p:cNvSpPr/>
          <p:nvPr/>
        </p:nvSpPr>
        <p:spPr>
          <a:xfrm>
            <a:off x="11384280" y="6473952"/>
            <a:ext cx="274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4748B"/>
                </a:solidFill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1155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83A5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13:00–14:00 Digi Skills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30352" y="777240"/>
            <a:ext cx="10972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4B55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the session to make your study life easier.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502920" y="1042416"/>
            <a:ext cx="11155680" cy="0"/>
          </a:xfrm>
          <a:prstGeom prst="line">
            <a:avLst/>
          </a:prstGeom>
          <a:noFill/>
          <a:ln w="13970">
            <a:solidFill>
              <a:srgbClr val="2E8C86">
                <a:alpha val="70000"/>
              </a:srgbClr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914400" y="1325880"/>
            <a:ext cx="10058400" cy="32004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285750" indent="-285750">
              <a:buFont typeface="Wingdings"/>
              <a:buChar char="q"/>
            </a:pPr>
            <a:r>
              <a:rPr lang="en-US" sz="18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Ask about Moodle, OneDrive and Office 365</a:t>
            </a:r>
            <a:endParaRPr lang="en-US" sz="1800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8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Check how to save and organise files</a:t>
            </a:r>
            <a:endParaRPr lang="en-US" sz="1800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8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Practise naming files clearly</a:t>
            </a:r>
            <a:endParaRPr lang="en-US" sz="1800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8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Think about what digital evidence may help your portfolio</a:t>
            </a:r>
            <a:endParaRPr lang="en-US" sz="1800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8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Ask questions while the specialist support is in the room</a:t>
            </a:r>
            <a:endParaRPr lang="en-US" sz="1800" dirty="0">
              <a:cs typeface="Arial"/>
            </a:endParaRPr>
          </a:p>
        </p:txBody>
      </p:sp>
      <p:sp>
        <p:nvSpPr>
          <p:cNvPr id="6" name="Text 4"/>
          <p:cNvSpPr/>
          <p:nvPr/>
        </p:nvSpPr>
        <p:spPr>
          <a:xfrm>
            <a:off x="502920" y="6510528"/>
            <a:ext cx="76809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64748B"/>
                </a:solidFill>
              </a:rPr>
              <a:t>BMFR4000 • Academic Study Skills • Fire and Rescue Leadership</a:t>
            </a:r>
            <a:endParaRPr lang="en-US" sz="750" dirty="0"/>
          </a:p>
        </p:txBody>
      </p:sp>
      <p:sp>
        <p:nvSpPr>
          <p:cNvPr id="7" name="Text 5"/>
          <p:cNvSpPr/>
          <p:nvPr/>
        </p:nvSpPr>
        <p:spPr>
          <a:xfrm>
            <a:off x="11384280" y="6473952"/>
            <a:ext cx="274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4748B"/>
                </a:solidFill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6F7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201168"/>
            <a:ext cx="6217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BMPL4020 • Academic and Professional Skills for Policing</a:t>
            </a:r>
            <a:endParaRPr lang="en-US" sz="850" dirty="0"/>
          </a:p>
        </p:txBody>
      </p:sp>
      <p:sp>
        <p:nvSpPr>
          <p:cNvPr id="3" name="Text 1"/>
          <p:cNvSpPr/>
          <p:nvPr/>
        </p:nvSpPr>
        <p:spPr>
          <a:xfrm>
            <a:off x="502920" y="530352"/>
            <a:ext cx="9692640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r>
              <a:rPr lang="en-US" sz="2400" b="1" dirty="0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Organising your work – Activity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502920" y="1115568"/>
            <a:ext cx="11201400" cy="0"/>
          </a:xfrm>
          <a:prstGeom prst="line">
            <a:avLst/>
          </a:prstGeom>
          <a:noFill/>
          <a:ln w="15240">
            <a:solidFill>
              <a:srgbClr val="C9982A"/>
            </a:solidFill>
            <a:prstDash val="solid"/>
          </a:ln>
        </p:spPr>
      </p:sp>
      <p:pic>
        <p:nvPicPr>
          <p:cNvPr id="5" name="Image 0" descr="/mnt/data/extracted_week1_media/image7.jpeg"/>
          <p:cNvPicPr>
            <a:picLocks noChangeAspect="1"/>
          </p:cNvPicPr>
          <p:nvPr/>
        </p:nvPicPr>
        <p:blipFill>
          <a:blip r:embed="rId3"/>
          <a:srcRect l="24876" r="24876"/>
          <a:stretch/>
        </p:blipFill>
        <p:spPr>
          <a:xfrm>
            <a:off x="7406640" y="1325880"/>
            <a:ext cx="3931920" cy="402336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777240" y="1325880"/>
            <a:ext cx="60350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2243A"/>
                </a:solidFill>
              </a:rPr>
              <a:t>A simple OneDrive folder can prevent a lot of stress later.</a:t>
            </a:r>
            <a:endParaRPr lang="en-US" sz="2000" dirty="0"/>
          </a:p>
        </p:txBody>
      </p:sp>
      <p:sp>
        <p:nvSpPr>
          <p:cNvPr id="7" name="Text 4"/>
          <p:cNvSpPr/>
          <p:nvPr/>
        </p:nvSpPr>
        <p:spPr>
          <a:xfrm>
            <a:off x="868680" y="2057400"/>
            <a:ext cx="5943600" cy="2331720"/>
          </a:xfrm>
          <a:prstGeom prst="rect">
            <a:avLst/>
          </a:prstGeom>
          <a:noFill/>
          <a:ln/>
        </p:spPr>
        <p:txBody>
          <a:bodyPr wrap="square" lIns="889" tIns="889" rIns="889" bIns="889" rtlCol="0" anchor="ctr">
            <a:normAutofit/>
          </a:bodyPr>
          <a:lstStyle/>
          <a:p>
            <a:pPr marL="285750" indent="-285750">
              <a:buFont typeface="Wingdings"/>
              <a:buChar char="q"/>
            </a:pPr>
            <a:r>
              <a:rPr lang="en-US" sz="165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Create one folder for BMFR4000</a:t>
            </a:r>
            <a:endParaRPr lang="en-US" sz="165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6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Inside it, create folders for Element 1, Element 2, Element 3 and Element 4.</a:t>
            </a:r>
            <a:endParaRPr lang="en-US" sz="1650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65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In these folders you can then save draft versions, notes, source links, feedback and more</a:t>
            </a:r>
            <a:endParaRPr lang="en-US" sz="165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6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clear file names and dates.</a:t>
            </a:r>
            <a:endParaRPr lang="en-US" sz="1650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650" dirty="0">
                <a:solidFill>
                  <a:srgbClr val="1A1A1A"/>
                </a:solidFill>
                <a:latin typeface="Arial"/>
                <a:ea typeface="Arial" pitchFamily="34" charset="-122"/>
                <a:cs typeface="Arial"/>
              </a:rPr>
              <a:t>Keep evidence of your own work and research process. (especially if you have used AI)</a:t>
            </a:r>
            <a:endParaRPr lang="en-US" sz="1650" dirty="0">
              <a:cs typeface="Arial"/>
            </a:endParaRPr>
          </a:p>
        </p:txBody>
      </p:sp>
      <p:sp>
        <p:nvSpPr>
          <p:cNvPr id="8" name="Shape 5"/>
          <p:cNvSpPr/>
          <p:nvPr/>
        </p:nvSpPr>
        <p:spPr>
          <a:xfrm>
            <a:off x="960120" y="5029200"/>
            <a:ext cx="5852160" cy="777240"/>
          </a:xfrm>
          <a:prstGeom prst="roundRect">
            <a:avLst>
              <a:gd name="adj" fmla="val 9412"/>
            </a:avLst>
          </a:prstGeom>
          <a:solidFill>
            <a:srgbClr val="FFFFFF"/>
          </a:solidFill>
          <a:ln w="7620">
            <a:solidFill>
              <a:srgbClr val="CED7E1"/>
            </a:solidFill>
            <a:prstDash val="solid"/>
          </a:ln>
        </p:spPr>
      </p:sp>
      <p:sp>
        <p:nvSpPr>
          <p:cNvPr id="9" name="Text 6"/>
          <p:cNvSpPr/>
          <p:nvPr/>
        </p:nvSpPr>
        <p:spPr>
          <a:xfrm>
            <a:off x="1124712" y="5148072"/>
            <a:ext cx="5522976" cy="5394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50" b="1" dirty="0">
                <a:solidFill>
                  <a:srgbClr val="12243A"/>
                </a:solidFill>
                <a:latin typeface="Arial"/>
                <a:ea typeface="Arial" pitchFamily="34" charset="-122"/>
                <a:cs typeface="Arial"/>
              </a:rPr>
              <a:t>5-minute task: Set up the folder structure now</a:t>
            </a:r>
            <a:endParaRPr lang="en-US" sz="1550" b="1" dirty="0">
              <a:solidFill>
                <a:srgbClr val="12243A"/>
              </a:solidFill>
              <a:latin typeface="Arial"/>
              <a:cs typeface="Arial"/>
            </a:endParaRPr>
          </a:p>
        </p:txBody>
      </p:sp>
      <p:sp>
        <p:nvSpPr>
          <p:cNvPr id="11" name="Text 7"/>
          <p:cNvSpPr/>
          <p:nvPr/>
        </p:nvSpPr>
        <p:spPr>
          <a:xfrm>
            <a:off x="502920" y="6492240"/>
            <a:ext cx="3657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D6773"/>
                </a:solidFill>
              </a:rPr>
              <a:t>Week 1 • Session 2</a:t>
            </a:r>
            <a:endParaRPr lang="en-US" sz="850" dirty="0"/>
          </a:p>
        </p:txBody>
      </p:sp>
      <p:sp>
        <p:nvSpPr>
          <p:cNvPr id="12" name="Text 8"/>
          <p:cNvSpPr/>
          <p:nvPr/>
        </p:nvSpPr>
        <p:spPr>
          <a:xfrm>
            <a:off x="11292840" y="6492240"/>
            <a:ext cx="365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50" dirty="0">
                <a:solidFill>
                  <a:srgbClr val="5D6773"/>
                </a:solidFill>
              </a:rPr>
              <a:t>13</a:t>
            </a:r>
            <a:endParaRPr lang="en-US" sz="850" dirty="0"/>
          </a:p>
        </p:txBody>
      </p:sp>
    </p:spTree>
    <p:extLst>
      <p:ext uri="{BB962C8B-B14F-4D97-AF65-F5344CB8AC3E}">
        <p14:creationId xmlns:p14="http://schemas.microsoft.com/office/powerpoint/2010/main" val="11143925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1155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83A5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14:30–15:00 Student screening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30352" y="777240"/>
            <a:ext cx="10972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4B55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is about identifying support early.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502920" y="1042416"/>
            <a:ext cx="11155680" cy="0"/>
          </a:xfrm>
          <a:prstGeom prst="line">
            <a:avLst/>
          </a:prstGeom>
          <a:noFill/>
          <a:ln w="13970">
            <a:solidFill>
              <a:srgbClr val="2E8C86">
                <a:alpha val="70000"/>
              </a:srgbClr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1005840" y="1463040"/>
            <a:ext cx="987552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2100" b="1" dirty="0">
                <a:solidFill>
                  <a:srgbClr val="183A5A"/>
                </a:solidFill>
              </a:rPr>
              <a:t>Screening is not about catching anyone out. It helps identify whether extra support may be useful so that students can access it early.</a:t>
            </a:r>
            <a:endParaRPr lang="en-US" sz="2100" dirty="0"/>
          </a:p>
        </p:txBody>
      </p:sp>
      <p:sp>
        <p:nvSpPr>
          <p:cNvPr id="6" name="Text 4"/>
          <p:cNvSpPr/>
          <p:nvPr/>
        </p:nvSpPr>
        <p:spPr>
          <a:xfrm>
            <a:off x="1188720" y="2971800"/>
            <a:ext cx="9418320" cy="21031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342900" indent="-342900">
              <a:buFont typeface="Wingdings"/>
              <a:buChar char="q"/>
            </a:pPr>
            <a:r>
              <a:rPr lang="en-US" sz="19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 honest about what helps you learn</a:t>
            </a:r>
            <a:endParaRPr lang="en-US" sz="1900" dirty="0">
              <a:cs typeface="Arial"/>
            </a:endParaRPr>
          </a:p>
          <a:p>
            <a:pPr marL="342900" indent="-342900">
              <a:buFont typeface="Wingdings"/>
              <a:buChar char="q"/>
            </a:pPr>
            <a:r>
              <a:rPr lang="en-US" sz="19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Ask questions if you are unsure</a:t>
            </a:r>
            <a:endParaRPr lang="en-US" sz="1900" dirty="0">
              <a:cs typeface="Arial"/>
            </a:endParaRPr>
          </a:p>
          <a:p>
            <a:pPr marL="342900" indent="-342900">
              <a:buFont typeface="Wingdings"/>
              <a:buChar char="q"/>
            </a:pPr>
            <a:r>
              <a:rPr lang="en-US" sz="19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Support needs are normal in university study</a:t>
            </a:r>
            <a:endParaRPr lang="en-US" sz="1900" dirty="0">
              <a:cs typeface="Arial"/>
            </a:endParaRPr>
          </a:p>
          <a:p>
            <a:pPr marL="342900" indent="-342900">
              <a:buFont typeface="Wingdings"/>
              <a:buChar char="q"/>
            </a:pPr>
            <a:r>
              <a:rPr lang="en-US" sz="19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Early support is better than last-minute crisis support</a:t>
            </a:r>
            <a:endParaRPr lang="en-US" sz="1900" dirty="0">
              <a:cs typeface="Arial"/>
            </a:endParaRPr>
          </a:p>
        </p:txBody>
      </p:sp>
      <p:sp>
        <p:nvSpPr>
          <p:cNvPr id="7" name="Text 5"/>
          <p:cNvSpPr/>
          <p:nvPr/>
        </p:nvSpPr>
        <p:spPr>
          <a:xfrm>
            <a:off x="502920" y="6510528"/>
            <a:ext cx="76809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64748B"/>
                </a:solidFill>
              </a:rPr>
              <a:t>BMFR4000 • Academic Study Skills • Fire and Rescue Leadership</a:t>
            </a:r>
            <a:endParaRPr lang="en-US" sz="750" dirty="0"/>
          </a:p>
        </p:txBody>
      </p:sp>
      <p:sp>
        <p:nvSpPr>
          <p:cNvPr id="8" name="Text 6"/>
          <p:cNvSpPr/>
          <p:nvPr/>
        </p:nvSpPr>
        <p:spPr>
          <a:xfrm>
            <a:off x="11384280" y="6473952"/>
            <a:ext cx="274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4748B"/>
                </a:solidFill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1155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83A5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a source?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30352" y="777240"/>
            <a:ext cx="10972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4B55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source is where information comes from.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502920" y="1042416"/>
            <a:ext cx="11155680" cy="0"/>
          </a:xfrm>
          <a:prstGeom prst="line">
            <a:avLst/>
          </a:prstGeom>
          <a:noFill/>
          <a:ln w="13970">
            <a:solidFill>
              <a:srgbClr val="2E8C86">
                <a:alpha val="70000"/>
              </a:srgbClr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914400" y="1325880"/>
            <a:ext cx="9875520" cy="30175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342900" indent="-342900">
              <a:buFont typeface="Wingdings"/>
              <a:buChar char="q"/>
            </a:pPr>
            <a:r>
              <a:rPr lang="en-US" sz="19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use sources to find information and evidence</a:t>
            </a:r>
            <a:endParaRPr lang="en-US" sz="1900" dirty="0">
              <a:cs typeface="Arial"/>
            </a:endParaRPr>
          </a:p>
          <a:p>
            <a:pPr marL="342900" indent="-342900">
              <a:buFont typeface="Wingdings"/>
              <a:buChar char="q"/>
            </a:pPr>
            <a:r>
              <a:rPr lang="en-US" sz="19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Sources help you understand a topic</a:t>
            </a:r>
            <a:endParaRPr lang="en-US" sz="1900" dirty="0">
              <a:cs typeface="Arial"/>
            </a:endParaRPr>
          </a:p>
          <a:p>
            <a:pPr marL="342900" indent="-342900">
              <a:buFont typeface="Wingdings"/>
              <a:buChar char="q"/>
            </a:pPr>
            <a:r>
              <a:rPr lang="en-US" sz="19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Sources support the points you make</a:t>
            </a:r>
            <a:endParaRPr lang="en-US" sz="1900" dirty="0">
              <a:cs typeface="Arial"/>
            </a:endParaRPr>
          </a:p>
          <a:p>
            <a:pPr marL="342900" indent="-342900">
              <a:buFont typeface="Wingdings"/>
              <a:buChar char="q"/>
            </a:pPr>
            <a:r>
              <a:rPr lang="en-US" sz="19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Sources let someone else check where your information came from</a:t>
            </a:r>
            <a:endParaRPr lang="en-US" sz="1900" dirty="0">
              <a:cs typeface="Arial"/>
            </a:endParaRPr>
          </a:p>
          <a:p>
            <a:pPr marL="342900" indent="-342900">
              <a:buFont typeface="Wingdings"/>
              <a:buChar char="q"/>
            </a:pPr>
            <a:r>
              <a:rPr lang="en-US" sz="19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academic work is traceable</a:t>
            </a:r>
            <a:endParaRPr lang="en-US" sz="1900" dirty="0">
              <a:cs typeface="Arial"/>
            </a:endParaRPr>
          </a:p>
        </p:txBody>
      </p:sp>
      <p:sp>
        <p:nvSpPr>
          <p:cNvPr id="6" name="Shape 4"/>
          <p:cNvSpPr/>
          <p:nvPr/>
        </p:nvSpPr>
        <p:spPr>
          <a:xfrm>
            <a:off x="731520" y="5440680"/>
            <a:ext cx="10744200" cy="502920"/>
          </a:xfrm>
          <a:prstGeom prst="roundRect">
            <a:avLst>
              <a:gd name="adj" fmla="val 14545"/>
            </a:avLst>
          </a:prstGeom>
          <a:solidFill>
            <a:srgbClr val="EAF4F7"/>
          </a:solidFill>
          <a:ln w="6350">
            <a:solidFill>
              <a:srgbClr val="2E8C86">
                <a:alpha val="30000"/>
              </a:srgbClr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960120" y="5550408"/>
            <a:ext cx="10287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50" b="1" dirty="0">
                <a:solidFill>
                  <a:srgbClr val="183A5A"/>
                </a:solidFill>
              </a:rPr>
              <a:t>Finding a source does not automatically mean it is a good source.</a:t>
            </a:r>
            <a:endParaRPr lang="en-US" sz="1450" dirty="0"/>
          </a:p>
        </p:txBody>
      </p:sp>
      <p:sp>
        <p:nvSpPr>
          <p:cNvPr id="8" name="Text 6"/>
          <p:cNvSpPr/>
          <p:nvPr/>
        </p:nvSpPr>
        <p:spPr>
          <a:xfrm>
            <a:off x="502920" y="6510528"/>
            <a:ext cx="76809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64748B"/>
                </a:solidFill>
              </a:rPr>
              <a:t>BMFR4000 • Academic Study Skills • Fire and Rescue Leadership</a:t>
            </a:r>
            <a:endParaRPr lang="en-US" sz="750" dirty="0"/>
          </a:p>
        </p:txBody>
      </p:sp>
      <p:sp>
        <p:nvSpPr>
          <p:cNvPr id="9" name="Text 7"/>
          <p:cNvSpPr/>
          <p:nvPr/>
        </p:nvSpPr>
        <p:spPr>
          <a:xfrm>
            <a:off x="11384280" y="6473952"/>
            <a:ext cx="274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4748B"/>
                </a:solidFill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1155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83A5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Types of sources you may use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30352" y="777240"/>
            <a:ext cx="10972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4B55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Different sources do different jobs.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502920" y="1042416"/>
            <a:ext cx="11155680" cy="0"/>
          </a:xfrm>
          <a:prstGeom prst="line">
            <a:avLst/>
          </a:prstGeom>
          <a:noFill/>
          <a:ln w="13970">
            <a:solidFill>
              <a:srgbClr val="2E8C86">
                <a:alpha val="70000"/>
              </a:srgbClr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822960" y="118872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📚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1325880" y="1207008"/>
            <a:ext cx="22860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83A5A"/>
                </a:solidFill>
              </a:rPr>
              <a:t>Books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3840480" y="1207008"/>
            <a:ext cx="7132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0F172A"/>
                </a:solidFill>
              </a:rPr>
              <a:t>Background and explanation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822960" y="182880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📄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1325880" y="1847088"/>
            <a:ext cx="22860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83A5A"/>
                </a:solidFill>
              </a:rPr>
              <a:t>Journal articles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3840480" y="1847088"/>
            <a:ext cx="7132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0F172A"/>
                </a:solidFill>
              </a:rPr>
              <a:t>Research and academic discussion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822960" y="246888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🏛️</a:t>
            </a:r>
            <a:endParaRPr lang="en-US" sz="1800" dirty="0"/>
          </a:p>
        </p:txBody>
      </p:sp>
      <p:sp>
        <p:nvSpPr>
          <p:cNvPr id="12" name="Text 10"/>
          <p:cNvSpPr/>
          <p:nvPr/>
        </p:nvSpPr>
        <p:spPr>
          <a:xfrm>
            <a:off x="1325880" y="2487168"/>
            <a:ext cx="22860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83A5A"/>
                </a:solidFill>
              </a:rPr>
              <a:t>Government publications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3840480" y="2487168"/>
            <a:ext cx="7132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0F172A"/>
                </a:solidFill>
              </a:rPr>
              <a:t>Policy, statistics and official guidance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822960" y="310896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🚒</a:t>
            </a:r>
            <a:endParaRPr lang="en-US" sz="1800" dirty="0"/>
          </a:p>
        </p:txBody>
      </p:sp>
      <p:sp>
        <p:nvSpPr>
          <p:cNvPr id="15" name="Text 13"/>
          <p:cNvSpPr/>
          <p:nvPr/>
        </p:nvSpPr>
        <p:spPr>
          <a:xfrm>
            <a:off x="1325880" y="3127248"/>
            <a:ext cx="22860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83A5A"/>
                </a:solidFill>
              </a:rPr>
              <a:t>Professional bodies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3840480" y="3127248"/>
            <a:ext cx="7132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0F172A"/>
                </a:solidFill>
              </a:rPr>
              <a:t>Practice guidance and sector information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822960" y="374904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📊</a:t>
            </a:r>
            <a:endParaRPr lang="en-US" sz="1800" dirty="0"/>
          </a:p>
        </p:txBody>
      </p:sp>
      <p:sp>
        <p:nvSpPr>
          <p:cNvPr id="18" name="Text 16"/>
          <p:cNvSpPr/>
          <p:nvPr/>
        </p:nvSpPr>
        <p:spPr>
          <a:xfrm>
            <a:off x="1325880" y="3767328"/>
            <a:ext cx="22860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83A5A"/>
                </a:solidFill>
              </a:rPr>
              <a:t>Reports and data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3840480" y="3767328"/>
            <a:ext cx="7132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0F172A"/>
                </a:solidFill>
              </a:rPr>
              <a:t>Evidence, trends and inspections</a:t>
            </a:r>
            <a:endParaRPr lang="en-US" sz="1400" dirty="0"/>
          </a:p>
        </p:txBody>
      </p:sp>
      <p:sp>
        <p:nvSpPr>
          <p:cNvPr id="20" name="Text 18"/>
          <p:cNvSpPr/>
          <p:nvPr/>
        </p:nvSpPr>
        <p:spPr>
          <a:xfrm>
            <a:off x="822960" y="438912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📰</a:t>
            </a:r>
            <a:endParaRPr lang="en-US" sz="1800" dirty="0"/>
          </a:p>
        </p:txBody>
      </p:sp>
      <p:sp>
        <p:nvSpPr>
          <p:cNvPr id="21" name="Text 19"/>
          <p:cNvSpPr/>
          <p:nvPr/>
        </p:nvSpPr>
        <p:spPr>
          <a:xfrm>
            <a:off x="1325880" y="4407408"/>
            <a:ext cx="22860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83A5A"/>
                </a:solidFill>
              </a:rPr>
              <a:t>News articles</a:t>
            </a:r>
            <a:endParaRPr lang="en-US" sz="1400" dirty="0"/>
          </a:p>
        </p:txBody>
      </p:sp>
      <p:sp>
        <p:nvSpPr>
          <p:cNvPr id="22" name="Text 20"/>
          <p:cNvSpPr/>
          <p:nvPr/>
        </p:nvSpPr>
        <p:spPr>
          <a:xfrm>
            <a:off x="3840480" y="4407408"/>
            <a:ext cx="7132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0F172A"/>
                </a:solidFill>
              </a:rPr>
              <a:t>Current context</a:t>
            </a:r>
            <a:endParaRPr lang="en-US" sz="1400" dirty="0"/>
          </a:p>
        </p:txBody>
      </p:sp>
      <p:sp>
        <p:nvSpPr>
          <p:cNvPr id="23" name="Text 21"/>
          <p:cNvSpPr/>
          <p:nvPr/>
        </p:nvSpPr>
        <p:spPr>
          <a:xfrm>
            <a:off x="822960" y="502920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🌐</a:t>
            </a:r>
            <a:endParaRPr lang="en-US" sz="1800" dirty="0"/>
          </a:p>
        </p:txBody>
      </p:sp>
      <p:sp>
        <p:nvSpPr>
          <p:cNvPr id="24" name="Text 22"/>
          <p:cNvSpPr/>
          <p:nvPr/>
        </p:nvSpPr>
        <p:spPr>
          <a:xfrm>
            <a:off x="1325880" y="5047488"/>
            <a:ext cx="22860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83A5A"/>
                </a:solidFill>
              </a:rPr>
              <a:t>Websites</a:t>
            </a:r>
            <a:endParaRPr lang="en-US" sz="1400" dirty="0"/>
          </a:p>
        </p:txBody>
      </p:sp>
      <p:sp>
        <p:nvSpPr>
          <p:cNvPr id="25" name="Text 23"/>
          <p:cNvSpPr/>
          <p:nvPr/>
        </p:nvSpPr>
        <p:spPr>
          <a:xfrm>
            <a:off x="3840480" y="5047488"/>
            <a:ext cx="7132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0F172A"/>
                </a:solidFill>
              </a:rPr>
              <a:t>Use carefully: quality varies</a:t>
            </a:r>
            <a:endParaRPr lang="en-US" sz="1400" dirty="0"/>
          </a:p>
        </p:txBody>
      </p:sp>
      <p:sp>
        <p:nvSpPr>
          <p:cNvPr id="26" name="Text 24"/>
          <p:cNvSpPr/>
          <p:nvPr/>
        </p:nvSpPr>
        <p:spPr>
          <a:xfrm>
            <a:off x="502920" y="6510528"/>
            <a:ext cx="76809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64748B"/>
                </a:solidFill>
              </a:rPr>
              <a:t>BMFR4000 • Academic Study Skills • Fire and Rescue Leadership</a:t>
            </a:r>
            <a:endParaRPr lang="en-US" sz="750" dirty="0"/>
          </a:p>
        </p:txBody>
      </p:sp>
      <p:sp>
        <p:nvSpPr>
          <p:cNvPr id="27" name="Text 25"/>
          <p:cNvSpPr/>
          <p:nvPr/>
        </p:nvSpPr>
        <p:spPr>
          <a:xfrm>
            <a:off x="11384280" y="6473952"/>
            <a:ext cx="274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4748B"/>
                </a:solidFill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1155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83A5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Fire and Rescue examples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30352" y="777240"/>
            <a:ext cx="10972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4B55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Think about purpose: what would you use each source for?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502920" y="1042416"/>
            <a:ext cx="11155680" cy="0"/>
          </a:xfrm>
          <a:prstGeom prst="line">
            <a:avLst/>
          </a:prstGeom>
          <a:noFill/>
          <a:ln w="13970">
            <a:solidFill>
              <a:srgbClr val="2E8C86">
                <a:alpha val="70000"/>
              </a:srgbClr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914400" y="1234440"/>
            <a:ext cx="10058400" cy="3749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285750" indent="-285750">
              <a:buFont typeface="Wingdings"/>
              <a:buChar char="q"/>
            </a:pPr>
            <a:r>
              <a:rPr lang="en-US" sz="17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HMICFRS inspection report</a:t>
            </a:r>
            <a:endParaRPr lang="en-US" sz="1700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7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Fire Chiefs Council guidance</a:t>
            </a:r>
            <a:endParaRPr lang="en-US" sz="1700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7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UK Government or Home Office publication</a:t>
            </a:r>
            <a:endParaRPr lang="en-US" sz="1700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7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Fire and rescue service website or annual report</a:t>
            </a:r>
            <a:endParaRPr lang="en-US" sz="1700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7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Academic article on fire safety, leadership or emergency management</a:t>
            </a:r>
            <a:endParaRPr lang="en-US" sz="1700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7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BBC/news article about a recent incident or policy issue</a:t>
            </a:r>
            <a:endParaRPr lang="en-US" sz="1700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7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media post about a fire safety issue</a:t>
            </a:r>
            <a:endParaRPr lang="en-US" sz="1700" dirty="0">
              <a:cs typeface="Arial"/>
            </a:endParaRPr>
          </a:p>
        </p:txBody>
      </p:sp>
      <p:sp>
        <p:nvSpPr>
          <p:cNvPr id="6" name="Text 4"/>
          <p:cNvSpPr/>
          <p:nvPr/>
        </p:nvSpPr>
        <p:spPr>
          <a:xfrm>
            <a:off x="502920" y="6510528"/>
            <a:ext cx="76809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64748B"/>
                </a:solidFill>
              </a:rPr>
              <a:t>BMFR4000 • Academic Study Skills • Fire and Rescue Leadership</a:t>
            </a:r>
            <a:endParaRPr lang="en-US" sz="750" dirty="0"/>
          </a:p>
        </p:txBody>
      </p:sp>
      <p:sp>
        <p:nvSpPr>
          <p:cNvPr id="7" name="Text 5"/>
          <p:cNvSpPr/>
          <p:nvPr/>
        </p:nvSpPr>
        <p:spPr>
          <a:xfrm>
            <a:off x="11384280" y="6473952"/>
            <a:ext cx="274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4748B"/>
                </a:solidFill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1155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83A5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Not all sources are equal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30352" y="777240"/>
            <a:ext cx="10972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4B55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strongest answer is rarely the first answer online.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502920" y="1042416"/>
            <a:ext cx="11155680" cy="0"/>
          </a:xfrm>
          <a:prstGeom prst="line">
            <a:avLst/>
          </a:prstGeom>
          <a:noFill/>
          <a:ln w="13970">
            <a:solidFill>
              <a:srgbClr val="2E8C86">
                <a:alpha val="70000"/>
              </a:srgbClr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822960" y="1417320"/>
            <a:ext cx="5120640" cy="822960"/>
          </a:xfrm>
          <a:prstGeom prst="roundRect">
            <a:avLst>
              <a:gd name="adj" fmla="val 8889"/>
            </a:avLst>
          </a:prstGeom>
          <a:solidFill>
            <a:srgbClr val="DDF2EA"/>
          </a:solidFill>
          <a:ln w="6350">
            <a:solidFill>
              <a:srgbClr val="2E8C86">
                <a:alpha val="30000"/>
              </a:srgbClr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960120" y="1581912"/>
            <a:ext cx="457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dirty="0">
                <a:solidFill>
                  <a:srgbClr val="000000"/>
                </a:solidFill>
              </a:rPr>
              <a:t>✅</a:t>
            </a:r>
            <a:endParaRPr lang="en-US" sz="2300" dirty="0"/>
          </a:p>
        </p:txBody>
      </p:sp>
      <p:sp>
        <p:nvSpPr>
          <p:cNvPr id="7" name="Text 5"/>
          <p:cNvSpPr/>
          <p:nvPr/>
        </p:nvSpPr>
        <p:spPr>
          <a:xfrm>
            <a:off x="1481328" y="1591056"/>
            <a:ext cx="42976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83A5A"/>
                </a:solidFill>
              </a:rPr>
              <a:t>Usually stronger evidence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1051560" y="2359152"/>
            <a:ext cx="4663440" cy="23774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r>
              <a:rPr lang="en-US" sz="16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Government reports</a:t>
            </a:r>
            <a:endParaRPr lang="en-US" sz="1600" dirty="0"/>
          </a:p>
          <a:p>
            <a:r>
              <a:rPr lang="en-US" sz="16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Inspection reports</a:t>
            </a:r>
            <a:endParaRPr lang="en-US" sz="1600" dirty="0"/>
          </a:p>
          <a:p>
            <a:r>
              <a:rPr lang="en-US" sz="16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Professional guidance</a:t>
            </a:r>
            <a:endParaRPr lang="en-US" sz="1600" dirty="0"/>
          </a:p>
          <a:p>
            <a:r>
              <a:rPr lang="en-US" sz="16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Academic research</a:t>
            </a:r>
            <a:endParaRPr lang="en-US" sz="1600" dirty="0"/>
          </a:p>
          <a:p>
            <a:r>
              <a:rPr lang="en-US" sz="16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Official statistics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6400800" y="1417320"/>
            <a:ext cx="4937760" cy="822960"/>
          </a:xfrm>
          <a:prstGeom prst="roundRect">
            <a:avLst>
              <a:gd name="adj" fmla="val 8889"/>
            </a:avLst>
          </a:prstGeom>
          <a:solidFill>
            <a:srgbClr val="F7D79E"/>
          </a:solidFill>
          <a:ln w="6350">
            <a:solidFill>
              <a:srgbClr val="2E8C86">
                <a:alpha val="30000"/>
              </a:srgbClr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6537960" y="1581912"/>
            <a:ext cx="457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dirty="0">
                <a:solidFill>
                  <a:srgbClr val="000000"/>
                </a:solidFill>
              </a:rPr>
              <a:t>⚠️</a:t>
            </a:r>
            <a:endParaRPr lang="en-US" sz="2300" dirty="0"/>
          </a:p>
        </p:txBody>
      </p:sp>
      <p:sp>
        <p:nvSpPr>
          <p:cNvPr id="11" name="Text 9"/>
          <p:cNvSpPr/>
          <p:nvPr/>
        </p:nvSpPr>
        <p:spPr>
          <a:xfrm>
            <a:off x="7059168" y="1591056"/>
            <a:ext cx="4114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83A5A"/>
                </a:solidFill>
              </a:rPr>
              <a:t>Use carefully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6629400" y="2359152"/>
            <a:ext cx="4572000" cy="23774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r>
              <a:rPr lang="en-US" sz="16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News articles</a:t>
            </a:r>
            <a:endParaRPr lang="en-US" sz="1600" dirty="0"/>
          </a:p>
          <a:p>
            <a:r>
              <a:rPr lang="en-US" sz="16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Blogs</a:t>
            </a:r>
            <a:endParaRPr lang="en-US" sz="1600" dirty="0"/>
          </a:p>
          <a:p>
            <a:r>
              <a:rPr lang="en-US" sz="16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media posts</a:t>
            </a:r>
            <a:endParaRPr lang="en-US" sz="1600" dirty="0"/>
          </a:p>
          <a:p>
            <a:r>
              <a:rPr lang="en-US" sz="16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 summaries</a:t>
            </a:r>
            <a:endParaRPr lang="en-US" sz="1600" dirty="0"/>
          </a:p>
          <a:p>
            <a:r>
              <a:rPr lang="en-US" sz="16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Unsourced websites</a:t>
            </a:r>
          </a:p>
          <a:p>
            <a:r>
              <a:rPr lang="en-US" sz="1600" dirty="0" err="1">
                <a:solidFill>
                  <a:srgbClr val="0F172A"/>
                </a:solidFill>
                <a:cs typeface="Arial"/>
              </a:rPr>
              <a:t>Wikipidia</a:t>
            </a:r>
            <a:r>
              <a:rPr lang="en-US" sz="1600" dirty="0">
                <a:solidFill>
                  <a:srgbClr val="0F172A"/>
                </a:solidFill>
                <a:cs typeface="Arial"/>
              </a:rPr>
              <a:t> </a:t>
            </a:r>
          </a:p>
        </p:txBody>
      </p:sp>
      <p:sp>
        <p:nvSpPr>
          <p:cNvPr id="13" name="Shape 11"/>
          <p:cNvSpPr/>
          <p:nvPr/>
        </p:nvSpPr>
        <p:spPr>
          <a:xfrm>
            <a:off x="731520" y="5577840"/>
            <a:ext cx="10744200" cy="502920"/>
          </a:xfrm>
          <a:prstGeom prst="roundRect">
            <a:avLst>
              <a:gd name="adj" fmla="val 14545"/>
            </a:avLst>
          </a:prstGeom>
          <a:solidFill>
            <a:srgbClr val="EAF4F7"/>
          </a:solidFill>
          <a:ln w="6350">
            <a:solidFill>
              <a:srgbClr val="2E8C86">
                <a:alpha val="30000"/>
              </a:srgbClr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960120" y="5687568"/>
            <a:ext cx="10287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50" b="1" dirty="0">
                <a:solidFill>
                  <a:srgbClr val="183A5A"/>
                </a:solidFill>
              </a:rPr>
              <a:t>Key question: is this suitable evidence for the claim I am making?</a:t>
            </a:r>
            <a:endParaRPr lang="en-US" sz="1450" dirty="0"/>
          </a:p>
        </p:txBody>
      </p:sp>
      <p:sp>
        <p:nvSpPr>
          <p:cNvPr id="15" name="Text 13"/>
          <p:cNvSpPr/>
          <p:nvPr/>
        </p:nvSpPr>
        <p:spPr>
          <a:xfrm>
            <a:off x="502920" y="6510528"/>
            <a:ext cx="76809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64748B"/>
                </a:solidFill>
              </a:rPr>
              <a:t>BMFR4000 • Academic Study Skills • Fire and Rescue Leadership</a:t>
            </a:r>
            <a:endParaRPr lang="en-US" sz="750" dirty="0"/>
          </a:p>
        </p:txBody>
      </p:sp>
      <p:sp>
        <p:nvSpPr>
          <p:cNvPr id="16" name="Text 14"/>
          <p:cNvSpPr/>
          <p:nvPr/>
        </p:nvSpPr>
        <p:spPr>
          <a:xfrm>
            <a:off x="11384280" y="6473952"/>
            <a:ext cx="274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4748B"/>
                </a:solidFill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1155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83A5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Mini activity: ranking sources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30352" y="777240"/>
            <a:ext cx="10972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4B55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Question: What are current challenges facing Fire and Rescue Services?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502920" y="1042416"/>
            <a:ext cx="11155680" cy="0"/>
          </a:xfrm>
          <a:prstGeom prst="line">
            <a:avLst/>
          </a:prstGeom>
          <a:noFill/>
          <a:ln w="13970">
            <a:solidFill>
              <a:srgbClr val="2E8C86">
                <a:alpha val="70000"/>
              </a:srgbClr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914400" y="1234440"/>
            <a:ext cx="10058400" cy="338328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285750" indent="-285750">
              <a:buFont typeface="Wingdings"/>
              <a:buChar char="q"/>
            </a:pPr>
            <a:r>
              <a:rPr lang="en-US" sz="18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HMICFRS inspection report</a:t>
            </a:r>
            <a:endParaRPr lang="en-US" sz="1800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8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Fire Chiefs Council webpage</a:t>
            </a:r>
            <a:endParaRPr lang="en-US" sz="1800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8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BBC article about a recent fire service issue</a:t>
            </a:r>
            <a:endParaRPr lang="en-US" sz="1800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8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Academic journal article on emergency response leadership</a:t>
            </a:r>
            <a:endParaRPr lang="en-US" sz="1800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8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TikTok explanation of fire service staffing pressures</a:t>
            </a:r>
            <a:endParaRPr lang="en-US" sz="1800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8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Anonymous blog post with no references</a:t>
            </a:r>
            <a:endParaRPr lang="en-US" sz="1800" dirty="0">
              <a:cs typeface="Arial"/>
            </a:endParaRPr>
          </a:p>
        </p:txBody>
      </p:sp>
      <p:sp>
        <p:nvSpPr>
          <p:cNvPr id="6" name="Shape 4"/>
          <p:cNvSpPr/>
          <p:nvPr/>
        </p:nvSpPr>
        <p:spPr>
          <a:xfrm>
            <a:off x="731520" y="5440680"/>
            <a:ext cx="10744200" cy="502920"/>
          </a:xfrm>
          <a:prstGeom prst="roundRect">
            <a:avLst>
              <a:gd name="adj" fmla="val 14545"/>
            </a:avLst>
          </a:prstGeom>
          <a:solidFill>
            <a:srgbClr val="EAF4F7"/>
          </a:solidFill>
          <a:ln w="6350">
            <a:solidFill>
              <a:srgbClr val="2E8C86">
                <a:alpha val="30000"/>
              </a:srgbClr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960120" y="5550408"/>
            <a:ext cx="10287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50" b="1" dirty="0">
                <a:solidFill>
                  <a:srgbClr val="183A5A"/>
                </a:solidFill>
              </a:rPr>
              <a:t>Rank from strongest to weakest for an academic answer. Be ready to explain why.</a:t>
            </a:r>
            <a:endParaRPr lang="en-US" sz="1450" dirty="0"/>
          </a:p>
        </p:txBody>
      </p:sp>
      <p:sp>
        <p:nvSpPr>
          <p:cNvPr id="8" name="Text 6"/>
          <p:cNvSpPr/>
          <p:nvPr/>
        </p:nvSpPr>
        <p:spPr>
          <a:xfrm>
            <a:off x="502920" y="6510528"/>
            <a:ext cx="76809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64748B"/>
                </a:solidFill>
              </a:rPr>
              <a:t>BMFR4000 • Academic Study Skills • Fire and Rescue Leadership</a:t>
            </a:r>
            <a:endParaRPr lang="en-US" sz="750" dirty="0"/>
          </a:p>
        </p:txBody>
      </p:sp>
      <p:sp>
        <p:nvSpPr>
          <p:cNvPr id="9" name="Text 7"/>
          <p:cNvSpPr/>
          <p:nvPr/>
        </p:nvSpPr>
        <p:spPr>
          <a:xfrm>
            <a:off x="11384280" y="6473952"/>
            <a:ext cx="274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4748B"/>
                </a:solidFill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1155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83A5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simple credibility check: CRAAP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30352" y="777240"/>
            <a:ext cx="10972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4B55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will use this again before Assessment 1.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502920" y="1042416"/>
            <a:ext cx="11155680" cy="0"/>
          </a:xfrm>
          <a:prstGeom prst="line">
            <a:avLst/>
          </a:prstGeom>
          <a:noFill/>
          <a:ln w="13970">
            <a:solidFill>
              <a:srgbClr val="2E8C86">
                <a:alpha val="70000"/>
              </a:srgbClr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685800" y="1554480"/>
            <a:ext cx="2148840" cy="2194560"/>
          </a:xfrm>
          <a:prstGeom prst="roundRect">
            <a:avLst>
              <a:gd name="adj" fmla="val 3404"/>
            </a:avLst>
          </a:prstGeom>
          <a:solidFill>
            <a:srgbClr val="EAF4F7"/>
          </a:solidFill>
          <a:ln w="6350">
            <a:solidFill>
              <a:srgbClr val="2E8C86">
                <a:alpha val="30000"/>
              </a:srgbClr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1344168" y="1783080"/>
            <a:ext cx="8229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2E8C86"/>
                </a:solidFill>
              </a:rPr>
              <a:t>C</a:t>
            </a:r>
            <a:endParaRPr lang="en-US" sz="3400" dirty="0"/>
          </a:p>
        </p:txBody>
      </p:sp>
      <p:sp>
        <p:nvSpPr>
          <p:cNvPr id="7" name="Text 5"/>
          <p:cNvSpPr/>
          <p:nvPr/>
        </p:nvSpPr>
        <p:spPr>
          <a:xfrm>
            <a:off x="914400" y="2423160"/>
            <a:ext cx="1691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83A5A"/>
                </a:solidFill>
              </a:rPr>
              <a:t>Currency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914400" y="2926080"/>
            <a:ext cx="16916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50" dirty="0">
                <a:solidFill>
                  <a:srgbClr val="4B5563"/>
                </a:solidFill>
              </a:rPr>
              <a:t>Is it current enough?</a:t>
            </a: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2990088" y="1554480"/>
            <a:ext cx="2148840" cy="2194560"/>
          </a:xfrm>
          <a:prstGeom prst="roundRect">
            <a:avLst>
              <a:gd name="adj" fmla="val 3404"/>
            </a:avLst>
          </a:prstGeom>
          <a:solidFill>
            <a:srgbClr val="EAF4F7"/>
          </a:solidFill>
          <a:ln w="6350">
            <a:solidFill>
              <a:srgbClr val="2E8C86">
                <a:alpha val="30000"/>
              </a:srgbClr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3648456" y="1783080"/>
            <a:ext cx="8229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2E8C86"/>
                </a:solidFill>
              </a:rPr>
              <a:t>R</a:t>
            </a:r>
            <a:endParaRPr lang="en-US" sz="3400" dirty="0"/>
          </a:p>
        </p:txBody>
      </p:sp>
      <p:sp>
        <p:nvSpPr>
          <p:cNvPr id="11" name="Text 9"/>
          <p:cNvSpPr/>
          <p:nvPr/>
        </p:nvSpPr>
        <p:spPr>
          <a:xfrm>
            <a:off x="3218688" y="2423160"/>
            <a:ext cx="1691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83A5A"/>
                </a:solidFill>
              </a:rPr>
              <a:t>Relevance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3218688" y="2926080"/>
            <a:ext cx="16916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50" dirty="0">
                <a:solidFill>
                  <a:srgbClr val="4B5563"/>
                </a:solidFill>
              </a:rPr>
              <a:t>Does it answer the task?</a:t>
            </a:r>
            <a:endParaRPr lang="en-US" sz="1250" dirty="0"/>
          </a:p>
        </p:txBody>
      </p:sp>
      <p:sp>
        <p:nvSpPr>
          <p:cNvPr id="13" name="Shape 11"/>
          <p:cNvSpPr/>
          <p:nvPr/>
        </p:nvSpPr>
        <p:spPr>
          <a:xfrm>
            <a:off x="5294376" y="1554480"/>
            <a:ext cx="2148840" cy="2194560"/>
          </a:xfrm>
          <a:prstGeom prst="roundRect">
            <a:avLst>
              <a:gd name="adj" fmla="val 3404"/>
            </a:avLst>
          </a:prstGeom>
          <a:solidFill>
            <a:srgbClr val="EAF4F7"/>
          </a:solidFill>
          <a:ln w="6350">
            <a:solidFill>
              <a:srgbClr val="2E8C86">
                <a:alpha val="30000"/>
              </a:srgbClr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5952744" y="1783080"/>
            <a:ext cx="8229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2E8C86"/>
                </a:solidFill>
              </a:rPr>
              <a:t>A</a:t>
            </a:r>
            <a:endParaRPr lang="en-US" sz="3400" dirty="0"/>
          </a:p>
        </p:txBody>
      </p:sp>
      <p:sp>
        <p:nvSpPr>
          <p:cNvPr id="15" name="Text 13"/>
          <p:cNvSpPr/>
          <p:nvPr/>
        </p:nvSpPr>
        <p:spPr>
          <a:xfrm>
            <a:off x="5522976" y="2423160"/>
            <a:ext cx="1691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83A5A"/>
                </a:solidFill>
              </a:rPr>
              <a:t>Authority</a:t>
            </a:r>
            <a:endParaRPr lang="en-US" sz="1500" dirty="0"/>
          </a:p>
        </p:txBody>
      </p:sp>
      <p:sp>
        <p:nvSpPr>
          <p:cNvPr id="16" name="Text 14"/>
          <p:cNvSpPr/>
          <p:nvPr/>
        </p:nvSpPr>
        <p:spPr>
          <a:xfrm>
            <a:off x="5522976" y="2926080"/>
            <a:ext cx="16916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50" dirty="0">
                <a:solidFill>
                  <a:srgbClr val="4B5563"/>
                </a:solidFill>
              </a:rPr>
              <a:t>Who produced it?</a:t>
            </a:r>
            <a:endParaRPr lang="en-US" sz="1250" dirty="0"/>
          </a:p>
        </p:txBody>
      </p:sp>
      <p:sp>
        <p:nvSpPr>
          <p:cNvPr id="17" name="Shape 15"/>
          <p:cNvSpPr/>
          <p:nvPr/>
        </p:nvSpPr>
        <p:spPr>
          <a:xfrm>
            <a:off x="7598664" y="1554480"/>
            <a:ext cx="2148840" cy="2194560"/>
          </a:xfrm>
          <a:prstGeom prst="roundRect">
            <a:avLst>
              <a:gd name="adj" fmla="val 3404"/>
            </a:avLst>
          </a:prstGeom>
          <a:solidFill>
            <a:srgbClr val="EAF4F7"/>
          </a:solidFill>
          <a:ln w="6350">
            <a:solidFill>
              <a:srgbClr val="2E8C86">
                <a:alpha val="30000"/>
              </a:srgbClr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8257032" y="1783080"/>
            <a:ext cx="8229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2E8C86"/>
                </a:solidFill>
              </a:rPr>
              <a:t>A</a:t>
            </a:r>
            <a:endParaRPr lang="en-US" sz="3400" dirty="0"/>
          </a:p>
        </p:txBody>
      </p:sp>
      <p:sp>
        <p:nvSpPr>
          <p:cNvPr id="19" name="Text 17"/>
          <p:cNvSpPr/>
          <p:nvPr/>
        </p:nvSpPr>
        <p:spPr>
          <a:xfrm>
            <a:off x="7827264" y="2423160"/>
            <a:ext cx="1691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83A5A"/>
                </a:solidFill>
              </a:rPr>
              <a:t>Accuracy</a:t>
            </a:r>
            <a:endParaRPr lang="en-US" sz="1500" dirty="0"/>
          </a:p>
        </p:txBody>
      </p:sp>
      <p:sp>
        <p:nvSpPr>
          <p:cNvPr id="20" name="Text 18"/>
          <p:cNvSpPr/>
          <p:nvPr/>
        </p:nvSpPr>
        <p:spPr>
          <a:xfrm>
            <a:off x="7827264" y="2926080"/>
            <a:ext cx="16916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50" dirty="0">
                <a:solidFill>
                  <a:srgbClr val="4B5563"/>
                </a:solidFill>
              </a:rPr>
              <a:t>Can claims be checked?</a:t>
            </a:r>
            <a:endParaRPr lang="en-US" sz="1250" dirty="0"/>
          </a:p>
        </p:txBody>
      </p:sp>
      <p:sp>
        <p:nvSpPr>
          <p:cNvPr id="21" name="Shape 19"/>
          <p:cNvSpPr/>
          <p:nvPr/>
        </p:nvSpPr>
        <p:spPr>
          <a:xfrm>
            <a:off x="9902952" y="1554480"/>
            <a:ext cx="2148840" cy="2194560"/>
          </a:xfrm>
          <a:prstGeom prst="roundRect">
            <a:avLst>
              <a:gd name="adj" fmla="val 3404"/>
            </a:avLst>
          </a:prstGeom>
          <a:solidFill>
            <a:srgbClr val="EAF4F7"/>
          </a:solidFill>
          <a:ln w="6350">
            <a:solidFill>
              <a:srgbClr val="2E8C86">
                <a:alpha val="30000"/>
              </a:srgbClr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10561320" y="1783080"/>
            <a:ext cx="8229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2E8C86"/>
                </a:solidFill>
              </a:rPr>
              <a:t>P</a:t>
            </a:r>
            <a:endParaRPr lang="en-US" sz="3400" dirty="0"/>
          </a:p>
        </p:txBody>
      </p:sp>
      <p:sp>
        <p:nvSpPr>
          <p:cNvPr id="23" name="Text 21"/>
          <p:cNvSpPr/>
          <p:nvPr/>
        </p:nvSpPr>
        <p:spPr>
          <a:xfrm>
            <a:off x="10131552" y="2423160"/>
            <a:ext cx="1691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83A5A"/>
                </a:solidFill>
              </a:rPr>
              <a:t>Purpose</a:t>
            </a:r>
            <a:endParaRPr lang="en-US" sz="1500" dirty="0"/>
          </a:p>
        </p:txBody>
      </p:sp>
      <p:sp>
        <p:nvSpPr>
          <p:cNvPr id="24" name="Text 22"/>
          <p:cNvSpPr/>
          <p:nvPr/>
        </p:nvSpPr>
        <p:spPr>
          <a:xfrm>
            <a:off x="10131552" y="2926080"/>
            <a:ext cx="16916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50" dirty="0">
                <a:solidFill>
                  <a:srgbClr val="4B5563"/>
                </a:solidFill>
              </a:rPr>
              <a:t>Why was it published?</a:t>
            </a:r>
            <a:endParaRPr lang="en-US" sz="1250" dirty="0"/>
          </a:p>
        </p:txBody>
      </p:sp>
      <p:sp>
        <p:nvSpPr>
          <p:cNvPr id="25" name="Shape 23"/>
          <p:cNvSpPr/>
          <p:nvPr/>
        </p:nvSpPr>
        <p:spPr>
          <a:xfrm>
            <a:off x="731520" y="5257800"/>
            <a:ext cx="10744200" cy="502920"/>
          </a:xfrm>
          <a:prstGeom prst="roundRect">
            <a:avLst>
              <a:gd name="adj" fmla="val 14545"/>
            </a:avLst>
          </a:prstGeom>
          <a:solidFill>
            <a:srgbClr val="EAF4F7"/>
          </a:solidFill>
          <a:ln w="6350">
            <a:solidFill>
              <a:srgbClr val="2E8C86">
                <a:alpha val="30000"/>
              </a:srgbClr>
            </a:solidFill>
            <a:prstDash val="solid"/>
          </a:ln>
        </p:spPr>
      </p:sp>
      <p:sp>
        <p:nvSpPr>
          <p:cNvPr id="26" name="Text 24"/>
          <p:cNvSpPr/>
          <p:nvPr/>
        </p:nvSpPr>
        <p:spPr>
          <a:xfrm>
            <a:off x="960120" y="5367528"/>
            <a:ext cx="10287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50" b="1" dirty="0">
                <a:solidFill>
                  <a:srgbClr val="183A5A"/>
                </a:solidFill>
              </a:rPr>
              <a:t>A source does not have to be perfect to be useful — but you must understand its strengths and limits.</a:t>
            </a:r>
            <a:endParaRPr lang="en-US" sz="1450" dirty="0"/>
          </a:p>
        </p:txBody>
      </p:sp>
      <p:sp>
        <p:nvSpPr>
          <p:cNvPr id="27" name="Text 25"/>
          <p:cNvSpPr/>
          <p:nvPr/>
        </p:nvSpPr>
        <p:spPr>
          <a:xfrm>
            <a:off x="502920" y="6510528"/>
            <a:ext cx="76809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64748B"/>
                </a:solidFill>
              </a:rPr>
              <a:t>BMFR4000 • Academic Study Skills • Fire and Rescue Leadership</a:t>
            </a:r>
            <a:endParaRPr lang="en-US" sz="750" dirty="0"/>
          </a:p>
        </p:txBody>
      </p:sp>
      <p:sp>
        <p:nvSpPr>
          <p:cNvPr id="28" name="Text 26"/>
          <p:cNvSpPr/>
          <p:nvPr/>
        </p:nvSpPr>
        <p:spPr>
          <a:xfrm>
            <a:off x="11384280" y="6473952"/>
            <a:ext cx="274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4748B"/>
                </a:solidFill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1155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83A5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today links to Assessment 1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30352" y="777240"/>
            <a:ext cx="10972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4B55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Today is the foundation.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502920" y="1042416"/>
            <a:ext cx="11155680" cy="0"/>
          </a:xfrm>
          <a:prstGeom prst="line">
            <a:avLst/>
          </a:prstGeom>
          <a:noFill/>
          <a:ln w="13970">
            <a:solidFill>
              <a:srgbClr val="2E8C86">
                <a:alpha val="70000"/>
              </a:srgbClr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914400" y="1234440"/>
            <a:ext cx="10058400" cy="338328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285750" indent="-285750">
              <a:buFont typeface="Wingdings"/>
              <a:buChar char="q"/>
            </a:pPr>
            <a:r>
              <a:rPr lang="en-US" sz="18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library session helps you locate credible information</a:t>
            </a:r>
            <a:endParaRPr lang="en-US" sz="1800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8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 Skills helps you organise and save your work</a:t>
            </a:r>
            <a:endParaRPr lang="en-US" sz="1800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8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Moodle and Hwb help you find support and resources</a:t>
            </a:r>
            <a:endParaRPr lang="en-US" sz="1800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8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Harvard guide helps you correct citations and references</a:t>
            </a:r>
            <a:endParaRPr lang="en-US" sz="1800" dirty="0"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US" sz="18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CRAAP helps you judge whether information is trustworthy</a:t>
            </a:r>
            <a:endParaRPr lang="en-US" sz="1800" dirty="0">
              <a:cs typeface="Arial"/>
            </a:endParaRPr>
          </a:p>
        </p:txBody>
      </p:sp>
      <p:sp>
        <p:nvSpPr>
          <p:cNvPr id="6" name="Shape 4"/>
          <p:cNvSpPr/>
          <p:nvPr/>
        </p:nvSpPr>
        <p:spPr>
          <a:xfrm>
            <a:off x="731520" y="5394960"/>
            <a:ext cx="10744200" cy="502920"/>
          </a:xfrm>
          <a:prstGeom prst="roundRect">
            <a:avLst>
              <a:gd name="adj" fmla="val 14545"/>
            </a:avLst>
          </a:prstGeom>
          <a:solidFill>
            <a:srgbClr val="EAF4F7"/>
          </a:solidFill>
          <a:ln w="6350">
            <a:solidFill>
              <a:srgbClr val="2E8C86">
                <a:alpha val="30000"/>
              </a:srgbClr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960120" y="5504688"/>
            <a:ext cx="10287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50" b="1" dirty="0">
                <a:solidFill>
                  <a:srgbClr val="183A5A"/>
                </a:solidFill>
              </a:rPr>
              <a:t>Assessment 1 asks you to apply these skills in a classroom case study.</a:t>
            </a:r>
            <a:endParaRPr lang="en-US" sz="1450" dirty="0"/>
          </a:p>
        </p:txBody>
      </p:sp>
      <p:sp>
        <p:nvSpPr>
          <p:cNvPr id="8" name="Text 6"/>
          <p:cNvSpPr/>
          <p:nvPr/>
        </p:nvSpPr>
        <p:spPr>
          <a:xfrm>
            <a:off x="502920" y="6510528"/>
            <a:ext cx="76809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64748B"/>
                </a:solidFill>
              </a:rPr>
              <a:t>BMFR4000 • Academic Study Skills • Fire and Rescue Leadership</a:t>
            </a:r>
            <a:endParaRPr lang="en-US" sz="750" dirty="0"/>
          </a:p>
        </p:txBody>
      </p:sp>
      <p:sp>
        <p:nvSpPr>
          <p:cNvPr id="9" name="Text 7"/>
          <p:cNvSpPr/>
          <p:nvPr/>
        </p:nvSpPr>
        <p:spPr>
          <a:xfrm>
            <a:off x="11384280" y="6473952"/>
            <a:ext cx="274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4748B"/>
                </a:solidFill>
              </a:rPr>
              <a:t>20</a:t>
            </a:r>
            <a:endParaRPr lang="en-US" sz="800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1155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83A5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Before next session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30352" y="777240"/>
            <a:ext cx="10972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4B55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Keep this light and practical.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502920" y="1042416"/>
            <a:ext cx="11155680" cy="0"/>
          </a:xfrm>
          <a:prstGeom prst="line">
            <a:avLst/>
          </a:prstGeom>
          <a:noFill/>
          <a:ln w="13970">
            <a:solidFill>
              <a:srgbClr val="2E8C86">
                <a:alpha val="70000"/>
              </a:srgbClr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960120" y="1463040"/>
            <a:ext cx="10058400" cy="31089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342900" indent="-342900">
              <a:buFont typeface="Wingdings"/>
              <a:buChar char="q"/>
            </a:pPr>
            <a:r>
              <a:rPr lang="en-US" sz="20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Check you can access Moodle and your university email</a:t>
            </a:r>
            <a:endParaRPr lang="en-US" sz="2000" dirty="0">
              <a:cs typeface="Arial"/>
            </a:endParaRPr>
          </a:p>
          <a:p>
            <a:pPr marL="342900" indent="-342900">
              <a:buFont typeface="Wingdings"/>
              <a:buChar char="q"/>
            </a:pPr>
            <a:r>
              <a:rPr lang="en-US" sz="20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Create/check your BMFR4000 OneDrive folder</a:t>
            </a:r>
            <a:endParaRPr lang="en-US" sz="2000" dirty="0">
              <a:cs typeface="Arial"/>
            </a:endParaRPr>
          </a:p>
          <a:p>
            <a:pPr marL="342900" indent="-342900">
              <a:buFont typeface="Wingdings"/>
              <a:buChar char="q"/>
            </a:pPr>
            <a:r>
              <a:rPr lang="en-US" sz="20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Open the Harvard Referencing Handbook</a:t>
            </a:r>
            <a:endParaRPr lang="en-US" sz="2000" dirty="0">
              <a:cs typeface="Arial"/>
            </a:endParaRPr>
          </a:p>
          <a:p>
            <a:pPr marL="342900" indent="-342900">
              <a:buFont typeface="Wingdings"/>
              <a:buChar char="q"/>
            </a:pPr>
            <a:r>
              <a:rPr lang="en-US" sz="20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Open the Assessment 1 GA36 again</a:t>
            </a:r>
            <a:endParaRPr lang="en-US" sz="2000" dirty="0">
              <a:cs typeface="Arial"/>
            </a:endParaRPr>
          </a:p>
          <a:p>
            <a:pPr marL="342900" indent="-342900">
              <a:buFont typeface="Wingdings"/>
              <a:buChar char="q"/>
            </a:pPr>
            <a:r>
              <a:rPr lang="en-US" sz="2000" dirty="0">
                <a:solidFill>
                  <a:srgbClr val="0F17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Bring questions about sources, referencing or Moodle</a:t>
            </a:r>
            <a:endParaRPr lang="en-US" sz="2000" dirty="0">
              <a:cs typeface="Arial"/>
            </a:endParaRPr>
          </a:p>
        </p:txBody>
      </p:sp>
      <p:sp>
        <p:nvSpPr>
          <p:cNvPr id="6" name="Text 4"/>
          <p:cNvSpPr/>
          <p:nvPr/>
        </p:nvSpPr>
        <p:spPr>
          <a:xfrm>
            <a:off x="914400" y="5212080"/>
            <a:ext cx="102412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2E8C86"/>
                </a:solidFill>
              </a:rPr>
              <a:t>Small steps now prevent big stress later.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502920" y="6510528"/>
            <a:ext cx="76809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64748B"/>
                </a:solidFill>
              </a:rPr>
              <a:t>BMFR4000 • Academic Study Skills • Fire and Rescue Leadership</a:t>
            </a:r>
            <a:endParaRPr lang="en-US" sz="750" dirty="0"/>
          </a:p>
        </p:txBody>
      </p:sp>
      <p:sp>
        <p:nvSpPr>
          <p:cNvPr id="8" name="Text 6"/>
          <p:cNvSpPr/>
          <p:nvPr/>
        </p:nvSpPr>
        <p:spPr>
          <a:xfrm>
            <a:off x="11384280" y="6473952"/>
            <a:ext cx="274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4748B"/>
                </a:solidFill>
              </a:rPr>
              <a:t>21</a:t>
            </a:r>
            <a:endParaRPr lang="en-US" sz="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rial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27</Slides>
  <Notes>27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UWTSD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BMFR4000 Week 1: Welcome, Library, Digital Skills and Sources</dc:title>
  <dc:subject>BMFR4000 Week 1</dc:subject>
  <dc:creator>Christine Joy</dc:creator>
  <cp:lastModifiedBy>Christine Joy</cp:lastModifiedBy>
  <cp:revision>68</cp:revision>
  <dcterms:created xsi:type="dcterms:W3CDTF">2026-10-01T11:42:34Z</dcterms:created>
  <dcterms:modified xsi:type="dcterms:W3CDTF">2026-10-02T07:52:26Z</dcterms:modified>
</cp:coreProperties>
</file>