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63" r:id="rId2"/>
    <p:sldId id="264" r:id="rId3"/>
    <p:sldId id="265" r:id="rId4"/>
    <p:sldId id="266" r:id="rId5"/>
    <p:sldId id="267" r:id="rId6"/>
    <p:sldId id="268" r:id="rId7"/>
    <p:sldId id="277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849"/>
    <p:restoredTop sz="93333"/>
  </p:normalViewPr>
  <p:slideViewPr>
    <p:cSldViewPr snapToObjects="1">
      <p:cViewPr varScale="1">
        <p:scale>
          <a:sx n="93" d="100"/>
          <a:sy n="93" d="100"/>
        </p:scale>
        <p:origin x="344" y="2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39E14F-BDB4-B44C-BB70-56046B8133E0}" type="datetimeFigureOut">
              <a:rPr lang="en-US" smtClean="0"/>
              <a:t>5/16/18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F073BB-0CA4-1E40-855D-CDF9E17EE7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2654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FEC4AEFF-A386-5040-AAE3-3190DCCEF799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dirty="0"/>
              <a:t>Paul: Apostle and Theologian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881BAC54-292E-1641-9CAF-C0F2773FE07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The Core of Paul’s Theology</a:t>
            </a:r>
          </a:p>
        </p:txBody>
      </p:sp>
    </p:spTree>
    <p:extLst>
      <p:ext uri="{BB962C8B-B14F-4D97-AF65-F5344CB8AC3E}">
        <p14:creationId xmlns:p14="http://schemas.microsoft.com/office/powerpoint/2010/main" val="38593399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90C90E17-951A-D646-B807-2396B44290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600" b="1">
                <a:cs typeface="Arial" panose="020B0604020202020204" pitchFamily="34" charset="0"/>
              </a:rPr>
              <a:t>Justification by Faith: The Kerygma</a:t>
            </a:r>
            <a:endParaRPr lang="en-US" altLang="en-US" sz="4900" b="1">
              <a:cs typeface="Arial" panose="020B0604020202020204" pitchFamily="34" charset="0"/>
            </a:endParaRP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D6F993F3-C54C-9146-BE51-7CDCFBCA2D8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altLang="en-US" sz="2200" dirty="0">
                <a:solidFill>
                  <a:schemeClr val="folHlink"/>
                </a:solidFill>
                <a:cs typeface="Arial" panose="020B0604020202020204" pitchFamily="34" charset="0"/>
              </a:rPr>
              <a:t>	</a:t>
            </a:r>
            <a:r>
              <a:rPr lang="en-US" altLang="en-US" sz="2200" dirty="0">
                <a:solidFill>
                  <a:srgbClr val="FFFF00"/>
                </a:solidFill>
                <a:cs typeface="Arial" panose="020B0604020202020204" pitchFamily="34" charset="0"/>
              </a:rPr>
              <a:t>‘…Christ </a:t>
            </a:r>
            <a:r>
              <a:rPr lang="en-US" altLang="en-US" sz="2200" u="sng" dirty="0">
                <a:solidFill>
                  <a:srgbClr val="FFFF00"/>
                </a:solidFill>
                <a:cs typeface="Arial" panose="020B0604020202020204" pitchFamily="34" charset="0"/>
              </a:rPr>
              <a:t>died</a:t>
            </a:r>
            <a:r>
              <a:rPr lang="en-US" altLang="en-US" sz="2200" dirty="0">
                <a:solidFill>
                  <a:srgbClr val="FFFF00"/>
                </a:solidFill>
                <a:cs typeface="Arial" panose="020B0604020202020204" pitchFamily="34" charset="0"/>
              </a:rPr>
              <a:t> for our sins in accordance with the Scriptures, and that he was </a:t>
            </a:r>
            <a:r>
              <a:rPr lang="en-US" altLang="en-US" sz="2200" u="sng" dirty="0">
                <a:solidFill>
                  <a:srgbClr val="FFFF00"/>
                </a:solidFill>
                <a:cs typeface="Arial" panose="020B0604020202020204" pitchFamily="34" charset="0"/>
              </a:rPr>
              <a:t>buried</a:t>
            </a:r>
            <a:r>
              <a:rPr lang="en-US" altLang="en-US" sz="2200" dirty="0">
                <a:solidFill>
                  <a:srgbClr val="FFFF00"/>
                </a:solidFill>
                <a:cs typeface="Arial" panose="020B0604020202020204" pitchFamily="34" charset="0"/>
              </a:rPr>
              <a:t>, and that he was </a:t>
            </a:r>
            <a:r>
              <a:rPr lang="en-US" altLang="en-US" sz="2200" u="sng" dirty="0">
                <a:solidFill>
                  <a:srgbClr val="FFFF00"/>
                </a:solidFill>
                <a:cs typeface="Arial" panose="020B0604020202020204" pitchFamily="34" charset="0"/>
              </a:rPr>
              <a:t>raised</a:t>
            </a:r>
            <a:r>
              <a:rPr lang="en-US" altLang="en-US" sz="2200" dirty="0">
                <a:solidFill>
                  <a:srgbClr val="FFFF00"/>
                </a:solidFill>
                <a:cs typeface="Arial" panose="020B0604020202020204" pitchFamily="34" charset="0"/>
              </a:rPr>
              <a:t> on the third day in accordance with the Scriptures, and he </a:t>
            </a:r>
            <a:r>
              <a:rPr lang="en-US" altLang="en-US" sz="2200" u="sng" dirty="0">
                <a:solidFill>
                  <a:srgbClr val="FFFF00"/>
                </a:solidFill>
                <a:cs typeface="Arial" panose="020B0604020202020204" pitchFamily="34" charset="0"/>
              </a:rPr>
              <a:t>appeared</a:t>
            </a:r>
            <a:r>
              <a:rPr lang="en-US" altLang="en-US" sz="2200" dirty="0">
                <a:solidFill>
                  <a:srgbClr val="FFFF00"/>
                </a:solidFill>
                <a:cs typeface="Arial" panose="020B0604020202020204" pitchFamily="34" charset="0"/>
              </a:rPr>
              <a:t> to Cephas, then to the twelve, then he appeared to over five hundred brothers’ (I Corinthians 15:3-6).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altLang="en-US" sz="2200" dirty="0">
                <a:cs typeface="Arial" panose="020B0604020202020204" pitchFamily="34" charset="0"/>
              </a:rPr>
              <a:t>	A crucified and risen Christ: according to the Jewish law Jesus was accursed because he ‘hung on a tree’ (see Galatians 3:13). This was a ‘stumbling block for the Jews’ (I Corinthians 1:23).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altLang="en-US" sz="2200" dirty="0">
                <a:cs typeface="Arial" panose="020B0604020202020204" pitchFamily="34" charset="0"/>
              </a:rPr>
              <a:t>	Paul’s call-vision prompted him to reassess his convictions about God and the Jewish Law: he views Christ as the only path to salvation.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US" altLang="en-US" sz="2200" dirty="0">
                <a:cs typeface="Arial" panose="020B0604020202020204" pitchFamily="34" charset="0"/>
              </a:rPr>
              <a:t>	Jesus’ resurrection from the dead is a vindication (he is ‘justified’ by God). Justification of believers rests on this act.</a:t>
            </a:r>
            <a:endParaRPr lang="en-US" altLang="en-US" sz="2200" dirty="0">
              <a:solidFill>
                <a:schemeClr val="folHlink"/>
              </a:solidFill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5157679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54441841-8986-3241-BBAC-38A2AD297F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br>
              <a:rPr lang="en-US" altLang="en-US" b="1">
                <a:cs typeface="Arial" panose="020B0604020202020204" pitchFamily="34" charset="0"/>
              </a:rPr>
            </a:br>
            <a:r>
              <a:rPr lang="en-US" altLang="en-US" b="1">
                <a:cs typeface="Arial" panose="020B0604020202020204" pitchFamily="34" charset="0"/>
              </a:rPr>
              <a:t>Sin and Salvation</a:t>
            </a:r>
            <a:br>
              <a:rPr lang="en-US" altLang="en-US" b="1">
                <a:cs typeface="Arial" panose="020B0604020202020204" pitchFamily="34" charset="0"/>
              </a:rPr>
            </a:br>
            <a:endParaRPr lang="en-US" altLang="en-US" b="1">
              <a:cs typeface="Arial" panose="020B0604020202020204" pitchFamily="34" charset="0"/>
            </a:endParaRP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2BD4B54D-6079-F844-877D-3C70C2F28D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>
                <a:cs typeface="Arial" panose="020B0604020202020204" pitchFamily="34" charset="0"/>
              </a:rPr>
              <a:t>	All human beings are sinful because they exist ‘in Adam’. The solution is found in Christ’s death; it cleanses humankind of its sinfulness (Romans 3:24-26).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>
                <a:cs typeface="Arial" panose="020B0604020202020204" pitchFamily="34" charset="0"/>
              </a:rPr>
              <a:t>	God sent his Son into the world to be united with humankind.</a:t>
            </a:r>
          </a:p>
          <a:p>
            <a:pPr eaLnBrk="1" hangingPunct="1">
              <a:lnSpc>
                <a:spcPct val="90000"/>
              </a:lnSpc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097630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68ED400C-007A-3342-8BB6-59F07F2ECE3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b="1">
                <a:ea typeface="Arial" charset="0"/>
                <a:cs typeface="Arial" charset="0"/>
              </a:rPr>
              <a:t>Death and Resurrection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D4B2CAC0-E8EA-9048-BF80-FD3F405278F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33400" indent="-533400" eaLnBrk="1" hangingPunct="1">
              <a:lnSpc>
                <a:spcPct val="90000"/>
              </a:lnSpc>
              <a:buFont typeface="Arial" panose="020B0604020202020204" pitchFamily="34" charset="0"/>
              <a:buAutoNum type="arabicPeriod"/>
            </a:pPr>
            <a:r>
              <a:rPr lang="en-US" altLang="en-US" sz="2800">
                <a:cs typeface="Arial" panose="020B0604020202020204" pitchFamily="34" charset="0"/>
              </a:rPr>
              <a:t>Christ was vindicated in/through the resurrection and was pronounced Son of God.</a:t>
            </a:r>
          </a:p>
          <a:p>
            <a:pPr marL="533400" indent="-533400" eaLnBrk="1" hangingPunct="1">
              <a:lnSpc>
                <a:spcPct val="90000"/>
              </a:lnSpc>
              <a:buFont typeface="Arial" panose="020B0604020202020204" pitchFamily="34" charset="0"/>
              <a:buAutoNum type="arabicPeriod"/>
            </a:pPr>
            <a:endParaRPr lang="en-US" altLang="en-US" sz="2800">
              <a:cs typeface="Arial" panose="020B0604020202020204" pitchFamily="34" charset="0"/>
            </a:endParaRPr>
          </a:p>
          <a:p>
            <a:pPr marL="533400" indent="-533400" eaLnBrk="1" hangingPunct="1">
              <a:lnSpc>
                <a:spcPct val="90000"/>
              </a:lnSpc>
              <a:buFont typeface="Arial" panose="020B0604020202020204" pitchFamily="34" charset="0"/>
              <a:buAutoNum type="arabicPeriod"/>
            </a:pPr>
            <a:r>
              <a:rPr lang="en-US" altLang="en-US" sz="2800">
                <a:cs typeface="Arial" panose="020B0604020202020204" pitchFamily="34" charset="0"/>
              </a:rPr>
              <a:t> Through baptism human beings can share in his death and resurrection by living ‘in Christ’.</a:t>
            </a:r>
          </a:p>
          <a:p>
            <a:pPr marL="533400" indent="-533400" eaLnBrk="1" hangingPunct="1">
              <a:lnSpc>
                <a:spcPct val="90000"/>
              </a:lnSpc>
              <a:buFont typeface="Arial" panose="020B0604020202020204" pitchFamily="34" charset="0"/>
              <a:buAutoNum type="arabicPeriod"/>
            </a:pPr>
            <a:endParaRPr lang="en-US" altLang="en-US" sz="2800">
              <a:cs typeface="Arial" panose="020B0604020202020204" pitchFamily="34" charset="0"/>
            </a:endParaRPr>
          </a:p>
          <a:p>
            <a:pPr marL="533400" indent="-533400" eaLnBrk="1" hangingPunct="1">
              <a:lnSpc>
                <a:spcPct val="90000"/>
              </a:lnSpc>
              <a:buFont typeface="Arial" panose="020B0604020202020204" pitchFamily="34" charset="0"/>
              <a:buAutoNum type="arabicPeriod"/>
            </a:pPr>
            <a:r>
              <a:rPr lang="en-US" altLang="en-US" sz="2800">
                <a:cs typeface="Arial" panose="020B0604020202020204" pitchFamily="34" charset="0"/>
              </a:rPr>
              <a:t>Believers are transformed and can address God as ‘Abba, Father’ (cf. Galatians 4:6-7). </a:t>
            </a:r>
          </a:p>
          <a:p>
            <a:pPr marL="533400" indent="-533400" eaLnBrk="1" hangingPunct="1">
              <a:lnSpc>
                <a:spcPct val="90000"/>
              </a:lnSpc>
            </a:pPr>
            <a:endParaRPr lang="en-US" altLang="en-US" sz="2800"/>
          </a:p>
        </p:txBody>
      </p:sp>
    </p:spTree>
    <p:extLst>
      <p:ext uri="{BB962C8B-B14F-4D97-AF65-F5344CB8AC3E}">
        <p14:creationId xmlns:p14="http://schemas.microsoft.com/office/powerpoint/2010/main" val="32122280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82FEAC14-99B1-A049-9EA0-4766D6101E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br>
              <a:rPr lang="en-US" altLang="en-US" b="1">
                <a:cs typeface="Arial" panose="020B0604020202020204" pitchFamily="34" charset="0"/>
              </a:rPr>
            </a:br>
            <a:r>
              <a:rPr lang="en-US" altLang="en-US" b="1">
                <a:cs typeface="Arial" panose="020B0604020202020204" pitchFamily="34" charset="0"/>
              </a:rPr>
              <a:t>The Body of Christ</a:t>
            </a:r>
            <a:br>
              <a:rPr lang="en-US" altLang="en-US" b="1">
                <a:cs typeface="Arial" panose="020B0604020202020204" pitchFamily="34" charset="0"/>
              </a:rPr>
            </a:br>
            <a:endParaRPr lang="en-US" altLang="en-US" b="1">
              <a:cs typeface="Arial" panose="020B0604020202020204" pitchFamily="34" charset="0"/>
            </a:endParaRP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8BB5511C-FD42-5F4A-9EC6-88393514B9D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charset="2"/>
              <a:buNone/>
              <a:defRPr/>
            </a:pPr>
            <a:r>
              <a:rPr lang="en-US" altLang="en-US">
                <a:ea typeface="Arial" charset="0"/>
                <a:cs typeface="Arial" charset="0"/>
              </a:rPr>
              <a:t>	Communion exists between Christ and believers, and between believers and each other: ‘Now you are the body of Christ and individually members of it’ (I Corinthians 12:27). This unity is created from within; believers are to stand united, although there is room for diversity.</a:t>
            </a:r>
          </a:p>
          <a:p>
            <a:pPr eaLnBrk="1" hangingPunct="1">
              <a:buFont typeface="Wingdings" charset="2"/>
              <a:buChar char="n"/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261324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A51D4788-ACFD-DE4A-9B4D-D2FE224059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br>
              <a:rPr lang="en-US" altLang="en-US" sz="5100" b="1">
                <a:cs typeface="Arial" panose="020B0604020202020204" pitchFamily="34" charset="0"/>
              </a:rPr>
            </a:br>
            <a:r>
              <a:rPr lang="en-US" altLang="en-US" sz="5100" b="1">
                <a:cs typeface="Arial" panose="020B0604020202020204" pitchFamily="34" charset="0"/>
              </a:rPr>
              <a:t>Ethical Conduct</a:t>
            </a:r>
            <a:br>
              <a:rPr lang="en-US" altLang="en-US" sz="5100" b="1">
                <a:cs typeface="Arial" panose="020B0604020202020204" pitchFamily="34" charset="0"/>
              </a:rPr>
            </a:br>
            <a:endParaRPr lang="en-US" altLang="en-US" sz="5100" b="1">
              <a:cs typeface="Arial" panose="020B0604020202020204" pitchFamily="34" charset="0"/>
            </a:endParaRP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3FD52991-9BC9-8746-88D7-C92F5CAB0C9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80000"/>
              </a:lnSpc>
              <a:buFont typeface="Arial" panose="020B0604020202020204" pitchFamily="34" charset="0"/>
              <a:buAutoNum type="arabicPeriod"/>
            </a:pPr>
            <a:r>
              <a:rPr lang="en-US" altLang="en-US" sz="2600">
                <a:cs typeface="Arial" panose="020B0604020202020204" pitchFamily="34" charset="0"/>
              </a:rPr>
              <a:t>Not a religion free of moral codes (not ‘all things are lawful for me’ (I Cor. 6:12)).</a:t>
            </a:r>
          </a:p>
          <a:p>
            <a:pPr marL="609600" indent="-609600" eaLnBrk="1" hangingPunct="1">
              <a:lnSpc>
                <a:spcPct val="80000"/>
              </a:lnSpc>
              <a:buFont typeface="Arial" panose="020B0604020202020204" pitchFamily="34" charset="0"/>
              <a:buAutoNum type="arabicPeriod"/>
            </a:pPr>
            <a:r>
              <a:rPr lang="en-US" altLang="en-US" sz="2600">
                <a:cs typeface="Arial" panose="020B0604020202020204" pitchFamily="34" charset="0"/>
              </a:rPr>
              <a:t>Obedience to Christ (not to the Law) is	the path to be followed.</a:t>
            </a:r>
          </a:p>
          <a:p>
            <a:pPr marL="609600" indent="-609600" eaLnBrk="1" hangingPunct="1">
              <a:lnSpc>
                <a:spcPct val="80000"/>
              </a:lnSpc>
              <a:buFont typeface="Arial" panose="020B0604020202020204" pitchFamily="34" charset="0"/>
              <a:buAutoNum type="arabicPeriod"/>
            </a:pPr>
            <a:r>
              <a:rPr lang="en-US" altLang="en-US" sz="2600">
                <a:cs typeface="Arial" panose="020B0604020202020204" pitchFamily="34" charset="0"/>
              </a:rPr>
              <a:t>Being ‘in Christ’ involves partaking in the attributes that characterized his own life: goodness, holiness, wisdom, joy, love.</a:t>
            </a:r>
          </a:p>
          <a:p>
            <a:pPr marL="609600" indent="-609600" eaLnBrk="1" hangingPunct="1">
              <a:lnSpc>
                <a:spcPct val="80000"/>
              </a:lnSpc>
              <a:buFont typeface="Arial" panose="020B0604020202020204" pitchFamily="34" charset="0"/>
              <a:buAutoNum type="arabicPeriod"/>
            </a:pPr>
            <a:r>
              <a:rPr lang="en-US" altLang="en-US" sz="2600">
                <a:cs typeface="Arial" panose="020B0604020202020204" pitchFamily="34" charset="0"/>
              </a:rPr>
              <a:t>Christ died as their representative, not in their stead: ‘we have died with Christ’,	‘we have been raised with Christ’, ‘we are glorified with Christ’.</a:t>
            </a:r>
          </a:p>
          <a:p>
            <a:pPr marL="609600" indent="-609600" eaLnBrk="1" hangingPunct="1">
              <a:lnSpc>
                <a:spcPct val="90000"/>
              </a:lnSpc>
            </a:pPr>
            <a:endParaRPr lang="en-US" altLang="en-US" sz="2800"/>
          </a:p>
        </p:txBody>
      </p:sp>
    </p:spTree>
    <p:extLst>
      <p:ext uri="{BB962C8B-B14F-4D97-AF65-F5344CB8AC3E}">
        <p14:creationId xmlns:p14="http://schemas.microsoft.com/office/powerpoint/2010/main" val="41795936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95F00C9F-43C1-C54A-BF8C-34623AF9051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Ethic of Love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31BA45BF-4AA6-804C-922D-29F0C8112EC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>
                <a:cs typeface="Arial" panose="020B0604020202020204" pitchFamily="34" charset="0"/>
              </a:rPr>
              <a:t>When  love is actualised other demands of God are fulfilled.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cs typeface="Arial" panose="020B0604020202020204" pitchFamily="34" charset="0"/>
              </a:rPr>
              <a:t>Not selfish, but slaves to one another in love (Gal. 5:13-14; 1 Cor. 9:19).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cs typeface="Arial" panose="020B0604020202020204" pitchFamily="34" charset="0"/>
              </a:rPr>
              <a:t>New motivation, understanding and power.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cs typeface="Arial" panose="020B0604020202020204" pitchFamily="34" charset="0"/>
              </a:rPr>
              <a:t>A standard of righteous living.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/>
          </a:p>
        </p:txBody>
      </p:sp>
    </p:spTree>
    <p:extLst>
      <p:ext uri="{BB962C8B-B14F-4D97-AF65-F5344CB8AC3E}">
        <p14:creationId xmlns:p14="http://schemas.microsoft.com/office/powerpoint/2010/main" val="21564201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842</TotalTime>
  <Words>151</Words>
  <Application>Microsoft Macintosh PowerPoint</Application>
  <PresentationFormat>On-screen Show (4:3)</PresentationFormat>
  <Paragraphs>32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Wingdings</vt:lpstr>
      <vt:lpstr>Office Theme</vt:lpstr>
      <vt:lpstr>Paul: Apostle and Theologian</vt:lpstr>
      <vt:lpstr>Justification by Faith: The Kerygma</vt:lpstr>
      <vt:lpstr> Sin and Salvation </vt:lpstr>
      <vt:lpstr>Death and Resurrection</vt:lpstr>
      <vt:lpstr> The Body of Christ </vt:lpstr>
      <vt:lpstr> Ethical Conduct </vt:lpstr>
      <vt:lpstr>Ethic of Love</vt:lpstr>
    </vt:vector>
  </TitlesOfParts>
  <Company/>
  <LinksUpToDate>false</LinksUpToDate>
  <SharedDoc>false</SharedDoc>
  <HyperlinksChanged>false</HyperlinksChanged>
  <AppVersion>16.0011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 (HUSK5001)</dc:title>
  <dc:creator>Catrin Williams</dc:creator>
  <cp:lastModifiedBy>Microsoft Office User</cp:lastModifiedBy>
  <cp:revision>98</cp:revision>
  <dcterms:created xsi:type="dcterms:W3CDTF">2015-10-16T14:23:02Z</dcterms:created>
  <dcterms:modified xsi:type="dcterms:W3CDTF">2018-05-16T14:44:50Z</dcterms:modified>
</cp:coreProperties>
</file>