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4" r:id="rId8"/>
    <p:sldId id="265" r:id="rId9"/>
    <p:sldId id="266" r:id="rId10"/>
    <p:sldId id="267" r:id="rId11"/>
  </p:sldIdLst>
  <p:sldSz cx="12192000" cy="6858000"/>
  <p:notesSz cx="6858000" cy="9144000"/>
  <p:defaultText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Közepesen sötét stílus 2 – 1. jelölőszín">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ímdia">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B8F92B15-E0CE-2340-FB60-A7E2D505E533}"/>
              </a:ext>
            </a:extLst>
          </p:cNvPr>
          <p:cNvSpPr>
            <a:spLocks noGrp="1"/>
          </p:cNvSpPr>
          <p:nvPr>
            <p:ph type="ctrTitle"/>
          </p:nvPr>
        </p:nvSpPr>
        <p:spPr>
          <a:xfrm>
            <a:off x="1524000" y="1122363"/>
            <a:ext cx="9144000" cy="2387600"/>
          </a:xfrm>
        </p:spPr>
        <p:txBody>
          <a:bodyPr anchor="b"/>
          <a:lstStyle>
            <a:lvl1pPr algn="ctr">
              <a:defRPr sz="6000"/>
            </a:lvl1pPr>
          </a:lstStyle>
          <a:p>
            <a:r>
              <a:rPr lang="hu-HU"/>
              <a:t>Mintacím szerkesztése</a:t>
            </a:r>
          </a:p>
        </p:txBody>
      </p:sp>
      <p:sp>
        <p:nvSpPr>
          <p:cNvPr id="3" name="Alcím 2">
            <a:extLst>
              <a:ext uri="{FF2B5EF4-FFF2-40B4-BE49-F238E27FC236}">
                <a16:creationId xmlns:a16="http://schemas.microsoft.com/office/drawing/2014/main" id="{A2688D19-71D3-BF94-A0B8-90F2886DD3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hu-HU"/>
              <a:t>Kattintson ide az alcím mintájának szerkesztéséhez</a:t>
            </a:r>
          </a:p>
        </p:txBody>
      </p:sp>
      <p:sp>
        <p:nvSpPr>
          <p:cNvPr id="4" name="Dátum helye 3">
            <a:extLst>
              <a:ext uri="{FF2B5EF4-FFF2-40B4-BE49-F238E27FC236}">
                <a16:creationId xmlns:a16="http://schemas.microsoft.com/office/drawing/2014/main" id="{E1E35C12-2F65-903E-900A-32448D71138E}"/>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E520808A-3121-3CEA-0581-95712BD18BEF}"/>
              </a:ext>
            </a:extLst>
          </p:cNvPr>
          <p:cNvSpPr>
            <a:spLocks noGrp="1"/>
          </p:cNvSpPr>
          <p:nvPr>
            <p:ph type="ftr" sz="quarter" idx="11"/>
          </p:nvPr>
        </p:nvSpPr>
        <p:spPr/>
        <p:txBody>
          <a:bodyPr/>
          <a:lstStyle/>
          <a:p>
            <a:endParaRPr lang="hu-HU"/>
          </a:p>
        </p:txBody>
      </p:sp>
      <p:sp>
        <p:nvSpPr>
          <p:cNvPr id="6" name="Dia számának helye 5">
            <a:extLst>
              <a:ext uri="{FF2B5EF4-FFF2-40B4-BE49-F238E27FC236}">
                <a16:creationId xmlns:a16="http://schemas.microsoft.com/office/drawing/2014/main" id="{41B040B0-6FBD-10EB-5044-85B1794DAAA7}"/>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4242193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ím és tartalom">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9E190CD1-750B-8080-1061-2B459762F477}"/>
              </a:ext>
            </a:extLst>
          </p:cNvPr>
          <p:cNvSpPr>
            <a:spLocks noGrp="1"/>
          </p:cNvSpPr>
          <p:nvPr>
            <p:ph type="title"/>
          </p:nvPr>
        </p:nvSpPr>
        <p:spPr/>
        <p:txBody>
          <a:bodyPr/>
          <a:lstStyle/>
          <a:p>
            <a:r>
              <a:rPr lang="hu-HU"/>
              <a:t>Mintacím szerkesztése</a:t>
            </a:r>
          </a:p>
        </p:txBody>
      </p:sp>
      <p:sp>
        <p:nvSpPr>
          <p:cNvPr id="3" name="Tartalom helye 2">
            <a:extLst>
              <a:ext uri="{FF2B5EF4-FFF2-40B4-BE49-F238E27FC236}">
                <a16:creationId xmlns:a16="http://schemas.microsoft.com/office/drawing/2014/main" id="{23A78718-3BDF-17F8-10B8-95393A8C475B}"/>
              </a:ext>
            </a:extLst>
          </p:cNvPr>
          <p:cNvSpPr>
            <a:spLocks noGrp="1"/>
          </p:cNvSpPr>
          <p:nvPr>
            <p:ph idx="1"/>
          </p:nvPr>
        </p:nvSpPr>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a:extLst>
              <a:ext uri="{FF2B5EF4-FFF2-40B4-BE49-F238E27FC236}">
                <a16:creationId xmlns:a16="http://schemas.microsoft.com/office/drawing/2014/main" id="{C3EE33C8-5D70-E401-DF0F-EB8018271C9F}"/>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2F6C7CA9-79FB-3F63-4349-B4DD8FE5A41A}"/>
              </a:ext>
            </a:extLst>
          </p:cNvPr>
          <p:cNvSpPr>
            <a:spLocks noGrp="1"/>
          </p:cNvSpPr>
          <p:nvPr>
            <p:ph type="ftr" sz="quarter" idx="11"/>
          </p:nvPr>
        </p:nvSpPr>
        <p:spPr/>
        <p:txBody>
          <a:bodyPr/>
          <a:lstStyle/>
          <a:p>
            <a:endParaRPr lang="hu-HU"/>
          </a:p>
        </p:txBody>
      </p:sp>
      <p:sp>
        <p:nvSpPr>
          <p:cNvPr id="6" name="Dia számának helye 5">
            <a:extLst>
              <a:ext uri="{FF2B5EF4-FFF2-40B4-BE49-F238E27FC236}">
                <a16:creationId xmlns:a16="http://schemas.microsoft.com/office/drawing/2014/main" id="{DEA1C0E0-3856-C4B3-CB62-5E9442D5A756}"/>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20822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zakaszfejléc">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E3E8CA74-CE20-852B-2A69-99D39BB635ED}"/>
              </a:ext>
            </a:extLst>
          </p:cNvPr>
          <p:cNvSpPr>
            <a:spLocks noGrp="1"/>
          </p:cNvSpPr>
          <p:nvPr>
            <p:ph type="title"/>
          </p:nvPr>
        </p:nvSpPr>
        <p:spPr>
          <a:xfrm>
            <a:off x="831850" y="1709738"/>
            <a:ext cx="10515600" cy="2852737"/>
          </a:xfrm>
        </p:spPr>
        <p:txBody>
          <a:bodyPr anchor="b"/>
          <a:lstStyle>
            <a:lvl1pPr>
              <a:defRPr sz="6000"/>
            </a:lvl1pPr>
          </a:lstStyle>
          <a:p>
            <a:r>
              <a:rPr lang="hu-HU"/>
              <a:t>Mintacím szerkesztése</a:t>
            </a:r>
          </a:p>
        </p:txBody>
      </p:sp>
      <p:sp>
        <p:nvSpPr>
          <p:cNvPr id="3" name="Szöveg helye 2">
            <a:extLst>
              <a:ext uri="{FF2B5EF4-FFF2-40B4-BE49-F238E27FC236}">
                <a16:creationId xmlns:a16="http://schemas.microsoft.com/office/drawing/2014/main" id="{9D5F8E2B-D6FE-FE24-43B0-695A71F5DF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hu-HU"/>
              <a:t>Mintaszöveg szerkesztése</a:t>
            </a:r>
          </a:p>
        </p:txBody>
      </p:sp>
      <p:sp>
        <p:nvSpPr>
          <p:cNvPr id="4" name="Dátum helye 3">
            <a:extLst>
              <a:ext uri="{FF2B5EF4-FFF2-40B4-BE49-F238E27FC236}">
                <a16:creationId xmlns:a16="http://schemas.microsoft.com/office/drawing/2014/main" id="{737B613A-9A39-03AF-76C5-D168ED12A679}"/>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EFB76B7D-4E77-516F-AA34-2FF7B4C026C0}"/>
              </a:ext>
            </a:extLst>
          </p:cNvPr>
          <p:cNvSpPr>
            <a:spLocks noGrp="1"/>
          </p:cNvSpPr>
          <p:nvPr>
            <p:ph type="ftr" sz="quarter" idx="11"/>
          </p:nvPr>
        </p:nvSpPr>
        <p:spPr/>
        <p:txBody>
          <a:bodyPr/>
          <a:lstStyle/>
          <a:p>
            <a:endParaRPr lang="hu-HU"/>
          </a:p>
        </p:txBody>
      </p:sp>
      <p:sp>
        <p:nvSpPr>
          <p:cNvPr id="6" name="Dia számának helye 5">
            <a:extLst>
              <a:ext uri="{FF2B5EF4-FFF2-40B4-BE49-F238E27FC236}">
                <a16:creationId xmlns:a16="http://schemas.microsoft.com/office/drawing/2014/main" id="{B6E5FA2B-9B6A-2E29-F561-6DEB78479B66}"/>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1753086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2 tartalomrész">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F16953E1-D57B-B3DD-2B37-902ADAC0AB05}"/>
              </a:ext>
            </a:extLst>
          </p:cNvPr>
          <p:cNvSpPr>
            <a:spLocks noGrp="1"/>
          </p:cNvSpPr>
          <p:nvPr>
            <p:ph type="title"/>
          </p:nvPr>
        </p:nvSpPr>
        <p:spPr/>
        <p:txBody>
          <a:bodyPr/>
          <a:lstStyle/>
          <a:p>
            <a:r>
              <a:rPr lang="hu-HU"/>
              <a:t>Mintacím szerkesztése</a:t>
            </a:r>
          </a:p>
        </p:txBody>
      </p:sp>
      <p:sp>
        <p:nvSpPr>
          <p:cNvPr id="3" name="Tartalom helye 2">
            <a:extLst>
              <a:ext uri="{FF2B5EF4-FFF2-40B4-BE49-F238E27FC236}">
                <a16:creationId xmlns:a16="http://schemas.microsoft.com/office/drawing/2014/main" id="{2325B7F6-98E0-DDFB-24D7-4E5F5E3A7A7C}"/>
              </a:ext>
            </a:extLst>
          </p:cNvPr>
          <p:cNvSpPr>
            <a:spLocks noGrp="1"/>
          </p:cNvSpPr>
          <p:nvPr>
            <p:ph sz="half" idx="1"/>
          </p:nvPr>
        </p:nvSpPr>
        <p:spPr>
          <a:xfrm>
            <a:off x="838200" y="1825625"/>
            <a:ext cx="5181600" cy="435133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Tartalom helye 3">
            <a:extLst>
              <a:ext uri="{FF2B5EF4-FFF2-40B4-BE49-F238E27FC236}">
                <a16:creationId xmlns:a16="http://schemas.microsoft.com/office/drawing/2014/main" id="{79B852AE-64A3-276E-43F4-AD996BCD1C58}"/>
              </a:ext>
            </a:extLst>
          </p:cNvPr>
          <p:cNvSpPr>
            <a:spLocks noGrp="1"/>
          </p:cNvSpPr>
          <p:nvPr>
            <p:ph sz="half" idx="2"/>
          </p:nvPr>
        </p:nvSpPr>
        <p:spPr>
          <a:xfrm>
            <a:off x="6172200" y="1825625"/>
            <a:ext cx="5181600" cy="435133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5" name="Dátum helye 4">
            <a:extLst>
              <a:ext uri="{FF2B5EF4-FFF2-40B4-BE49-F238E27FC236}">
                <a16:creationId xmlns:a16="http://schemas.microsoft.com/office/drawing/2014/main" id="{CB39C262-23E0-A1CB-8EF0-37FA78D5F6EA}"/>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6" name="Élőláb helye 5">
            <a:extLst>
              <a:ext uri="{FF2B5EF4-FFF2-40B4-BE49-F238E27FC236}">
                <a16:creationId xmlns:a16="http://schemas.microsoft.com/office/drawing/2014/main" id="{2B4D27A2-1318-4991-B6E6-7CE78ACCB360}"/>
              </a:ext>
            </a:extLst>
          </p:cNvPr>
          <p:cNvSpPr>
            <a:spLocks noGrp="1"/>
          </p:cNvSpPr>
          <p:nvPr>
            <p:ph type="ftr" sz="quarter" idx="11"/>
          </p:nvPr>
        </p:nvSpPr>
        <p:spPr/>
        <p:txBody>
          <a:bodyPr/>
          <a:lstStyle/>
          <a:p>
            <a:endParaRPr lang="hu-HU"/>
          </a:p>
        </p:txBody>
      </p:sp>
      <p:sp>
        <p:nvSpPr>
          <p:cNvPr id="7" name="Dia számának helye 6">
            <a:extLst>
              <a:ext uri="{FF2B5EF4-FFF2-40B4-BE49-F238E27FC236}">
                <a16:creationId xmlns:a16="http://schemas.microsoft.com/office/drawing/2014/main" id="{223B3DF9-5EA1-11D0-1762-C043B5A78C3B}"/>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1163635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Összehasonlítás">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3BAA9323-F393-6781-F5AE-3D9EAC5353BE}"/>
              </a:ext>
            </a:extLst>
          </p:cNvPr>
          <p:cNvSpPr>
            <a:spLocks noGrp="1"/>
          </p:cNvSpPr>
          <p:nvPr>
            <p:ph type="title"/>
          </p:nvPr>
        </p:nvSpPr>
        <p:spPr>
          <a:xfrm>
            <a:off x="839788" y="365125"/>
            <a:ext cx="10515600" cy="1325563"/>
          </a:xfrm>
        </p:spPr>
        <p:txBody>
          <a:bodyPr/>
          <a:lstStyle/>
          <a:p>
            <a:r>
              <a:rPr lang="hu-HU"/>
              <a:t>Mintacím szerkesztése</a:t>
            </a:r>
          </a:p>
        </p:txBody>
      </p:sp>
      <p:sp>
        <p:nvSpPr>
          <p:cNvPr id="3" name="Szöveg helye 2">
            <a:extLst>
              <a:ext uri="{FF2B5EF4-FFF2-40B4-BE49-F238E27FC236}">
                <a16:creationId xmlns:a16="http://schemas.microsoft.com/office/drawing/2014/main" id="{8E065368-9516-3529-C5A3-C2463C342C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4" name="Tartalom helye 3">
            <a:extLst>
              <a:ext uri="{FF2B5EF4-FFF2-40B4-BE49-F238E27FC236}">
                <a16:creationId xmlns:a16="http://schemas.microsoft.com/office/drawing/2014/main" id="{B3034848-804F-A87B-6BEF-A2027D509872}"/>
              </a:ext>
            </a:extLst>
          </p:cNvPr>
          <p:cNvSpPr>
            <a:spLocks noGrp="1"/>
          </p:cNvSpPr>
          <p:nvPr>
            <p:ph sz="half" idx="2"/>
          </p:nvPr>
        </p:nvSpPr>
        <p:spPr>
          <a:xfrm>
            <a:off x="839788" y="2505075"/>
            <a:ext cx="5157787" cy="368458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5" name="Szöveg helye 4">
            <a:extLst>
              <a:ext uri="{FF2B5EF4-FFF2-40B4-BE49-F238E27FC236}">
                <a16:creationId xmlns:a16="http://schemas.microsoft.com/office/drawing/2014/main" id="{B3D10C0C-DEDD-DE3A-20D2-20B5FCB72D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hu-HU"/>
              <a:t>Mintaszöveg szerkesztése</a:t>
            </a:r>
          </a:p>
        </p:txBody>
      </p:sp>
      <p:sp>
        <p:nvSpPr>
          <p:cNvPr id="6" name="Tartalom helye 5">
            <a:extLst>
              <a:ext uri="{FF2B5EF4-FFF2-40B4-BE49-F238E27FC236}">
                <a16:creationId xmlns:a16="http://schemas.microsoft.com/office/drawing/2014/main" id="{5B0FC079-0E4B-624B-FED8-E854BED1B954}"/>
              </a:ext>
            </a:extLst>
          </p:cNvPr>
          <p:cNvSpPr>
            <a:spLocks noGrp="1"/>
          </p:cNvSpPr>
          <p:nvPr>
            <p:ph sz="quarter" idx="4"/>
          </p:nvPr>
        </p:nvSpPr>
        <p:spPr>
          <a:xfrm>
            <a:off x="6172200" y="2505075"/>
            <a:ext cx="5183188" cy="3684588"/>
          </a:xfrm>
        </p:spPr>
        <p:txBody>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7" name="Dátum helye 6">
            <a:extLst>
              <a:ext uri="{FF2B5EF4-FFF2-40B4-BE49-F238E27FC236}">
                <a16:creationId xmlns:a16="http://schemas.microsoft.com/office/drawing/2014/main" id="{A923C7E7-2460-41EF-DE2E-369782D8591C}"/>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8" name="Élőláb helye 7">
            <a:extLst>
              <a:ext uri="{FF2B5EF4-FFF2-40B4-BE49-F238E27FC236}">
                <a16:creationId xmlns:a16="http://schemas.microsoft.com/office/drawing/2014/main" id="{36344430-93C8-4F87-C5A0-35A625D23778}"/>
              </a:ext>
            </a:extLst>
          </p:cNvPr>
          <p:cNvSpPr>
            <a:spLocks noGrp="1"/>
          </p:cNvSpPr>
          <p:nvPr>
            <p:ph type="ftr" sz="quarter" idx="11"/>
          </p:nvPr>
        </p:nvSpPr>
        <p:spPr/>
        <p:txBody>
          <a:bodyPr/>
          <a:lstStyle/>
          <a:p>
            <a:endParaRPr lang="hu-HU"/>
          </a:p>
        </p:txBody>
      </p:sp>
      <p:sp>
        <p:nvSpPr>
          <p:cNvPr id="9" name="Dia számának helye 8">
            <a:extLst>
              <a:ext uri="{FF2B5EF4-FFF2-40B4-BE49-F238E27FC236}">
                <a16:creationId xmlns:a16="http://schemas.microsoft.com/office/drawing/2014/main" id="{69D65E1E-355B-F0C7-AF55-0885B4868AF4}"/>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2622340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Csak cím">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939144CA-7A2F-231C-C961-8026AE00D664}"/>
              </a:ext>
            </a:extLst>
          </p:cNvPr>
          <p:cNvSpPr>
            <a:spLocks noGrp="1"/>
          </p:cNvSpPr>
          <p:nvPr>
            <p:ph type="title"/>
          </p:nvPr>
        </p:nvSpPr>
        <p:spPr/>
        <p:txBody>
          <a:bodyPr/>
          <a:lstStyle/>
          <a:p>
            <a:r>
              <a:rPr lang="hu-HU"/>
              <a:t>Mintacím szerkesztése</a:t>
            </a:r>
          </a:p>
        </p:txBody>
      </p:sp>
      <p:sp>
        <p:nvSpPr>
          <p:cNvPr id="3" name="Dátum helye 2">
            <a:extLst>
              <a:ext uri="{FF2B5EF4-FFF2-40B4-BE49-F238E27FC236}">
                <a16:creationId xmlns:a16="http://schemas.microsoft.com/office/drawing/2014/main" id="{4533B403-202F-10D0-DB2E-DDBB15865025}"/>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4" name="Élőláb helye 3">
            <a:extLst>
              <a:ext uri="{FF2B5EF4-FFF2-40B4-BE49-F238E27FC236}">
                <a16:creationId xmlns:a16="http://schemas.microsoft.com/office/drawing/2014/main" id="{916B1BE9-BCBA-7649-01AE-1D36985A2356}"/>
              </a:ext>
            </a:extLst>
          </p:cNvPr>
          <p:cNvSpPr>
            <a:spLocks noGrp="1"/>
          </p:cNvSpPr>
          <p:nvPr>
            <p:ph type="ftr" sz="quarter" idx="11"/>
          </p:nvPr>
        </p:nvSpPr>
        <p:spPr/>
        <p:txBody>
          <a:bodyPr/>
          <a:lstStyle/>
          <a:p>
            <a:endParaRPr lang="hu-HU"/>
          </a:p>
        </p:txBody>
      </p:sp>
      <p:sp>
        <p:nvSpPr>
          <p:cNvPr id="5" name="Dia számának helye 4">
            <a:extLst>
              <a:ext uri="{FF2B5EF4-FFF2-40B4-BE49-F238E27FC236}">
                <a16:creationId xmlns:a16="http://schemas.microsoft.com/office/drawing/2014/main" id="{496AC40A-32CE-8DEB-EAF7-9EB54C353AE7}"/>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1849888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Üres">
    <p:spTree>
      <p:nvGrpSpPr>
        <p:cNvPr id="1" name=""/>
        <p:cNvGrpSpPr/>
        <p:nvPr/>
      </p:nvGrpSpPr>
      <p:grpSpPr>
        <a:xfrm>
          <a:off x="0" y="0"/>
          <a:ext cx="0" cy="0"/>
          <a:chOff x="0" y="0"/>
          <a:chExt cx="0" cy="0"/>
        </a:xfrm>
      </p:grpSpPr>
      <p:sp>
        <p:nvSpPr>
          <p:cNvPr id="2" name="Dátum helye 1">
            <a:extLst>
              <a:ext uri="{FF2B5EF4-FFF2-40B4-BE49-F238E27FC236}">
                <a16:creationId xmlns:a16="http://schemas.microsoft.com/office/drawing/2014/main" id="{7184EE86-8C13-4CF5-6709-AD3607703229}"/>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3" name="Élőláb helye 2">
            <a:extLst>
              <a:ext uri="{FF2B5EF4-FFF2-40B4-BE49-F238E27FC236}">
                <a16:creationId xmlns:a16="http://schemas.microsoft.com/office/drawing/2014/main" id="{F73D9378-EEF1-2FB6-DABF-4379DB371D79}"/>
              </a:ext>
            </a:extLst>
          </p:cNvPr>
          <p:cNvSpPr>
            <a:spLocks noGrp="1"/>
          </p:cNvSpPr>
          <p:nvPr>
            <p:ph type="ftr" sz="quarter" idx="11"/>
          </p:nvPr>
        </p:nvSpPr>
        <p:spPr/>
        <p:txBody>
          <a:bodyPr/>
          <a:lstStyle/>
          <a:p>
            <a:endParaRPr lang="hu-HU"/>
          </a:p>
        </p:txBody>
      </p:sp>
      <p:sp>
        <p:nvSpPr>
          <p:cNvPr id="4" name="Dia számának helye 3">
            <a:extLst>
              <a:ext uri="{FF2B5EF4-FFF2-40B4-BE49-F238E27FC236}">
                <a16:creationId xmlns:a16="http://schemas.microsoft.com/office/drawing/2014/main" id="{B665E01D-6E65-B569-D7CC-CFD9792F02EB}"/>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1187794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Tartalomrész képaláírással">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92C662B9-E17D-7545-8C18-783CC1977666}"/>
              </a:ext>
            </a:extLst>
          </p:cNvPr>
          <p:cNvSpPr>
            <a:spLocks noGrp="1"/>
          </p:cNvSpPr>
          <p:nvPr>
            <p:ph type="title"/>
          </p:nvPr>
        </p:nvSpPr>
        <p:spPr>
          <a:xfrm>
            <a:off x="839788" y="457200"/>
            <a:ext cx="3932237" cy="1600200"/>
          </a:xfrm>
        </p:spPr>
        <p:txBody>
          <a:bodyPr anchor="b"/>
          <a:lstStyle>
            <a:lvl1pPr>
              <a:defRPr sz="3200"/>
            </a:lvl1pPr>
          </a:lstStyle>
          <a:p>
            <a:r>
              <a:rPr lang="hu-HU"/>
              <a:t>Mintacím szerkesztése</a:t>
            </a:r>
          </a:p>
        </p:txBody>
      </p:sp>
      <p:sp>
        <p:nvSpPr>
          <p:cNvPr id="3" name="Tartalom helye 2">
            <a:extLst>
              <a:ext uri="{FF2B5EF4-FFF2-40B4-BE49-F238E27FC236}">
                <a16:creationId xmlns:a16="http://schemas.microsoft.com/office/drawing/2014/main" id="{8FA82E48-2E1A-A57D-39FC-2EFF89099D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Szöveg helye 3">
            <a:extLst>
              <a:ext uri="{FF2B5EF4-FFF2-40B4-BE49-F238E27FC236}">
                <a16:creationId xmlns:a16="http://schemas.microsoft.com/office/drawing/2014/main" id="{47374CB0-C0E6-EA13-CC5C-55CED06E2C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átum helye 4">
            <a:extLst>
              <a:ext uri="{FF2B5EF4-FFF2-40B4-BE49-F238E27FC236}">
                <a16:creationId xmlns:a16="http://schemas.microsoft.com/office/drawing/2014/main" id="{86F195BF-38B8-F4F2-A858-3F790D139FE9}"/>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6" name="Élőláb helye 5">
            <a:extLst>
              <a:ext uri="{FF2B5EF4-FFF2-40B4-BE49-F238E27FC236}">
                <a16:creationId xmlns:a16="http://schemas.microsoft.com/office/drawing/2014/main" id="{1C2EA937-4144-3F78-FE75-C6D54F616C26}"/>
              </a:ext>
            </a:extLst>
          </p:cNvPr>
          <p:cNvSpPr>
            <a:spLocks noGrp="1"/>
          </p:cNvSpPr>
          <p:nvPr>
            <p:ph type="ftr" sz="quarter" idx="11"/>
          </p:nvPr>
        </p:nvSpPr>
        <p:spPr/>
        <p:txBody>
          <a:bodyPr/>
          <a:lstStyle/>
          <a:p>
            <a:endParaRPr lang="hu-HU"/>
          </a:p>
        </p:txBody>
      </p:sp>
      <p:sp>
        <p:nvSpPr>
          <p:cNvPr id="7" name="Dia számának helye 6">
            <a:extLst>
              <a:ext uri="{FF2B5EF4-FFF2-40B4-BE49-F238E27FC236}">
                <a16:creationId xmlns:a16="http://schemas.microsoft.com/office/drawing/2014/main" id="{B9E2CEE8-4BE8-9C59-E879-3B02FB99DE01}"/>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3294219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Kép képaláírással">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80A00DA8-0D00-922D-AD4B-7FA8EF55C567}"/>
              </a:ext>
            </a:extLst>
          </p:cNvPr>
          <p:cNvSpPr>
            <a:spLocks noGrp="1"/>
          </p:cNvSpPr>
          <p:nvPr>
            <p:ph type="title"/>
          </p:nvPr>
        </p:nvSpPr>
        <p:spPr>
          <a:xfrm>
            <a:off x="839788" y="457200"/>
            <a:ext cx="3932237" cy="1600200"/>
          </a:xfrm>
        </p:spPr>
        <p:txBody>
          <a:bodyPr anchor="b"/>
          <a:lstStyle>
            <a:lvl1pPr>
              <a:defRPr sz="3200"/>
            </a:lvl1pPr>
          </a:lstStyle>
          <a:p>
            <a:r>
              <a:rPr lang="hu-HU"/>
              <a:t>Mintacím szerkesztése</a:t>
            </a:r>
          </a:p>
        </p:txBody>
      </p:sp>
      <p:sp>
        <p:nvSpPr>
          <p:cNvPr id="3" name="Kép helye 2">
            <a:extLst>
              <a:ext uri="{FF2B5EF4-FFF2-40B4-BE49-F238E27FC236}">
                <a16:creationId xmlns:a16="http://schemas.microsoft.com/office/drawing/2014/main" id="{C6D049F0-45EE-5120-1DDF-5C9F74D6886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hu-HU"/>
          </a:p>
        </p:txBody>
      </p:sp>
      <p:sp>
        <p:nvSpPr>
          <p:cNvPr id="4" name="Szöveg helye 3">
            <a:extLst>
              <a:ext uri="{FF2B5EF4-FFF2-40B4-BE49-F238E27FC236}">
                <a16:creationId xmlns:a16="http://schemas.microsoft.com/office/drawing/2014/main" id="{CE5E98E5-440A-8D55-8CFD-A70AEBB55C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hu-HU"/>
              <a:t>Mintaszöveg szerkesztése</a:t>
            </a:r>
          </a:p>
        </p:txBody>
      </p:sp>
      <p:sp>
        <p:nvSpPr>
          <p:cNvPr id="5" name="Dátum helye 4">
            <a:extLst>
              <a:ext uri="{FF2B5EF4-FFF2-40B4-BE49-F238E27FC236}">
                <a16:creationId xmlns:a16="http://schemas.microsoft.com/office/drawing/2014/main" id="{73D878C4-3335-473E-9F66-19CCD190D8A2}"/>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6" name="Élőláb helye 5">
            <a:extLst>
              <a:ext uri="{FF2B5EF4-FFF2-40B4-BE49-F238E27FC236}">
                <a16:creationId xmlns:a16="http://schemas.microsoft.com/office/drawing/2014/main" id="{0B630D42-9847-9955-FF47-5633C2CF67DF}"/>
              </a:ext>
            </a:extLst>
          </p:cNvPr>
          <p:cNvSpPr>
            <a:spLocks noGrp="1"/>
          </p:cNvSpPr>
          <p:nvPr>
            <p:ph type="ftr" sz="quarter" idx="11"/>
          </p:nvPr>
        </p:nvSpPr>
        <p:spPr/>
        <p:txBody>
          <a:bodyPr/>
          <a:lstStyle/>
          <a:p>
            <a:endParaRPr lang="hu-HU"/>
          </a:p>
        </p:txBody>
      </p:sp>
      <p:sp>
        <p:nvSpPr>
          <p:cNvPr id="7" name="Dia számának helye 6">
            <a:extLst>
              <a:ext uri="{FF2B5EF4-FFF2-40B4-BE49-F238E27FC236}">
                <a16:creationId xmlns:a16="http://schemas.microsoft.com/office/drawing/2014/main" id="{B7E5A45D-9AC5-29B3-C606-A811A8550AEB}"/>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3942426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Cím és függőleges szöveg">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3E26ABAB-ADA2-B0D0-C249-CE4C1F4C9E94}"/>
              </a:ext>
            </a:extLst>
          </p:cNvPr>
          <p:cNvSpPr>
            <a:spLocks noGrp="1"/>
          </p:cNvSpPr>
          <p:nvPr>
            <p:ph type="title"/>
          </p:nvPr>
        </p:nvSpPr>
        <p:spPr/>
        <p:txBody>
          <a:bodyPr/>
          <a:lstStyle/>
          <a:p>
            <a:r>
              <a:rPr lang="hu-HU"/>
              <a:t>Mintacím szerkesztése</a:t>
            </a:r>
          </a:p>
        </p:txBody>
      </p:sp>
      <p:sp>
        <p:nvSpPr>
          <p:cNvPr id="3" name="Függőleges szöveg helye 2">
            <a:extLst>
              <a:ext uri="{FF2B5EF4-FFF2-40B4-BE49-F238E27FC236}">
                <a16:creationId xmlns:a16="http://schemas.microsoft.com/office/drawing/2014/main" id="{5C3786D7-7891-BB19-5E50-3992CCC2FC96}"/>
              </a:ext>
            </a:extLst>
          </p:cNvPr>
          <p:cNvSpPr>
            <a:spLocks noGrp="1"/>
          </p:cNvSpPr>
          <p:nvPr>
            <p:ph type="body" orient="vert" idx="1"/>
          </p:nvPr>
        </p:nvSpPr>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a:extLst>
              <a:ext uri="{FF2B5EF4-FFF2-40B4-BE49-F238E27FC236}">
                <a16:creationId xmlns:a16="http://schemas.microsoft.com/office/drawing/2014/main" id="{88794F9E-6841-36E2-E19C-07CF4EAF5A35}"/>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FD4820DB-B3B4-866E-4559-A8B11E20DC11}"/>
              </a:ext>
            </a:extLst>
          </p:cNvPr>
          <p:cNvSpPr>
            <a:spLocks noGrp="1"/>
          </p:cNvSpPr>
          <p:nvPr>
            <p:ph type="ftr" sz="quarter" idx="11"/>
          </p:nvPr>
        </p:nvSpPr>
        <p:spPr/>
        <p:txBody>
          <a:bodyPr/>
          <a:lstStyle/>
          <a:p>
            <a:endParaRPr lang="hu-HU"/>
          </a:p>
        </p:txBody>
      </p:sp>
      <p:sp>
        <p:nvSpPr>
          <p:cNvPr id="6" name="Dia számának helye 5">
            <a:extLst>
              <a:ext uri="{FF2B5EF4-FFF2-40B4-BE49-F238E27FC236}">
                <a16:creationId xmlns:a16="http://schemas.microsoft.com/office/drawing/2014/main" id="{BF408AF9-06CE-814B-C91A-D9E1DC69615D}"/>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6890777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Függőleges cím és szöveg">
    <p:spTree>
      <p:nvGrpSpPr>
        <p:cNvPr id="1" name=""/>
        <p:cNvGrpSpPr/>
        <p:nvPr/>
      </p:nvGrpSpPr>
      <p:grpSpPr>
        <a:xfrm>
          <a:off x="0" y="0"/>
          <a:ext cx="0" cy="0"/>
          <a:chOff x="0" y="0"/>
          <a:chExt cx="0" cy="0"/>
        </a:xfrm>
      </p:grpSpPr>
      <p:sp>
        <p:nvSpPr>
          <p:cNvPr id="2" name="Függőleges cím 1">
            <a:extLst>
              <a:ext uri="{FF2B5EF4-FFF2-40B4-BE49-F238E27FC236}">
                <a16:creationId xmlns:a16="http://schemas.microsoft.com/office/drawing/2014/main" id="{E50C2991-ED03-9E74-C099-41841BD86E7A}"/>
              </a:ext>
            </a:extLst>
          </p:cNvPr>
          <p:cNvSpPr>
            <a:spLocks noGrp="1"/>
          </p:cNvSpPr>
          <p:nvPr>
            <p:ph type="title" orient="vert"/>
          </p:nvPr>
        </p:nvSpPr>
        <p:spPr>
          <a:xfrm>
            <a:off x="8724900" y="365125"/>
            <a:ext cx="2628900" cy="5811838"/>
          </a:xfrm>
        </p:spPr>
        <p:txBody>
          <a:bodyPr vert="eaVert"/>
          <a:lstStyle/>
          <a:p>
            <a:r>
              <a:rPr lang="hu-HU"/>
              <a:t>Mintacím szerkesztése</a:t>
            </a:r>
          </a:p>
        </p:txBody>
      </p:sp>
      <p:sp>
        <p:nvSpPr>
          <p:cNvPr id="3" name="Függőleges szöveg helye 2">
            <a:extLst>
              <a:ext uri="{FF2B5EF4-FFF2-40B4-BE49-F238E27FC236}">
                <a16:creationId xmlns:a16="http://schemas.microsoft.com/office/drawing/2014/main" id="{645B78D4-6CAA-39F2-73BA-F41A0B5556FE}"/>
              </a:ext>
            </a:extLst>
          </p:cNvPr>
          <p:cNvSpPr>
            <a:spLocks noGrp="1"/>
          </p:cNvSpPr>
          <p:nvPr>
            <p:ph type="body" orient="vert" idx="1"/>
          </p:nvPr>
        </p:nvSpPr>
        <p:spPr>
          <a:xfrm>
            <a:off x="838200" y="365125"/>
            <a:ext cx="7734300" cy="5811838"/>
          </a:xfrm>
        </p:spPr>
        <p:txBody>
          <a:bodyPr vert="eaVert"/>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a:extLst>
              <a:ext uri="{FF2B5EF4-FFF2-40B4-BE49-F238E27FC236}">
                <a16:creationId xmlns:a16="http://schemas.microsoft.com/office/drawing/2014/main" id="{C0126998-ED14-BABD-C68B-30E507AEC722}"/>
              </a:ext>
            </a:extLst>
          </p:cNvPr>
          <p:cNvSpPr>
            <a:spLocks noGrp="1"/>
          </p:cNvSpPr>
          <p:nvPr>
            <p:ph type="dt" sz="half" idx="10"/>
          </p:nvPr>
        </p:nvSpPr>
        <p:spPr/>
        <p:txBody>
          <a:body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355FD696-95BA-A0FC-D2B7-F43719CE2643}"/>
              </a:ext>
            </a:extLst>
          </p:cNvPr>
          <p:cNvSpPr>
            <a:spLocks noGrp="1"/>
          </p:cNvSpPr>
          <p:nvPr>
            <p:ph type="ftr" sz="quarter" idx="11"/>
          </p:nvPr>
        </p:nvSpPr>
        <p:spPr/>
        <p:txBody>
          <a:bodyPr/>
          <a:lstStyle/>
          <a:p>
            <a:endParaRPr lang="hu-HU"/>
          </a:p>
        </p:txBody>
      </p:sp>
      <p:sp>
        <p:nvSpPr>
          <p:cNvPr id="6" name="Dia számának helye 5">
            <a:extLst>
              <a:ext uri="{FF2B5EF4-FFF2-40B4-BE49-F238E27FC236}">
                <a16:creationId xmlns:a16="http://schemas.microsoft.com/office/drawing/2014/main" id="{684D087D-2F75-9862-AA1D-A4DA62AA75C4}"/>
              </a:ext>
            </a:extLst>
          </p:cNvPr>
          <p:cNvSpPr>
            <a:spLocks noGrp="1"/>
          </p:cNvSpPr>
          <p:nvPr>
            <p:ph type="sldNum" sz="quarter" idx="12"/>
          </p:nvPr>
        </p:nvSpPr>
        <p:spPr/>
        <p:txBody>
          <a:bodyPr/>
          <a:lstStyle/>
          <a:p>
            <a:fld id="{57B260BA-BC07-E748-AA8C-6082264DB978}" type="slidenum">
              <a:rPr lang="hu-HU" smtClean="0"/>
              <a:t>‹#›</a:t>
            </a:fld>
            <a:endParaRPr lang="hu-HU"/>
          </a:p>
        </p:txBody>
      </p:sp>
    </p:spTree>
    <p:extLst>
      <p:ext uri="{BB962C8B-B14F-4D97-AF65-F5344CB8AC3E}">
        <p14:creationId xmlns:p14="http://schemas.microsoft.com/office/powerpoint/2010/main" val="6294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Cím helye 1">
            <a:extLst>
              <a:ext uri="{FF2B5EF4-FFF2-40B4-BE49-F238E27FC236}">
                <a16:creationId xmlns:a16="http://schemas.microsoft.com/office/drawing/2014/main" id="{A10FA89C-4AE4-D38C-3953-0CA7DC9BEE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hu-HU"/>
              <a:t>Mintacím szerkesztése</a:t>
            </a:r>
          </a:p>
        </p:txBody>
      </p:sp>
      <p:sp>
        <p:nvSpPr>
          <p:cNvPr id="3" name="Szöveg helye 2">
            <a:extLst>
              <a:ext uri="{FF2B5EF4-FFF2-40B4-BE49-F238E27FC236}">
                <a16:creationId xmlns:a16="http://schemas.microsoft.com/office/drawing/2014/main" id="{01CC5708-DEB0-7F19-0A54-ED4CBAE156B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hu-HU"/>
              <a:t>Mintaszöveg szerkesztése</a:t>
            </a:r>
          </a:p>
          <a:p>
            <a:pPr lvl="1"/>
            <a:r>
              <a:rPr lang="hu-HU"/>
              <a:t>Második szint</a:t>
            </a:r>
          </a:p>
          <a:p>
            <a:pPr lvl="2"/>
            <a:r>
              <a:rPr lang="hu-HU"/>
              <a:t>Harmadik szint</a:t>
            </a:r>
          </a:p>
          <a:p>
            <a:pPr lvl="3"/>
            <a:r>
              <a:rPr lang="hu-HU"/>
              <a:t>Negyedik szint</a:t>
            </a:r>
          </a:p>
          <a:p>
            <a:pPr lvl="4"/>
            <a:r>
              <a:rPr lang="hu-HU"/>
              <a:t>Ötödik szint</a:t>
            </a:r>
          </a:p>
        </p:txBody>
      </p:sp>
      <p:sp>
        <p:nvSpPr>
          <p:cNvPr id="4" name="Dátum helye 3">
            <a:extLst>
              <a:ext uri="{FF2B5EF4-FFF2-40B4-BE49-F238E27FC236}">
                <a16:creationId xmlns:a16="http://schemas.microsoft.com/office/drawing/2014/main" id="{6F037508-6330-12E5-BADA-840188F940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210FF4-D9F4-8441-B946-711B5065C7A6}" type="datetimeFigureOut">
              <a:rPr lang="hu-HU" smtClean="0"/>
              <a:t>2023. 07. 02.</a:t>
            </a:fld>
            <a:endParaRPr lang="hu-HU"/>
          </a:p>
        </p:txBody>
      </p:sp>
      <p:sp>
        <p:nvSpPr>
          <p:cNvPr id="5" name="Élőláb helye 4">
            <a:extLst>
              <a:ext uri="{FF2B5EF4-FFF2-40B4-BE49-F238E27FC236}">
                <a16:creationId xmlns:a16="http://schemas.microsoft.com/office/drawing/2014/main" id="{6C93F134-76AD-8F41-1B9E-5287AB848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hu-HU"/>
          </a:p>
        </p:txBody>
      </p:sp>
      <p:sp>
        <p:nvSpPr>
          <p:cNvPr id="6" name="Dia számának helye 5">
            <a:extLst>
              <a:ext uri="{FF2B5EF4-FFF2-40B4-BE49-F238E27FC236}">
                <a16:creationId xmlns:a16="http://schemas.microsoft.com/office/drawing/2014/main" id="{FA9A03E6-5AEF-751C-A8EA-E137CDD190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7B260BA-BC07-E748-AA8C-6082264DB978}" type="slidenum">
              <a:rPr lang="hu-HU" smtClean="0"/>
              <a:t>‹#›</a:t>
            </a:fld>
            <a:endParaRPr lang="hu-HU"/>
          </a:p>
        </p:txBody>
      </p:sp>
    </p:spTree>
    <p:extLst>
      <p:ext uri="{BB962C8B-B14F-4D97-AF65-F5344CB8AC3E}">
        <p14:creationId xmlns:p14="http://schemas.microsoft.com/office/powerpoint/2010/main" val="416469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hu-H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image" Target="../media/image1.pn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2" name="Rectangle 21">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3">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pic>
        <p:nvPicPr>
          <p:cNvPr id="11" name="Kép 15">
            <a:extLst>
              <a:ext uri="{FF2B5EF4-FFF2-40B4-BE49-F238E27FC236}">
                <a16:creationId xmlns:a16="http://schemas.microsoft.com/office/drawing/2014/main" id="{D6673D29-A7A9-1D14-B101-86FCF63A3BE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3594" y="724795"/>
            <a:ext cx="3456585" cy="1728293"/>
          </a:xfrm>
          <a:prstGeom prst="rect">
            <a:avLst/>
          </a:prstGeom>
        </p:spPr>
      </p:pic>
      <p:sp>
        <p:nvSpPr>
          <p:cNvPr id="9" name="Szövegdoboz 8">
            <a:extLst>
              <a:ext uri="{FF2B5EF4-FFF2-40B4-BE49-F238E27FC236}">
                <a16:creationId xmlns:a16="http://schemas.microsoft.com/office/drawing/2014/main" id="{32BEC98A-DDC6-F9B6-455C-8D571C9B4E6A}"/>
              </a:ext>
            </a:extLst>
          </p:cNvPr>
          <p:cNvSpPr txBox="1"/>
          <p:nvPr/>
        </p:nvSpPr>
        <p:spPr>
          <a:xfrm>
            <a:off x="3768811" y="1537606"/>
            <a:ext cx="7869083" cy="4415383"/>
          </a:xfrm>
          <a:prstGeom prst="rect">
            <a:avLst/>
          </a:prstGeom>
        </p:spPr>
        <p:txBody>
          <a:bodyPr vert="horz" lIns="91440" tIns="45720" rIns="91440" bIns="45720" rtlCol="0">
            <a:noAutofit/>
          </a:bodyPr>
          <a:lstStyle/>
          <a:p>
            <a:pPr>
              <a:lnSpc>
                <a:spcPct val="90000"/>
              </a:lnSpc>
              <a:spcAft>
                <a:spcPts val="600"/>
              </a:spcAft>
            </a:pPr>
            <a:r>
              <a:rPr lang="en-US" b="1" dirty="0">
                <a:effectLst/>
                <a:latin typeface="Arial" panose="020B0604020202020204" pitchFamily="34" charset="0"/>
                <a:cs typeface="Arial" panose="020B0604020202020204" pitchFamily="34" charset="0"/>
              </a:rPr>
              <a:t>                       </a:t>
            </a:r>
          </a:p>
          <a:p>
            <a:pPr>
              <a:lnSpc>
                <a:spcPct val="90000"/>
              </a:lnSpc>
              <a:spcAft>
                <a:spcPts val="600"/>
              </a:spcAft>
            </a:pPr>
            <a:r>
              <a:rPr lang="en-US" b="1" dirty="0">
                <a:latin typeface="Arial" panose="020B0604020202020204" pitchFamily="34" charset="0"/>
                <a:cs typeface="Arial" panose="020B0604020202020204" pitchFamily="34" charset="0"/>
              </a:rPr>
              <a:t>                        </a:t>
            </a:r>
            <a:r>
              <a:rPr lang="en-US" b="1" dirty="0">
                <a:effectLst/>
                <a:latin typeface="Arial" panose="020B0604020202020204" pitchFamily="34" charset="0"/>
                <a:cs typeface="Arial" panose="020B0604020202020204" pitchFamily="34" charset="0"/>
              </a:rPr>
              <a:t>Student</a:t>
            </a:r>
            <a:r>
              <a:rPr lang="en-US" dirty="0">
                <a:effectLst/>
                <a:latin typeface="Arial" panose="020B0604020202020204" pitchFamily="34" charset="0"/>
                <a:cs typeface="Arial" panose="020B0604020202020204" pitchFamily="34" charset="0"/>
              </a:rPr>
              <a:t> </a:t>
            </a:r>
            <a:r>
              <a:rPr lang="en-US" b="1" dirty="0">
                <a:effectLst/>
                <a:latin typeface="Arial" panose="020B0604020202020204" pitchFamily="34" charset="0"/>
                <a:cs typeface="Arial" panose="020B0604020202020204" pitchFamily="34" charset="0"/>
              </a:rPr>
              <a:t>name</a:t>
            </a:r>
            <a:r>
              <a:rPr lang="en-US" dirty="0">
                <a:effectLst/>
                <a:latin typeface="Arial" panose="020B0604020202020204" pitchFamily="34" charset="0"/>
                <a:cs typeface="Arial" panose="020B0604020202020204" pitchFamily="34" charset="0"/>
              </a:rPr>
              <a:t>: </a:t>
            </a:r>
            <a:r>
              <a:rPr lang="en-US" dirty="0" err="1">
                <a:effectLst/>
                <a:latin typeface="Arial" panose="020B0604020202020204" pitchFamily="34" charset="0"/>
                <a:cs typeface="Arial" panose="020B0604020202020204" pitchFamily="34" charset="0"/>
              </a:rPr>
              <a:t>Krisztina</a:t>
            </a:r>
            <a:r>
              <a:rPr lang="en-US" dirty="0">
                <a:effectLst/>
                <a:latin typeface="Arial" panose="020B0604020202020204" pitchFamily="34" charset="0"/>
                <a:cs typeface="Arial" panose="020B0604020202020204" pitchFamily="34" charset="0"/>
              </a:rPr>
              <a:t> </a:t>
            </a:r>
            <a:r>
              <a:rPr lang="en-US" dirty="0" err="1">
                <a:effectLst/>
                <a:latin typeface="Arial" panose="020B0604020202020204" pitchFamily="34" charset="0"/>
                <a:cs typeface="Arial" panose="020B0604020202020204" pitchFamily="34" charset="0"/>
              </a:rPr>
              <a:t>Szegvari</a:t>
            </a:r>
            <a:br>
              <a:rPr lang="en-US"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dirty="0">
                <a:effectLst/>
                <a:latin typeface="Arial" panose="020B0604020202020204" pitchFamily="34" charset="0"/>
                <a:cs typeface="Arial" panose="020B0604020202020204" pitchFamily="34" charset="0"/>
              </a:rPr>
              <a:t>                             </a:t>
            </a:r>
            <a:r>
              <a:rPr lang="en-US" b="1" dirty="0">
                <a:effectLst/>
                <a:latin typeface="Arial" panose="020B0604020202020204" pitchFamily="34" charset="0"/>
                <a:cs typeface="Arial" panose="020B0604020202020204" pitchFamily="34" charset="0"/>
              </a:rPr>
              <a:t>Student</a:t>
            </a:r>
            <a:r>
              <a:rPr lang="en-US" dirty="0">
                <a:effectLst/>
                <a:latin typeface="Arial" panose="020B0604020202020204" pitchFamily="34" charset="0"/>
                <a:cs typeface="Arial" panose="020B0604020202020204" pitchFamily="34" charset="0"/>
              </a:rPr>
              <a:t> </a:t>
            </a:r>
            <a:r>
              <a:rPr lang="en-US" b="1" dirty="0">
                <a:effectLst/>
                <a:latin typeface="Arial" panose="020B0604020202020204" pitchFamily="34" charset="0"/>
                <a:cs typeface="Arial" panose="020B0604020202020204" pitchFamily="34" charset="0"/>
              </a:rPr>
              <a:t>number</a:t>
            </a:r>
            <a:r>
              <a:rPr lang="en-US" dirty="0">
                <a:effectLst/>
                <a:latin typeface="Arial" panose="020B0604020202020204" pitchFamily="34" charset="0"/>
                <a:cs typeface="Arial" panose="020B0604020202020204" pitchFamily="34" charset="0"/>
              </a:rPr>
              <a:t>: 1908223 </a:t>
            </a:r>
            <a:endParaRPr lang="en-US"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b="1" dirty="0">
              <a:effectLst/>
              <a:latin typeface="Arial" panose="020B0604020202020204" pitchFamily="34" charset="0"/>
              <a:cs typeface="Arial" panose="020B0604020202020204" pitchFamily="34" charset="0"/>
            </a:endParaRPr>
          </a:p>
          <a:p>
            <a:pPr>
              <a:lnSpc>
                <a:spcPct val="90000"/>
              </a:lnSpc>
              <a:spcAft>
                <a:spcPts val="600"/>
              </a:spcAft>
            </a:pPr>
            <a:r>
              <a:rPr lang="en-US" b="1" dirty="0">
                <a:effectLst/>
                <a:latin typeface="Arial" panose="020B0604020202020204" pitchFamily="34" charset="0"/>
                <a:cs typeface="Arial" panose="020B0604020202020204" pitchFamily="34" charset="0"/>
              </a:rPr>
              <a:t>                        Lecture</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Dr. Muhammed </a:t>
            </a:r>
            <a:r>
              <a:rPr lang="en-US" dirty="0" err="1">
                <a:latin typeface="Arial" panose="020B0604020202020204" pitchFamily="34" charset="0"/>
                <a:cs typeface="Arial" panose="020B0604020202020204" pitchFamily="34" charset="0"/>
              </a:rPr>
              <a:t>Afolabi</a:t>
            </a:r>
            <a:r>
              <a:rPr lang="en-US" dirty="0">
                <a:latin typeface="Arial" panose="020B0604020202020204" pitchFamily="34" charset="0"/>
                <a:cs typeface="Arial" panose="020B0604020202020204" pitchFamily="34" charset="0"/>
              </a:rPr>
              <a:t> </a:t>
            </a:r>
            <a:br>
              <a:rPr lang="en-US" b="1" dirty="0">
                <a:effectLst/>
                <a:latin typeface="Arial" panose="020B0604020202020204" pitchFamily="34" charset="0"/>
                <a:cs typeface="Arial" panose="020B0604020202020204" pitchFamily="34" charset="0"/>
              </a:rPr>
            </a:br>
            <a:br>
              <a:rPr lang="en-US" dirty="0">
                <a:effectLst/>
                <a:latin typeface="Arial" panose="020B0604020202020204" pitchFamily="34" charset="0"/>
                <a:cs typeface="Arial" panose="020B0604020202020204" pitchFamily="34" charset="0"/>
              </a:rPr>
            </a:br>
            <a:r>
              <a:rPr lang="en-US" b="1" dirty="0">
                <a:effectLst/>
                <a:latin typeface="Arial" panose="020B0604020202020204" pitchFamily="34" charset="0"/>
                <a:cs typeface="Arial" panose="020B0604020202020204" pitchFamily="34" charset="0"/>
              </a:rPr>
              <a:t>Moodle</a:t>
            </a:r>
            <a:r>
              <a:rPr lang="en-US" dirty="0">
                <a:effectLst/>
                <a:latin typeface="Arial" panose="020B0604020202020204" pitchFamily="34" charset="0"/>
                <a:cs typeface="Arial" panose="020B0604020202020204" pitchFamily="34" charset="0"/>
              </a:rPr>
              <a:t> </a:t>
            </a:r>
            <a:r>
              <a:rPr lang="en-US" b="1" dirty="0">
                <a:effectLst/>
                <a:latin typeface="Arial" panose="020B0604020202020204" pitchFamily="34" charset="0"/>
                <a:cs typeface="Arial" panose="020B0604020202020204" pitchFamily="34" charset="0"/>
              </a:rPr>
              <a:t>name and code</a:t>
            </a:r>
            <a:r>
              <a:rPr lang="en-US" dirty="0">
                <a:effectLst/>
                <a:latin typeface="Arial" panose="020B0604020202020204" pitchFamily="34" charset="0"/>
                <a:cs typeface="Arial" panose="020B0604020202020204" pitchFamily="34" charset="0"/>
              </a:rPr>
              <a:t>: Practice -</a:t>
            </a:r>
            <a:r>
              <a:rPr lang="en-US" dirty="0">
                <a:latin typeface="Arial" panose="020B0604020202020204" pitchFamily="34" charset="0"/>
                <a:cs typeface="Arial" panose="020B0604020202020204" pitchFamily="34" charset="0"/>
              </a:rPr>
              <a:t> </a:t>
            </a:r>
            <a:r>
              <a:rPr lang="en-US" dirty="0">
                <a:effectLst/>
                <a:latin typeface="Arial" panose="020B0604020202020204" pitchFamily="34" charset="0"/>
                <a:cs typeface="Arial" panose="020B0604020202020204" pitchFamily="34" charset="0"/>
              </a:rPr>
              <a:t>Based Research (LCHS7001_LON) </a:t>
            </a:r>
          </a:p>
          <a:p>
            <a:pPr indent="-228600">
              <a:lnSpc>
                <a:spcPct val="90000"/>
              </a:lnSpc>
              <a:spcAft>
                <a:spcPts val="600"/>
              </a:spcAft>
              <a:buFont typeface="Arial" panose="020B0604020202020204" pitchFamily="34" charset="0"/>
              <a:buChar char="•"/>
            </a:pPr>
            <a:endParaRPr lang="en-US" dirty="0">
              <a:effectLst/>
              <a:latin typeface="Arial" panose="020B0604020202020204" pitchFamily="34" charset="0"/>
              <a:cs typeface="Arial" panose="020B0604020202020204" pitchFamily="34" charset="0"/>
            </a:endParaRPr>
          </a:p>
          <a:p>
            <a:pPr>
              <a:lnSpc>
                <a:spcPct val="90000"/>
              </a:lnSpc>
              <a:spcAft>
                <a:spcPts val="600"/>
              </a:spcAft>
            </a:pPr>
            <a:r>
              <a:rPr lang="en-US" b="1" dirty="0">
                <a:latin typeface="Arial" panose="020B0604020202020204" pitchFamily="34" charset="0"/>
                <a:cs typeface="Arial" panose="020B0604020202020204" pitchFamily="34" charset="0"/>
              </a:rPr>
              <a:t>       Assignment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Title</a:t>
            </a:r>
            <a:r>
              <a:rPr lang="en-US" dirty="0">
                <a:latin typeface="Arial" panose="020B0604020202020204" pitchFamily="34" charset="0"/>
                <a:cs typeface="Arial" panose="020B0604020202020204" pitchFamily="34" charset="0"/>
              </a:rPr>
              <a:t>: Individual Presentation  - Research Proposal</a:t>
            </a:r>
          </a:p>
          <a:p>
            <a:pPr indent="-228600">
              <a:lnSpc>
                <a:spcPct val="90000"/>
              </a:lnSpc>
              <a:spcAft>
                <a:spcPts val="600"/>
              </a:spcAf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nSpc>
                <a:spcPct val="90000"/>
              </a:lnSpc>
              <a:spcAft>
                <a:spcPts val="600"/>
              </a:spcAft>
            </a:pPr>
            <a:r>
              <a:rPr lang="en-US" b="1" dirty="0">
                <a:effectLst/>
                <a:latin typeface="Arial" panose="020B0604020202020204" pitchFamily="34" charset="0"/>
                <a:cs typeface="Arial" panose="020B0604020202020204" pitchFamily="34" charset="0"/>
              </a:rPr>
              <a:t>                               Sub</a:t>
            </a:r>
            <a:r>
              <a:rPr lang="en-US" b="1" dirty="0">
                <a:latin typeface="Arial" panose="020B0604020202020204" pitchFamily="34" charset="0"/>
                <a:cs typeface="Arial" panose="020B0604020202020204" pitchFamily="34" charset="0"/>
              </a:rPr>
              <a:t>mission Date: </a:t>
            </a:r>
            <a:r>
              <a:rPr lang="en-US" dirty="0">
                <a:latin typeface="Arial" panose="020B0604020202020204" pitchFamily="34" charset="0"/>
                <a:cs typeface="Arial" panose="020B0604020202020204" pitchFamily="34" charset="0"/>
              </a:rPr>
              <a:t>18.07.2023</a:t>
            </a:r>
          </a:p>
          <a:p>
            <a:pPr>
              <a:lnSpc>
                <a:spcPct val="90000"/>
              </a:lnSpc>
              <a:spcAft>
                <a:spcPts val="600"/>
              </a:spcAft>
            </a:pPr>
            <a:endParaRPr lang="en-US"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05789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84BECA4F-F55E-67E6-5E4C-4FEC5E3473A1}"/>
              </a:ext>
            </a:extLst>
          </p:cNvPr>
          <p:cNvSpPr>
            <a:spLocks noGrp="1"/>
          </p:cNvSpPr>
          <p:nvPr>
            <p:ph type="title"/>
          </p:nvPr>
        </p:nvSpPr>
        <p:spPr>
          <a:xfrm>
            <a:off x="0" y="308719"/>
            <a:ext cx="5449825" cy="434993"/>
          </a:xfrm>
        </p:spPr>
        <p:txBody>
          <a:bodyPr anchor="b">
            <a:normAutofit/>
          </a:bodyPr>
          <a:lstStyle/>
          <a:p>
            <a:r>
              <a:rPr lang="en-US" sz="2400" b="1" dirty="0">
                <a:latin typeface="Arial" panose="020B0604020202020204" pitchFamily="34" charset="0"/>
                <a:cs typeface="Arial" panose="020B0604020202020204" pitchFamily="34" charset="0"/>
              </a:rPr>
              <a:t>Introduction and Background.</a:t>
            </a:r>
            <a:endParaRPr lang="hu-HU" sz="2400" b="1"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artalom helye 2">
            <a:extLst>
              <a:ext uri="{FF2B5EF4-FFF2-40B4-BE49-F238E27FC236}">
                <a16:creationId xmlns:a16="http://schemas.microsoft.com/office/drawing/2014/main" id="{238703DC-18DD-4917-2690-BCF6054A43A1}"/>
              </a:ext>
            </a:extLst>
          </p:cNvPr>
          <p:cNvSpPr>
            <a:spLocks noGrp="1"/>
          </p:cNvSpPr>
          <p:nvPr>
            <p:ph idx="1"/>
          </p:nvPr>
        </p:nvSpPr>
        <p:spPr>
          <a:xfrm>
            <a:off x="1" y="1235676"/>
            <a:ext cx="6436178" cy="4973099"/>
          </a:xfrm>
        </p:spPr>
        <p:txBody>
          <a:bodyPr anchor="t">
            <a:noAutofit/>
          </a:bodyPr>
          <a:lstStyle/>
          <a:p>
            <a:r>
              <a:rPr lang="en-US" sz="1800" b="1" dirty="0">
                <a:latin typeface="Arial" panose="020B0604020202020204" pitchFamily="34" charset="0"/>
                <a:cs typeface="Arial" panose="020B0604020202020204" pitchFamily="34" charset="0"/>
              </a:rPr>
              <a:t>Topic</a:t>
            </a:r>
            <a:r>
              <a:rPr lang="en-US" sz="1800" dirty="0">
                <a:latin typeface="Arial" panose="020B0604020202020204" pitchFamily="34" charset="0"/>
                <a:cs typeface="Arial" panose="020B0604020202020204" pitchFamily="34" charset="0"/>
              </a:rPr>
              <a:t>:</a:t>
            </a:r>
          </a:p>
          <a:p>
            <a:pPr marL="0" indent="0">
              <a:buNone/>
            </a:pPr>
            <a:r>
              <a:rPr lang="en-US" sz="1800" dirty="0">
                <a:latin typeface="Arial" panose="020B0604020202020204" pitchFamily="34" charset="0"/>
                <a:cs typeface="Arial" panose="020B0604020202020204" pitchFamily="34" charset="0"/>
              </a:rPr>
              <a:t>Prevalence of cycling activity among undergraduate students at the University of Edinburgh.</a:t>
            </a:r>
          </a:p>
          <a:p>
            <a:pPr marL="0" indent="0">
              <a:buNone/>
            </a:pPr>
            <a:endParaRPr lang="en-US" sz="1800" dirty="0">
              <a:latin typeface="Arial" panose="020B0604020202020204" pitchFamily="34" charset="0"/>
              <a:cs typeface="Arial" panose="020B0604020202020204" pitchFamily="34" charset="0"/>
            </a:endParaRPr>
          </a:p>
          <a:p>
            <a:r>
              <a:rPr lang="hu-HU" sz="1800" dirty="0">
                <a:latin typeface="Arial" panose="020B0604020202020204" pitchFamily="34" charset="0"/>
                <a:cs typeface="Arial" panose="020B0604020202020204" pitchFamily="34" charset="0"/>
              </a:rPr>
              <a:t>University is </a:t>
            </a:r>
            <a:r>
              <a:rPr lang="hu-HU" sz="1800" dirty="0" err="1">
                <a:latin typeface="Arial" panose="020B0604020202020204" pitchFamily="34" charset="0"/>
                <a:cs typeface="Arial" panose="020B0604020202020204" pitchFamily="34" charset="0"/>
              </a:rPr>
              <a:t>working</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with</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different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organizations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to</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ensure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that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cycling</a:t>
            </a:r>
            <a:r>
              <a:rPr lang="hu-HU" sz="1800" dirty="0">
                <a:latin typeface="Arial" panose="020B0604020202020204" pitchFamily="34" charset="0"/>
                <a:cs typeface="Arial" panose="020B0604020202020204" pitchFamily="34" charset="0"/>
              </a:rPr>
              <a:t> is </a:t>
            </a:r>
            <a:r>
              <a:rPr lang="hu-HU" sz="1800" dirty="0" err="1">
                <a:latin typeface="Arial" panose="020B0604020202020204" pitchFamily="34" charset="0"/>
                <a:cs typeface="Arial" panose="020B0604020202020204" pitchFamily="34" charset="0"/>
              </a:rPr>
              <a:t>attractive</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safe</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lot</a:t>
            </a:r>
            <a:r>
              <a:rPr lang="hu-HU" sz="1800" dirty="0">
                <a:latin typeface="Arial" panose="020B0604020202020204" pitchFamily="34" charset="0"/>
                <a:cs typeface="Arial" panose="020B0604020202020204" pitchFamily="34" charset="0"/>
              </a:rPr>
              <a:t> of </a:t>
            </a:r>
            <a:r>
              <a:rPr lang="hu-HU" sz="1800" dirty="0" err="1">
                <a:latin typeface="Arial" panose="020B0604020202020204" pitchFamily="34" charset="0"/>
                <a:cs typeface="Arial" panose="020B0604020202020204" pitchFamily="34" charset="0"/>
              </a:rPr>
              <a:t>options</a:t>
            </a:r>
            <a:r>
              <a:rPr lang="hu-HU"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for</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many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journeys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to</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university</a:t>
            </a:r>
            <a:r>
              <a:rPr lang="en-US" sz="1800" dirty="0">
                <a:latin typeface="Arial" panose="020B0604020202020204" pitchFamily="34" charset="0"/>
                <a:cs typeface="Arial" panose="020B0604020202020204" pitchFamily="34" charset="0"/>
              </a:rPr>
              <a:t>(</a:t>
            </a:r>
            <a:r>
              <a:rPr lang="hu-HU" sz="1800" dirty="0">
                <a:latin typeface="Arial" panose="020B0604020202020204" pitchFamily="34" charset="0"/>
                <a:cs typeface="Arial" panose="020B0604020202020204" pitchFamily="34" charset="0"/>
              </a:rPr>
              <a:t>The University of Edinburgh</a:t>
            </a:r>
            <a:r>
              <a:rPr lang="en-US" sz="1800" dirty="0">
                <a:latin typeface="Arial" panose="020B0604020202020204" pitchFamily="34" charset="0"/>
                <a:cs typeface="Arial" panose="020B0604020202020204" pitchFamily="34" charset="0"/>
              </a:rPr>
              <a:t>,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 University of Edinburgh students traveling by bike to the university or to work is 12% of the students(The University of Edinburgh, 2023).</a:t>
            </a:r>
          </a:p>
          <a:p>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They encouraged the students to have more activities with giving discount in the local bike shops, they can get from each other second hand bikes and staff members can apply for the interest free bike loan(The University of Edinburgh, 2023).</a:t>
            </a:r>
          </a:p>
          <a:p>
            <a:endParaRPr lang="hu-HU" sz="1800" dirty="0">
              <a:latin typeface="Arial" panose="020B0604020202020204" pitchFamily="34" charset="0"/>
              <a:cs typeface="Arial" panose="020B0604020202020204" pitchFamily="34" charset="0"/>
            </a:endParaRPr>
          </a:p>
        </p:txBody>
      </p:sp>
      <p:pic>
        <p:nvPicPr>
          <p:cNvPr id="4" name="Kép 4">
            <a:extLst>
              <a:ext uri="{FF2B5EF4-FFF2-40B4-BE49-F238E27FC236}">
                <a16:creationId xmlns:a16="http://schemas.microsoft.com/office/drawing/2014/main" id="{E6B4F8F5-B97D-0824-5F35-E1ABEE7560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15250" y="2302896"/>
            <a:ext cx="4074084" cy="3412045"/>
          </a:xfrm>
          <a:prstGeom prst="rect">
            <a:avLst/>
          </a:prstGeom>
        </p:spPr>
      </p:pic>
      <p:sp>
        <p:nvSpPr>
          <p:cNvPr id="6" name="Szövegdoboz 5">
            <a:extLst>
              <a:ext uri="{FF2B5EF4-FFF2-40B4-BE49-F238E27FC236}">
                <a16:creationId xmlns:a16="http://schemas.microsoft.com/office/drawing/2014/main" id="{5A2D7E6D-D283-5F2D-5509-AF80B00C3ABB}"/>
              </a:ext>
            </a:extLst>
          </p:cNvPr>
          <p:cNvSpPr txBox="1"/>
          <p:nvPr/>
        </p:nvSpPr>
        <p:spPr>
          <a:xfrm>
            <a:off x="2965621" y="3244333"/>
            <a:ext cx="9226378" cy="3456405"/>
          </a:xfrm>
          <a:prstGeom prst="rect">
            <a:avLst/>
          </a:prstGeom>
          <a:noFill/>
        </p:spPr>
        <p:txBody>
          <a:bodyPr wrap="square">
            <a:spAutoFit/>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                                                                                                            (The University of Edinburgh, 2023).</a:t>
            </a:r>
          </a:p>
        </p:txBody>
      </p:sp>
    </p:spTree>
    <p:extLst>
      <p:ext uri="{BB962C8B-B14F-4D97-AF65-F5344CB8AC3E}">
        <p14:creationId xmlns:p14="http://schemas.microsoft.com/office/powerpoint/2010/main" val="2821745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ím 1">
            <a:extLst>
              <a:ext uri="{FF2B5EF4-FFF2-40B4-BE49-F238E27FC236}">
                <a16:creationId xmlns:a16="http://schemas.microsoft.com/office/drawing/2014/main" id="{31BE0A16-139D-546C-0D7E-51241BA37598}"/>
              </a:ext>
            </a:extLst>
          </p:cNvPr>
          <p:cNvSpPr>
            <a:spLocks noGrp="1"/>
          </p:cNvSpPr>
          <p:nvPr>
            <p:ph type="title"/>
          </p:nvPr>
        </p:nvSpPr>
        <p:spPr>
          <a:xfrm rot="10800000" flipV="1">
            <a:off x="618213" y="667512"/>
            <a:ext cx="10972800" cy="346520"/>
          </a:xfrm>
        </p:spPr>
        <p:txBody>
          <a:bodyPr anchor="b">
            <a:noAutofit/>
          </a:bodyPr>
          <a:lstStyle/>
          <a:p>
            <a:br>
              <a:rPr lang="en-US" sz="2400" b="1" dirty="0">
                <a:latin typeface="Arial" panose="020B0604020202020204" pitchFamily="34" charset="0"/>
                <a:cs typeface="Arial" panose="020B0604020202020204" pitchFamily="34" charset="0"/>
              </a:rPr>
            </a:br>
            <a:r>
              <a:rPr lang="hu-HU" sz="2400" b="1" dirty="0">
                <a:latin typeface="Arial" panose="020B0604020202020204" pitchFamily="34" charset="0"/>
                <a:cs typeface="Arial" panose="020B0604020202020204" pitchFamily="34" charset="0"/>
              </a:rPr>
              <a:t>• </a:t>
            </a:r>
            <a:r>
              <a:rPr lang="hu-HU" sz="2400" b="1" dirty="0" err="1">
                <a:latin typeface="Arial" panose="020B0604020202020204" pitchFamily="34" charset="0"/>
                <a:cs typeface="Arial" panose="020B0604020202020204" pitchFamily="34" charset="0"/>
              </a:rPr>
              <a:t>Rationale</a:t>
            </a:r>
            <a:r>
              <a:rPr lang="hu-HU" sz="2400" b="1"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of the proposal and aim and objective</a:t>
            </a:r>
            <a:br>
              <a:rPr lang="en-US" sz="2400" b="1" dirty="0">
                <a:latin typeface="Arial" panose="020B0604020202020204" pitchFamily="34" charset="0"/>
                <a:cs typeface="Arial" panose="020B0604020202020204" pitchFamily="34" charset="0"/>
              </a:rPr>
            </a:br>
            <a:endParaRPr lang="hu-HU" sz="2400" b="1" dirty="0">
              <a:latin typeface="Arial" panose="020B0604020202020204" pitchFamily="34" charset="0"/>
              <a:cs typeface="Arial" panose="020B0604020202020204" pitchFamily="34" charset="0"/>
            </a:endParaRP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artalom helye 2">
            <a:extLst>
              <a:ext uri="{FF2B5EF4-FFF2-40B4-BE49-F238E27FC236}">
                <a16:creationId xmlns:a16="http://schemas.microsoft.com/office/drawing/2014/main" id="{03393A42-A01F-32D2-D06C-1C8138282096}"/>
              </a:ext>
            </a:extLst>
          </p:cNvPr>
          <p:cNvSpPr>
            <a:spLocks noGrp="1"/>
          </p:cNvSpPr>
          <p:nvPr>
            <p:ph idx="1"/>
          </p:nvPr>
        </p:nvSpPr>
        <p:spPr>
          <a:xfrm>
            <a:off x="0" y="1300303"/>
            <a:ext cx="7769311" cy="4890185"/>
          </a:xfrm>
        </p:spPr>
        <p:txBody>
          <a:bodyPr anchor="t">
            <a:noAutofit/>
          </a:bodyPr>
          <a:lstStyle/>
          <a:p>
            <a:r>
              <a:rPr lang="en-US" sz="1600" b="1" dirty="0">
                <a:latin typeface="Arial" panose="020B0604020202020204" pitchFamily="34" charset="0"/>
                <a:cs typeface="Arial" panose="020B0604020202020204" pitchFamily="34" charset="0"/>
              </a:rPr>
              <a:t>Aim of the study:</a:t>
            </a:r>
          </a:p>
          <a:p>
            <a:pPr marL="0" indent="0">
              <a:buNone/>
            </a:pPr>
            <a:r>
              <a:rPr lang="en-US" sz="1600" dirty="0">
                <a:latin typeface="Arial" panose="020B0604020202020204" pitchFamily="34" charset="0"/>
                <a:cs typeface="Arial" panose="020B0604020202020204" pitchFamily="34" charset="0"/>
              </a:rPr>
              <a:t>1. Investigate mental health and cycling.</a:t>
            </a:r>
          </a:p>
          <a:p>
            <a:pPr marL="0" indent="0">
              <a:buNone/>
            </a:pPr>
            <a:r>
              <a:rPr lang="en-US" sz="1600" dirty="0">
                <a:latin typeface="Arial" panose="020B0604020202020204" pitchFamily="34" charset="0"/>
                <a:cs typeface="Arial" panose="020B0604020202020204" pitchFamily="34" charset="0"/>
              </a:rPr>
              <a:t>2. Impact of mental health on cycling. </a:t>
            </a:r>
            <a:endParaRPr lang="en-US" sz="1600" b="1"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Objectives:</a:t>
            </a:r>
          </a:p>
          <a:p>
            <a:pPr marL="0" indent="0">
              <a:buNone/>
            </a:pPr>
            <a:r>
              <a:rPr lang="en-US" sz="1600" dirty="0">
                <a:latin typeface="Arial" panose="020B0604020202020204" pitchFamily="34" charset="0"/>
                <a:cs typeface="Arial" panose="020B0604020202020204" pitchFamily="34" charset="0"/>
              </a:rPr>
              <a:t>1. To examine the background of the topic.</a:t>
            </a:r>
          </a:p>
          <a:p>
            <a:pPr marL="0" indent="0">
              <a:buNone/>
            </a:pPr>
            <a:r>
              <a:rPr lang="en-US" sz="1600" dirty="0">
                <a:latin typeface="Arial" panose="020B0604020202020204" pitchFamily="34" charset="0"/>
                <a:cs typeface="Arial" panose="020B0604020202020204" pitchFamily="34" charset="0"/>
              </a:rPr>
              <a:t>2. Quantitative methods will be used to collect the relevant data.</a:t>
            </a:r>
          </a:p>
          <a:p>
            <a:pPr marL="0" indent="0">
              <a:buNone/>
            </a:pPr>
            <a:r>
              <a:rPr lang="en-US" sz="1600" dirty="0">
                <a:latin typeface="Arial" panose="020B0604020202020204" pitchFamily="34" charset="0"/>
                <a:cs typeface="Arial" panose="020B0604020202020204" pitchFamily="34" charset="0"/>
              </a:rPr>
              <a:t>3. Collect and analyze the data before and after the impact of the cycling.</a:t>
            </a:r>
          </a:p>
          <a:p>
            <a:pPr marL="0" indent="0">
              <a:buNone/>
            </a:pPr>
            <a:r>
              <a:rPr lang="en-US" sz="1600" dirty="0">
                <a:latin typeface="Arial" panose="020B0604020202020204" pitchFamily="34" charset="0"/>
                <a:cs typeface="Arial" panose="020B0604020202020204" pitchFamily="34" charset="0"/>
              </a:rPr>
              <a:t>4. To find relevant and valid sources on the topic which support the proposal.</a:t>
            </a:r>
          </a:p>
          <a:p>
            <a:pPr marL="0" indent="0">
              <a:buNone/>
            </a:pPr>
            <a:r>
              <a:rPr lang="en-US" sz="1600" dirty="0">
                <a:latin typeface="Arial" panose="020B0604020202020204" pitchFamily="34" charset="0"/>
                <a:cs typeface="Arial" panose="020B0604020202020204" pitchFamily="34" charset="0"/>
              </a:rPr>
              <a:t>5. Suggest different recommendations to improvement.</a:t>
            </a:r>
          </a:p>
          <a:p>
            <a:pPr marL="0" indent="0">
              <a:buNone/>
            </a:pPr>
            <a:endParaRPr lang="en-US" sz="1600" dirty="0">
              <a:latin typeface="Arial" panose="020B0604020202020204" pitchFamily="34" charset="0"/>
              <a:cs typeface="Arial" panose="020B0604020202020204" pitchFamily="34" charset="0"/>
            </a:endParaRPr>
          </a:p>
          <a:p>
            <a:r>
              <a:rPr lang="en-US" sz="1600" b="1" dirty="0">
                <a:latin typeface="Arial" panose="020B0604020202020204" pitchFamily="34" charset="0"/>
                <a:cs typeface="Arial" panose="020B0604020202020204" pitchFamily="34" charset="0"/>
              </a:rPr>
              <a:t>Rationale and research questions of the proposal:</a:t>
            </a:r>
          </a:p>
          <a:p>
            <a:r>
              <a:rPr lang="en-US" sz="1600" dirty="0">
                <a:latin typeface="Arial" panose="020B0604020202020204" pitchFamily="34" charset="0"/>
                <a:cs typeface="Arial" panose="020B0604020202020204" pitchFamily="34" charset="0"/>
              </a:rPr>
              <a:t>Find out the difference between before and after the activities.</a:t>
            </a:r>
          </a:p>
          <a:p>
            <a:r>
              <a:rPr lang="en-US" sz="1600" dirty="0">
                <a:latin typeface="Arial" panose="020B0604020202020204" pitchFamily="34" charset="0"/>
                <a:cs typeface="Arial" panose="020B0604020202020204" pitchFamily="34" charset="0"/>
              </a:rPr>
              <a:t>How it affected mental health and whether it was helpful or not.</a:t>
            </a:r>
          </a:p>
          <a:p>
            <a:r>
              <a:rPr lang="en-US" sz="1600" dirty="0">
                <a:latin typeface="Arial" panose="020B0604020202020204" pitchFamily="34" charset="0"/>
                <a:cs typeface="Arial" panose="020B0604020202020204" pitchFamily="34" charset="0"/>
              </a:rPr>
              <a:t>Define the gaps between the activities and mental health.</a:t>
            </a:r>
          </a:p>
          <a:p>
            <a:pPr marL="0" indent="0">
              <a:buNone/>
            </a:pPr>
            <a:endParaRPr lang="en-US" sz="1600" dirty="0">
              <a:latin typeface="Arial" panose="020B0604020202020204" pitchFamily="34" charset="0"/>
              <a:cs typeface="Arial" panose="020B0604020202020204" pitchFamily="34" charset="0"/>
            </a:endParaRPr>
          </a:p>
        </p:txBody>
      </p:sp>
      <p:pic>
        <p:nvPicPr>
          <p:cNvPr id="4" name="Kép 4">
            <a:extLst>
              <a:ext uri="{FF2B5EF4-FFF2-40B4-BE49-F238E27FC236}">
                <a16:creationId xmlns:a16="http://schemas.microsoft.com/office/drawing/2014/main" id="{AACAC456-FE4E-ABA3-E4DE-68DBF55C8104}"/>
              </a:ext>
            </a:extLst>
          </p:cNvPr>
          <p:cNvPicPr>
            <a:picLocks noChangeAspect="1"/>
          </p:cNvPicPr>
          <p:nvPr/>
        </p:nvPicPr>
        <p:blipFill rotWithShape="1">
          <a:blip r:embed="rId2">
            <a:extLst>
              <a:ext uri="{28A0092B-C50C-407E-A947-70E740481C1C}">
                <a14:useLocalDpi xmlns:a14="http://schemas.microsoft.com/office/drawing/2010/main" val="0"/>
              </a:ext>
            </a:extLst>
          </a:blip>
          <a:srcRect l="2666" r="1126" b="-3"/>
          <a:stretch/>
        </p:blipFill>
        <p:spPr>
          <a:xfrm>
            <a:off x="8804188" y="2924376"/>
            <a:ext cx="3275913" cy="3405125"/>
          </a:xfrm>
          <a:prstGeom prst="rect">
            <a:avLst/>
          </a:prstGeom>
        </p:spPr>
      </p:pic>
    </p:spTree>
    <p:extLst>
      <p:ext uri="{BB962C8B-B14F-4D97-AF65-F5344CB8AC3E}">
        <p14:creationId xmlns:p14="http://schemas.microsoft.com/office/powerpoint/2010/main" val="32088710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B98B671B-2F68-5F49-DF11-E70D3CFC2576}"/>
              </a:ext>
            </a:extLst>
          </p:cNvPr>
          <p:cNvSpPr>
            <a:spLocks noGrp="1"/>
          </p:cNvSpPr>
          <p:nvPr>
            <p:ph type="title"/>
          </p:nvPr>
        </p:nvSpPr>
        <p:spPr>
          <a:xfrm>
            <a:off x="0" y="3752849"/>
            <a:ext cx="6950676" cy="1035394"/>
          </a:xfrm>
        </p:spPr>
        <p:txBody>
          <a:bodyPr anchor="ctr">
            <a:normAutofit/>
          </a:bodyPr>
          <a:lstStyle/>
          <a:p>
            <a:r>
              <a:rPr lang="en-US" sz="2000" b="1" dirty="0">
                <a:latin typeface="Arial" panose="020B0604020202020204" pitchFamily="34" charset="0"/>
                <a:cs typeface="Arial" panose="020B0604020202020204" pitchFamily="34" charset="0"/>
              </a:rPr>
              <a:t>R</a:t>
            </a:r>
            <a:r>
              <a:rPr lang="hu-HU" sz="2000" b="1" dirty="0" err="1">
                <a:latin typeface="Arial" panose="020B0604020202020204" pitchFamily="34" charset="0"/>
                <a:cs typeface="Arial" panose="020B0604020202020204" pitchFamily="34" charset="0"/>
              </a:rPr>
              <a:t>esearch</a:t>
            </a:r>
            <a:r>
              <a:rPr lang="hu-HU" sz="2000" b="1" dirty="0">
                <a:latin typeface="Arial" panose="020B0604020202020204" pitchFamily="34" charset="0"/>
                <a:cs typeface="Arial" panose="020B0604020202020204" pitchFamily="34" charset="0"/>
              </a:rPr>
              <a:t> </a:t>
            </a:r>
            <a:r>
              <a:rPr lang="hu-HU" sz="2000" b="1" dirty="0" err="1">
                <a:latin typeface="Arial" panose="020B0604020202020204" pitchFamily="34" charset="0"/>
                <a:cs typeface="Arial" panose="020B0604020202020204" pitchFamily="34" charset="0"/>
              </a:rPr>
              <a:t>methodology</a:t>
            </a:r>
            <a:r>
              <a:rPr lang="hu-HU" sz="2000" b="1" dirty="0">
                <a:latin typeface="Arial" panose="020B0604020202020204" pitchFamily="34" charset="0"/>
                <a:cs typeface="Arial" panose="020B0604020202020204" pitchFamily="34" charset="0"/>
              </a:rPr>
              <a:t> </a:t>
            </a:r>
            <a:r>
              <a:rPr lang="en-US" sz="2000" b="1" dirty="0" err="1">
                <a:latin typeface="Arial" panose="020B0604020202020204" pitchFamily="34" charset="0"/>
                <a:cs typeface="Arial" panose="020B0604020202020204" pitchFamily="34" charset="0"/>
              </a:rPr>
              <a:t>ạnd</a:t>
            </a:r>
            <a:r>
              <a:rPr lang="en-US" sz="2000" b="1" dirty="0">
                <a:latin typeface="Arial" panose="020B0604020202020204" pitchFamily="34" charset="0"/>
                <a:cs typeface="Arial" panose="020B0604020202020204" pitchFamily="34" charset="0"/>
              </a:rPr>
              <a:t> search strategy and key words and research question.</a:t>
            </a:r>
            <a:br>
              <a:rPr lang="en-US" sz="2000" b="1" dirty="0">
                <a:latin typeface="Arial" panose="020B0604020202020204" pitchFamily="34" charset="0"/>
                <a:cs typeface="Arial" panose="020B0604020202020204" pitchFamily="34" charset="0"/>
              </a:rPr>
            </a:br>
            <a:endParaRPr lang="hu-HU" sz="2000" b="1" dirty="0">
              <a:latin typeface="Arial" panose="020B0604020202020204" pitchFamily="34" charset="0"/>
              <a:cs typeface="Arial" panose="020B0604020202020204" pitchFamily="34" charset="0"/>
            </a:endParaRPr>
          </a:p>
        </p:txBody>
      </p:sp>
      <p:pic>
        <p:nvPicPr>
          <p:cNvPr id="4" name="Kép 4">
            <a:extLst>
              <a:ext uri="{FF2B5EF4-FFF2-40B4-BE49-F238E27FC236}">
                <a16:creationId xmlns:a16="http://schemas.microsoft.com/office/drawing/2014/main" id="{63DCED8C-5A21-1603-822C-2433D52B5BC8}"/>
              </a:ext>
            </a:extLst>
          </p:cNvPr>
          <p:cNvPicPr>
            <a:picLocks noChangeAspect="1"/>
          </p:cNvPicPr>
          <p:nvPr/>
        </p:nvPicPr>
        <p:blipFill rotWithShape="1">
          <a:blip r:embed="rId2">
            <a:extLst>
              <a:ext uri="{28A0092B-C50C-407E-A947-70E740481C1C}">
                <a14:useLocalDpi xmlns:a14="http://schemas.microsoft.com/office/drawing/2010/main" val="0"/>
              </a:ext>
            </a:extLst>
          </a:blip>
          <a:srcRect t="13424" b="2147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6" name="Content Placeholder 7">
            <a:extLst>
              <a:ext uri="{FF2B5EF4-FFF2-40B4-BE49-F238E27FC236}">
                <a16:creationId xmlns:a16="http://schemas.microsoft.com/office/drawing/2014/main" id="{7929CF0D-F4E0-67C8-BBBC-6B53CBF39D7D}"/>
              </a:ext>
            </a:extLst>
          </p:cNvPr>
          <p:cNvSpPr>
            <a:spLocks noGrp="1"/>
          </p:cNvSpPr>
          <p:nvPr>
            <p:ph idx="1"/>
          </p:nvPr>
        </p:nvSpPr>
        <p:spPr>
          <a:xfrm>
            <a:off x="0" y="4618337"/>
            <a:ext cx="12191980" cy="2117199"/>
          </a:xfrm>
        </p:spPr>
        <p:txBody>
          <a:bodyPr anchor="ctr">
            <a:normAutofit/>
          </a:bodyPr>
          <a:lstStyle/>
          <a:p>
            <a:r>
              <a:rPr lang="en-US" sz="1800" dirty="0">
                <a:latin typeface="Arial" panose="020B0604020202020204" pitchFamily="34" charset="0"/>
                <a:cs typeface="Arial" panose="020B0604020202020204" pitchFamily="34" charset="0"/>
              </a:rPr>
              <a:t>The database is Google Scholar, </a:t>
            </a:r>
            <a:r>
              <a:rPr lang="en-US" sz="1800" dirty="0" err="1">
                <a:latin typeface="Arial" panose="020B0604020202020204" pitchFamily="34" charset="0"/>
                <a:cs typeface="Arial" panose="020B0604020202020204" pitchFamily="34" charset="0"/>
              </a:rPr>
              <a:t>Pubmed</a:t>
            </a:r>
            <a:r>
              <a:rPr lang="en-US" sz="1800" dirty="0">
                <a:latin typeface="Arial" panose="020B0604020202020204" pitchFamily="34" charset="0"/>
                <a:cs typeface="Arial" panose="020B0604020202020204" pitchFamily="34" charset="0"/>
              </a:rPr>
              <a:t>, University of Edinburgh website.</a:t>
            </a:r>
          </a:p>
          <a:p>
            <a:r>
              <a:rPr lang="en-US" sz="1800" dirty="0">
                <a:latin typeface="Arial" panose="020B0604020202020204" pitchFamily="34" charset="0"/>
                <a:cs typeface="Arial" panose="020B0604020202020204" pitchFamily="34" charset="0"/>
              </a:rPr>
              <a:t>Keywords were used, mental health, activity, bike, cycling, physical activities, undergraduate students in University Edinburgh, and cycling affect mental health.</a:t>
            </a:r>
          </a:p>
          <a:p>
            <a:r>
              <a:rPr lang="en-US" sz="1800" dirty="0">
                <a:latin typeface="Arial" panose="020B0604020202020204" pitchFamily="34" charset="0"/>
                <a:cs typeface="Arial" panose="020B0604020202020204" pitchFamily="34" charset="0"/>
              </a:rPr>
              <a:t>Research question: How the mental health change for the students before and after physical activities? </a:t>
            </a:r>
          </a:p>
          <a:p>
            <a:pPr marL="0" indent="0">
              <a:buNone/>
            </a:pPr>
            <a:r>
              <a:rPr lang="en-US" sz="1800" dirty="0">
                <a:latin typeface="Arial" panose="020B0604020202020204" pitchFamily="34" charset="0"/>
                <a:cs typeface="Arial" panose="020B0604020202020204" pitchFamily="34" charset="0"/>
              </a:rPr>
              <a:t>What is the impact on the mental health of the student's physical activities?</a:t>
            </a:r>
          </a:p>
          <a:p>
            <a:pPr marL="0" indent="0">
              <a:buNone/>
            </a:pPr>
            <a:r>
              <a:rPr lang="en-US" sz="1800" dirty="0">
                <a:latin typeface="Arial" panose="020B0604020202020204" pitchFamily="34" charset="0"/>
                <a:cs typeface="Arial" panose="020B0604020202020204" pitchFamily="34" charset="0"/>
              </a:rPr>
              <a:t>What can be the causes of the students starting to cycling?</a:t>
            </a:r>
          </a:p>
        </p:txBody>
      </p:sp>
    </p:spTree>
    <p:extLst>
      <p:ext uri="{BB962C8B-B14F-4D97-AF65-F5344CB8AC3E}">
        <p14:creationId xmlns:p14="http://schemas.microsoft.com/office/powerpoint/2010/main" val="31800796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8EF952DF-B39C-499B-1586-96615DA487E0}"/>
              </a:ext>
            </a:extLst>
          </p:cNvPr>
          <p:cNvSpPr>
            <a:spLocks noGrp="1"/>
          </p:cNvSpPr>
          <p:nvPr>
            <p:ph type="title"/>
          </p:nvPr>
        </p:nvSpPr>
        <p:spPr>
          <a:xfrm>
            <a:off x="481013" y="327026"/>
            <a:ext cx="3290887" cy="2287588"/>
          </a:xfrm>
        </p:spPr>
        <p:txBody>
          <a:bodyPr anchor="ctr">
            <a:normAutofit/>
          </a:bodyPr>
          <a:lstStyle/>
          <a:p>
            <a:r>
              <a:rPr lang="hu-HU" sz="2400" b="1" dirty="0">
                <a:latin typeface="Arial" panose="020B0604020202020204" pitchFamily="34" charset="0"/>
                <a:cs typeface="Arial" panose="020B0604020202020204" pitchFamily="34" charset="0"/>
              </a:rPr>
              <a:t>Research Design</a:t>
            </a:r>
            <a:br>
              <a:rPr lang="hu-HU" sz="2400" b="1" dirty="0">
                <a:latin typeface="Arial" panose="020B0604020202020204" pitchFamily="34" charset="0"/>
                <a:cs typeface="Arial" panose="020B0604020202020204" pitchFamily="34" charset="0"/>
              </a:rPr>
            </a:br>
            <a:endParaRPr lang="hu-HU" sz="2400" dirty="0"/>
          </a:p>
        </p:txBody>
      </p:sp>
      <p:sp>
        <p:nvSpPr>
          <p:cNvPr id="20" name="Content Placeholder 10">
            <a:extLst>
              <a:ext uri="{FF2B5EF4-FFF2-40B4-BE49-F238E27FC236}">
                <a16:creationId xmlns:a16="http://schemas.microsoft.com/office/drawing/2014/main" id="{1C9DC9E0-1605-86A7-576A-9B6BC253A1C1}"/>
              </a:ext>
            </a:extLst>
          </p:cNvPr>
          <p:cNvSpPr>
            <a:spLocks noGrp="1"/>
          </p:cNvSpPr>
          <p:nvPr>
            <p:ph idx="1"/>
          </p:nvPr>
        </p:nvSpPr>
        <p:spPr>
          <a:xfrm>
            <a:off x="3537122" y="725959"/>
            <a:ext cx="8654878" cy="1888654"/>
          </a:xfrm>
        </p:spPr>
        <p:txBody>
          <a:bodyPr anchor="ctr">
            <a:noAutofit/>
          </a:bodyPr>
          <a:lstStyle/>
          <a:p>
            <a:r>
              <a:rPr lang="hu-HU" sz="1800" dirty="0">
                <a:latin typeface="Arial" panose="020B0604020202020204" pitchFamily="34" charset="0"/>
                <a:cs typeface="Arial" panose="020B0604020202020204" pitchFamily="34" charset="0"/>
              </a:rPr>
              <a:t>The </a:t>
            </a:r>
            <a:r>
              <a:rPr lang="hu-HU" sz="1800" dirty="0" err="1">
                <a:latin typeface="Arial" panose="020B0604020202020204" pitchFamily="34" charset="0"/>
                <a:cs typeface="Arial" panose="020B0604020202020204" pitchFamily="34" charset="0"/>
              </a:rPr>
              <a:t>method</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used</a:t>
            </a:r>
            <a:r>
              <a:rPr lang="hu-HU" sz="1800" dirty="0">
                <a:latin typeface="Arial" panose="020B0604020202020204" pitchFamily="34" charset="0"/>
                <a:cs typeface="Arial" panose="020B0604020202020204" pitchFamily="34" charset="0"/>
              </a:rPr>
              <a:t> mixed </a:t>
            </a:r>
            <a:r>
              <a:rPr lang="hu-HU" sz="1800" dirty="0" err="1">
                <a:latin typeface="Arial" panose="020B0604020202020204" pitchFamily="34" charset="0"/>
                <a:cs typeface="Arial" panose="020B0604020202020204" pitchFamily="34" charset="0"/>
              </a:rPr>
              <a:t>research</a:t>
            </a:r>
            <a:r>
              <a:rPr lang="hu-HU" sz="1800" dirty="0">
                <a:latin typeface="Arial" panose="020B0604020202020204" pitchFamily="34" charset="0"/>
                <a:cs typeface="Arial" panose="020B0604020202020204" pitchFamily="34" charset="0"/>
              </a:rPr>
              <a:t> it </a:t>
            </a:r>
            <a:r>
              <a:rPr lang="hu-HU" sz="1800" dirty="0" err="1">
                <a:latin typeface="Arial" panose="020B0604020202020204" pitchFamily="34" charset="0"/>
                <a:cs typeface="Arial" panose="020B0604020202020204" pitchFamily="34" charset="0"/>
              </a:rPr>
              <a:t>was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quantitative</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qualitative</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a:latin typeface="Arial" panose="020B0604020202020204" pitchFamily="34" charset="0"/>
                <a:cs typeface="Arial" panose="020B0604020202020204" pitchFamily="34" charset="0"/>
              </a:rPr>
              <a:t>The </a:t>
            </a:r>
            <a:r>
              <a:rPr lang="hu-HU" sz="1800" dirty="0" err="1">
                <a:latin typeface="Arial" panose="020B0604020202020204" pitchFamily="34" charset="0"/>
                <a:cs typeface="Arial" panose="020B0604020202020204" pitchFamily="34" charset="0"/>
              </a:rPr>
              <a:t>sample</a:t>
            </a:r>
            <a:r>
              <a:rPr lang="en-US" sz="1800" dirty="0">
                <a:latin typeface="Arial" panose="020B0604020202020204" pitchFamily="34" charset="0"/>
                <a:cs typeface="Arial" panose="020B0604020202020204" pitchFamily="34" charset="0"/>
              </a:rPr>
              <a:t> and focus group</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was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University of Edinburgh </a:t>
            </a:r>
            <a:r>
              <a:rPr lang="hu-HU" sz="1800" dirty="0" err="1">
                <a:latin typeface="Arial" panose="020B0604020202020204" pitchFamily="34" charset="0"/>
                <a:cs typeface="Arial" panose="020B0604020202020204" pitchFamily="34" charset="0"/>
              </a:rPr>
              <a:t>undergraduate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students</a:t>
            </a:r>
            <a:r>
              <a:rPr lang="en-US" sz="1800" dirty="0">
                <a:latin typeface="Arial" panose="020B0604020202020204" pitchFamily="34" charset="0"/>
                <a:cs typeface="Arial" panose="020B0604020202020204" pitchFamily="34" charset="0"/>
              </a:rPr>
              <a:t> male/female and mixed ethnicity group who is cycling.</a:t>
            </a:r>
          </a:p>
          <a:p>
            <a:r>
              <a:rPr lang="hu-HU" sz="1800" dirty="0">
                <a:latin typeface="Arial" panose="020B0604020202020204" pitchFamily="34" charset="0"/>
                <a:cs typeface="Arial" panose="020B0604020202020204" pitchFamily="34" charset="0"/>
              </a:rPr>
              <a:t>Data </a:t>
            </a:r>
            <a:r>
              <a:rPr lang="hu-HU" sz="1800" dirty="0" err="1">
                <a:latin typeface="Arial" panose="020B0604020202020204" pitchFamily="34" charset="0"/>
                <a:cs typeface="Arial" panose="020B0604020202020204" pitchFamily="34" charset="0"/>
              </a:rPr>
              <a:t>was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collected</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from</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U</a:t>
            </a:r>
            <a:r>
              <a:rPr lang="hu-HU" sz="1800" dirty="0" err="1">
                <a:latin typeface="Arial" panose="020B0604020202020204" pitchFamily="34" charset="0"/>
                <a:cs typeface="Arial" panose="020B0604020202020204" pitchFamily="34" charset="0"/>
              </a:rPr>
              <a:t>niversity</a:t>
            </a:r>
            <a:r>
              <a:rPr lang="hu-HU"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of Edinburgh </a:t>
            </a:r>
            <a:r>
              <a:rPr lang="hu-HU" sz="1800" dirty="0">
                <a:latin typeface="Arial" panose="020B0604020202020204" pitchFamily="34" charset="0"/>
                <a:cs typeface="Arial" panose="020B0604020202020204" pitchFamily="34" charset="0"/>
              </a:rPr>
              <a:t>website, </a:t>
            </a:r>
            <a:r>
              <a:rPr lang="hu-HU" sz="1800" dirty="0" err="1">
                <a:latin typeface="Arial" panose="020B0604020202020204" pitchFamily="34" charset="0"/>
                <a:cs typeface="Arial" panose="020B0604020202020204" pitchFamily="34" charset="0"/>
              </a:rPr>
              <a:t>pictures</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surveys</a:t>
            </a:r>
            <a:r>
              <a:rPr lang="hu-HU"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interviews</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questionnaires</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en-US" sz="1800" dirty="0">
                <a:latin typeface="Arial" panose="020B0604020202020204" pitchFamily="34" charset="0"/>
                <a:cs typeface="Arial" panose="020B0604020202020204" pitchFamily="34" charset="0"/>
              </a:rPr>
              <a:t>Social media to collect more data from the Facebook, and Instagram profiles and posts and events.</a:t>
            </a:r>
          </a:p>
        </p:txBody>
      </p:sp>
      <p:pic>
        <p:nvPicPr>
          <p:cNvPr id="7" name="Kép 8">
            <a:extLst>
              <a:ext uri="{FF2B5EF4-FFF2-40B4-BE49-F238E27FC236}">
                <a16:creationId xmlns:a16="http://schemas.microsoft.com/office/drawing/2014/main" id="{7D26264A-ACD6-BD62-0C39-F90310801F9F}"/>
              </a:ext>
            </a:extLst>
          </p:cNvPr>
          <p:cNvPicPr>
            <a:picLocks noChangeAspect="1"/>
          </p:cNvPicPr>
          <p:nvPr/>
        </p:nvPicPr>
        <p:blipFill rotWithShape="1">
          <a:blip r:embed="rId2">
            <a:extLst>
              <a:ext uri="{28A0092B-C50C-407E-A947-70E740481C1C}">
                <a14:useLocalDpi xmlns:a14="http://schemas.microsoft.com/office/drawing/2010/main" val="0"/>
              </a:ext>
            </a:extLst>
          </a:blip>
          <a:srcRect t="22935" b="26806"/>
          <a:stretch/>
        </p:blipFill>
        <p:spPr>
          <a:xfrm>
            <a:off x="-9168" y="2763151"/>
            <a:ext cx="12201168" cy="4093262"/>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41509766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ím 1">
            <a:extLst>
              <a:ext uri="{FF2B5EF4-FFF2-40B4-BE49-F238E27FC236}">
                <a16:creationId xmlns:a16="http://schemas.microsoft.com/office/drawing/2014/main" id="{1709137C-1CD5-B60E-790B-91EEB8C6E777}"/>
              </a:ext>
            </a:extLst>
          </p:cNvPr>
          <p:cNvSpPr>
            <a:spLocks noGrp="1"/>
          </p:cNvSpPr>
          <p:nvPr>
            <p:ph type="title"/>
          </p:nvPr>
        </p:nvSpPr>
        <p:spPr>
          <a:xfrm>
            <a:off x="15446" y="169905"/>
            <a:ext cx="10529455" cy="1770533"/>
          </a:xfrm>
        </p:spPr>
        <p:txBody>
          <a:bodyPr>
            <a:normAutofit/>
          </a:bodyPr>
          <a:lstStyle/>
          <a:p>
            <a:r>
              <a:rPr lang="en-US" sz="2800" b="1" dirty="0">
                <a:latin typeface="Arial" panose="020B0604020202020204" pitchFamily="34" charset="0"/>
                <a:cs typeface="Arial" panose="020B0604020202020204" pitchFamily="34" charset="0"/>
              </a:rPr>
              <a:t> Impact on mental health of cycling </a:t>
            </a:r>
            <a:endParaRPr lang="hu-HU" sz="2800" b="1" dirty="0">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F5ED1709-25A0-3964-8898-B71505A1C9DD}"/>
              </a:ext>
            </a:extLst>
          </p:cNvPr>
          <p:cNvSpPr>
            <a:spLocks noGrp="1"/>
          </p:cNvSpPr>
          <p:nvPr>
            <p:ph idx="1"/>
          </p:nvPr>
        </p:nvSpPr>
        <p:spPr>
          <a:xfrm>
            <a:off x="0" y="2198362"/>
            <a:ext cx="6348284" cy="3917773"/>
          </a:xfrm>
        </p:spPr>
        <p:txBody>
          <a:bodyPr>
            <a:noAutofit/>
          </a:bodyPr>
          <a:lstStyle/>
          <a:p>
            <a:pPr marL="0" indent="0">
              <a:buNone/>
            </a:pPr>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Univerity</a:t>
            </a:r>
            <a:r>
              <a:rPr lang="hu-HU" sz="1800" dirty="0">
                <a:latin typeface="Arial" panose="020B0604020202020204" pitchFamily="34" charset="0"/>
                <a:cs typeface="Arial" panose="020B0604020202020204" pitchFamily="34" charset="0"/>
              </a:rPr>
              <a:t> has a </a:t>
            </a:r>
            <a:r>
              <a:rPr lang="hu-HU" sz="1800" dirty="0" err="1">
                <a:latin typeface="Arial" panose="020B0604020202020204" pitchFamily="34" charset="0"/>
                <a:cs typeface="Arial" panose="020B0604020202020204" pitchFamily="34" charset="0"/>
              </a:rPr>
              <a:t>Mental</a:t>
            </a:r>
            <a:r>
              <a:rPr lang="hu-HU" sz="1800" dirty="0">
                <a:latin typeface="Arial" panose="020B0604020202020204" pitchFamily="34" charset="0"/>
                <a:cs typeface="Arial" panose="020B0604020202020204" pitchFamily="34" charset="0"/>
              </a:rPr>
              <a:t> Health </a:t>
            </a:r>
            <a:r>
              <a:rPr lang="hu-HU" sz="1800" dirty="0" err="1">
                <a:latin typeface="Arial" panose="020B0604020202020204" pitchFamily="34" charset="0"/>
                <a:cs typeface="Arial" panose="020B0604020202020204" pitchFamily="34" charset="0"/>
              </a:rPr>
              <a:t>Strategy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which</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support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student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health</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thougth</a:t>
            </a:r>
            <a:r>
              <a:rPr lang="hu-HU" sz="1800" dirty="0">
                <a:latin typeface="Arial" panose="020B0604020202020204" pitchFamily="34" charset="0"/>
                <a:cs typeface="Arial" panose="020B0604020202020204" pitchFamily="34" charset="0"/>
              </a:rPr>
              <a:t> is "</a:t>
            </a:r>
            <a:r>
              <a:rPr lang="hu-HU" sz="1800" dirty="0" err="1">
                <a:latin typeface="Arial" panose="020B0604020202020204" pitchFamily="34" charset="0"/>
                <a:cs typeface="Arial" panose="020B0604020202020204" pitchFamily="34" charset="0"/>
              </a:rPr>
              <a:t>Physical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activties</a:t>
            </a:r>
            <a:r>
              <a:rPr lang="hu-HU" sz="1800" dirty="0">
                <a:latin typeface="Arial" panose="020B0604020202020204" pitchFamily="34" charset="0"/>
                <a:cs typeface="Arial" panose="020B0604020202020204" pitchFamily="34" charset="0"/>
              </a:rPr>
              <a:t> is </a:t>
            </a:r>
            <a:r>
              <a:rPr lang="hu-HU" sz="1800" dirty="0" err="1">
                <a:latin typeface="Arial" panose="020B0604020202020204" pitchFamily="34" charset="0"/>
                <a:cs typeface="Arial" panose="020B0604020202020204" pitchFamily="34" charset="0"/>
              </a:rPr>
              <a:t>also</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helpful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for</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good</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mental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health</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wellbeing</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They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have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Cycling</a:t>
            </a:r>
            <a:r>
              <a:rPr lang="hu-HU" sz="1800" dirty="0">
                <a:latin typeface="Arial" panose="020B0604020202020204" pitchFamily="34" charset="0"/>
                <a:cs typeface="Arial" panose="020B0604020202020204" pitchFamily="34" charset="0"/>
              </a:rPr>
              <a:t> Club and </a:t>
            </a:r>
            <a:r>
              <a:rPr lang="hu-HU" sz="1800" dirty="0" err="1">
                <a:latin typeface="Arial" panose="020B0604020202020204" pitchFamily="34" charset="0"/>
                <a:cs typeface="Arial" panose="020B0604020202020204" pitchFamily="34" charset="0"/>
              </a:rPr>
              <a:t>Cycling</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Programs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support</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on</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their</a:t>
            </a:r>
            <a:r>
              <a:rPr lang="hu-HU" sz="1800" dirty="0">
                <a:latin typeface="Arial" panose="020B0604020202020204" pitchFamily="34" charset="0"/>
                <a:cs typeface="Arial" panose="020B0604020202020204" pitchFamily="34" charset="0"/>
              </a:rPr>
              <a:t>  website </a:t>
            </a:r>
            <a:r>
              <a:rPr lang="hu-HU" sz="1800" dirty="0" err="1">
                <a:latin typeface="Arial" panose="020B0604020202020204" pitchFamily="34" charset="0"/>
                <a:cs typeface="Arial" panose="020B0604020202020204" pitchFamily="34" charset="0"/>
              </a:rPr>
              <a:t>people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can</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donate</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Positive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impact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on</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mental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health</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because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friendship</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were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formed</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sharing</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their</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experience</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physically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active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students</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Before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students</a:t>
            </a:r>
            <a:r>
              <a:rPr lang="hu-HU" sz="1800" dirty="0">
                <a:latin typeface="Arial" panose="020B0604020202020204" pitchFamily="34" charset="0"/>
                <a:cs typeface="Arial" panose="020B0604020202020204" pitchFamily="34" charset="0"/>
              </a:rPr>
              <a:t> had </a:t>
            </a:r>
            <a:r>
              <a:rPr lang="hu-HU" sz="1800" dirty="0" err="1">
                <a:latin typeface="Arial" panose="020B0604020202020204" pitchFamily="34" charset="0"/>
                <a:cs typeface="Arial" panose="020B0604020202020204" pitchFamily="34" charset="0"/>
              </a:rPr>
              <a:t>anxiety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depression</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they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did</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not</a:t>
            </a:r>
            <a:r>
              <a:rPr lang="hu-HU" sz="1800" dirty="0">
                <a:latin typeface="Arial" panose="020B0604020202020204" pitchFamily="34" charset="0"/>
                <a:cs typeface="Arial" panose="020B0604020202020204" pitchFamily="34" charset="0"/>
              </a:rPr>
              <a:t> felt </a:t>
            </a:r>
            <a:r>
              <a:rPr lang="hu-HU" sz="1800" dirty="0" err="1">
                <a:latin typeface="Arial" panose="020B0604020202020204" pitchFamily="34" charset="0"/>
                <a:cs typeface="Arial" panose="020B0604020202020204" pitchFamily="34" charset="0"/>
              </a:rPr>
              <a:t>they</a:t>
            </a:r>
            <a:r>
              <a:rPr lang="hu-HU" sz="1800" dirty="0">
                <a:latin typeface="Arial" panose="020B0604020202020204" pitchFamily="34" charset="0"/>
                <a:cs typeface="Arial" panose="020B0604020202020204" pitchFamily="34" charset="0"/>
              </a:rPr>
              <a:t> part of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university</a:t>
            </a:r>
            <a:r>
              <a:rPr lang="hu-HU" sz="1800" dirty="0">
                <a:latin typeface="Arial" panose="020B0604020202020204" pitchFamily="34" charset="0"/>
                <a:cs typeface="Arial" panose="020B0604020202020204" pitchFamily="34" charset="0"/>
              </a:rPr>
              <a:t> team </a:t>
            </a:r>
            <a:r>
              <a:rPr lang="hu-HU" sz="1800" dirty="0" err="1">
                <a:latin typeface="Arial" panose="020B0604020202020204" pitchFamily="34" charset="0"/>
                <a:cs typeface="Arial" panose="020B0604020202020204" pitchFamily="34" charset="0"/>
              </a:rPr>
              <a:t>or</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to</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class</a:t>
            </a:r>
            <a:r>
              <a:rPr lang="hu-HU" sz="1800" dirty="0">
                <a:latin typeface="Arial" panose="020B0604020202020204" pitchFamily="34" charset="0"/>
                <a:cs typeface="Arial" panose="020B0604020202020204" pitchFamily="34" charset="0"/>
              </a:rPr>
              <a:t>.</a:t>
            </a:r>
          </a:p>
        </p:txBody>
      </p:sp>
      <p:pic>
        <p:nvPicPr>
          <p:cNvPr id="4" name="Kép 4">
            <a:extLst>
              <a:ext uri="{FF2B5EF4-FFF2-40B4-BE49-F238E27FC236}">
                <a16:creationId xmlns:a16="http://schemas.microsoft.com/office/drawing/2014/main" id="{1C71A8C2-72B6-0986-E5CD-E9174ABA58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7583" y="2882536"/>
            <a:ext cx="5440830" cy="3033262"/>
          </a:xfrm>
          <a:prstGeom prst="rect">
            <a:avLst/>
          </a:prstGeom>
        </p:spPr>
      </p:pic>
      <p:sp>
        <p:nvSpPr>
          <p:cNvPr id="14"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87993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2EDD7817-287E-DD2A-66C2-FBDC27396B3E}"/>
              </a:ext>
            </a:extLst>
          </p:cNvPr>
          <p:cNvSpPr>
            <a:spLocks noGrp="1"/>
          </p:cNvSpPr>
          <p:nvPr>
            <p:ph type="title"/>
          </p:nvPr>
        </p:nvSpPr>
        <p:spPr>
          <a:xfrm>
            <a:off x="139014" y="3752849"/>
            <a:ext cx="4084967" cy="2452687"/>
          </a:xfrm>
        </p:spPr>
        <p:txBody>
          <a:bodyPr anchor="ctr">
            <a:normAutofit/>
          </a:bodyPr>
          <a:lstStyle/>
          <a:p>
            <a:r>
              <a:rPr lang="en-US" sz="2800" b="1" dirty="0">
                <a:latin typeface="Arial" panose="020B0604020202020204" pitchFamily="34" charset="0"/>
                <a:cs typeface="Arial" panose="020B0604020202020204" pitchFamily="34" charset="0"/>
              </a:rPr>
              <a:t>Ethical considerations</a:t>
            </a:r>
          </a:p>
        </p:txBody>
      </p:sp>
      <p:pic>
        <p:nvPicPr>
          <p:cNvPr id="4" name="Kép 4">
            <a:extLst>
              <a:ext uri="{FF2B5EF4-FFF2-40B4-BE49-F238E27FC236}">
                <a16:creationId xmlns:a16="http://schemas.microsoft.com/office/drawing/2014/main" id="{EDAD5660-676B-D586-B43E-CF50A667BC3A}"/>
              </a:ext>
            </a:extLst>
          </p:cNvPr>
          <p:cNvPicPr>
            <a:picLocks noChangeAspect="1"/>
          </p:cNvPicPr>
          <p:nvPr/>
        </p:nvPicPr>
        <p:blipFill rotWithShape="1">
          <a:blip r:embed="rId2">
            <a:extLst>
              <a:ext uri="{28A0092B-C50C-407E-A947-70E740481C1C}">
                <a14:useLocalDpi xmlns:a14="http://schemas.microsoft.com/office/drawing/2010/main" val="0"/>
              </a:ext>
            </a:extLst>
          </a:blip>
          <a:srcRect b="4202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Tartalom helye 2">
            <a:extLst>
              <a:ext uri="{FF2B5EF4-FFF2-40B4-BE49-F238E27FC236}">
                <a16:creationId xmlns:a16="http://schemas.microsoft.com/office/drawing/2014/main" id="{51225EAE-F553-8E1B-E35B-2A522EBB1D84}"/>
              </a:ext>
            </a:extLst>
          </p:cNvPr>
          <p:cNvSpPr>
            <a:spLocks noGrp="1"/>
          </p:cNvSpPr>
          <p:nvPr>
            <p:ph idx="1"/>
          </p:nvPr>
        </p:nvSpPr>
        <p:spPr>
          <a:xfrm>
            <a:off x="4223982" y="3752850"/>
            <a:ext cx="7829004" cy="2935245"/>
          </a:xfrm>
        </p:spPr>
        <p:txBody>
          <a:bodyPr anchor="ctr">
            <a:noAutofit/>
          </a:bodyPr>
          <a:lstStyle/>
          <a:p>
            <a:r>
              <a:rPr lang="hu-HU" sz="1800" dirty="0">
                <a:latin typeface="Arial" panose="020B0604020202020204" pitchFamily="34" charset="0"/>
                <a:cs typeface="Arial" panose="020B0604020202020204" pitchFamily="34" charset="0"/>
              </a:rPr>
              <a:t>Data </a:t>
            </a:r>
            <a:r>
              <a:rPr lang="hu-HU" sz="1800" dirty="0" err="1">
                <a:latin typeface="Arial" panose="020B0604020202020204" pitchFamily="34" charset="0"/>
                <a:cs typeface="Arial" panose="020B0604020202020204" pitchFamily="34" charset="0"/>
              </a:rPr>
              <a:t>collection</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analysis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are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taken</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into</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ethical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consideration</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a:latin typeface="Arial" panose="020B0604020202020204" pitchFamily="34" charset="0"/>
                <a:cs typeface="Arial" panose="020B0604020202020204" pitchFamily="34" charset="0"/>
              </a:rPr>
              <a:t>The </a:t>
            </a:r>
            <a:r>
              <a:rPr lang="hu-HU" sz="1800" dirty="0" err="1">
                <a:latin typeface="Arial" panose="020B0604020202020204" pitchFamily="34" charset="0"/>
                <a:cs typeface="Arial" panose="020B0604020202020204" pitchFamily="34" charset="0"/>
              </a:rPr>
              <a:t>research</a:t>
            </a:r>
            <a:r>
              <a:rPr lang="hu-HU" sz="1800" dirty="0">
                <a:latin typeface="Arial" panose="020B0604020202020204" pitchFamily="34" charset="0"/>
                <a:cs typeface="Arial" panose="020B0604020202020204" pitchFamily="34" charset="0"/>
              </a:rPr>
              <a:t> is </a:t>
            </a:r>
            <a:r>
              <a:rPr lang="hu-HU" sz="1800" dirty="0" err="1">
                <a:latin typeface="Arial" panose="020B0604020202020204" pitchFamily="34" charset="0"/>
                <a:cs typeface="Arial" panose="020B0604020202020204" pitchFamily="34" charset="0"/>
              </a:rPr>
              <a:t>all</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time</a:t>
            </a:r>
            <a:r>
              <a:rPr lang="hu-HU" sz="1800" dirty="0">
                <a:latin typeface="Arial" panose="020B0604020202020204" pitchFamily="34" charset="0"/>
                <a:cs typeface="Arial" panose="020B0604020202020204" pitchFamily="34" charset="0"/>
              </a:rPr>
              <a:t> is honest and </a:t>
            </a:r>
            <a:r>
              <a:rPr lang="hu-HU" sz="1800" dirty="0" err="1">
                <a:latin typeface="Arial" panose="020B0604020202020204" pitchFamily="34" charset="0"/>
                <a:cs typeface="Arial" panose="020B0604020202020204" pitchFamily="34" charset="0"/>
              </a:rPr>
              <a:t>uses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relevant</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valid</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data</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a:latin typeface="Arial" panose="020B0604020202020204" pitchFamily="34" charset="0"/>
                <a:cs typeface="Arial" panose="020B0604020202020204" pitchFamily="34" charset="0"/>
              </a:rPr>
              <a:t>The </a:t>
            </a:r>
            <a:r>
              <a:rPr lang="hu-HU" sz="1800" dirty="0" err="1">
                <a:latin typeface="Arial" panose="020B0604020202020204" pitchFamily="34" charset="0"/>
                <a:cs typeface="Arial" panose="020B0604020202020204" pitchFamily="34" charset="0"/>
              </a:rPr>
              <a:t>researcher</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does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not</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know</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participants</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keep</a:t>
            </a:r>
            <a:r>
              <a:rPr lang="hu-HU" sz="1800" dirty="0">
                <a:latin typeface="Arial" panose="020B0604020202020204" pitchFamily="34" charset="0"/>
                <a:cs typeface="Arial" panose="020B0604020202020204" pitchFamily="34" charset="0"/>
              </a:rPr>
              <a:t> it is </a:t>
            </a:r>
            <a:r>
              <a:rPr lang="hu-HU" sz="1800" dirty="0" err="1">
                <a:latin typeface="Arial" panose="020B0604020202020204" pitchFamily="34" charset="0"/>
                <a:cs typeface="Arial" panose="020B0604020202020204" pitchFamily="34" charset="0"/>
              </a:rPr>
              <a:t>anonymity</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a:latin typeface="Arial" panose="020B0604020202020204" pitchFamily="34" charset="0"/>
                <a:cs typeface="Arial" panose="020B0604020202020204" pitchFamily="34" charset="0"/>
              </a:rPr>
              <a:t>Data </a:t>
            </a:r>
            <a:r>
              <a:rPr lang="hu-HU" sz="1800" dirty="0" err="1">
                <a:latin typeface="Arial" panose="020B0604020202020204" pitchFamily="34" charset="0"/>
                <a:cs typeface="Arial" panose="020B0604020202020204" pitchFamily="34" charset="0"/>
              </a:rPr>
              <a:t>protection</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Voluntary</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participation</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Confidentiality</a:t>
            </a:r>
            <a:r>
              <a:rPr lang="hu-HU" sz="1800" dirty="0">
                <a:latin typeface="Arial" panose="020B0604020202020204" pitchFamily="34" charset="0"/>
                <a:cs typeface="Arial" panose="020B0604020202020204" pitchFamily="34" charset="0"/>
              </a:rPr>
              <a:t> of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participants</a:t>
            </a:r>
            <a:r>
              <a:rPr lang="hu-HU" sz="1800" dirty="0">
                <a:latin typeface="Arial" panose="020B0604020202020204" pitchFamily="34" charset="0"/>
                <a:cs typeface="Arial" panose="020B0604020202020204" pitchFamily="34" charset="0"/>
              </a:rPr>
              <a:t>.</a:t>
            </a:r>
            <a:endParaRPr lang="en-US" sz="1800" dirty="0">
              <a:latin typeface="Arial" panose="020B0604020202020204" pitchFamily="34" charset="0"/>
              <a:cs typeface="Arial" panose="020B0604020202020204" pitchFamily="34" charset="0"/>
            </a:endParaRPr>
          </a:p>
          <a:p>
            <a:r>
              <a:rPr lang="hu-HU" sz="1800" dirty="0" err="1">
                <a:latin typeface="Arial" panose="020B0604020202020204" pitchFamily="34" charset="0"/>
                <a:cs typeface="Arial" panose="020B0604020202020204" pitchFamily="34" charset="0"/>
              </a:rPr>
              <a:t>Keep</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the</a:t>
            </a:r>
            <a:r>
              <a:rPr lang="hu-HU" sz="1800" dirty="0">
                <a:latin typeface="Arial" panose="020B0604020202020204" pitchFamily="34" charset="0"/>
                <a:cs typeface="Arial" panose="020B0604020202020204" pitchFamily="34" charset="0"/>
              </a:rPr>
              <a:t> </a:t>
            </a:r>
            <a:r>
              <a:rPr lang="hu-HU" sz="1800" dirty="0" err="1">
                <a:latin typeface="Arial" panose="020B0604020202020204" pitchFamily="34" charset="0"/>
                <a:cs typeface="Arial" panose="020B0604020202020204" pitchFamily="34" charset="0"/>
              </a:rPr>
              <a:t>participant</a:t>
            </a:r>
            <a:r>
              <a:rPr lang="hu-HU" sz="1800" dirty="0">
                <a:latin typeface="Arial" panose="020B0604020202020204" pitchFamily="34" charset="0"/>
                <a:cs typeface="Arial" panose="020B0604020202020204" pitchFamily="34" charset="0"/>
              </a:rPr>
              <a:t> of human </a:t>
            </a:r>
            <a:r>
              <a:rPr lang="hu-HU" sz="1800" dirty="0" err="1">
                <a:latin typeface="Arial" panose="020B0604020202020204" pitchFamily="34" charset="0"/>
                <a:cs typeface="Arial" panose="020B0604020202020204" pitchFamily="34" charset="0"/>
              </a:rPr>
              <a:t>rights</a:t>
            </a:r>
            <a:r>
              <a:rPr lang="hu-HU" sz="1800" dirty="0">
                <a:latin typeface="Arial" panose="020B0604020202020204" pitchFamily="34" charset="0"/>
                <a:cs typeface="Arial" panose="020B0604020202020204" pitchFamily="34" charset="0"/>
              </a:rPr>
              <a:t> and </a:t>
            </a:r>
            <a:r>
              <a:rPr lang="hu-HU" sz="1800" dirty="0" err="1">
                <a:latin typeface="Arial" panose="020B0604020202020204" pitchFamily="34" charset="0"/>
                <a:cs typeface="Arial" panose="020B0604020202020204" pitchFamily="34" charset="0"/>
              </a:rPr>
              <a:t>dignity</a:t>
            </a:r>
            <a:r>
              <a:rPr lang="hu-HU"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978512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DC07DD75-E105-5E32-E7C4-E6C8DF8856E1}"/>
              </a:ext>
            </a:extLst>
          </p:cNvPr>
          <p:cNvSpPr>
            <a:spLocks noGrp="1"/>
          </p:cNvSpPr>
          <p:nvPr>
            <p:ph type="ctrTitle" idx="4294967295"/>
          </p:nvPr>
        </p:nvSpPr>
        <p:spPr>
          <a:xfrm>
            <a:off x="0" y="0"/>
            <a:ext cx="9144000" cy="530225"/>
          </a:xfrm>
        </p:spPr>
        <p:txBody>
          <a:bodyPr>
            <a:normAutofit/>
          </a:bodyPr>
          <a:lstStyle/>
          <a:p>
            <a:r>
              <a:rPr lang="hu-HU" sz="2000" b="1" dirty="0" err="1">
                <a:latin typeface="Arial" panose="020B0604020202020204" pitchFamily="34" charset="0"/>
                <a:cs typeface="Arial" panose="020B0604020202020204" pitchFamily="34" charset="0"/>
              </a:rPr>
              <a:t>Plan</a:t>
            </a:r>
            <a:r>
              <a:rPr lang="hu-HU" sz="2000" b="1" dirty="0">
                <a:latin typeface="Arial" panose="020B0604020202020204" pitchFamily="34" charset="0"/>
                <a:cs typeface="Arial" panose="020B0604020202020204" pitchFamily="34" charset="0"/>
              </a:rPr>
              <a:t> of </a:t>
            </a:r>
            <a:r>
              <a:rPr lang="en-US" sz="2000" b="1" dirty="0">
                <a:latin typeface="Arial" panose="020B0604020202020204" pitchFamily="34" charset="0"/>
                <a:cs typeface="Arial" panose="020B0604020202020204" pitchFamily="34" charset="0"/>
              </a:rPr>
              <a:t>w</a:t>
            </a:r>
            <a:r>
              <a:rPr lang="hu-HU" sz="2000" b="1" dirty="0" err="1">
                <a:latin typeface="Arial" panose="020B0604020202020204" pitchFamily="34" charset="0"/>
                <a:cs typeface="Arial" panose="020B0604020202020204" pitchFamily="34" charset="0"/>
              </a:rPr>
              <a:t>ork</a:t>
            </a:r>
            <a:r>
              <a:rPr lang="hu-HU" sz="2000" b="1" dirty="0">
                <a:latin typeface="Arial" panose="020B0604020202020204" pitchFamily="34" charset="0"/>
                <a:cs typeface="Arial" panose="020B0604020202020204" pitchFamily="34" charset="0"/>
              </a:rPr>
              <a:t> and </a:t>
            </a:r>
            <a:r>
              <a:rPr lang="en-US" sz="2000" b="1" dirty="0">
                <a:latin typeface="Arial" panose="020B0604020202020204" pitchFamily="34" charset="0"/>
                <a:cs typeface="Arial" panose="020B0604020202020204" pitchFamily="34" charset="0"/>
              </a:rPr>
              <a:t>t</a:t>
            </a:r>
            <a:r>
              <a:rPr lang="hu-HU" sz="2000" b="1" dirty="0" err="1">
                <a:latin typeface="Arial" panose="020B0604020202020204" pitchFamily="34" charset="0"/>
                <a:cs typeface="Arial" panose="020B0604020202020204" pitchFamily="34" charset="0"/>
              </a:rPr>
              <a:t>ime</a:t>
            </a:r>
            <a:r>
              <a:rPr lang="hu-HU" sz="2000" b="1"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s</a:t>
            </a:r>
            <a:r>
              <a:rPr lang="hu-HU" sz="2000" b="1" dirty="0" err="1">
                <a:latin typeface="Arial" panose="020B0604020202020204" pitchFamily="34" charset="0"/>
                <a:cs typeface="Arial" panose="020B0604020202020204" pitchFamily="34" charset="0"/>
              </a:rPr>
              <a:t>chedule</a:t>
            </a:r>
            <a:r>
              <a:rPr lang="hu-HU" sz="2000" b="1" dirty="0">
                <a:latin typeface="Arial" panose="020B0604020202020204" pitchFamily="34" charset="0"/>
                <a:cs typeface="Arial" panose="020B0604020202020204" pitchFamily="34" charset="0"/>
              </a:rPr>
              <a:t> (</a:t>
            </a:r>
            <a:r>
              <a:rPr lang="hu-HU" sz="2000" b="1" dirty="0" err="1">
                <a:latin typeface="Arial" panose="020B0604020202020204" pitchFamily="34" charset="0"/>
                <a:cs typeface="Arial" panose="020B0604020202020204" pitchFamily="34" charset="0"/>
              </a:rPr>
              <a:t>Gantt</a:t>
            </a:r>
            <a:r>
              <a:rPr lang="hu-HU" sz="2000" b="1" dirty="0">
                <a:latin typeface="Arial" panose="020B0604020202020204" pitchFamily="34" charset="0"/>
                <a:cs typeface="Arial" panose="020B0604020202020204" pitchFamily="34" charset="0"/>
              </a:rPr>
              <a:t> </a:t>
            </a:r>
            <a:r>
              <a:rPr lang="hu-HU" sz="2000" b="1" dirty="0" err="1">
                <a:latin typeface="Arial" panose="020B0604020202020204" pitchFamily="34" charset="0"/>
                <a:cs typeface="Arial" panose="020B0604020202020204" pitchFamily="34" charset="0"/>
              </a:rPr>
              <a:t>Chart</a:t>
            </a:r>
            <a:r>
              <a:rPr lang="hu-HU" sz="2000" b="1" dirty="0">
                <a:latin typeface="Arial" panose="020B0604020202020204" pitchFamily="34" charset="0"/>
                <a:cs typeface="Arial" panose="020B0604020202020204" pitchFamily="34" charset="0"/>
              </a:rPr>
              <a:t>)</a:t>
            </a:r>
          </a:p>
        </p:txBody>
      </p:sp>
      <p:graphicFrame>
        <p:nvGraphicFramePr>
          <p:cNvPr id="19" name="Táblázat 18">
            <a:extLst>
              <a:ext uri="{FF2B5EF4-FFF2-40B4-BE49-F238E27FC236}">
                <a16:creationId xmlns:a16="http://schemas.microsoft.com/office/drawing/2014/main" id="{02944A0F-15EF-F53F-9EE7-5F371EB8C905}"/>
              </a:ext>
            </a:extLst>
          </p:cNvPr>
          <p:cNvGraphicFramePr/>
          <p:nvPr>
            <p:extLst>
              <p:ext uri="{D42A27DB-BD31-4B8C-83A1-F6EECF244321}">
                <p14:modId xmlns:p14="http://schemas.microsoft.com/office/powerpoint/2010/main" val="2492497902"/>
              </p:ext>
            </p:extLst>
          </p:nvPr>
        </p:nvGraphicFramePr>
        <p:xfrm>
          <a:off x="748393" y="825226"/>
          <a:ext cx="10681613" cy="5869487"/>
        </p:xfrm>
        <a:graphic>
          <a:graphicData uri="http://schemas.openxmlformats.org/drawingml/2006/table">
            <a:tbl>
              <a:tblPr firstRow="1" firstCol="1" bandRow="1">
                <a:tableStyleId>{5C22544A-7EE6-4342-B048-85BDC9FD1C3A}</a:tableStyleId>
              </a:tblPr>
              <a:tblGrid>
                <a:gridCol w="2144102">
                  <a:extLst>
                    <a:ext uri="{9D8B030D-6E8A-4147-A177-3AD203B41FA5}">
                      <a16:colId xmlns:a16="http://schemas.microsoft.com/office/drawing/2014/main" val="1185617737"/>
                    </a:ext>
                  </a:extLst>
                </a:gridCol>
                <a:gridCol w="915870">
                  <a:extLst>
                    <a:ext uri="{9D8B030D-6E8A-4147-A177-3AD203B41FA5}">
                      <a16:colId xmlns:a16="http://schemas.microsoft.com/office/drawing/2014/main" val="3984189792"/>
                    </a:ext>
                  </a:extLst>
                </a:gridCol>
                <a:gridCol w="915870">
                  <a:extLst>
                    <a:ext uri="{9D8B030D-6E8A-4147-A177-3AD203B41FA5}">
                      <a16:colId xmlns:a16="http://schemas.microsoft.com/office/drawing/2014/main" val="2911022408"/>
                    </a:ext>
                  </a:extLst>
                </a:gridCol>
                <a:gridCol w="879328">
                  <a:extLst>
                    <a:ext uri="{9D8B030D-6E8A-4147-A177-3AD203B41FA5}">
                      <a16:colId xmlns:a16="http://schemas.microsoft.com/office/drawing/2014/main" val="2108117011"/>
                    </a:ext>
                  </a:extLst>
                </a:gridCol>
                <a:gridCol w="879328">
                  <a:extLst>
                    <a:ext uri="{9D8B030D-6E8A-4147-A177-3AD203B41FA5}">
                      <a16:colId xmlns:a16="http://schemas.microsoft.com/office/drawing/2014/main" val="3067373232"/>
                    </a:ext>
                  </a:extLst>
                </a:gridCol>
                <a:gridCol w="879328">
                  <a:extLst>
                    <a:ext uri="{9D8B030D-6E8A-4147-A177-3AD203B41FA5}">
                      <a16:colId xmlns:a16="http://schemas.microsoft.com/office/drawing/2014/main" val="820906277"/>
                    </a:ext>
                  </a:extLst>
                </a:gridCol>
                <a:gridCol w="831003">
                  <a:extLst>
                    <a:ext uri="{9D8B030D-6E8A-4147-A177-3AD203B41FA5}">
                      <a16:colId xmlns:a16="http://schemas.microsoft.com/office/drawing/2014/main" val="1902792699"/>
                    </a:ext>
                  </a:extLst>
                </a:gridCol>
                <a:gridCol w="831003">
                  <a:extLst>
                    <a:ext uri="{9D8B030D-6E8A-4147-A177-3AD203B41FA5}">
                      <a16:colId xmlns:a16="http://schemas.microsoft.com/office/drawing/2014/main" val="259061218"/>
                    </a:ext>
                  </a:extLst>
                </a:gridCol>
                <a:gridCol w="831003">
                  <a:extLst>
                    <a:ext uri="{9D8B030D-6E8A-4147-A177-3AD203B41FA5}">
                      <a16:colId xmlns:a16="http://schemas.microsoft.com/office/drawing/2014/main" val="3107327583"/>
                    </a:ext>
                  </a:extLst>
                </a:gridCol>
                <a:gridCol w="787389">
                  <a:extLst>
                    <a:ext uri="{9D8B030D-6E8A-4147-A177-3AD203B41FA5}">
                      <a16:colId xmlns:a16="http://schemas.microsoft.com/office/drawing/2014/main" val="156621685"/>
                    </a:ext>
                  </a:extLst>
                </a:gridCol>
                <a:gridCol w="787389">
                  <a:extLst>
                    <a:ext uri="{9D8B030D-6E8A-4147-A177-3AD203B41FA5}">
                      <a16:colId xmlns:a16="http://schemas.microsoft.com/office/drawing/2014/main" val="2038582219"/>
                    </a:ext>
                  </a:extLst>
                </a:gridCol>
              </a:tblGrid>
              <a:tr h="259710">
                <a:tc>
                  <a:txBody>
                    <a:bodyPr/>
                    <a:lstStyle/>
                    <a:p>
                      <a:pPr>
                        <a:lnSpc>
                          <a:spcPct val="107000"/>
                        </a:lnSpc>
                        <a:spcAft>
                          <a:spcPts val="800"/>
                        </a:spcAft>
                      </a:pPr>
                      <a:r>
                        <a:rPr lang="hu-HU" sz="1200" kern="100">
                          <a:effectLst/>
                        </a:rPr>
                        <a:t>Weeks</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1</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2</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3</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4</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5</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6</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7</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8</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9</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10</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27672228"/>
                  </a:ext>
                </a:extLst>
              </a:tr>
              <a:tr h="259710">
                <a:tc>
                  <a:txBody>
                    <a:bodyPr/>
                    <a:lstStyle/>
                    <a:p>
                      <a:pPr>
                        <a:lnSpc>
                          <a:spcPct val="107000"/>
                        </a:lnSpc>
                        <a:spcAft>
                          <a:spcPts val="800"/>
                        </a:spcAft>
                      </a:pPr>
                      <a:r>
                        <a:rPr lang="hu-HU" sz="1200" kern="100">
                          <a:effectLst/>
                        </a:rPr>
                        <a:t>Introduction</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highlight>
                            <a:srgbClr val="000000"/>
                          </a:highligh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25987115"/>
                  </a:ext>
                </a:extLst>
              </a:tr>
              <a:tr h="1074810">
                <a:tc>
                  <a:txBody>
                    <a:bodyPr/>
                    <a:lstStyle/>
                    <a:p>
                      <a:pPr>
                        <a:lnSpc>
                          <a:spcPct val="107000"/>
                        </a:lnSpc>
                        <a:spcAft>
                          <a:spcPts val="800"/>
                        </a:spcAft>
                      </a:pPr>
                      <a:r>
                        <a:rPr lang="hu-HU" sz="1200" kern="1200" dirty="0" err="1">
                          <a:effectLst/>
                        </a:rPr>
                        <a:t>Rationale</a:t>
                      </a:r>
                      <a:r>
                        <a:rPr lang="hu-HU" sz="1200" kern="1200" dirty="0">
                          <a:effectLst/>
                        </a:rPr>
                        <a:t> </a:t>
                      </a:r>
                      <a:r>
                        <a:rPr lang="en-US" sz="1200" kern="1200" dirty="0">
                          <a:effectLst/>
                        </a:rPr>
                        <a:t>of the proposal and aim and objective.</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90015469"/>
                  </a:ext>
                </a:extLst>
              </a:tr>
              <a:tr h="1889907">
                <a:tc>
                  <a:txBody>
                    <a:bodyPr/>
                    <a:lstStyle/>
                    <a:p>
                      <a:pPr>
                        <a:lnSpc>
                          <a:spcPct val="107000"/>
                        </a:lnSpc>
                        <a:spcAft>
                          <a:spcPts val="800"/>
                        </a:spcAft>
                      </a:pPr>
                      <a:r>
                        <a:rPr lang="en-US" sz="1200" kern="1200" dirty="0">
                          <a:effectLst/>
                        </a:rPr>
                        <a:t>R</a:t>
                      </a:r>
                      <a:r>
                        <a:rPr lang="hu-HU" sz="1200" kern="1200" dirty="0" err="1">
                          <a:effectLst/>
                        </a:rPr>
                        <a:t>esearch</a:t>
                      </a:r>
                      <a:r>
                        <a:rPr lang="hu-HU" sz="1200" kern="1200" dirty="0">
                          <a:effectLst/>
                        </a:rPr>
                        <a:t> </a:t>
                      </a:r>
                      <a:r>
                        <a:rPr lang="hu-HU" sz="1200" kern="1200" dirty="0" err="1">
                          <a:effectLst/>
                        </a:rPr>
                        <a:t>methodology</a:t>
                      </a:r>
                      <a:r>
                        <a:rPr lang="hu-HU" sz="1200" kern="1200" dirty="0">
                          <a:effectLst/>
                        </a:rPr>
                        <a:t> </a:t>
                      </a:r>
                      <a:r>
                        <a:rPr lang="en-US" sz="1200" kern="1200" dirty="0" err="1">
                          <a:effectLst/>
                        </a:rPr>
                        <a:t>ạnd</a:t>
                      </a:r>
                      <a:r>
                        <a:rPr lang="en-US" sz="1200" kern="1200" dirty="0">
                          <a:effectLst/>
                        </a:rPr>
                        <a:t> search strategy and key words and research question.</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2662593270"/>
                  </a:ext>
                </a:extLst>
              </a:tr>
              <a:tr h="531410">
                <a:tc>
                  <a:txBody>
                    <a:bodyPr/>
                    <a:lstStyle/>
                    <a:p>
                      <a:pPr>
                        <a:lnSpc>
                          <a:spcPct val="107000"/>
                        </a:lnSpc>
                        <a:spcAft>
                          <a:spcPts val="800"/>
                        </a:spcAft>
                      </a:pPr>
                      <a:r>
                        <a:rPr lang="en-US" sz="1200" kern="1200">
                          <a:effectLst/>
                        </a:rPr>
                        <a:t>Research Design.</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425928511"/>
                  </a:ext>
                </a:extLst>
              </a:tr>
              <a:tr h="803110">
                <a:tc>
                  <a:txBody>
                    <a:bodyPr/>
                    <a:lstStyle/>
                    <a:p>
                      <a:pPr>
                        <a:lnSpc>
                          <a:spcPct val="107000"/>
                        </a:lnSpc>
                        <a:spcAft>
                          <a:spcPts val="800"/>
                        </a:spcAft>
                      </a:pPr>
                      <a:r>
                        <a:rPr lang="en-US" sz="1200" kern="1200">
                          <a:effectLst/>
                        </a:rPr>
                        <a:t>Impact on mental health of cycling.</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887131555"/>
                  </a:ext>
                </a:extLst>
              </a:tr>
              <a:tr h="531410">
                <a:tc>
                  <a:txBody>
                    <a:bodyPr/>
                    <a:lstStyle/>
                    <a:p>
                      <a:pPr>
                        <a:lnSpc>
                          <a:spcPct val="107000"/>
                        </a:lnSpc>
                        <a:spcAft>
                          <a:spcPts val="800"/>
                        </a:spcAft>
                      </a:pPr>
                      <a:r>
                        <a:rPr lang="en-US" sz="1200" kern="1200">
                          <a:effectLst/>
                        </a:rPr>
                        <a:t>Principles of ethics.</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520725132"/>
                  </a:ext>
                </a:extLst>
              </a:tr>
              <a:tr h="259710">
                <a:tc>
                  <a:txBody>
                    <a:bodyPr/>
                    <a:lstStyle/>
                    <a:p>
                      <a:pPr>
                        <a:lnSpc>
                          <a:spcPct val="107000"/>
                        </a:lnSpc>
                        <a:spcAft>
                          <a:spcPts val="800"/>
                        </a:spcAft>
                      </a:pPr>
                      <a:r>
                        <a:rPr lang="en-US" sz="1200" kern="1200">
                          <a:effectLst/>
                        </a:rPr>
                        <a:t>Conclusion.</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674705235"/>
                  </a:ext>
                </a:extLst>
              </a:tr>
              <a:tr h="259710">
                <a:tc>
                  <a:txBody>
                    <a:bodyPr/>
                    <a:lstStyle/>
                    <a:p>
                      <a:pPr>
                        <a:lnSpc>
                          <a:spcPct val="107000"/>
                        </a:lnSpc>
                        <a:spcAft>
                          <a:spcPts val="800"/>
                        </a:spcAft>
                      </a:pPr>
                      <a:r>
                        <a:rPr lang="en-US" sz="1200" kern="1200">
                          <a:effectLst/>
                        </a:rPr>
                        <a:t>References List.</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a:effectLst/>
                        </a:rPr>
                        <a:t> </a:t>
                      </a:r>
                      <a:endParaRPr lang="hu-HU" sz="1100" kern="1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07000"/>
                        </a:lnSpc>
                        <a:spcAft>
                          <a:spcPts val="800"/>
                        </a:spcAft>
                      </a:pPr>
                      <a:r>
                        <a:rPr lang="hu-HU" sz="1200" kern="100" dirty="0">
                          <a:effectLst/>
                        </a:rPr>
                        <a:t> </a:t>
                      </a:r>
                      <a:endParaRPr lang="hu-HU" sz="1100" kern="1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solidFill>
                      <a:schemeClr val="tx1"/>
                    </a:solidFill>
                  </a:tcPr>
                </a:tc>
                <a:extLst>
                  <a:ext uri="{0D108BD9-81ED-4DB2-BD59-A6C34878D82A}">
                    <a16:rowId xmlns:a16="http://schemas.microsoft.com/office/drawing/2014/main" val="874642815"/>
                  </a:ext>
                </a:extLst>
              </a:tr>
            </a:tbl>
          </a:graphicData>
        </a:graphic>
      </p:graphicFrame>
    </p:spTree>
    <p:extLst>
      <p:ext uri="{BB962C8B-B14F-4D97-AF65-F5344CB8AC3E}">
        <p14:creationId xmlns:p14="http://schemas.microsoft.com/office/powerpoint/2010/main" val="4111941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3D0892AD-18E3-03B0-4E0A-C67C60753F08}"/>
              </a:ext>
            </a:extLst>
          </p:cNvPr>
          <p:cNvSpPr>
            <a:spLocks noGrp="1"/>
          </p:cNvSpPr>
          <p:nvPr>
            <p:ph type="title"/>
          </p:nvPr>
        </p:nvSpPr>
        <p:spPr>
          <a:xfrm>
            <a:off x="0" y="-617837"/>
            <a:ext cx="11353800" cy="2308526"/>
          </a:xfrm>
        </p:spPr>
        <p:txBody>
          <a:bodyPr>
            <a:normAutofit/>
          </a:bodyPr>
          <a:lstStyle/>
          <a:p>
            <a:r>
              <a:rPr lang="en-US" sz="2400" b="1" dirty="0">
                <a:latin typeface="Arial" panose="020B0604020202020204" pitchFamily="34" charset="0"/>
                <a:cs typeface="Arial" panose="020B0604020202020204" pitchFamily="34" charset="0"/>
              </a:rPr>
              <a:t>Conclusion</a:t>
            </a:r>
            <a:endParaRPr lang="hu-HU" sz="2400" b="1" dirty="0">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317A871E-6D9A-3FEF-4364-22BDA96C7B5A}"/>
              </a:ext>
            </a:extLst>
          </p:cNvPr>
          <p:cNvSpPr>
            <a:spLocks noGrp="1"/>
          </p:cNvSpPr>
          <p:nvPr>
            <p:ph idx="1"/>
          </p:nvPr>
        </p:nvSpPr>
        <p:spPr>
          <a:xfrm>
            <a:off x="0" y="1575486"/>
            <a:ext cx="11353800" cy="4601477"/>
          </a:xfrm>
        </p:spPr>
        <p:txBody>
          <a:bodyPr>
            <a:normAutofit/>
          </a:bodyPr>
          <a:lstStyle/>
          <a:p>
            <a:r>
              <a:rPr lang="hu-HU" sz="2400" dirty="0">
                <a:latin typeface="Arial" panose="020B0604020202020204" pitchFamily="34" charset="0"/>
                <a:cs typeface="Arial" panose="020B0604020202020204" pitchFamily="34" charset="0"/>
              </a:rPr>
              <a:t>University of Edinburgh 12% of </a:t>
            </a:r>
            <a:r>
              <a:rPr lang="hu-HU" sz="2400" dirty="0" err="1">
                <a:latin typeface="Arial" panose="020B0604020202020204" pitchFamily="34" charset="0"/>
                <a:cs typeface="Arial" panose="020B0604020202020204" pitchFamily="34" charset="0"/>
              </a:rPr>
              <a:t>the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students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use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bicycles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to</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travel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to</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school</a:t>
            </a:r>
            <a:r>
              <a:rPr lang="hu-HU"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r>
              <a:rPr lang="hu-HU" sz="2400" dirty="0">
                <a:latin typeface="Arial" panose="020B0604020202020204" pitchFamily="34" charset="0"/>
                <a:cs typeface="Arial" panose="020B0604020202020204" pitchFamily="34" charset="0"/>
              </a:rPr>
              <a:t>The </a:t>
            </a:r>
            <a:r>
              <a:rPr lang="hu-HU" sz="2400" dirty="0" err="1">
                <a:latin typeface="Arial" panose="020B0604020202020204" pitchFamily="34" charset="0"/>
                <a:cs typeface="Arial" panose="020B0604020202020204" pitchFamily="34" charset="0"/>
              </a:rPr>
              <a:t>method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used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quantitative</a:t>
            </a:r>
            <a:r>
              <a:rPr lang="hu-HU" sz="2400" dirty="0">
                <a:latin typeface="Arial" panose="020B0604020202020204" pitchFamily="34" charset="0"/>
                <a:cs typeface="Arial" panose="020B0604020202020204" pitchFamily="34" charset="0"/>
              </a:rPr>
              <a:t> and </a:t>
            </a:r>
            <a:r>
              <a:rPr lang="hu-HU" sz="2400" dirty="0" err="1">
                <a:latin typeface="Arial" panose="020B0604020202020204" pitchFamily="34" charset="0"/>
                <a:cs typeface="Arial" panose="020B0604020202020204" pitchFamily="34" charset="0"/>
              </a:rPr>
              <a:t>qualitative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research</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which</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means</a:t>
            </a:r>
            <a:r>
              <a:rPr lang="hu-HU" sz="2400" dirty="0">
                <a:latin typeface="Arial" panose="020B0604020202020204" pitchFamily="34" charset="0"/>
                <a:cs typeface="Arial" panose="020B0604020202020204" pitchFamily="34" charset="0"/>
              </a:rPr>
              <a:t> mixed </a:t>
            </a:r>
            <a:r>
              <a:rPr lang="hu-HU" sz="2400" dirty="0" err="1">
                <a:latin typeface="Arial" panose="020B0604020202020204" pitchFamily="34" charset="0"/>
                <a:cs typeface="Arial" panose="020B0604020202020204" pitchFamily="34" charset="0"/>
              </a:rPr>
              <a:t>methods</a:t>
            </a:r>
            <a:r>
              <a:rPr lang="hu-HU"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r>
              <a:rPr lang="hu-HU" sz="2400" dirty="0" err="1">
                <a:latin typeface="Arial" panose="020B0604020202020204" pitchFamily="34" charset="0"/>
                <a:cs typeface="Arial" panose="020B0604020202020204" pitchFamily="34" charset="0"/>
              </a:rPr>
              <a:t>Cycling</a:t>
            </a:r>
            <a:r>
              <a:rPr lang="hu-HU" sz="2400" dirty="0">
                <a:latin typeface="Arial" panose="020B0604020202020204" pitchFamily="34" charset="0"/>
                <a:cs typeface="Arial" panose="020B0604020202020204" pitchFamily="34" charset="0"/>
              </a:rPr>
              <a:t> has a </a:t>
            </a:r>
            <a:r>
              <a:rPr lang="hu-HU" sz="2400" dirty="0" err="1">
                <a:latin typeface="Arial" panose="020B0604020202020204" pitchFamily="34" charset="0"/>
                <a:cs typeface="Arial" panose="020B0604020202020204" pitchFamily="34" charset="0"/>
              </a:rPr>
              <a:t>positive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effect</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on</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mental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health</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change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their</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mood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them</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to</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have</a:t>
            </a:r>
            <a:r>
              <a:rPr lang="hu-HU" sz="2400" dirty="0">
                <a:latin typeface="Arial" panose="020B0604020202020204" pitchFamily="34" charset="0"/>
                <a:cs typeface="Arial" panose="020B0604020202020204" pitchFamily="34" charset="0"/>
              </a:rPr>
              <a:t> an </a:t>
            </a:r>
            <a:r>
              <a:rPr lang="hu-HU" sz="2400" dirty="0" err="1">
                <a:latin typeface="Arial" panose="020B0604020202020204" pitchFamily="34" charset="0"/>
                <a:cs typeface="Arial" panose="020B0604020202020204" pitchFamily="34" charset="0"/>
              </a:rPr>
              <a:t>open</a:t>
            </a:r>
            <a:r>
              <a:rPr lang="hu-HU" sz="2400" dirty="0">
                <a:latin typeface="Arial" panose="020B0604020202020204" pitchFamily="34" charset="0"/>
                <a:cs typeface="Arial" panose="020B0604020202020204" pitchFamily="34" charset="0"/>
              </a:rPr>
              <a:t> mind and </a:t>
            </a:r>
            <a:r>
              <a:rPr lang="hu-HU" sz="2400" dirty="0" err="1">
                <a:latin typeface="Arial" panose="020B0604020202020204" pitchFamily="34" charset="0"/>
                <a:cs typeface="Arial" panose="020B0604020202020204" pitchFamily="34" charset="0"/>
              </a:rPr>
              <a:t>forms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friendships</a:t>
            </a:r>
            <a:r>
              <a:rPr lang="hu-HU"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r>
              <a:rPr lang="hu-HU" sz="2400" dirty="0">
                <a:latin typeface="Arial" panose="020B0604020202020204" pitchFamily="34" charset="0"/>
                <a:cs typeface="Arial" panose="020B0604020202020204" pitchFamily="34" charset="0"/>
              </a:rPr>
              <a:t>Data </a:t>
            </a:r>
            <a:r>
              <a:rPr lang="hu-HU" sz="2400" dirty="0" err="1">
                <a:latin typeface="Arial" panose="020B0604020202020204" pitchFamily="34" charset="0"/>
                <a:cs typeface="Arial" panose="020B0604020202020204" pitchFamily="34" charset="0"/>
              </a:rPr>
              <a:t>were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collected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from</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interviews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surveys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social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media</a:t>
            </a:r>
            <a:r>
              <a:rPr lang="hu-HU" sz="2400" dirty="0">
                <a:latin typeface="Arial" panose="020B0604020202020204" pitchFamily="34" charset="0"/>
                <a:cs typeface="Arial" panose="020B0604020202020204" pitchFamily="34" charset="0"/>
              </a:rPr>
              <a:t>, and </a:t>
            </a:r>
            <a:r>
              <a:rPr lang="hu-HU" sz="2400" dirty="0" err="1">
                <a:latin typeface="Arial" panose="020B0604020202020204" pitchFamily="34" charset="0"/>
                <a:cs typeface="Arial" panose="020B0604020202020204" pitchFamily="34" charset="0"/>
              </a:rPr>
              <a:t>university</a:t>
            </a:r>
            <a:r>
              <a:rPr lang="hu-HU" sz="2400" dirty="0">
                <a:latin typeface="Arial" panose="020B0604020202020204" pitchFamily="34" charset="0"/>
                <a:cs typeface="Arial" panose="020B0604020202020204" pitchFamily="34" charset="0"/>
              </a:rPr>
              <a:t> websites.</a:t>
            </a:r>
            <a:endParaRPr lang="en-US" sz="2400" dirty="0">
              <a:latin typeface="Arial" panose="020B0604020202020204" pitchFamily="34" charset="0"/>
              <a:cs typeface="Arial" panose="020B0604020202020204" pitchFamily="34" charset="0"/>
            </a:endParaRPr>
          </a:p>
          <a:p>
            <a:r>
              <a:rPr lang="hu-HU" sz="2400" dirty="0" err="1">
                <a:latin typeface="Arial" panose="020B0604020202020204" pitchFamily="34" charset="0"/>
                <a:cs typeface="Arial" panose="020B0604020202020204" pitchFamily="34" charset="0"/>
              </a:rPr>
              <a:t>Before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the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physical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activity</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students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were</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anxious</a:t>
            </a:r>
            <a:r>
              <a:rPr lang="hu-HU" sz="2400" dirty="0">
                <a:latin typeface="Arial" panose="020B0604020202020204" pitchFamily="34" charset="0"/>
                <a:cs typeface="Arial" panose="020B0604020202020204" pitchFamily="34" charset="0"/>
              </a:rPr>
              <a:t>, and </a:t>
            </a:r>
            <a:r>
              <a:rPr lang="hu-HU" sz="2400" dirty="0" err="1">
                <a:latin typeface="Arial" panose="020B0604020202020204" pitchFamily="34" charset="0"/>
                <a:cs typeface="Arial" panose="020B0604020202020204" pitchFamily="34" charset="0"/>
              </a:rPr>
              <a:t>depress</a:t>
            </a:r>
            <a:r>
              <a:rPr lang="en-US" sz="2400" dirty="0" err="1">
                <a:latin typeface="Arial" panose="020B0604020202020204" pitchFamily="34" charset="0"/>
                <a:cs typeface="Arial" panose="020B0604020202020204" pitchFamily="34" charset="0"/>
              </a:rPr>
              <a:t>ed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they</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did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not</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feel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like</a:t>
            </a:r>
            <a:r>
              <a:rPr lang="hu-HU" sz="2400" dirty="0">
                <a:latin typeface="Arial" panose="020B0604020202020204" pitchFamily="34" charset="0"/>
                <a:cs typeface="Arial" panose="020B0604020202020204" pitchFamily="34" charset="0"/>
              </a:rPr>
              <a:t> part of </a:t>
            </a:r>
            <a:r>
              <a:rPr lang="hu-HU" sz="2400" dirty="0" err="1">
                <a:latin typeface="Arial" panose="020B0604020202020204" pitchFamily="34" charset="0"/>
                <a:cs typeface="Arial" panose="020B0604020202020204" pitchFamily="34" charset="0"/>
              </a:rPr>
              <a:t>the</a:t>
            </a:r>
            <a:r>
              <a:rPr lang="hu-HU" sz="2400" dirty="0">
                <a:latin typeface="Arial" panose="020B0604020202020204" pitchFamily="34" charset="0"/>
                <a:cs typeface="Arial" panose="020B0604020202020204" pitchFamily="34" charset="0"/>
              </a:rPr>
              <a:t> team </a:t>
            </a:r>
            <a:r>
              <a:rPr lang="hu-HU" sz="2400" dirty="0" err="1">
                <a:latin typeface="Arial" panose="020B0604020202020204" pitchFamily="34" charset="0"/>
                <a:cs typeface="Arial" panose="020B0604020202020204" pitchFamily="34" charset="0"/>
              </a:rPr>
              <a:t>school</a:t>
            </a:r>
            <a:r>
              <a:rPr lang="hu-HU"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a:p>
            <a:r>
              <a:rPr lang="hu-HU" sz="2400" dirty="0" err="1">
                <a:latin typeface="Arial" panose="020B0604020202020204" pitchFamily="34" charset="0"/>
                <a:cs typeface="Arial" panose="020B0604020202020204" pitchFamily="34" charset="0"/>
              </a:rPr>
              <a:t>Ethical</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consideration</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was</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followed</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for</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data</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protection</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confidentiality</a:t>
            </a:r>
            <a:r>
              <a:rPr lang="hu-HU" sz="2400" dirty="0">
                <a:latin typeface="Arial" panose="020B0604020202020204" pitchFamily="34" charset="0"/>
                <a:cs typeface="Arial" panose="020B0604020202020204" pitchFamily="34" charset="0"/>
              </a:rPr>
              <a:t>, </a:t>
            </a:r>
            <a:r>
              <a:rPr lang="hu-HU" sz="2400" dirty="0" err="1">
                <a:latin typeface="Arial" panose="020B0604020202020204" pitchFamily="34" charset="0"/>
                <a:cs typeface="Arial" panose="020B0604020202020204" pitchFamily="34" charset="0"/>
              </a:rPr>
              <a:t>valid</a:t>
            </a:r>
            <a:r>
              <a:rPr lang="hu-HU" sz="2400" dirty="0">
                <a:latin typeface="Arial" panose="020B0604020202020204" pitchFamily="34" charset="0"/>
                <a:cs typeface="Arial" panose="020B0604020202020204" pitchFamily="34" charset="0"/>
              </a:rPr>
              <a:t> and honest </a:t>
            </a:r>
            <a:r>
              <a:rPr lang="hu-HU" sz="2400" dirty="0" err="1">
                <a:latin typeface="Arial" panose="020B0604020202020204" pitchFamily="34" charset="0"/>
                <a:cs typeface="Arial" panose="020B0604020202020204" pitchFamily="34" charset="0"/>
              </a:rPr>
              <a:t>data</a:t>
            </a:r>
            <a:r>
              <a:rPr lang="hu-HU" sz="2400" dirty="0">
                <a:latin typeface="Arial" panose="020B0604020202020204" pitchFamily="34" charset="0"/>
                <a:cs typeface="Arial" panose="020B0604020202020204" pitchFamily="34" charset="0"/>
              </a:rPr>
              <a:t>, human </a:t>
            </a:r>
            <a:r>
              <a:rPr lang="hu-HU" sz="2400" dirty="0" err="1">
                <a:latin typeface="Arial" panose="020B0604020202020204" pitchFamily="34" charset="0"/>
                <a:cs typeface="Arial" panose="020B0604020202020204" pitchFamily="34" charset="0"/>
              </a:rPr>
              <a:t>rights</a:t>
            </a:r>
            <a:r>
              <a:rPr lang="hu-HU" sz="2400" dirty="0">
                <a:latin typeface="Arial" panose="020B0604020202020204" pitchFamily="34" charset="0"/>
                <a:cs typeface="Arial" panose="020B0604020202020204" pitchFamily="34" charset="0"/>
              </a:rPr>
              <a:t>, and </a:t>
            </a:r>
            <a:r>
              <a:rPr lang="hu-HU" sz="2400" dirty="0" err="1">
                <a:latin typeface="Arial" panose="020B0604020202020204" pitchFamily="34" charset="0"/>
                <a:cs typeface="Arial" panose="020B0604020202020204" pitchFamily="34" charset="0"/>
              </a:rPr>
              <a:t>dignity</a:t>
            </a:r>
            <a:r>
              <a:rPr lang="hu-HU" sz="24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895015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ím 1">
            <a:extLst>
              <a:ext uri="{FF2B5EF4-FFF2-40B4-BE49-F238E27FC236}">
                <a16:creationId xmlns:a16="http://schemas.microsoft.com/office/drawing/2014/main" id="{DCED8233-C803-EEB6-DC50-4C01C7D71859}"/>
              </a:ext>
            </a:extLst>
          </p:cNvPr>
          <p:cNvSpPr>
            <a:spLocks noGrp="1"/>
          </p:cNvSpPr>
          <p:nvPr>
            <p:ph type="title"/>
          </p:nvPr>
        </p:nvSpPr>
        <p:spPr>
          <a:xfrm>
            <a:off x="0" y="-355257"/>
            <a:ext cx="11353800" cy="2045945"/>
          </a:xfrm>
        </p:spPr>
        <p:txBody>
          <a:bodyPr>
            <a:normAutofit/>
          </a:bodyPr>
          <a:lstStyle/>
          <a:p>
            <a:r>
              <a:rPr lang="en-US" sz="2400" b="1" dirty="0">
                <a:latin typeface="Arial" panose="020B0604020202020204" pitchFamily="34" charset="0"/>
                <a:cs typeface="Arial" panose="020B0604020202020204" pitchFamily="34" charset="0"/>
              </a:rPr>
              <a:t>References List</a:t>
            </a:r>
            <a:endParaRPr lang="hu-HU" sz="2400" b="1" dirty="0">
              <a:latin typeface="Arial" panose="020B0604020202020204" pitchFamily="34" charset="0"/>
              <a:cs typeface="Arial" panose="020B0604020202020204" pitchFamily="34" charset="0"/>
            </a:endParaRPr>
          </a:p>
        </p:txBody>
      </p:sp>
      <p:sp>
        <p:nvSpPr>
          <p:cNvPr id="3" name="Tartalom helye 2">
            <a:extLst>
              <a:ext uri="{FF2B5EF4-FFF2-40B4-BE49-F238E27FC236}">
                <a16:creationId xmlns:a16="http://schemas.microsoft.com/office/drawing/2014/main" id="{EE79E103-B13C-2790-A4EA-8FCD5E371808}"/>
              </a:ext>
            </a:extLst>
          </p:cNvPr>
          <p:cNvSpPr>
            <a:spLocks noGrp="1"/>
          </p:cNvSpPr>
          <p:nvPr>
            <p:ph idx="1"/>
          </p:nvPr>
        </p:nvSpPr>
        <p:spPr/>
        <p:txBody>
          <a:bodyPr/>
          <a:lstStyle/>
          <a:p>
            <a:endParaRPr lang="hu-HU"/>
          </a:p>
        </p:txBody>
      </p:sp>
    </p:spTree>
    <p:extLst>
      <p:ext uri="{BB962C8B-B14F-4D97-AF65-F5344CB8AC3E}">
        <p14:creationId xmlns:p14="http://schemas.microsoft.com/office/powerpoint/2010/main" val="3943580062"/>
      </p:ext>
    </p:extLst>
  </p:cSld>
  <p:clrMapOvr>
    <a:masterClrMapping/>
  </p:clrMapOvr>
</p:sld>
</file>

<file path=ppt/theme/theme1.xml><?xml version="1.0" encoding="utf-8"?>
<a:theme xmlns:a="http://schemas.openxmlformats.org/drawingml/2006/main" name="Office-téma">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Szélesvásznú</PresentationFormat>
  <Slides>10</Slides>
  <Notes>0</Notes>
  <HiddenSlides>0</HiddenSlides>
  <ScaleCrop>false</ScaleCrop>
  <HeadingPairs>
    <vt:vector size="4" baseType="variant">
      <vt:variant>
        <vt:lpstr>Téma</vt:lpstr>
      </vt:variant>
      <vt:variant>
        <vt:i4>1</vt:i4>
      </vt:variant>
      <vt:variant>
        <vt:lpstr>Diacímek</vt:lpstr>
      </vt:variant>
      <vt:variant>
        <vt:i4>10</vt:i4>
      </vt:variant>
    </vt:vector>
  </HeadingPairs>
  <TitlesOfParts>
    <vt:vector size="11" baseType="lpstr">
      <vt:lpstr>Office-téma</vt:lpstr>
      <vt:lpstr>PowerPoint-bemutató</vt:lpstr>
      <vt:lpstr>Introduction and Background.</vt:lpstr>
      <vt:lpstr> • Rationale of the proposal and aim and objective </vt:lpstr>
      <vt:lpstr>Research methodology ạnd search strategy and key words and research question. </vt:lpstr>
      <vt:lpstr>Research Design </vt:lpstr>
      <vt:lpstr> Impact on mental health of cycling </vt:lpstr>
      <vt:lpstr>Ethical considerations</vt:lpstr>
      <vt:lpstr>Plan of work and time schedule (Gantt Chart)</vt:lpstr>
      <vt:lpstr>Conclusion</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PowerPoint-bemutató</dc:title>
  <dc:creator>Krisztina Szegvari (1908223)</dc:creator>
  <cp:lastModifiedBy>Krisztina Szegvari</cp:lastModifiedBy>
  <cp:revision>6</cp:revision>
  <dcterms:created xsi:type="dcterms:W3CDTF">2023-06-21T19:35:12Z</dcterms:created>
  <dcterms:modified xsi:type="dcterms:W3CDTF">2023-07-02T06:41:55Z</dcterms:modified>
</cp:coreProperties>
</file>