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8A5016-53D0-4367-B128-05B97D995F32}" v="3778" dt="2021-03-22T13:28:58.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xmlns="" id="{9A3F5928-D955-456A-97B5-AA390B8CE9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256275" y="2271449"/>
            <a:ext cx="9679449" cy="2847058"/>
          </a:xfrm>
        </p:spPr>
        <p:txBody>
          <a:bodyPr anchor="b">
            <a:normAutofit/>
          </a:bodyPr>
          <a:lstStyle/>
          <a:p>
            <a:pPr algn="l"/>
            <a:r>
              <a:rPr lang="en-GB" sz="8000">
                <a:solidFill>
                  <a:srgbClr val="FFFFFF"/>
                </a:solidFill>
                <a:cs typeface="Calibri Light"/>
              </a:rPr>
              <a:t>Criminal damage tutorial</a:t>
            </a:r>
            <a:endParaRPr lang="en-GB" sz="8000">
              <a:solidFill>
                <a:srgbClr val="FFFFFF"/>
              </a:solidFill>
            </a:endParaRPr>
          </a:p>
        </p:txBody>
      </p:sp>
      <p:cxnSp>
        <p:nvCxnSpPr>
          <p:cNvPr id="28" name="Straight Connector 27">
            <a:extLst>
              <a:ext uri="{FF2B5EF4-FFF2-40B4-BE49-F238E27FC236}">
                <a16:creationId xmlns:a16="http://schemas.microsoft.com/office/drawing/2014/main" xmlns="" id="{56020367-4FD5-4596-8E10-C5F095CD8DB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0" name="Graphic 13">
            <a:extLst>
              <a:ext uri="{FF2B5EF4-FFF2-40B4-BE49-F238E27FC236}">
                <a16:creationId xmlns:a16="http://schemas.microsoft.com/office/drawing/2014/main" xmlns="" id="{C5CB530E-515E-412C-9DF1-5F8FFBD6F3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2" name="Graphic 12">
            <a:extLst>
              <a:ext uri="{FF2B5EF4-FFF2-40B4-BE49-F238E27FC236}">
                <a16:creationId xmlns:a16="http://schemas.microsoft.com/office/drawing/2014/main" xmlns="" id="{712D4376-A578-4FF1-94FC-245E7A6A48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4" name="Graphic 15">
            <a:extLst>
              <a:ext uri="{FF2B5EF4-FFF2-40B4-BE49-F238E27FC236}">
                <a16:creationId xmlns:a16="http://schemas.microsoft.com/office/drawing/2014/main" xmlns="" id="{AEA7509D-F04F-40CB-A0B3-EEF16499CC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xmlns=""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7A9854F-8B49-472C-9753-952F505041F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cs typeface="Calibri Light"/>
              </a:rPr>
              <a:t>Recap from lecture</a:t>
            </a:r>
            <a:endParaRPr lang="en-GB" sz="5600">
              <a:solidFill>
                <a:srgbClr val="FFFFFF"/>
              </a:solidFill>
            </a:endParaRPr>
          </a:p>
        </p:txBody>
      </p:sp>
      <p:sp>
        <p:nvSpPr>
          <p:cNvPr id="12" name="Graphic 11">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xmlns=""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xmlns="" id="{70633825-3149-46D1-A6E2-9E9932B5D7F5}"/>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2000" b="1" u="sng" dirty="0">
                <a:solidFill>
                  <a:schemeClr val="tx1">
                    <a:alpha val="80000"/>
                  </a:schemeClr>
                </a:solidFill>
                <a:cs typeface="Calibri"/>
              </a:rPr>
              <a:t>Basic offence</a:t>
            </a:r>
          </a:p>
          <a:p>
            <a:pPr marL="0" indent="0">
              <a:buNone/>
            </a:pPr>
            <a:r>
              <a:rPr lang="en-GB" sz="2000" b="1" dirty="0">
                <a:solidFill>
                  <a:srgbClr val="FF0000"/>
                </a:solidFill>
                <a:cs typeface="Calibri"/>
              </a:rPr>
              <a:t>S1(1) Criminal Damage Act 1971</a:t>
            </a:r>
          </a:p>
          <a:p>
            <a:pPr marL="0" indent="0">
              <a:buNone/>
            </a:pPr>
            <a:r>
              <a:rPr lang="en-GB" sz="2000" b="1" i="1" dirty="0">
                <a:solidFill>
                  <a:srgbClr val="FF0000"/>
                </a:solidFill>
                <a:cs typeface="Calibri"/>
              </a:rPr>
              <a:t>A person who without lawful excuse destroys or damages any property belonging to another intending to destroy or damage any such property or being reckless as to whether any such property would be destroyed or damaged shall be guilty of an offence.</a:t>
            </a:r>
          </a:p>
          <a:p>
            <a:pPr marL="0" indent="0">
              <a:buNone/>
            </a:pPr>
            <a:endParaRPr lang="en-GB" sz="2000" b="1" i="1">
              <a:solidFill>
                <a:schemeClr val="tx1">
                  <a:alpha val="80000"/>
                </a:schemeClr>
              </a:solidFill>
              <a:cs typeface="Calibri"/>
            </a:endParaRPr>
          </a:p>
          <a:p>
            <a:pPr marL="0" indent="0">
              <a:buNone/>
            </a:pPr>
            <a:r>
              <a:rPr lang="en-GB" sz="2000" b="1" u="sng" dirty="0">
                <a:solidFill>
                  <a:schemeClr val="tx1">
                    <a:alpha val="80000"/>
                  </a:schemeClr>
                </a:solidFill>
                <a:cs typeface="Calibri"/>
              </a:rPr>
              <a:t>Elements of the offence</a:t>
            </a:r>
          </a:p>
          <a:p>
            <a:pPr marL="0" indent="0">
              <a:buNone/>
            </a:pPr>
            <a:r>
              <a:rPr lang="en-GB" sz="2000" b="1" dirty="0">
                <a:solidFill>
                  <a:schemeClr val="tx1">
                    <a:alpha val="80000"/>
                  </a:schemeClr>
                </a:solidFill>
                <a:cs typeface="Calibri"/>
              </a:rPr>
              <a:t>There is property, that belongs to another, D's conduct; destroys or damages that property; D does not have a lawful excuse; D intends or is reckless to destroying or damaging the property</a:t>
            </a:r>
            <a:endParaRPr lang="en-GB" sz="2000" b="1" u="sng" dirty="0">
              <a:solidFill>
                <a:schemeClr val="tx1">
                  <a:alpha val="80000"/>
                </a:schemeClr>
              </a:solidFill>
              <a:cs typeface="Calibri"/>
            </a:endParaRPr>
          </a:p>
          <a:p>
            <a:pPr marL="0" indent="0">
              <a:buNone/>
            </a:pPr>
            <a:endParaRPr lang="en-GB" sz="2000" b="1">
              <a:solidFill>
                <a:schemeClr val="tx1">
                  <a:alpha val="80000"/>
                </a:schemeClr>
              </a:solidFill>
              <a:cs typeface="Calibri"/>
            </a:endParaRPr>
          </a:p>
        </p:txBody>
      </p:sp>
      <p:sp>
        <p:nvSpPr>
          <p:cNvPr id="16" name="Graphic 10">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76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1000DA-34A6-41E9-BCF2-DAED59262869}"/>
              </a:ext>
            </a:extLst>
          </p:cNvPr>
          <p:cNvSpPr>
            <a:spLocks noGrp="1"/>
          </p:cNvSpPr>
          <p:nvPr>
            <p:ph type="title"/>
          </p:nvPr>
        </p:nvSpPr>
        <p:spPr/>
        <p:txBody>
          <a:bodyPr/>
          <a:lstStyle/>
          <a:p>
            <a:r>
              <a:rPr lang="en-GB" dirty="0">
                <a:cs typeface="Calibri Light"/>
              </a:rPr>
              <a:t>Actus reus: </a:t>
            </a:r>
            <a:r>
              <a:rPr lang="en-GB" dirty="0">
                <a:solidFill>
                  <a:schemeClr val="accent1">
                    <a:lumMod val="75000"/>
                  </a:schemeClr>
                </a:solidFill>
                <a:cs typeface="Calibri Light"/>
              </a:rPr>
              <a:t>D, without lawful excuse, destroys or damages property belonging to another</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xmlns="" id="{A4F28AFA-4BAB-4B21-9EB9-2F50F648047B}"/>
              </a:ext>
            </a:extLst>
          </p:cNvPr>
          <p:cNvSpPr>
            <a:spLocks noGrp="1"/>
          </p:cNvSpPr>
          <p:nvPr>
            <p:ph idx="1"/>
          </p:nvPr>
        </p:nvSpPr>
        <p:spPr/>
        <p:txBody>
          <a:bodyPr vert="horz" lIns="91440" tIns="45720" rIns="91440" bIns="45720" rtlCol="0" anchor="t">
            <a:normAutofit/>
          </a:bodyPr>
          <a:lstStyle/>
          <a:p>
            <a:r>
              <a:rPr lang="en-GB" b="1" dirty="0">
                <a:solidFill>
                  <a:schemeClr val="accent1">
                    <a:lumMod val="75000"/>
                  </a:schemeClr>
                </a:solidFill>
                <a:cs typeface="Calibri"/>
              </a:rPr>
              <a:t>Property</a:t>
            </a:r>
            <a:r>
              <a:rPr lang="en-GB" dirty="0">
                <a:cs typeface="Calibri"/>
              </a:rPr>
              <a:t>: </a:t>
            </a:r>
            <a:r>
              <a:rPr lang="en-GB" dirty="0">
                <a:solidFill>
                  <a:srgbClr val="FF0000"/>
                </a:solidFill>
                <a:cs typeface="Calibri"/>
              </a:rPr>
              <a:t>s10(1)</a:t>
            </a:r>
            <a:r>
              <a:rPr lang="en-GB" dirty="0">
                <a:cs typeface="Calibri"/>
              </a:rPr>
              <a:t> CDA property of a tangible nature</a:t>
            </a:r>
          </a:p>
          <a:p>
            <a:r>
              <a:rPr lang="en-GB" b="1" dirty="0">
                <a:solidFill>
                  <a:schemeClr val="accent1">
                    <a:lumMod val="75000"/>
                  </a:schemeClr>
                </a:solidFill>
                <a:cs typeface="Calibri"/>
              </a:rPr>
              <a:t>Belonging to another</a:t>
            </a:r>
            <a:r>
              <a:rPr lang="en-GB" dirty="0">
                <a:cs typeface="Calibri"/>
              </a:rPr>
              <a:t>: </a:t>
            </a:r>
            <a:r>
              <a:rPr lang="en-GB" dirty="0">
                <a:solidFill>
                  <a:srgbClr val="FF0000"/>
                </a:solidFill>
                <a:cs typeface="Calibri"/>
              </a:rPr>
              <a:t>s10(2)</a:t>
            </a:r>
            <a:r>
              <a:rPr lang="en-GB" dirty="0">
                <a:cs typeface="Calibri"/>
              </a:rPr>
              <a:t> custody/control, proprietary right or interest, charge on it</a:t>
            </a:r>
          </a:p>
          <a:p>
            <a:r>
              <a:rPr lang="en-GB" b="1" dirty="0">
                <a:solidFill>
                  <a:schemeClr val="accent1">
                    <a:lumMod val="75000"/>
                  </a:schemeClr>
                </a:solidFill>
                <a:cs typeface="Calibri"/>
              </a:rPr>
              <a:t>D's conduct</a:t>
            </a:r>
            <a:r>
              <a:rPr lang="en-GB" dirty="0">
                <a:cs typeface="Calibri"/>
              </a:rPr>
              <a:t>: Conduct can be positive act or omission </a:t>
            </a:r>
            <a:r>
              <a:rPr lang="en-GB" i="1" dirty="0">
                <a:solidFill>
                  <a:srgbClr val="FF0000"/>
                </a:solidFill>
                <a:cs typeface="Calibri"/>
              </a:rPr>
              <a:t>Miller [1983]</a:t>
            </a:r>
          </a:p>
          <a:p>
            <a:r>
              <a:rPr lang="en-GB" b="1" dirty="0">
                <a:solidFill>
                  <a:schemeClr val="accent1">
                    <a:lumMod val="75000"/>
                  </a:schemeClr>
                </a:solidFill>
                <a:cs typeface="Calibri"/>
              </a:rPr>
              <a:t>Destroys or damages: </a:t>
            </a:r>
          </a:p>
          <a:p>
            <a:pPr marL="0" indent="0">
              <a:buNone/>
            </a:pPr>
            <a:r>
              <a:rPr lang="en-GB" b="1" dirty="0">
                <a:solidFill>
                  <a:schemeClr val="accent1">
                    <a:lumMod val="75000"/>
                  </a:schemeClr>
                </a:solidFill>
                <a:cs typeface="Calibri"/>
              </a:rPr>
              <a:t>Destroy – </a:t>
            </a:r>
            <a:r>
              <a:rPr lang="en-GB" dirty="0">
                <a:cs typeface="Calibri"/>
              </a:rPr>
              <a:t>complete destruction</a:t>
            </a:r>
          </a:p>
          <a:p>
            <a:pPr marL="0" indent="0">
              <a:buNone/>
            </a:pPr>
            <a:r>
              <a:rPr lang="en-GB" b="1">
                <a:solidFill>
                  <a:schemeClr val="accent1">
                    <a:lumMod val="75000"/>
                  </a:schemeClr>
                </a:solidFill>
                <a:cs typeface="Calibri"/>
              </a:rPr>
              <a:t>Damage – </a:t>
            </a:r>
            <a:r>
              <a:rPr lang="en-GB">
                <a:cs typeface="Calibri"/>
              </a:rPr>
              <a:t>physical damage, unfit for purpose, value impaired</a:t>
            </a:r>
            <a:endParaRPr lang="en-GB" dirty="0">
              <a:cs typeface="Calibri"/>
            </a:endParaRPr>
          </a:p>
          <a:p>
            <a:r>
              <a:rPr lang="en-GB" b="1">
                <a:solidFill>
                  <a:schemeClr val="accent1">
                    <a:lumMod val="75000"/>
                  </a:schemeClr>
                </a:solidFill>
                <a:cs typeface="Calibri"/>
              </a:rPr>
              <a:t>Without lawful excuse: see next slide</a:t>
            </a:r>
          </a:p>
        </p:txBody>
      </p:sp>
    </p:spTree>
    <p:extLst>
      <p:ext uri="{BB962C8B-B14F-4D97-AF65-F5344CB8AC3E}">
        <p14:creationId xmlns:p14="http://schemas.microsoft.com/office/powerpoint/2010/main" val="257115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43FE9D-1835-4482-8CC4-7A65C51BFC9B}"/>
              </a:ext>
            </a:extLst>
          </p:cNvPr>
          <p:cNvSpPr>
            <a:spLocks noGrp="1"/>
          </p:cNvSpPr>
          <p:nvPr>
            <p:ph type="title"/>
          </p:nvPr>
        </p:nvSpPr>
        <p:spPr/>
        <p:txBody>
          <a:bodyPr/>
          <a:lstStyle/>
          <a:p>
            <a:r>
              <a:rPr lang="en-GB">
                <a:cs typeface="Calibri Light"/>
              </a:rPr>
              <a:t>Without lawful excuse: s5(2)</a:t>
            </a:r>
            <a:endParaRPr lang="en-GB"/>
          </a:p>
        </p:txBody>
      </p:sp>
      <p:sp>
        <p:nvSpPr>
          <p:cNvPr id="3" name="Content Placeholder 2">
            <a:extLst>
              <a:ext uri="{FF2B5EF4-FFF2-40B4-BE49-F238E27FC236}">
                <a16:creationId xmlns:a16="http://schemas.microsoft.com/office/drawing/2014/main" xmlns="" id="{FBB5C1A5-453A-4829-A5F2-2BDEF3BE020C}"/>
              </a:ext>
            </a:extLst>
          </p:cNvPr>
          <p:cNvSpPr>
            <a:spLocks noGrp="1"/>
          </p:cNvSpPr>
          <p:nvPr>
            <p:ph idx="1"/>
          </p:nvPr>
        </p:nvSpPr>
        <p:spPr/>
        <p:txBody>
          <a:bodyPr vert="horz" lIns="91440" tIns="45720" rIns="91440" bIns="45720" rtlCol="0" anchor="t">
            <a:normAutofit fontScale="92500" lnSpcReduction="10000"/>
          </a:bodyPr>
          <a:lstStyle/>
          <a:p>
            <a:r>
              <a:rPr lang="en-GB" b="1">
                <a:solidFill>
                  <a:srgbClr val="FF0000"/>
                </a:solidFill>
                <a:cs typeface="Calibri"/>
              </a:rPr>
              <a:t>S5(2)(a) CDA 1971</a:t>
            </a:r>
            <a:r>
              <a:rPr lang="en-GB">
                <a:cs typeface="Calibri"/>
              </a:rPr>
              <a:t> – </a:t>
            </a:r>
            <a:r>
              <a:rPr lang="en-GB" b="1">
                <a:cs typeface="Calibri"/>
              </a:rPr>
              <a:t>D believed that the person entitled to consent to the damage or destruction either had consented, or would have consented</a:t>
            </a:r>
          </a:p>
          <a:p>
            <a:endParaRPr lang="en-GB" dirty="0">
              <a:cs typeface="Calibri"/>
            </a:endParaRPr>
          </a:p>
          <a:p>
            <a:r>
              <a:rPr lang="en-GB">
                <a:cs typeface="Calibri"/>
              </a:rPr>
              <a:t>S5(3): D must have HONESTLY believed that a certain person(s) could have consented and must have HONESTLY believed that they had or would have consented.</a:t>
            </a:r>
            <a:endParaRPr lang="en-GB" dirty="0">
              <a:cs typeface="Calibri"/>
            </a:endParaRPr>
          </a:p>
          <a:p>
            <a:endParaRPr lang="en-GB" dirty="0">
              <a:cs typeface="Calibri"/>
            </a:endParaRPr>
          </a:p>
          <a:p>
            <a:r>
              <a:rPr lang="en-GB" b="1">
                <a:solidFill>
                  <a:srgbClr val="FF0000"/>
                </a:solidFill>
                <a:cs typeface="Calibri"/>
              </a:rPr>
              <a:t>S5(2)(b) CDA 1971</a:t>
            </a:r>
            <a:r>
              <a:rPr lang="en-GB">
                <a:cs typeface="Calibri"/>
              </a:rPr>
              <a:t> –</a:t>
            </a:r>
            <a:r>
              <a:rPr lang="en-GB" b="1">
                <a:cs typeface="Calibri"/>
              </a:rPr>
              <a:t> D believed that the property belonging to themself or another was in immediate need of protection, so damaged or destroyed (other) property in order to protect it, where D believed that the means of protection used were reasonable.</a:t>
            </a:r>
            <a:endParaRPr lang="en-GB" b="1" dirty="0">
              <a:cs typeface="Calibri"/>
            </a:endParaRPr>
          </a:p>
        </p:txBody>
      </p:sp>
    </p:spTree>
    <p:extLst>
      <p:ext uri="{BB962C8B-B14F-4D97-AF65-F5344CB8AC3E}">
        <p14:creationId xmlns:p14="http://schemas.microsoft.com/office/powerpoint/2010/main" val="3599188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70BD9D-C658-4D47-8C19-A5543D09767F}"/>
              </a:ext>
            </a:extLst>
          </p:cNvPr>
          <p:cNvSpPr>
            <a:spLocks noGrp="1"/>
          </p:cNvSpPr>
          <p:nvPr>
            <p:ph type="title"/>
          </p:nvPr>
        </p:nvSpPr>
        <p:spPr/>
        <p:txBody>
          <a:bodyPr/>
          <a:lstStyle/>
          <a:p>
            <a:r>
              <a:rPr lang="en-GB" dirty="0">
                <a:cs typeface="Calibri Light"/>
              </a:rPr>
              <a:t>Mens Rea - D must:</a:t>
            </a:r>
            <a:endParaRPr lang="en-GB" dirty="0"/>
          </a:p>
        </p:txBody>
      </p:sp>
      <p:sp>
        <p:nvSpPr>
          <p:cNvPr id="3" name="Content Placeholder 2">
            <a:extLst>
              <a:ext uri="{FF2B5EF4-FFF2-40B4-BE49-F238E27FC236}">
                <a16:creationId xmlns:a16="http://schemas.microsoft.com/office/drawing/2014/main" xmlns="" id="{1CBD81AE-85FA-4B67-B409-1196EA8B74AF}"/>
              </a:ext>
            </a:extLst>
          </p:cNvPr>
          <p:cNvSpPr>
            <a:spLocks noGrp="1"/>
          </p:cNvSpPr>
          <p:nvPr>
            <p:ph idx="1"/>
          </p:nvPr>
        </p:nvSpPr>
        <p:spPr/>
        <p:txBody>
          <a:bodyPr vert="horz" lIns="91440" tIns="45720" rIns="91440" bIns="45720" rtlCol="0" anchor="t">
            <a:normAutofit lnSpcReduction="10000"/>
          </a:bodyPr>
          <a:lstStyle/>
          <a:p>
            <a:r>
              <a:rPr lang="en-GB" b="1" u="sng">
                <a:cs typeface="Calibri"/>
              </a:rPr>
              <a:t>Intend to destroy or damage property, or be reckless to this;</a:t>
            </a:r>
            <a:r>
              <a:rPr lang="en-GB" dirty="0">
                <a:cs typeface="Calibri"/>
              </a:rPr>
              <a:t> </a:t>
            </a:r>
          </a:p>
          <a:p>
            <a:pPr marL="0" indent="0">
              <a:buNone/>
            </a:pPr>
            <a:r>
              <a:rPr lang="en-GB">
                <a:cs typeface="Calibri"/>
              </a:rPr>
              <a:t>- Intention can be direct or oblique</a:t>
            </a:r>
          </a:p>
          <a:p>
            <a:pPr marL="0" indent="0">
              <a:buNone/>
            </a:pPr>
            <a:r>
              <a:rPr lang="en-GB" dirty="0">
                <a:cs typeface="Calibri"/>
              </a:rPr>
              <a:t>- Cunningham recklessness: Did D realise their actions would </a:t>
            </a:r>
            <a:r>
              <a:rPr lang="en-GB">
                <a:cs typeface="Calibri"/>
              </a:rPr>
              <a:t>destroy/damage the property but nevertheless went on to unreasonably take that risk</a:t>
            </a:r>
            <a:endParaRPr lang="en-GB" dirty="0">
              <a:cs typeface="Calibri"/>
            </a:endParaRPr>
          </a:p>
          <a:p>
            <a:pPr marL="0" indent="0">
              <a:buNone/>
            </a:pPr>
            <a:endParaRPr lang="en-GB" dirty="0">
              <a:cs typeface="Calibri"/>
            </a:endParaRPr>
          </a:p>
          <a:p>
            <a:r>
              <a:rPr lang="en-GB" b="1" u="sng" dirty="0">
                <a:cs typeface="Calibri"/>
              </a:rPr>
              <a:t>Know or be reckless to the fact that the damage or destruction is </a:t>
            </a:r>
            <a:r>
              <a:rPr lang="en-GB" b="1" u="sng">
                <a:cs typeface="Calibri"/>
              </a:rPr>
              <a:t>property belonging to another.</a:t>
            </a:r>
          </a:p>
          <a:p>
            <a:pPr marL="0" indent="0">
              <a:buNone/>
            </a:pPr>
            <a:r>
              <a:rPr lang="en-GB" b="1" dirty="0">
                <a:cs typeface="Calibri"/>
              </a:rPr>
              <a:t>- D is not guilty if they destroy or damage property of another under </a:t>
            </a:r>
            <a:r>
              <a:rPr lang="en-GB" b="1">
                <a:cs typeface="Calibri"/>
              </a:rPr>
              <a:t>the mistaken belief that it is their own (</a:t>
            </a:r>
            <a:r>
              <a:rPr lang="en-GB" b="1" i="1">
                <a:solidFill>
                  <a:srgbClr val="FF0000"/>
                </a:solidFill>
                <a:cs typeface="Calibri"/>
              </a:rPr>
              <a:t>Smith , [1974]</a:t>
            </a:r>
            <a:r>
              <a:rPr lang="en-GB" b="1">
                <a:cs typeface="Calibri"/>
              </a:rPr>
              <a:t>).</a:t>
            </a:r>
            <a:endParaRPr lang="en-GB" b="1" dirty="0">
              <a:cs typeface="Calibri"/>
            </a:endParaRPr>
          </a:p>
        </p:txBody>
      </p:sp>
    </p:spTree>
    <p:extLst>
      <p:ext uri="{BB962C8B-B14F-4D97-AF65-F5344CB8AC3E}">
        <p14:creationId xmlns:p14="http://schemas.microsoft.com/office/powerpoint/2010/main" val="274091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xmlns="" id="{C0C331E0-3598-41FE-BFDE-9A21B2D1F7DE}"/>
              </a:ext>
            </a:extLst>
          </p:cNvPr>
          <p:cNvSpPr>
            <a:spLocks noGrp="1"/>
          </p:cNvSpPr>
          <p:nvPr>
            <p:ph idx="1"/>
          </p:nvPr>
        </p:nvSpPr>
        <p:spPr>
          <a:xfrm>
            <a:off x="838200" y="1825625"/>
            <a:ext cx="10616241" cy="2396017"/>
          </a:xfrm>
        </p:spPr>
        <p:txBody>
          <a:bodyPr vert="horz" lIns="91440" tIns="45720" rIns="91440" bIns="45720" rtlCol="0" anchor="t">
            <a:normAutofit/>
          </a:bodyPr>
          <a:lstStyle/>
          <a:p>
            <a:r>
              <a:rPr lang="en-GB">
                <a:cs typeface="Calibri"/>
              </a:rPr>
              <a:t>Elements of the offence:</a:t>
            </a:r>
          </a:p>
          <a:p>
            <a:pPr marL="0" indent="0">
              <a:buNone/>
            </a:pPr>
            <a:r>
              <a:rPr lang="en-GB" dirty="0">
                <a:solidFill>
                  <a:srgbClr val="7030A0"/>
                </a:solidFill>
                <a:cs typeface="Calibri"/>
              </a:rPr>
              <a:t>Without lawful excuse;</a:t>
            </a:r>
            <a:r>
              <a:rPr lang="en-GB" dirty="0">
                <a:cs typeface="Calibri"/>
              </a:rPr>
              <a:t> D destroys or damages; property; </a:t>
            </a:r>
            <a:r>
              <a:rPr lang="en-GB" dirty="0">
                <a:solidFill>
                  <a:schemeClr val="accent5"/>
                </a:solidFill>
                <a:cs typeface="Calibri"/>
              </a:rPr>
              <a:t>belong to themself or another</a:t>
            </a:r>
            <a:r>
              <a:rPr lang="en-GB" dirty="0">
                <a:cs typeface="Calibri"/>
              </a:rPr>
              <a:t>; where D intends or is reckless to destroying or damaging the property; and where D intends by the destruction or </a:t>
            </a:r>
            <a:r>
              <a:rPr lang="en-GB">
                <a:cs typeface="Calibri"/>
              </a:rPr>
              <a:t>damage to </a:t>
            </a:r>
            <a:r>
              <a:rPr lang="en-GB">
                <a:solidFill>
                  <a:srgbClr val="FFC000"/>
                </a:solidFill>
                <a:cs typeface="Calibri"/>
              </a:rPr>
              <a:t>endager the life of another</a:t>
            </a:r>
            <a:r>
              <a:rPr lang="en-GB">
                <a:cs typeface="Calibri"/>
              </a:rPr>
              <a:t> or is reckless to this.</a:t>
            </a:r>
            <a:endParaRPr lang="en-GB" dirty="0">
              <a:cs typeface="Calibri"/>
            </a:endParaRP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xmlns="" id="{9E69CD7E-0770-4BC4-B0AC-06188FD20A40}"/>
              </a:ext>
            </a:extLst>
          </p:cNvPr>
          <p:cNvSpPr txBox="1"/>
          <p:nvPr/>
        </p:nvSpPr>
        <p:spPr>
          <a:xfrm>
            <a:off x="842514" y="4307456"/>
            <a:ext cx="10320067" cy="2416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ea typeface="+mn-lt"/>
                <a:cs typeface="+mn-lt"/>
              </a:rPr>
              <a:t>Differences between basic and aggravated offences:</a:t>
            </a:r>
          </a:p>
          <a:p>
            <a:pPr>
              <a:lnSpc>
                <a:spcPct val="90000"/>
              </a:lnSpc>
              <a:spcBef>
                <a:spcPts val="1000"/>
              </a:spcBef>
            </a:pPr>
            <a:r>
              <a:rPr lang="en-GB" sz="2800">
                <a:ea typeface="+mn-lt"/>
                <a:cs typeface="+mn-lt"/>
              </a:rPr>
              <a:t>- </a:t>
            </a:r>
            <a:r>
              <a:rPr lang="en-GB" sz="2800">
                <a:solidFill>
                  <a:srgbClr val="7030A0"/>
                </a:solidFill>
                <a:ea typeface="+mn-lt"/>
                <a:cs typeface="+mn-lt"/>
              </a:rPr>
              <a:t>defences under s.5 only apply to the basic offence</a:t>
            </a:r>
            <a:endParaRPr lang="en-US" sz="2800">
              <a:ea typeface="+mn-lt"/>
              <a:cs typeface="+mn-lt"/>
            </a:endParaRPr>
          </a:p>
          <a:p>
            <a:pPr>
              <a:lnSpc>
                <a:spcPct val="90000"/>
              </a:lnSpc>
              <a:spcBef>
                <a:spcPts val="1000"/>
              </a:spcBef>
            </a:pPr>
            <a:r>
              <a:rPr lang="en-GB" sz="2800">
                <a:ea typeface="+mn-lt"/>
                <a:cs typeface="+mn-lt"/>
              </a:rPr>
              <a:t>- </a:t>
            </a:r>
            <a:r>
              <a:rPr lang="en-GB" sz="2800">
                <a:solidFill>
                  <a:schemeClr val="accent5"/>
                </a:solidFill>
                <a:ea typeface="+mn-lt"/>
                <a:cs typeface="+mn-lt"/>
              </a:rPr>
              <a:t>D can be guilty of damage or destruction to their own property</a:t>
            </a:r>
            <a:endParaRPr lang="en-US" sz="2800">
              <a:solidFill>
                <a:schemeClr val="accent5"/>
              </a:solidFill>
              <a:ea typeface="+mn-lt"/>
              <a:cs typeface="+mn-lt"/>
            </a:endParaRPr>
          </a:p>
          <a:p>
            <a:pPr>
              <a:lnSpc>
                <a:spcPct val="90000"/>
              </a:lnSpc>
              <a:spcBef>
                <a:spcPts val="1000"/>
              </a:spcBef>
            </a:pPr>
            <a:r>
              <a:rPr lang="en-GB" sz="2800">
                <a:solidFill>
                  <a:schemeClr val="accent5"/>
                </a:solidFill>
                <a:ea typeface="+mn-lt"/>
                <a:cs typeface="+mn-lt"/>
              </a:rPr>
              <a:t>- </a:t>
            </a:r>
            <a:r>
              <a:rPr lang="en-GB" sz="2800">
                <a:solidFill>
                  <a:srgbClr val="FFC000"/>
                </a:solidFill>
                <a:ea typeface="+mn-lt"/>
                <a:cs typeface="+mn-lt"/>
              </a:rPr>
              <a:t>D must intend the damage they cause to endanger the life of another</a:t>
            </a:r>
            <a:endParaRPr lang="en-GB" sz="2800"/>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50D286-440A-47A6-BA80-2A2E6A4D26B0}"/>
              </a:ext>
            </a:extLst>
          </p:cNvPr>
          <p:cNvSpPr>
            <a:spLocks noGrp="1"/>
          </p:cNvSpPr>
          <p:nvPr>
            <p:ph type="title"/>
          </p:nvPr>
        </p:nvSpPr>
        <p:spPr/>
        <p:txBody>
          <a:bodyPr/>
          <a:lstStyle/>
          <a:p>
            <a:r>
              <a:rPr lang="en-GB" dirty="0">
                <a:cs typeface="Calibri Light"/>
              </a:rPr>
              <a:t>Using the following structure, please answer </a:t>
            </a:r>
            <a:r>
              <a:rPr lang="en-GB">
                <a:cs typeface="Calibri Light"/>
              </a:rPr>
              <a:t>the problem question</a:t>
            </a:r>
            <a:endParaRPr lang="en-GB"/>
          </a:p>
        </p:txBody>
      </p:sp>
      <p:sp>
        <p:nvSpPr>
          <p:cNvPr id="3" name="Content Placeholder 2">
            <a:extLst>
              <a:ext uri="{FF2B5EF4-FFF2-40B4-BE49-F238E27FC236}">
                <a16:creationId xmlns:a16="http://schemas.microsoft.com/office/drawing/2014/main" xmlns="" id="{3BD6661C-1813-4A21-9E24-3762A63C78BD}"/>
              </a:ext>
            </a:extLst>
          </p:cNvPr>
          <p:cNvSpPr>
            <a:spLocks noGrp="1"/>
          </p:cNvSpPr>
          <p:nvPr>
            <p:ph idx="1"/>
          </p:nvPr>
        </p:nvSpPr>
        <p:spPr/>
        <p:txBody>
          <a:bodyPr vert="horz" lIns="91440" tIns="45720" rIns="91440" bIns="45720" rtlCol="0" anchor="t">
            <a:normAutofit lnSpcReduction="10000"/>
          </a:bodyPr>
          <a:lstStyle/>
          <a:p>
            <a:pPr marL="0" indent="0">
              <a:buNone/>
            </a:pPr>
            <a:r>
              <a:rPr lang="en-GB">
                <a:cs typeface="Calibri"/>
              </a:rPr>
              <a:t>1. Introduce the question and how you are going to answer it (V by V, D by D, chronologically).</a:t>
            </a:r>
            <a:endParaRPr lang="en-US"/>
          </a:p>
          <a:p>
            <a:pPr marL="0" indent="0">
              <a:buNone/>
            </a:pPr>
            <a:r>
              <a:rPr lang="en-GB">
                <a:cs typeface="Calibri"/>
              </a:rPr>
              <a:t>2. Identify the potential criminal offence in the facts</a:t>
            </a:r>
          </a:p>
          <a:p>
            <a:pPr marL="0" indent="0">
              <a:buNone/>
            </a:pPr>
            <a:r>
              <a:rPr lang="en-GB">
                <a:cs typeface="Calibri"/>
              </a:rPr>
              <a:t>3. Apply the law:</a:t>
            </a:r>
          </a:p>
          <a:p>
            <a:pPr marL="0" indent="0">
              <a:buNone/>
            </a:pPr>
            <a:r>
              <a:rPr lang="en-GB">
                <a:cs typeface="Calibri"/>
              </a:rPr>
              <a:t>Actus reus: What is it? Did the D do it?</a:t>
            </a:r>
            <a:endParaRPr lang="en-GB" dirty="0">
              <a:cs typeface="Calibri"/>
            </a:endParaRPr>
          </a:p>
          <a:p>
            <a:pPr marL="0" indent="0">
              <a:buNone/>
            </a:pPr>
            <a:r>
              <a:rPr lang="en-GB">
                <a:cs typeface="Calibri"/>
              </a:rPr>
              <a:t>Mens Rea: What is it? Did the D do it?</a:t>
            </a:r>
          </a:p>
          <a:p>
            <a:pPr marL="0" indent="0">
              <a:buNone/>
            </a:pPr>
            <a:r>
              <a:rPr lang="en-GB">
                <a:cs typeface="Calibri"/>
              </a:rPr>
              <a:t>4. Are there any defences available?</a:t>
            </a:r>
          </a:p>
          <a:p>
            <a:pPr marL="0" indent="0">
              <a:buNone/>
            </a:pPr>
            <a:r>
              <a:rPr lang="en-GB">
                <a:cs typeface="Calibri"/>
              </a:rPr>
              <a:t>5. Conclude liability</a:t>
            </a:r>
          </a:p>
          <a:p>
            <a:pPr marL="0" indent="0">
              <a:buNone/>
            </a:pPr>
            <a:r>
              <a:rPr lang="en-GB">
                <a:cs typeface="Calibri"/>
              </a:rPr>
              <a:t>6. Consider any other offences</a:t>
            </a:r>
            <a:endParaRPr lang="en-GB" dirty="0">
              <a:cs typeface="Calibri"/>
            </a:endParaRPr>
          </a:p>
        </p:txBody>
      </p:sp>
      <p:sp>
        <p:nvSpPr>
          <p:cNvPr id="4" name="Arrow: Left 3">
            <a:extLst>
              <a:ext uri="{FF2B5EF4-FFF2-40B4-BE49-F238E27FC236}">
                <a16:creationId xmlns:a16="http://schemas.microsoft.com/office/drawing/2014/main" xmlns="" id="{52910CBC-BA8F-4176-8943-D29BE5561D6B}"/>
              </a:ext>
            </a:extLst>
          </p:cNvPr>
          <p:cNvSpPr/>
          <p:nvPr/>
        </p:nvSpPr>
        <p:spPr>
          <a:xfrm>
            <a:off x="6713853" y="4495024"/>
            <a:ext cx="977660" cy="48883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xmlns="" id="{9212762C-E978-4B3E-A149-31758FE4E780}"/>
              </a:ext>
            </a:extLst>
          </p:cNvPr>
          <p:cNvSpPr txBox="1"/>
          <p:nvPr/>
        </p:nvSpPr>
        <p:spPr>
          <a:xfrm>
            <a:off x="8375350" y="45653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Remember your assignment question says you do not need to consider defences</a:t>
            </a:r>
            <a:endParaRPr lang="en-GB" dirty="0">
              <a:cs typeface="Calibri"/>
            </a:endParaRPr>
          </a:p>
        </p:txBody>
      </p:sp>
    </p:spTree>
    <p:extLst>
      <p:ext uri="{BB962C8B-B14F-4D97-AF65-F5344CB8AC3E}">
        <p14:creationId xmlns:p14="http://schemas.microsoft.com/office/powerpoint/2010/main" val="175652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0DC0FA6-C865-430D-BB63-BFA9D581FE00}"/>
              </a:ext>
            </a:extLst>
          </p:cNvPr>
          <p:cNvSpPr>
            <a:spLocks noGrp="1"/>
          </p:cNvSpPr>
          <p:nvPr>
            <p:ph idx="1"/>
          </p:nvPr>
        </p:nvSpPr>
        <p:spPr>
          <a:xfrm>
            <a:off x="406880" y="373513"/>
            <a:ext cx="10860656" cy="6220394"/>
          </a:xfrm>
        </p:spPr>
        <p:txBody>
          <a:bodyPr vert="horz" lIns="91440" tIns="45720" rIns="91440" bIns="45720" rtlCol="0" anchor="t">
            <a:noAutofit/>
          </a:bodyPr>
          <a:lstStyle/>
          <a:p>
            <a:pPr marL="0" indent="0">
              <a:buNone/>
            </a:pPr>
            <a:r>
              <a:rPr lang="en-GB">
                <a:ea typeface="+mn-lt"/>
                <a:cs typeface="+mn-lt"/>
              </a:rPr>
              <a:t>Saeed had recently broken up with his long-term girlfriend, Caitlin, and was having dinner in a restaurant with his new girlfriend, Berta. Caitlin was also at the restaurant with a work colleague. She was quite drunk, as they had just finished their second bottle of wine. Caitlin suddenly noticed Saeed and Berta enjoying their dinner. She was really angry that Saeed was seeing someone else so soon after they had broken up. Caitlin approached Saeed’s table and started shouting at him. Saeed stood up and asked her to leave, but Caitlin picked a knife up off the table and stabbed Saeed in the stomach with it. While still holding the knife, she turned towards Berta, and told her that if she saw her with Saeed again, she would stab her too. Saeed fell to the floor and a waiter restrained Caitlin until the police and the paramedics arrived. At the hospital, Saeed received internal and external stitches for the wound. Advise Caitlin of her potential criminal liability, together with any defences that may be available to her. </a:t>
            </a:r>
            <a:endParaRPr lang="en-GB">
              <a:cs typeface="Calibri"/>
            </a:endParaRPr>
          </a:p>
        </p:txBody>
      </p:sp>
    </p:spTree>
    <p:extLst>
      <p:ext uri="{BB962C8B-B14F-4D97-AF65-F5344CB8AC3E}">
        <p14:creationId xmlns:p14="http://schemas.microsoft.com/office/powerpoint/2010/main" val="8347058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611</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Criminal damage tutorial</vt:lpstr>
      <vt:lpstr>Recap from lecture</vt:lpstr>
      <vt:lpstr>Actus reus: D, without lawful excuse, destroys or damages property belonging to another</vt:lpstr>
      <vt:lpstr>Without lawful excuse: s5(2)</vt:lpstr>
      <vt:lpstr>Mens Rea - D must:</vt:lpstr>
      <vt:lpstr>The aggravated offence: s1(2) CDA 1971</vt:lpstr>
      <vt:lpstr>Using the following structure, please answer the problem question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dc:title>
  <dc:creator>Laura Knight</dc:creator>
  <cp:lastModifiedBy>Laura Knight</cp:lastModifiedBy>
  <cp:revision>244</cp:revision>
  <dcterms:created xsi:type="dcterms:W3CDTF">2021-03-22T09:17:06Z</dcterms:created>
  <dcterms:modified xsi:type="dcterms:W3CDTF">2021-03-22T13:37:23Z</dcterms:modified>
</cp:coreProperties>
</file>