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handoutMasterIdLst>
    <p:handoutMasterId r:id="rId16"/>
  </p:handoutMasterIdLst>
  <p:sldIdLst>
    <p:sldId id="258" r:id="rId2"/>
    <p:sldId id="288" r:id="rId3"/>
    <p:sldId id="260" r:id="rId4"/>
    <p:sldId id="262" r:id="rId5"/>
    <p:sldId id="259" r:id="rId6"/>
    <p:sldId id="261" r:id="rId7"/>
    <p:sldId id="272" r:id="rId8"/>
    <p:sldId id="273" r:id="rId9"/>
    <p:sldId id="264" r:id="rId10"/>
    <p:sldId id="267" r:id="rId11"/>
    <p:sldId id="266" r:id="rId12"/>
    <p:sldId id="286" r:id="rId13"/>
    <p:sldId id="287" r:id="rId14"/>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4121" autoAdjust="0"/>
  </p:normalViewPr>
  <p:slideViewPr>
    <p:cSldViewPr>
      <p:cViewPr varScale="1">
        <p:scale>
          <a:sx n="58" d="100"/>
          <a:sy n="58" d="100"/>
        </p:scale>
        <p:origin x="1524" y="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t>04/12/2018</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06D7123D-D547-4A6B-961C-92C914327936}" type="datetimeFigureOut">
              <a:rPr lang="en-GB" smtClean="0"/>
              <a:t>04/12/2018</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EF1B1BB3-E097-4A23-A1D0-2A682C1DADCC}" type="slidenum">
              <a:rPr lang="en-GB" smtClean="0"/>
              <a:t>‹#›</a:t>
            </a:fld>
            <a:endParaRPr lang="en-GB"/>
          </a:p>
        </p:txBody>
      </p:sp>
    </p:spTree>
    <p:extLst>
      <p:ext uri="{BB962C8B-B14F-4D97-AF65-F5344CB8AC3E}">
        <p14:creationId xmlns:p14="http://schemas.microsoft.com/office/powerpoint/2010/main" val="31190958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6298B847-40C5-48C5-93F3-4430E974E71B}" type="slidenum">
              <a:rPr lang="en-GB" altLang="en-US" smtClean="0"/>
              <a:pPr>
                <a:spcBef>
                  <a:spcPct val="0"/>
                </a:spcBef>
                <a:defRPr/>
              </a:pPr>
              <a:t>1</a:t>
            </a:fld>
            <a:endParaRPr lang="en-GB" altLang="en-US" smtClean="0"/>
          </a:p>
        </p:txBody>
      </p:sp>
      <p:sp>
        <p:nvSpPr>
          <p:cNvPr id="19459" name="Rectangle 2"/>
          <p:cNvSpPr>
            <a:spLocks noGrp="1" noRot="1" noChangeAspect="1" noChangeArrowheads="1" noTextEdit="1"/>
          </p:cNvSpPr>
          <p:nvPr>
            <p:ph type="sldImg"/>
          </p:nvPr>
        </p:nvSpPr>
        <p:spPr>
          <a:xfrm>
            <a:off x="896938" y="731838"/>
            <a:ext cx="4875212" cy="3657600"/>
          </a:xfrm>
          <a:ln/>
        </p:spPr>
      </p:sp>
      <p:sp>
        <p:nvSpPr>
          <p:cNvPr id="194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ea typeface="ＭＳ Ｐゴシック" pitchFamily="34" charset="-128"/>
            </a:endParaRPr>
          </a:p>
        </p:txBody>
      </p:sp>
    </p:spTree>
    <p:extLst>
      <p:ext uri="{BB962C8B-B14F-4D97-AF65-F5344CB8AC3E}">
        <p14:creationId xmlns:p14="http://schemas.microsoft.com/office/powerpoint/2010/main" val="15717161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1B1BB3-E097-4A23-A1D0-2A682C1DADCC}" type="slidenum">
              <a:rPr lang="en-GB" smtClean="0"/>
              <a:t>2</a:t>
            </a:fld>
            <a:endParaRPr lang="en-GB"/>
          </a:p>
        </p:txBody>
      </p:sp>
    </p:spTree>
    <p:extLst>
      <p:ext uri="{BB962C8B-B14F-4D97-AF65-F5344CB8AC3E}">
        <p14:creationId xmlns:p14="http://schemas.microsoft.com/office/powerpoint/2010/main" val="23108239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3</a:t>
            </a:fld>
            <a:endParaRPr lang="en-GB"/>
          </a:p>
        </p:txBody>
      </p:sp>
    </p:spTree>
    <p:extLst>
      <p:ext uri="{BB962C8B-B14F-4D97-AF65-F5344CB8AC3E}">
        <p14:creationId xmlns:p14="http://schemas.microsoft.com/office/powerpoint/2010/main" val="10034818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896938" y="731838"/>
            <a:ext cx="4875212" cy="3657600"/>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smtClean="0">
              <a:latin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9503" indent="-280578">
              <a:defRPr sz="2400">
                <a:solidFill>
                  <a:schemeClr val="tx1"/>
                </a:solidFill>
                <a:latin typeface="Times" panose="02020603050405020304" pitchFamily="18" charset="0"/>
                <a:ea typeface="ＭＳ Ｐゴシック" panose="020B0600070205080204" pitchFamily="34" charset="-128"/>
              </a:defRPr>
            </a:lvl2pPr>
            <a:lvl3pPr marL="1122312" indent="-224462">
              <a:defRPr sz="2400">
                <a:solidFill>
                  <a:schemeClr val="tx1"/>
                </a:solidFill>
                <a:latin typeface="Times" panose="02020603050405020304" pitchFamily="18" charset="0"/>
                <a:ea typeface="ＭＳ Ｐゴシック" panose="020B0600070205080204" pitchFamily="34" charset="-128"/>
              </a:defRPr>
            </a:lvl3pPr>
            <a:lvl4pPr marL="1571236" indent="-224462">
              <a:defRPr sz="2400">
                <a:solidFill>
                  <a:schemeClr val="tx1"/>
                </a:solidFill>
                <a:latin typeface="Times" panose="02020603050405020304" pitchFamily="18" charset="0"/>
                <a:ea typeface="ＭＳ Ｐゴシック" panose="020B0600070205080204" pitchFamily="34" charset="-128"/>
              </a:defRPr>
            </a:lvl4pPr>
            <a:lvl5pPr marL="2020161" indent="-224462">
              <a:defRPr sz="2400">
                <a:solidFill>
                  <a:schemeClr val="tx1"/>
                </a:solidFill>
                <a:latin typeface="Times" panose="02020603050405020304" pitchFamily="18" charset="0"/>
                <a:ea typeface="ＭＳ Ｐゴシック"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AA6A750E-D72D-4ACA-8AF8-65136662979E}" type="slidenum">
              <a:rPr lang="cy-GB" altLang="en-US" sz="1200">
                <a:latin typeface="Arial" panose="020B0604020202020204" pitchFamily="34" charset="0"/>
              </a:rPr>
              <a:pPr/>
              <a:t>4</a:t>
            </a:fld>
            <a:endParaRPr lang="cy-GB" altLang="en-US" sz="1200">
              <a:latin typeface="Arial" panose="020B0604020202020204" pitchFamily="34" charset="0"/>
            </a:endParaRPr>
          </a:p>
        </p:txBody>
      </p:sp>
    </p:spTree>
    <p:extLst>
      <p:ext uri="{BB962C8B-B14F-4D97-AF65-F5344CB8AC3E}">
        <p14:creationId xmlns:p14="http://schemas.microsoft.com/office/powerpoint/2010/main" val="34994542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xfrm>
            <a:off x="896938" y="731838"/>
            <a:ext cx="4875212" cy="3657600"/>
          </a:xfrm>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pPr>
            <a:endParaRPr lang="en-GB" altLang="en-US" sz="1100" i="1" dirty="0">
              <a:latin typeface="Arial" panose="020B0604020202020204" pitchFamily="34" charset="0"/>
            </a:endParaRPr>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1408A77B-8BF3-4204-9C16-106A94F2D850}" type="slidenum">
              <a:rPr lang="en-GB" altLang="en-US" smtClean="0"/>
              <a:pPr eaLnBrk="1" hangingPunct="1">
                <a:spcBef>
                  <a:spcPct val="0"/>
                </a:spcBef>
              </a:pPr>
              <a:t>5</a:t>
            </a:fld>
            <a:endParaRPr lang="en-GB" altLang="en-US" smtClean="0"/>
          </a:p>
        </p:txBody>
      </p:sp>
    </p:spTree>
    <p:extLst>
      <p:ext uri="{BB962C8B-B14F-4D97-AF65-F5344CB8AC3E}">
        <p14:creationId xmlns:p14="http://schemas.microsoft.com/office/powerpoint/2010/main" val="20131878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Rot="1" noChangeAspect="1" noChangeArrowheads="1" noTextEdit="1"/>
          </p:cNvSpPr>
          <p:nvPr>
            <p:ph type="sldImg"/>
          </p:nvPr>
        </p:nvSpPr>
        <p:spPr>
          <a:xfrm>
            <a:off x="896938" y="731838"/>
            <a:ext cx="4875212" cy="3657600"/>
          </a:xfrm>
          <a:ln/>
        </p:spPr>
      </p:sp>
      <p:sp>
        <p:nvSpPr>
          <p:cNvPr id="3072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dirty="0" smtClean="0">
              <a:latin typeface="Arial" panose="020B0604020202020204" pitchFamily="34" charset="0"/>
            </a:endParaRPr>
          </a:p>
        </p:txBody>
      </p:sp>
    </p:spTree>
    <p:extLst>
      <p:ext uri="{BB962C8B-B14F-4D97-AF65-F5344CB8AC3E}">
        <p14:creationId xmlns:p14="http://schemas.microsoft.com/office/powerpoint/2010/main" val="27929530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896938" y="731838"/>
            <a:ext cx="4875212" cy="3657600"/>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i="1" dirty="0" smtClean="0">
              <a:latin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3420C45F-067C-408F-9D94-3CC27AF89FD5}" type="slidenum">
              <a:rPr lang="en-GB" altLang="en-US"/>
              <a:pPr eaLnBrk="1" hangingPunct="1">
                <a:spcBef>
                  <a:spcPct val="0"/>
                </a:spcBef>
              </a:pPr>
              <a:t>7</a:t>
            </a:fld>
            <a:endParaRPr lang="en-GB" altLang="en-US"/>
          </a:p>
        </p:txBody>
      </p:sp>
    </p:spTree>
    <p:extLst>
      <p:ext uri="{BB962C8B-B14F-4D97-AF65-F5344CB8AC3E}">
        <p14:creationId xmlns:p14="http://schemas.microsoft.com/office/powerpoint/2010/main" val="8720507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xfrm>
            <a:off x="896938" y="731838"/>
            <a:ext cx="4875212" cy="3657600"/>
          </a:xfrm>
          <a:ln/>
        </p:spPr>
      </p:sp>
      <p:sp>
        <p:nvSpPr>
          <p:cNvPr id="368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z="1000" i="1" dirty="0">
              <a:latin typeface="Arial" panose="020B0604020202020204" pitchFamily="34" charset="0"/>
            </a:endParaRPr>
          </a:p>
        </p:txBody>
      </p:sp>
      <p:sp>
        <p:nvSpPr>
          <p:cNvPr id="368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FD46514E-7A5F-476D-8B19-C18D593B664A}" type="slidenum">
              <a:rPr lang="en-GB" altLang="en-US"/>
              <a:pPr eaLnBrk="1" hangingPunct="1">
                <a:spcBef>
                  <a:spcPct val="0"/>
                </a:spcBef>
              </a:pPr>
              <a:t>8</a:t>
            </a:fld>
            <a:endParaRPr lang="en-GB" altLang="en-US"/>
          </a:p>
        </p:txBody>
      </p:sp>
    </p:spTree>
    <p:extLst>
      <p:ext uri="{BB962C8B-B14F-4D97-AF65-F5344CB8AC3E}">
        <p14:creationId xmlns:p14="http://schemas.microsoft.com/office/powerpoint/2010/main" val="31433239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xfrm>
            <a:off x="896938" y="731838"/>
            <a:ext cx="4875212" cy="3657600"/>
          </a:xfrm>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i="1" dirty="0" smtClean="0">
              <a:latin typeface="Arial" panose="020B0604020202020204" pitchFamily="34" charset="0"/>
            </a:endParaRPr>
          </a:p>
        </p:txBody>
      </p:sp>
      <p:sp>
        <p:nvSpPr>
          <p:cNvPr id="440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07F17D93-8DC2-49BC-8149-724576F90034}" type="slidenum">
              <a:rPr lang="en-GB" altLang="en-US"/>
              <a:pPr eaLnBrk="1" hangingPunct="1">
                <a:spcBef>
                  <a:spcPct val="0"/>
                </a:spcBef>
              </a:pPr>
              <a:t>9</a:t>
            </a:fld>
            <a:endParaRPr lang="en-GB" altLang="en-US"/>
          </a:p>
        </p:txBody>
      </p:sp>
    </p:spTree>
    <p:extLst>
      <p:ext uri="{BB962C8B-B14F-4D97-AF65-F5344CB8AC3E}">
        <p14:creationId xmlns:p14="http://schemas.microsoft.com/office/powerpoint/2010/main" val="3644379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10</a:t>
            </a:fld>
            <a:endParaRPr lang="en-GB"/>
          </a:p>
        </p:txBody>
      </p:sp>
    </p:spTree>
    <p:extLst>
      <p:ext uri="{BB962C8B-B14F-4D97-AF65-F5344CB8AC3E}">
        <p14:creationId xmlns:p14="http://schemas.microsoft.com/office/powerpoint/2010/main" val="16695314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xfrm>
            <a:off x="896938" y="731838"/>
            <a:ext cx="4875212" cy="3657600"/>
          </a:xfrm>
          <a:ln/>
        </p:spPr>
      </p:sp>
      <p:sp>
        <p:nvSpPr>
          <p:cNvPr id="460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smtClean="0">
                <a:latin typeface="Arial" panose="020B0604020202020204" pitchFamily="34" charset="0"/>
              </a:rPr>
              <a:t>http://www.bing.com/images/search?q=kolb&amp;id=BDCE0F9BE2AC0CC2645B732817BBAA69C9B4FCB2&amp;FORM=IQFRBA#view=detail&amp;id=002DD5832A3DD5F01DCF76EDEC1B12DF6555B222&amp;selectedIndex=9</a:t>
            </a:r>
          </a:p>
          <a:p>
            <a:endParaRPr lang="en-US" altLang="en-US" dirty="0" smtClean="0">
              <a:latin typeface="Arial" panose="020B0604020202020204" pitchFamily="34" charset="0"/>
            </a:endParaRPr>
          </a:p>
        </p:txBody>
      </p:sp>
      <p:sp>
        <p:nvSpPr>
          <p:cNvPr id="460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9503" indent="-280578">
              <a:defRPr sz="2400">
                <a:solidFill>
                  <a:schemeClr val="tx1"/>
                </a:solidFill>
                <a:latin typeface="Times" panose="02020603050405020304" pitchFamily="18" charset="0"/>
                <a:ea typeface="ＭＳ Ｐゴシック" panose="020B0600070205080204" pitchFamily="34" charset="-128"/>
              </a:defRPr>
            </a:lvl2pPr>
            <a:lvl3pPr marL="1122312" indent="-224462">
              <a:defRPr sz="2400">
                <a:solidFill>
                  <a:schemeClr val="tx1"/>
                </a:solidFill>
                <a:latin typeface="Times" panose="02020603050405020304" pitchFamily="18" charset="0"/>
                <a:ea typeface="ＭＳ Ｐゴシック" panose="020B0600070205080204" pitchFamily="34" charset="-128"/>
              </a:defRPr>
            </a:lvl3pPr>
            <a:lvl4pPr marL="1571236" indent="-224462">
              <a:defRPr sz="2400">
                <a:solidFill>
                  <a:schemeClr val="tx1"/>
                </a:solidFill>
                <a:latin typeface="Times" panose="02020603050405020304" pitchFamily="18" charset="0"/>
                <a:ea typeface="ＭＳ Ｐゴシック" panose="020B0600070205080204" pitchFamily="34" charset="-128"/>
              </a:defRPr>
            </a:lvl4pPr>
            <a:lvl5pPr marL="2020161" indent="-224462">
              <a:defRPr sz="2400">
                <a:solidFill>
                  <a:schemeClr val="tx1"/>
                </a:solidFill>
                <a:latin typeface="Times" panose="02020603050405020304" pitchFamily="18" charset="0"/>
                <a:ea typeface="ＭＳ Ｐゴシック"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6AB13ED6-84D8-4117-9CF4-8ED559A3F620}" type="slidenum">
              <a:rPr lang="cy-GB" altLang="en-US" sz="1200">
                <a:latin typeface="Arial" panose="020B0604020202020204" pitchFamily="34" charset="0"/>
              </a:rPr>
              <a:pPr/>
              <a:t>11</a:t>
            </a:fld>
            <a:endParaRPr lang="cy-GB" altLang="en-US" sz="1200">
              <a:latin typeface="Arial" panose="020B0604020202020204" pitchFamily="34" charset="0"/>
            </a:endParaRPr>
          </a:p>
        </p:txBody>
      </p:sp>
    </p:spTree>
    <p:extLst>
      <p:ext uri="{BB962C8B-B14F-4D97-AF65-F5344CB8AC3E}">
        <p14:creationId xmlns:p14="http://schemas.microsoft.com/office/powerpoint/2010/main" val="14110028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12</a:t>
            </a:fld>
            <a:endParaRPr lang="en-GB"/>
          </a:p>
        </p:txBody>
      </p:sp>
    </p:spTree>
    <p:extLst>
      <p:ext uri="{BB962C8B-B14F-4D97-AF65-F5344CB8AC3E}">
        <p14:creationId xmlns:p14="http://schemas.microsoft.com/office/powerpoint/2010/main" val="21824181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1B1BB3-E097-4A23-A1D0-2A682C1DADCC}" type="slidenum">
              <a:rPr lang="en-GB" smtClean="0"/>
              <a:t>13</a:t>
            </a:fld>
            <a:endParaRPr lang="en-GB"/>
          </a:p>
        </p:txBody>
      </p:sp>
    </p:spTree>
    <p:extLst>
      <p:ext uri="{BB962C8B-B14F-4D97-AF65-F5344CB8AC3E}">
        <p14:creationId xmlns:p14="http://schemas.microsoft.com/office/powerpoint/2010/main" val="400795507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04/12/2018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04/12/2018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04/12/2018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04/12/2018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04/12/2018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04/12/2018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04/12/2018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04/12/2018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04/12/2018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04/12/2018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04/12/2018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04/12/2018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ObQ2DheGOKA"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11"/>
          <p:cNvSpPr>
            <a:spLocks noGrp="1" noChangeArrowheads="1"/>
          </p:cNvSpPr>
          <p:nvPr>
            <p:ph type="sldNum" sz="quarter" idx="12"/>
          </p:nvPr>
        </p:nvSpPr>
        <p:spPr>
          <a:xfrm>
            <a:off x="6553200" y="6248400"/>
            <a:ext cx="2133600" cy="4572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defRPr/>
            </a:pPr>
            <a:fld id="{C2952CC6-0338-4DB3-B5BB-416EA4BE2AAF}" type="slidenum">
              <a:rPr lang="en-GB" altLang="en-US" sz="1400" smtClean="0">
                <a:ea typeface="ＭＳ Ｐゴシック" pitchFamily="34" charset="-128"/>
              </a:rPr>
              <a:pPr eaLnBrk="1" hangingPunct="1">
                <a:spcBef>
                  <a:spcPct val="0"/>
                </a:spcBef>
                <a:buFontTx/>
                <a:buNone/>
                <a:defRPr/>
              </a:pPr>
              <a:t>1</a:t>
            </a:fld>
            <a:endParaRPr lang="en-GB" altLang="en-US" sz="1400" smtClean="0">
              <a:ea typeface="ＭＳ Ｐゴシック" pitchFamily="34" charset="-128"/>
            </a:endParaRPr>
          </a:p>
        </p:txBody>
      </p:sp>
      <p:sp>
        <p:nvSpPr>
          <p:cNvPr id="3075" name="Rectangle 2"/>
          <p:cNvSpPr>
            <a:spLocks noGrp="1" noChangeArrowheads="1"/>
          </p:cNvSpPr>
          <p:nvPr>
            <p:ph type="ctrTitle"/>
          </p:nvPr>
        </p:nvSpPr>
        <p:spPr>
          <a:xfrm>
            <a:off x="611188" y="1989138"/>
            <a:ext cx="7772400" cy="1470025"/>
          </a:xfrm>
        </p:spPr>
        <p:txBody>
          <a:bodyPr>
            <a:normAutofit fontScale="90000"/>
          </a:bodyPr>
          <a:lstStyle/>
          <a:p>
            <a:r>
              <a:rPr lang="cy-GB" b="1" dirty="0" smtClean="0"/>
              <a:t/>
            </a:r>
            <a:br>
              <a:rPr lang="cy-GB" b="1" dirty="0" smtClean="0"/>
            </a:br>
            <a:r>
              <a:rPr lang="cy-GB" b="1" dirty="0"/>
              <a:t/>
            </a:r>
            <a:br>
              <a:rPr lang="cy-GB" b="1" dirty="0"/>
            </a:br>
            <a:r>
              <a:rPr lang="cy-GB" b="1" dirty="0" smtClean="0"/>
              <a:t/>
            </a:r>
            <a:br>
              <a:rPr lang="cy-GB" b="1" dirty="0" smtClean="0"/>
            </a:br>
            <a:r>
              <a:rPr lang="cy-GB" b="1" dirty="0" smtClean="0">
                <a:solidFill>
                  <a:schemeClr val="bg1"/>
                </a:solidFill>
              </a:rPr>
              <a:t>EAEE5002C/EAEE5007C: </a:t>
            </a:r>
            <a:r>
              <a:rPr lang="cy-GB" b="1" dirty="0">
                <a:solidFill>
                  <a:schemeClr val="bg1"/>
                </a:solidFill>
              </a:rPr>
              <a:t>Adfyfyrio ar ddarpariaeth blynyddoedd </a:t>
            </a:r>
            <a:r>
              <a:rPr lang="cy-GB" b="1" dirty="0" smtClean="0">
                <a:solidFill>
                  <a:schemeClr val="bg1"/>
                </a:solidFill>
              </a:rPr>
              <a:t>cynnar</a:t>
            </a:r>
            <a:r>
              <a:rPr lang="en-GB" dirty="0">
                <a:solidFill>
                  <a:schemeClr val="bg1"/>
                </a:solidFill>
              </a:rPr>
              <a:t/>
            </a:r>
            <a:br>
              <a:rPr lang="en-GB" dirty="0">
                <a:solidFill>
                  <a:schemeClr val="bg1"/>
                </a:solidFill>
              </a:rPr>
            </a:br>
            <a:r>
              <a:rPr lang="en-GB" dirty="0" smtClean="0">
                <a:solidFill>
                  <a:schemeClr val="bg1"/>
                </a:solidFill>
              </a:rPr>
              <a:t/>
            </a:r>
            <a:br>
              <a:rPr lang="en-GB" dirty="0" smtClean="0">
                <a:solidFill>
                  <a:schemeClr val="bg1"/>
                </a:solidFill>
              </a:rPr>
            </a:br>
            <a:r>
              <a:rPr lang="cy-GB" b="1" dirty="0" smtClean="0">
                <a:solidFill>
                  <a:schemeClr val="bg1"/>
                </a:solidFill>
              </a:rPr>
              <a:t>EAEE5002/EAEE5007: </a:t>
            </a:r>
            <a:r>
              <a:rPr lang="cy-GB" b="1" dirty="0">
                <a:solidFill>
                  <a:schemeClr val="bg1"/>
                </a:solidFill>
              </a:rPr>
              <a:t>Reflections on early years provision</a:t>
            </a:r>
            <a:r>
              <a:rPr lang="en-GB" dirty="0">
                <a:solidFill>
                  <a:schemeClr val="bg1"/>
                </a:solidFill>
              </a:rPr>
              <a:t/>
            </a:r>
            <a:br>
              <a:rPr lang="en-GB" dirty="0">
                <a:solidFill>
                  <a:schemeClr val="bg1"/>
                </a:solidFill>
              </a:rPr>
            </a:br>
            <a:r>
              <a:rPr lang="en-GB" b="1" dirty="0">
                <a:solidFill>
                  <a:schemeClr val="bg1"/>
                </a:solidFill>
              </a:rPr>
              <a:t> </a:t>
            </a:r>
            <a:r>
              <a:rPr lang="en-GB" dirty="0">
                <a:solidFill>
                  <a:schemeClr val="bg1"/>
                </a:solidFill>
              </a:rPr>
              <a:t/>
            </a:r>
            <a:br>
              <a:rPr lang="en-GB" dirty="0">
                <a:solidFill>
                  <a:schemeClr val="bg1"/>
                </a:solidFill>
              </a:rPr>
            </a:br>
            <a:endParaRPr lang="en-GB" altLang="en-US" dirty="0" smtClean="0">
              <a:solidFill>
                <a:schemeClr val="bg1"/>
              </a:solidFill>
            </a:endParaRPr>
          </a:p>
        </p:txBody>
      </p:sp>
      <p:sp>
        <p:nvSpPr>
          <p:cNvPr id="3076" name="Rectangle 3"/>
          <p:cNvSpPr>
            <a:spLocks noGrp="1" noChangeArrowheads="1"/>
          </p:cNvSpPr>
          <p:nvPr>
            <p:ph type="subTitle" idx="1"/>
          </p:nvPr>
        </p:nvSpPr>
        <p:spPr>
          <a:xfrm>
            <a:off x="1357313" y="5013175"/>
            <a:ext cx="6400800" cy="1080121"/>
          </a:xfrm>
        </p:spPr>
        <p:txBody>
          <a:bodyPr/>
          <a:lstStyle/>
          <a:p>
            <a:pPr eaLnBrk="1" hangingPunct="1">
              <a:lnSpc>
                <a:spcPct val="80000"/>
              </a:lnSpc>
            </a:pPr>
            <a:endParaRPr lang="en-GB" altLang="en-US" sz="2800" dirty="0" smtClean="0">
              <a:solidFill>
                <a:schemeClr val="bg1"/>
              </a:solidFill>
            </a:endParaRPr>
          </a:p>
          <a:p>
            <a:pPr eaLnBrk="1" hangingPunct="1">
              <a:lnSpc>
                <a:spcPct val="80000"/>
              </a:lnSpc>
            </a:pPr>
            <a:r>
              <a:rPr lang="en-GB" altLang="en-US" sz="2800" b="1" dirty="0" err="1" smtClean="0">
                <a:solidFill>
                  <a:schemeClr val="bg1"/>
                </a:solidFill>
              </a:rPr>
              <a:t>Darlith</a:t>
            </a:r>
            <a:r>
              <a:rPr lang="en-GB" altLang="en-US" sz="2800" b="1" dirty="0" smtClean="0">
                <a:solidFill>
                  <a:schemeClr val="bg1"/>
                </a:solidFill>
              </a:rPr>
              <a:t> 5 Lecture 5</a:t>
            </a:r>
          </a:p>
        </p:txBody>
      </p:sp>
    </p:spTree>
    <p:extLst>
      <p:ext uri="{BB962C8B-B14F-4D97-AF65-F5344CB8AC3E}">
        <p14:creationId xmlns:p14="http://schemas.microsoft.com/office/powerpoint/2010/main" val="296379617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NOS</a:t>
            </a:r>
            <a:endParaRPr lang="en-GB" dirty="0"/>
          </a:p>
        </p:txBody>
      </p:sp>
      <p:sp>
        <p:nvSpPr>
          <p:cNvPr id="3" name="Content Placeholder 2"/>
          <p:cNvSpPr>
            <a:spLocks noGrp="1"/>
          </p:cNvSpPr>
          <p:nvPr>
            <p:ph idx="1"/>
          </p:nvPr>
        </p:nvSpPr>
        <p:spPr/>
        <p:txBody>
          <a:bodyPr>
            <a:normAutofit fontScale="77500" lnSpcReduction="20000"/>
          </a:bodyPr>
          <a:lstStyle/>
          <a:p>
            <a:r>
              <a:rPr lang="en-GB" dirty="0"/>
              <a:t>CCLD0408 K60</a:t>
            </a:r>
          </a:p>
          <a:p>
            <a:r>
              <a:rPr lang="en-GB" dirty="0"/>
              <a:t>CCLD0417 K59, K60, K61, K62, K65</a:t>
            </a:r>
          </a:p>
          <a:p>
            <a:r>
              <a:rPr lang="en-GB" dirty="0"/>
              <a:t>SCH32 5</a:t>
            </a:r>
          </a:p>
          <a:p>
            <a:r>
              <a:rPr lang="en-GB" dirty="0"/>
              <a:t>CCLD0401 P18, P23, P26, P38, P39</a:t>
            </a:r>
          </a:p>
          <a:p>
            <a:r>
              <a:rPr lang="en-GB" dirty="0"/>
              <a:t>CCLD0403 P1, P2, 3, P4, P6, P7, P8, P11, P12, P21, P22, P25</a:t>
            </a:r>
          </a:p>
          <a:p>
            <a:r>
              <a:rPr lang="en-GB" dirty="0"/>
              <a:t>CCLD0405 P2, P6, P7, P8, P9, P11, P12, P14, P17, P18, P19, P21, P23</a:t>
            </a:r>
          </a:p>
          <a:p>
            <a:r>
              <a:rPr lang="en-GB" dirty="0"/>
              <a:t>CCLD0409 P1, P3, P4, P5, P10</a:t>
            </a:r>
          </a:p>
          <a:p>
            <a:r>
              <a:rPr lang="en-GB" dirty="0"/>
              <a:t>CCLD0417 P10, P11, P12, P13, P18, P19</a:t>
            </a:r>
          </a:p>
          <a:p>
            <a:endParaRPr lang="en-GB" dirty="0"/>
          </a:p>
        </p:txBody>
      </p:sp>
    </p:spTree>
    <p:extLst>
      <p:ext uri="{BB962C8B-B14F-4D97-AF65-F5344CB8AC3E}">
        <p14:creationId xmlns:p14="http://schemas.microsoft.com/office/powerpoint/2010/main" val="32132214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smtClean="0"/>
              <a:t>Tasg</a:t>
            </a:r>
            <a:r>
              <a:rPr lang="en-GB" dirty="0" smtClean="0"/>
              <a:t> </a:t>
            </a:r>
            <a:r>
              <a:rPr lang="en-GB" dirty="0" err="1" smtClean="0"/>
              <a:t>ymchwil</a:t>
            </a:r>
            <a:r>
              <a:rPr lang="en-GB" dirty="0" smtClean="0"/>
              <a:t>    Research task</a:t>
            </a:r>
            <a:endParaRPr lang="en-GB" dirty="0"/>
          </a:p>
        </p:txBody>
      </p:sp>
      <p:sp>
        <p:nvSpPr>
          <p:cNvPr id="5" name="Content Placeholder 4"/>
          <p:cNvSpPr>
            <a:spLocks noGrp="1"/>
          </p:cNvSpPr>
          <p:nvPr>
            <p:ph sz="half" idx="1"/>
          </p:nvPr>
        </p:nvSpPr>
        <p:spPr/>
        <p:txBody>
          <a:bodyPr/>
          <a:lstStyle/>
          <a:p>
            <a:r>
              <a:rPr lang="en-GB" dirty="0" err="1" smtClean="0"/>
              <a:t>Gwerthuswch</a:t>
            </a:r>
            <a:r>
              <a:rPr lang="en-GB" dirty="0" smtClean="0"/>
              <a:t> </a:t>
            </a:r>
            <a:r>
              <a:rPr lang="en-GB" dirty="0" err="1" smtClean="0"/>
              <a:t>fodel</a:t>
            </a:r>
            <a:r>
              <a:rPr lang="en-GB" dirty="0" smtClean="0"/>
              <a:t> </a:t>
            </a:r>
            <a:r>
              <a:rPr lang="en-GB" dirty="0" err="1" smtClean="0"/>
              <a:t>adfyfyriol</a:t>
            </a:r>
            <a:r>
              <a:rPr lang="en-GB" dirty="0" smtClean="0"/>
              <a:t> </a:t>
            </a:r>
            <a:r>
              <a:rPr lang="en-GB" dirty="0" err="1" smtClean="0"/>
              <a:t>mewn</a:t>
            </a:r>
            <a:r>
              <a:rPr lang="en-GB" dirty="0" smtClean="0"/>
              <a:t> 2 </a:t>
            </a:r>
            <a:r>
              <a:rPr lang="en-GB" dirty="0" err="1" smtClean="0"/>
              <a:t>funud</a:t>
            </a:r>
            <a:endParaRPr lang="en-GB" dirty="0" smtClean="0"/>
          </a:p>
          <a:p>
            <a:pPr lvl="1"/>
            <a:r>
              <a:rPr lang="en-GB" dirty="0" smtClean="0"/>
              <a:t>Pa math o </a:t>
            </a:r>
            <a:r>
              <a:rPr lang="en-GB" dirty="0" err="1" smtClean="0"/>
              <a:t>fodel</a:t>
            </a:r>
            <a:endParaRPr lang="en-GB" dirty="0" smtClean="0"/>
          </a:p>
          <a:p>
            <a:pPr lvl="1"/>
            <a:r>
              <a:rPr lang="en-GB" dirty="0" err="1" smtClean="0"/>
              <a:t>Agweddau</a:t>
            </a:r>
            <a:r>
              <a:rPr lang="en-GB" dirty="0" smtClean="0"/>
              <a:t> </a:t>
            </a:r>
            <a:r>
              <a:rPr lang="en-GB" dirty="0" err="1" smtClean="0"/>
              <a:t>positif</a:t>
            </a:r>
            <a:r>
              <a:rPr lang="en-GB" dirty="0" smtClean="0"/>
              <a:t>?</a:t>
            </a:r>
          </a:p>
          <a:p>
            <a:pPr lvl="1"/>
            <a:r>
              <a:rPr lang="en-GB" dirty="0" err="1" smtClean="0"/>
              <a:t>Agweddau</a:t>
            </a:r>
            <a:r>
              <a:rPr lang="en-GB" dirty="0" smtClean="0"/>
              <a:t> </a:t>
            </a:r>
            <a:r>
              <a:rPr lang="en-GB" dirty="0" err="1" smtClean="0"/>
              <a:t>negyddol</a:t>
            </a:r>
            <a:r>
              <a:rPr lang="en-GB" dirty="0" smtClean="0"/>
              <a:t>?</a:t>
            </a:r>
          </a:p>
          <a:p>
            <a:pPr lvl="1"/>
            <a:r>
              <a:rPr lang="en-GB" dirty="0" err="1" smtClean="0"/>
              <a:t>Ydych</a:t>
            </a:r>
            <a:r>
              <a:rPr lang="en-GB" dirty="0" smtClean="0"/>
              <a:t> </a:t>
            </a:r>
            <a:r>
              <a:rPr lang="en-GB" dirty="0" err="1" smtClean="0"/>
              <a:t>chi’n</a:t>
            </a:r>
            <a:r>
              <a:rPr lang="en-GB" dirty="0" smtClean="0"/>
              <a:t> </a:t>
            </a:r>
            <a:r>
              <a:rPr lang="en-GB" dirty="0" err="1" smtClean="0"/>
              <a:t>hoffi’r</a:t>
            </a:r>
            <a:r>
              <a:rPr lang="en-GB" dirty="0" smtClean="0"/>
              <a:t> model?</a:t>
            </a:r>
          </a:p>
          <a:p>
            <a:pPr lvl="1"/>
            <a:r>
              <a:rPr lang="en-GB" dirty="0" smtClean="0"/>
              <a:t>Pam?</a:t>
            </a:r>
            <a:endParaRPr lang="en-GB" dirty="0"/>
          </a:p>
        </p:txBody>
      </p:sp>
      <p:sp>
        <p:nvSpPr>
          <p:cNvPr id="6" name="Content Placeholder 5"/>
          <p:cNvSpPr>
            <a:spLocks noGrp="1"/>
          </p:cNvSpPr>
          <p:nvPr>
            <p:ph sz="half" idx="2"/>
          </p:nvPr>
        </p:nvSpPr>
        <p:spPr/>
        <p:txBody>
          <a:bodyPr/>
          <a:lstStyle/>
          <a:p>
            <a:r>
              <a:rPr lang="en-GB" dirty="0" smtClean="0"/>
              <a:t>Evaluate a model of reflection in 2 minutes</a:t>
            </a:r>
          </a:p>
          <a:p>
            <a:pPr lvl="1"/>
            <a:r>
              <a:rPr lang="en-GB" dirty="0" smtClean="0"/>
              <a:t>What type of model?</a:t>
            </a:r>
          </a:p>
          <a:p>
            <a:pPr lvl="1"/>
            <a:r>
              <a:rPr lang="en-GB" dirty="0" smtClean="0"/>
              <a:t>Positive aspects?</a:t>
            </a:r>
          </a:p>
          <a:p>
            <a:pPr lvl="1"/>
            <a:r>
              <a:rPr lang="en-GB" dirty="0" smtClean="0"/>
              <a:t>Negative aspects?</a:t>
            </a:r>
          </a:p>
          <a:p>
            <a:pPr lvl="1"/>
            <a:r>
              <a:rPr lang="en-GB" dirty="0" smtClean="0"/>
              <a:t>Do you like this model?</a:t>
            </a:r>
          </a:p>
          <a:p>
            <a:pPr lvl="1"/>
            <a:r>
              <a:rPr lang="en-GB" dirty="0" smtClean="0"/>
              <a:t>Why?</a:t>
            </a:r>
          </a:p>
          <a:p>
            <a:pPr lvl="1"/>
            <a:endParaRPr lang="en-GB" dirty="0"/>
          </a:p>
        </p:txBody>
      </p:sp>
    </p:spTree>
    <p:extLst>
      <p:ext uri="{BB962C8B-B14F-4D97-AF65-F5344CB8AC3E}">
        <p14:creationId xmlns:p14="http://schemas.microsoft.com/office/powerpoint/2010/main" val="25985388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685800" y="333375"/>
            <a:ext cx="7772400" cy="1223963"/>
          </a:xfrm>
        </p:spPr>
        <p:txBody>
          <a:bodyPr>
            <a:normAutofit fontScale="90000"/>
          </a:bodyPr>
          <a:lstStyle/>
          <a:p>
            <a:r>
              <a:rPr lang="en-GB" altLang="en-US" sz="4000" smtClean="0"/>
              <a:t>Beth yw modelau adfyfyriol?</a:t>
            </a:r>
            <a:r>
              <a:rPr lang="en-GB" altLang="en-US" sz="4000" i="1" smtClean="0"/>
              <a:t/>
            </a:r>
            <a:br>
              <a:rPr lang="en-GB" altLang="en-US" sz="4000" i="1" smtClean="0"/>
            </a:br>
            <a:r>
              <a:rPr lang="en-GB" altLang="en-US" sz="4000" i="1" smtClean="0"/>
              <a:t>What are models of reflection?</a:t>
            </a:r>
            <a:endParaRPr lang="en-US" altLang="en-US" sz="4000" i="1" smtClean="0"/>
          </a:p>
        </p:txBody>
      </p:sp>
      <p:sp>
        <p:nvSpPr>
          <p:cNvPr id="15363" name="Content Placeholder 2"/>
          <p:cNvSpPr>
            <a:spLocks noGrp="1"/>
          </p:cNvSpPr>
          <p:nvPr>
            <p:ph sz="half" idx="1"/>
          </p:nvPr>
        </p:nvSpPr>
        <p:spPr>
          <a:xfrm>
            <a:off x="457200" y="1600200"/>
            <a:ext cx="4038600" cy="3989388"/>
          </a:xfrm>
        </p:spPr>
        <p:txBody>
          <a:bodyPr/>
          <a:lstStyle/>
          <a:p>
            <a:r>
              <a:rPr lang="en-GB" altLang="en-US" smtClean="0"/>
              <a:t>Dulliau sydd yn cefnogi  adfyfyrio mwy effeithiol</a:t>
            </a:r>
            <a:endParaRPr lang="en-US" altLang="en-US" sz="1200" smtClean="0"/>
          </a:p>
          <a:p>
            <a:pPr lvl="1"/>
            <a:r>
              <a:rPr lang="en-GB" altLang="en-US" smtClean="0"/>
              <a:t>Adfyfyriad gritigol</a:t>
            </a:r>
            <a:endParaRPr lang="en-US" altLang="en-US" sz="1200" smtClean="0"/>
          </a:p>
          <a:p>
            <a:pPr lvl="1"/>
            <a:r>
              <a:rPr lang="en-GB" altLang="en-US" smtClean="0"/>
              <a:t>Dyfnder </a:t>
            </a:r>
            <a:endParaRPr lang="en-US" altLang="en-US" sz="1200" smtClean="0"/>
          </a:p>
          <a:p>
            <a:pPr lvl="1"/>
            <a:r>
              <a:rPr lang="en-GB" altLang="en-US" smtClean="0"/>
              <a:t>Dealltwriaeth</a:t>
            </a:r>
            <a:endParaRPr lang="en-US" altLang="en-US" sz="1200" smtClean="0"/>
          </a:p>
          <a:p>
            <a:pPr lvl="1"/>
            <a:r>
              <a:rPr lang="en-GB" altLang="en-US" smtClean="0"/>
              <a:t>Datblygiad </a:t>
            </a:r>
            <a:endParaRPr lang="en-US" altLang="en-US" sz="1200" smtClean="0"/>
          </a:p>
          <a:p>
            <a:pPr lvl="1"/>
            <a:endParaRPr lang="en-GB" altLang="en-US" smtClean="0"/>
          </a:p>
          <a:p>
            <a:pPr lvl="1"/>
            <a:endParaRPr lang="en-US" altLang="en-US" smtClean="0"/>
          </a:p>
        </p:txBody>
      </p:sp>
      <p:sp>
        <p:nvSpPr>
          <p:cNvPr id="15364" name="Content Placeholder 3"/>
          <p:cNvSpPr>
            <a:spLocks noGrp="1"/>
          </p:cNvSpPr>
          <p:nvPr>
            <p:ph sz="half" idx="2"/>
          </p:nvPr>
        </p:nvSpPr>
        <p:spPr>
          <a:xfrm>
            <a:off x="4648200" y="1600200"/>
            <a:ext cx="4038600" cy="3989388"/>
          </a:xfrm>
        </p:spPr>
        <p:txBody>
          <a:bodyPr/>
          <a:lstStyle/>
          <a:p>
            <a:r>
              <a:rPr lang="en-GB" altLang="en-US" i="1" smtClean="0"/>
              <a:t>Methods which support effective reflection</a:t>
            </a:r>
          </a:p>
          <a:p>
            <a:pPr lvl="1"/>
            <a:r>
              <a:rPr lang="en-GB" altLang="en-US" i="1" smtClean="0"/>
              <a:t>Critical reflection</a:t>
            </a:r>
          </a:p>
          <a:p>
            <a:pPr lvl="1"/>
            <a:r>
              <a:rPr lang="en-GB" altLang="en-US" i="1" smtClean="0"/>
              <a:t>Depth</a:t>
            </a:r>
          </a:p>
          <a:p>
            <a:pPr lvl="1"/>
            <a:r>
              <a:rPr lang="en-GB" altLang="en-US" i="1" smtClean="0"/>
              <a:t>Understanding</a:t>
            </a:r>
          </a:p>
          <a:p>
            <a:pPr lvl="1"/>
            <a:r>
              <a:rPr lang="en-GB" altLang="en-US" i="1" smtClean="0"/>
              <a:t>Development </a:t>
            </a:r>
          </a:p>
          <a:p>
            <a:pPr lvl="1"/>
            <a:endParaRPr lang="en-US" altLang="en-US" smtClean="0"/>
          </a:p>
        </p:txBody>
      </p:sp>
    </p:spTree>
    <p:extLst>
      <p:ext uri="{BB962C8B-B14F-4D97-AF65-F5344CB8AC3E}">
        <p14:creationId xmlns:p14="http://schemas.microsoft.com/office/powerpoint/2010/main" val="4480586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685800" y="0"/>
            <a:ext cx="7772400" cy="908050"/>
          </a:xfrm>
        </p:spPr>
        <p:txBody>
          <a:bodyPr/>
          <a:lstStyle/>
          <a:p>
            <a:pPr eaLnBrk="1" hangingPunct="1"/>
            <a:r>
              <a:rPr lang="en-GB" altLang="en-US" sz="3200" noProof="1" smtClean="0"/>
              <a:t>Modelau Adfyfyriol      </a:t>
            </a:r>
            <a:r>
              <a:rPr lang="en-GB" altLang="en-US" sz="3200" i="1" noProof="1" smtClean="0"/>
              <a:t>Reflective Models </a:t>
            </a:r>
          </a:p>
        </p:txBody>
      </p:sp>
      <p:sp>
        <p:nvSpPr>
          <p:cNvPr id="27651" name="Rectangle 3"/>
          <p:cNvSpPr>
            <a:spLocks noGrp="1" noChangeArrowheads="1"/>
          </p:cNvSpPr>
          <p:nvPr>
            <p:ph type="body" sz="half" idx="1"/>
          </p:nvPr>
        </p:nvSpPr>
        <p:spPr>
          <a:xfrm>
            <a:off x="179388" y="836613"/>
            <a:ext cx="4316412" cy="5688012"/>
          </a:xfrm>
        </p:spPr>
        <p:txBody>
          <a:bodyPr/>
          <a:lstStyle/>
          <a:p>
            <a:pPr eaLnBrk="1" hangingPunct="1">
              <a:lnSpc>
                <a:spcPct val="80000"/>
              </a:lnSpc>
            </a:pPr>
            <a:r>
              <a:rPr lang="en-GB" altLang="en-US" sz="1800" noProof="1" smtClean="0"/>
              <a:t>Mae nifer o fodelau sy’n disgrifio sut y dylem/gallem edrych nôl dros ein profiadau a dysgu ohonynt. </a:t>
            </a:r>
          </a:p>
          <a:p>
            <a:pPr eaLnBrk="1" hangingPunct="1">
              <a:lnSpc>
                <a:spcPct val="80000"/>
              </a:lnSpc>
            </a:pPr>
            <a:endParaRPr lang="en-GB" altLang="en-US" sz="1100" noProof="1" smtClean="0"/>
          </a:p>
          <a:p>
            <a:pPr eaLnBrk="1" hangingPunct="1">
              <a:lnSpc>
                <a:spcPct val="80000"/>
              </a:lnSpc>
            </a:pPr>
            <a:r>
              <a:rPr lang="en-GB" altLang="en-US" sz="1800" noProof="1" smtClean="0"/>
              <a:t>Mae pob model yn amlinellu nifer o gamau. Mae rhai pobl yn meddwl bod model 1 cam (sef, yn syml, bod profiad yn unig yn ddigon ar gyfer dysgu) yn ddigonol i adfyfyrio ddigwydd.</a:t>
            </a:r>
          </a:p>
          <a:p>
            <a:pPr eaLnBrk="1" hangingPunct="1">
              <a:lnSpc>
                <a:spcPct val="80000"/>
              </a:lnSpc>
            </a:pPr>
            <a:endParaRPr lang="en-GB" altLang="en-US" sz="1100" noProof="1" smtClean="0"/>
          </a:p>
          <a:p>
            <a:pPr eaLnBrk="1" hangingPunct="1">
              <a:lnSpc>
                <a:spcPct val="80000"/>
              </a:lnSpc>
            </a:pPr>
            <a:r>
              <a:rPr lang="en-GB" altLang="en-US" sz="1800" noProof="1" smtClean="0"/>
              <a:t>Mae eraill yn amlinellu’n fanwl iawn ystod o gamau y dylid mynd trwyddynt. </a:t>
            </a:r>
          </a:p>
          <a:p>
            <a:pPr eaLnBrk="1" hangingPunct="1">
              <a:lnSpc>
                <a:spcPct val="80000"/>
              </a:lnSpc>
              <a:buFontTx/>
              <a:buNone/>
            </a:pPr>
            <a:endParaRPr lang="en-GB" altLang="en-US" sz="1100" noProof="1" smtClean="0"/>
          </a:p>
          <a:p>
            <a:pPr eaLnBrk="1" hangingPunct="1">
              <a:lnSpc>
                <a:spcPct val="80000"/>
              </a:lnSpc>
            </a:pPr>
            <a:r>
              <a:rPr lang="en-GB" altLang="en-US" sz="1800" noProof="1" smtClean="0"/>
              <a:t>Mae’r rhan fwyaf yn cynnwys cylch lle mae gweithred yn cael ei chyflawni, yna ceir adfyfyrio ar hynny, caiff ei hadolygu, ei gwella ac yna’n ôl i’r dechrau gyda gweithred sydd wedi’i mireinio. </a:t>
            </a:r>
          </a:p>
        </p:txBody>
      </p:sp>
      <p:sp>
        <p:nvSpPr>
          <p:cNvPr id="27652" name="Rectangle 5"/>
          <p:cNvSpPr>
            <a:spLocks noGrp="1" noChangeArrowheads="1"/>
          </p:cNvSpPr>
          <p:nvPr>
            <p:ph type="body" sz="half" idx="4294967295"/>
          </p:nvPr>
        </p:nvSpPr>
        <p:spPr>
          <a:xfrm>
            <a:off x="4648200" y="836613"/>
            <a:ext cx="4316413" cy="5761037"/>
          </a:xfrm>
        </p:spPr>
        <p:txBody>
          <a:bodyPr/>
          <a:lstStyle/>
          <a:p>
            <a:pPr eaLnBrk="1" hangingPunct="1">
              <a:lnSpc>
                <a:spcPct val="80000"/>
              </a:lnSpc>
            </a:pPr>
            <a:r>
              <a:rPr lang="en-GB" altLang="en-US" sz="1800" i="1" noProof="1" smtClean="0"/>
              <a:t>There are a number of models which describe how we should/could look back over our experiences and learn from them. </a:t>
            </a:r>
          </a:p>
          <a:p>
            <a:pPr eaLnBrk="1" hangingPunct="1">
              <a:lnSpc>
                <a:spcPct val="80000"/>
              </a:lnSpc>
            </a:pPr>
            <a:endParaRPr lang="en-GB" altLang="en-US" sz="1800" i="1" noProof="1" smtClean="0"/>
          </a:p>
          <a:p>
            <a:pPr eaLnBrk="1" hangingPunct="1">
              <a:lnSpc>
                <a:spcPct val="80000"/>
              </a:lnSpc>
            </a:pPr>
            <a:r>
              <a:rPr lang="en-GB" altLang="en-US" sz="1800" i="1" noProof="1" smtClean="0"/>
              <a:t>Each model outlines a number of steps. Some think a 1-stage model (simply that experience alone is sufficient for learning) is adequate for reflection to occur, </a:t>
            </a:r>
          </a:p>
          <a:p>
            <a:pPr eaLnBrk="1" hangingPunct="1">
              <a:lnSpc>
                <a:spcPct val="80000"/>
              </a:lnSpc>
            </a:pPr>
            <a:endParaRPr lang="en-GB" altLang="en-US" sz="1800" i="1" noProof="1" smtClean="0"/>
          </a:p>
          <a:p>
            <a:pPr eaLnBrk="1" hangingPunct="1">
              <a:lnSpc>
                <a:spcPct val="80000"/>
              </a:lnSpc>
            </a:pPr>
            <a:r>
              <a:rPr lang="en-GB" altLang="en-US" sz="1800" i="1" noProof="1" smtClean="0"/>
              <a:t>Others outline in great detail a range of steps that should be gone through. </a:t>
            </a:r>
          </a:p>
          <a:p>
            <a:pPr eaLnBrk="1" hangingPunct="1">
              <a:lnSpc>
                <a:spcPct val="80000"/>
              </a:lnSpc>
              <a:buFontTx/>
              <a:buNone/>
            </a:pPr>
            <a:endParaRPr lang="en-GB" altLang="en-US" sz="1800" i="1" noProof="1" smtClean="0"/>
          </a:p>
          <a:p>
            <a:pPr eaLnBrk="1" hangingPunct="1">
              <a:lnSpc>
                <a:spcPct val="80000"/>
              </a:lnSpc>
            </a:pPr>
            <a:r>
              <a:rPr lang="en-GB" altLang="en-US" sz="1800" i="1" noProof="1" smtClean="0"/>
              <a:t>Most involve a cycle where by an action is undertaken, reflected upon, reviewed, improved then back to the beginning with a refined action. </a:t>
            </a:r>
          </a:p>
          <a:p>
            <a:pPr eaLnBrk="1" hangingPunct="1">
              <a:lnSpc>
                <a:spcPct val="80000"/>
              </a:lnSpc>
            </a:pPr>
            <a:endParaRPr lang="en-GB" altLang="en-US" sz="1800" i="1" noProof="1" smtClean="0"/>
          </a:p>
          <a:p>
            <a:pPr>
              <a:lnSpc>
                <a:spcPct val="80000"/>
              </a:lnSpc>
            </a:pPr>
            <a:endParaRPr lang="en-GB" altLang="en-US" sz="1400" noProof="1" smtClean="0"/>
          </a:p>
        </p:txBody>
      </p:sp>
    </p:spTree>
    <p:extLst>
      <p:ext uri="{BB962C8B-B14F-4D97-AF65-F5344CB8AC3E}">
        <p14:creationId xmlns:p14="http://schemas.microsoft.com/office/powerpoint/2010/main" val="6422790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250825" y="115888"/>
            <a:ext cx="8893175" cy="936625"/>
          </a:xfrm>
        </p:spPr>
        <p:txBody>
          <a:bodyPr>
            <a:normAutofit fontScale="90000"/>
          </a:bodyPr>
          <a:lstStyle/>
          <a:p>
            <a:r>
              <a:rPr lang="en-GB" altLang="en-US" sz="3800" noProof="1" smtClean="0"/>
              <a:t>Dysgu o Brofiad </a:t>
            </a:r>
            <a:br>
              <a:rPr lang="en-GB" altLang="en-US" sz="3800" noProof="1" smtClean="0"/>
            </a:br>
            <a:r>
              <a:rPr lang="en-GB" altLang="en-US" sz="3800" i="1" noProof="1" smtClean="0"/>
              <a:t>Learning from Experience</a:t>
            </a:r>
          </a:p>
        </p:txBody>
      </p:sp>
      <p:sp>
        <p:nvSpPr>
          <p:cNvPr id="29699" name="Rectangle 3"/>
          <p:cNvSpPr>
            <a:spLocks noGrp="1" noChangeArrowheads="1"/>
          </p:cNvSpPr>
          <p:nvPr>
            <p:ph type="body" sz="half" idx="1"/>
          </p:nvPr>
        </p:nvSpPr>
        <p:spPr>
          <a:xfrm>
            <a:off x="468313" y="1268413"/>
            <a:ext cx="4038600" cy="4525962"/>
          </a:xfrm>
        </p:spPr>
        <p:txBody>
          <a:bodyPr/>
          <a:lstStyle/>
          <a:p>
            <a:pPr>
              <a:lnSpc>
                <a:spcPct val="80000"/>
              </a:lnSpc>
            </a:pPr>
            <a:r>
              <a:rPr lang="en-GB" altLang="en-US" sz="2100" noProof="1" smtClean="0"/>
              <a:t>Sut gallwn dysgu o’r profiadau a gawn? </a:t>
            </a:r>
          </a:p>
          <a:p>
            <a:pPr>
              <a:lnSpc>
                <a:spcPct val="80000"/>
              </a:lnSpc>
            </a:pPr>
            <a:endParaRPr lang="en-GB" altLang="en-US" sz="2100" noProof="1" smtClean="0"/>
          </a:p>
          <a:p>
            <a:pPr>
              <a:lnSpc>
                <a:spcPct val="80000"/>
              </a:lnSpc>
            </a:pPr>
            <a:r>
              <a:rPr lang="en-GB" altLang="en-US" sz="2100" noProof="1" smtClean="0"/>
              <a:t>Nododd Dewey (1933, dyfynwyd yn Lindon, 2012) y dair nodwedd neu agwedd sy’n nodweddu pobl adfyfyriol, sef; </a:t>
            </a:r>
          </a:p>
          <a:p>
            <a:pPr lvl="1">
              <a:lnSpc>
                <a:spcPct val="80000"/>
              </a:lnSpc>
            </a:pPr>
            <a:r>
              <a:rPr lang="en-GB" altLang="en-US" sz="2000" noProof="1" smtClean="0"/>
              <a:t>meddwl agored</a:t>
            </a:r>
          </a:p>
          <a:p>
            <a:pPr lvl="1">
              <a:lnSpc>
                <a:spcPct val="80000"/>
              </a:lnSpc>
            </a:pPr>
            <a:r>
              <a:rPr lang="en-GB" altLang="en-US" sz="2000" noProof="1" smtClean="0"/>
              <a:t>cyfrifoldeb </a:t>
            </a:r>
          </a:p>
          <a:p>
            <a:pPr lvl="1">
              <a:lnSpc>
                <a:spcPct val="80000"/>
              </a:lnSpc>
            </a:pPr>
            <a:r>
              <a:rPr lang="en-GB" altLang="en-US" sz="2000" noProof="1" smtClean="0"/>
              <a:t>ymroddiad</a:t>
            </a:r>
            <a:br>
              <a:rPr lang="en-GB" altLang="en-US" sz="2000" noProof="1" smtClean="0"/>
            </a:br>
            <a:endParaRPr lang="en-GB" altLang="en-US" sz="2000" noProof="1" smtClean="0"/>
          </a:p>
          <a:p>
            <a:pPr lvl="1">
              <a:lnSpc>
                <a:spcPct val="80000"/>
              </a:lnSpc>
            </a:pPr>
            <a:r>
              <a:rPr lang="en-GB" altLang="en-US" sz="2000" b="1" noProof="1" smtClean="0"/>
              <a:t>Edrych </a:t>
            </a:r>
          </a:p>
          <a:p>
            <a:pPr lvl="1">
              <a:lnSpc>
                <a:spcPct val="80000"/>
              </a:lnSpc>
            </a:pPr>
            <a:r>
              <a:rPr lang="en-GB" altLang="en-US" sz="2000" b="1" noProof="1" smtClean="0"/>
              <a:t>Deall</a:t>
            </a:r>
          </a:p>
          <a:p>
            <a:pPr lvl="1">
              <a:lnSpc>
                <a:spcPct val="80000"/>
              </a:lnSpc>
            </a:pPr>
            <a:r>
              <a:rPr lang="en-GB" altLang="en-US" sz="2000" b="1" noProof="1" smtClean="0"/>
              <a:t>Dysgu </a:t>
            </a:r>
          </a:p>
        </p:txBody>
      </p:sp>
      <p:sp>
        <p:nvSpPr>
          <p:cNvPr id="29700" name="Rectangle 5"/>
          <p:cNvSpPr>
            <a:spLocks noGrp="1" noChangeArrowheads="1"/>
          </p:cNvSpPr>
          <p:nvPr>
            <p:ph type="body" sz="half" idx="4294967295"/>
          </p:nvPr>
        </p:nvSpPr>
        <p:spPr>
          <a:xfrm>
            <a:off x="4643438" y="1341438"/>
            <a:ext cx="4038600" cy="5029200"/>
          </a:xfrm>
        </p:spPr>
        <p:txBody>
          <a:bodyPr/>
          <a:lstStyle/>
          <a:p>
            <a:pPr>
              <a:lnSpc>
                <a:spcPct val="80000"/>
              </a:lnSpc>
            </a:pPr>
            <a:r>
              <a:rPr lang="en-GB" altLang="en-US" sz="2100" i="1" noProof="1" smtClean="0"/>
              <a:t>How do we learn from the experiences that we have? </a:t>
            </a:r>
          </a:p>
          <a:p>
            <a:pPr>
              <a:lnSpc>
                <a:spcPct val="80000"/>
              </a:lnSpc>
            </a:pPr>
            <a:endParaRPr lang="en-GB" altLang="en-US" sz="2100" i="1" noProof="1" smtClean="0"/>
          </a:p>
          <a:p>
            <a:pPr>
              <a:lnSpc>
                <a:spcPct val="80000"/>
              </a:lnSpc>
            </a:pPr>
            <a:r>
              <a:rPr lang="en-GB" altLang="en-US" sz="2100" i="1" noProof="1" smtClean="0"/>
              <a:t>Dewey (1933, cited in Lindon, 2012) identified the three characteristics or attitudes of people who are reflective as; </a:t>
            </a:r>
          </a:p>
          <a:p>
            <a:pPr lvl="1">
              <a:lnSpc>
                <a:spcPct val="80000"/>
              </a:lnSpc>
            </a:pPr>
            <a:r>
              <a:rPr lang="en-GB" altLang="en-US" sz="2000" i="1" noProof="1" smtClean="0"/>
              <a:t>open-mindedness</a:t>
            </a:r>
          </a:p>
          <a:p>
            <a:pPr lvl="1">
              <a:lnSpc>
                <a:spcPct val="80000"/>
              </a:lnSpc>
            </a:pPr>
            <a:r>
              <a:rPr lang="en-GB" altLang="en-US" sz="2000" i="1" noProof="1" smtClean="0"/>
              <a:t>responsibility </a:t>
            </a:r>
          </a:p>
          <a:p>
            <a:pPr lvl="1">
              <a:lnSpc>
                <a:spcPct val="80000"/>
              </a:lnSpc>
            </a:pPr>
            <a:r>
              <a:rPr lang="en-GB" altLang="en-US" sz="2000" i="1" noProof="1" smtClean="0"/>
              <a:t>wholeheartedness.</a:t>
            </a:r>
            <a:br>
              <a:rPr lang="en-GB" altLang="en-US" sz="2000" i="1" noProof="1" smtClean="0"/>
            </a:br>
            <a:endParaRPr lang="en-GB" altLang="en-US" sz="2000" i="1" noProof="1" smtClean="0"/>
          </a:p>
          <a:p>
            <a:pPr lvl="1">
              <a:lnSpc>
                <a:spcPct val="80000"/>
              </a:lnSpc>
            </a:pPr>
            <a:r>
              <a:rPr lang="en-GB" altLang="en-US" sz="2000" b="1" i="1" noProof="1" smtClean="0"/>
              <a:t>Look </a:t>
            </a:r>
          </a:p>
          <a:p>
            <a:pPr lvl="1">
              <a:lnSpc>
                <a:spcPct val="80000"/>
              </a:lnSpc>
            </a:pPr>
            <a:r>
              <a:rPr lang="en-GB" altLang="en-US" sz="2000" b="1" i="1" noProof="1" smtClean="0"/>
              <a:t>Understand</a:t>
            </a:r>
          </a:p>
          <a:p>
            <a:pPr lvl="1">
              <a:lnSpc>
                <a:spcPct val="80000"/>
              </a:lnSpc>
            </a:pPr>
            <a:r>
              <a:rPr lang="en-GB" altLang="en-US" sz="2000" b="1" i="1" noProof="1" smtClean="0"/>
              <a:t>Learn </a:t>
            </a:r>
          </a:p>
          <a:p>
            <a:pPr>
              <a:lnSpc>
                <a:spcPct val="80000"/>
              </a:lnSpc>
            </a:pPr>
            <a:endParaRPr lang="en-GB" altLang="en-US" sz="2000" i="1" noProof="1" smtClean="0"/>
          </a:p>
        </p:txBody>
      </p:sp>
    </p:spTree>
    <p:extLst>
      <p:ext uri="{BB962C8B-B14F-4D97-AF65-F5344CB8AC3E}">
        <p14:creationId xmlns:p14="http://schemas.microsoft.com/office/powerpoint/2010/main" val="6496562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685800" y="260350"/>
            <a:ext cx="7772400" cy="1008063"/>
          </a:xfrm>
        </p:spPr>
        <p:txBody>
          <a:bodyPr/>
          <a:lstStyle/>
          <a:p>
            <a:pPr eaLnBrk="1" hangingPunct="1"/>
            <a:r>
              <a:rPr lang="en-GB" altLang="en-US" b="1" noProof="1" smtClean="0"/>
              <a:t>Schön</a:t>
            </a:r>
          </a:p>
        </p:txBody>
      </p:sp>
      <p:sp>
        <p:nvSpPr>
          <p:cNvPr id="33795" name="Rectangle 3"/>
          <p:cNvSpPr>
            <a:spLocks noGrp="1" noChangeArrowheads="1"/>
          </p:cNvSpPr>
          <p:nvPr>
            <p:ph type="body" sz="half" idx="1"/>
          </p:nvPr>
        </p:nvSpPr>
        <p:spPr>
          <a:xfrm>
            <a:off x="457200" y="1268413"/>
            <a:ext cx="4038600" cy="4857750"/>
          </a:xfrm>
        </p:spPr>
        <p:txBody>
          <a:bodyPr/>
          <a:lstStyle/>
          <a:p>
            <a:pPr eaLnBrk="1" hangingPunct="1"/>
            <a:r>
              <a:rPr lang="en-GB" altLang="en-US" sz="2800" noProof="1" smtClean="0"/>
              <a:t>Mae Schön yn nodi dau fath o adfyfyrio : </a:t>
            </a:r>
          </a:p>
          <a:p>
            <a:pPr eaLnBrk="1" hangingPunct="1"/>
            <a:endParaRPr lang="en-GB" altLang="en-US" sz="2800" noProof="1" smtClean="0"/>
          </a:p>
          <a:p>
            <a:pPr eaLnBrk="1" hangingPunct="1"/>
            <a:r>
              <a:rPr lang="en-GB" altLang="en-US" sz="2800" noProof="1" smtClean="0"/>
              <a:t>1</a:t>
            </a:r>
            <a:r>
              <a:rPr lang="en-GB" altLang="en-US" sz="2800" b="1" noProof="1" smtClean="0"/>
              <a:t>. Adfyfyrio-wrth-weithredu</a:t>
            </a:r>
            <a:r>
              <a:rPr lang="en-GB" altLang="en-US" sz="2800" noProof="1" smtClean="0"/>
              <a:t> </a:t>
            </a:r>
            <a:br>
              <a:rPr lang="en-GB" altLang="en-US" sz="2800" noProof="1" smtClean="0"/>
            </a:br>
            <a:endParaRPr lang="en-GB" altLang="en-US" sz="2800" noProof="1" smtClean="0"/>
          </a:p>
          <a:p>
            <a:pPr eaLnBrk="1" hangingPunct="1"/>
            <a:r>
              <a:rPr lang="en-GB" altLang="en-US" sz="2800" noProof="1" smtClean="0"/>
              <a:t>2. </a:t>
            </a:r>
            <a:r>
              <a:rPr lang="en-GB" altLang="en-US" sz="2800" b="1" noProof="1" smtClean="0"/>
              <a:t>Adfyfyrio-ar-weithredu</a:t>
            </a:r>
          </a:p>
        </p:txBody>
      </p:sp>
      <p:sp>
        <p:nvSpPr>
          <p:cNvPr id="33796" name="Rectangle 5"/>
          <p:cNvSpPr>
            <a:spLocks noGrp="1" noChangeArrowheads="1"/>
          </p:cNvSpPr>
          <p:nvPr>
            <p:ph type="body" sz="half" idx="4294967295"/>
          </p:nvPr>
        </p:nvSpPr>
        <p:spPr>
          <a:xfrm>
            <a:off x="4648200" y="1268413"/>
            <a:ext cx="4038600" cy="4857750"/>
          </a:xfrm>
        </p:spPr>
        <p:txBody>
          <a:bodyPr/>
          <a:lstStyle/>
          <a:p>
            <a:pPr eaLnBrk="1" hangingPunct="1"/>
            <a:r>
              <a:rPr lang="en-GB" altLang="en-US" sz="2800" i="1" noProof="1" smtClean="0"/>
              <a:t>Schön identifies two kinds of reflection : </a:t>
            </a:r>
          </a:p>
          <a:p>
            <a:pPr eaLnBrk="1" hangingPunct="1"/>
            <a:endParaRPr lang="en-GB" altLang="en-US" sz="2800" i="1" noProof="1" smtClean="0"/>
          </a:p>
          <a:p>
            <a:pPr eaLnBrk="1" hangingPunct="1"/>
            <a:r>
              <a:rPr lang="en-GB" altLang="en-US" sz="2800" i="1" noProof="1" smtClean="0"/>
              <a:t>1</a:t>
            </a:r>
            <a:r>
              <a:rPr lang="en-GB" altLang="en-US" sz="2800" b="1" i="1" noProof="1" smtClean="0"/>
              <a:t>. Reflection-in-action</a:t>
            </a:r>
            <a:r>
              <a:rPr lang="en-GB" altLang="en-US" sz="2800" i="1" noProof="1" smtClean="0"/>
              <a:t> </a:t>
            </a:r>
            <a:br>
              <a:rPr lang="en-GB" altLang="en-US" sz="2800" i="1" noProof="1" smtClean="0"/>
            </a:br>
            <a:endParaRPr lang="en-GB" altLang="en-US" sz="2800" i="1" noProof="1" smtClean="0"/>
          </a:p>
          <a:p>
            <a:pPr eaLnBrk="1" hangingPunct="1"/>
            <a:r>
              <a:rPr lang="en-GB" altLang="en-US" sz="2800" i="1" noProof="1" smtClean="0"/>
              <a:t>2. </a:t>
            </a:r>
            <a:r>
              <a:rPr lang="en-GB" altLang="en-US" sz="2800" b="1" i="1" noProof="1" smtClean="0"/>
              <a:t>Reflection-on-action</a:t>
            </a:r>
            <a:endParaRPr lang="en-GB" altLang="en-US" sz="2800" i="1" noProof="1" smtClean="0"/>
          </a:p>
          <a:p>
            <a:pPr eaLnBrk="1" hangingPunct="1"/>
            <a:endParaRPr lang="en-GB" altLang="en-US" sz="2800" b="1" noProof="1" smtClean="0"/>
          </a:p>
        </p:txBody>
      </p:sp>
    </p:spTree>
    <p:extLst>
      <p:ext uri="{BB962C8B-B14F-4D97-AF65-F5344CB8AC3E}">
        <p14:creationId xmlns:p14="http://schemas.microsoft.com/office/powerpoint/2010/main" val="23173279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755650" y="333375"/>
            <a:ext cx="7772400" cy="1008063"/>
          </a:xfrm>
        </p:spPr>
        <p:txBody>
          <a:bodyPr/>
          <a:lstStyle/>
          <a:p>
            <a:pPr eaLnBrk="1" hangingPunct="1"/>
            <a:r>
              <a:rPr lang="en-GB" altLang="en-US" noProof="1" smtClean="0"/>
              <a:t>Schön</a:t>
            </a:r>
          </a:p>
        </p:txBody>
      </p:sp>
      <p:sp>
        <p:nvSpPr>
          <p:cNvPr id="35843" name="Rectangle 3"/>
          <p:cNvSpPr>
            <a:spLocks noGrp="1" noChangeArrowheads="1"/>
          </p:cNvSpPr>
          <p:nvPr>
            <p:ph type="body" sz="half" idx="1"/>
          </p:nvPr>
        </p:nvSpPr>
        <p:spPr>
          <a:xfrm>
            <a:off x="457200" y="1600200"/>
            <a:ext cx="4038600" cy="4525963"/>
          </a:xfrm>
        </p:spPr>
        <p:txBody>
          <a:bodyPr/>
          <a:lstStyle/>
          <a:p>
            <a:pPr eaLnBrk="1" hangingPunct="1"/>
            <a:r>
              <a:rPr lang="en-GB" altLang="en-US" sz="2700" noProof="1" smtClean="0"/>
              <a:t>Adfyfyrio ar weithredu  </a:t>
            </a:r>
          </a:p>
          <a:p>
            <a:pPr lvl="1" eaLnBrk="1" hangingPunct="1"/>
            <a:r>
              <a:rPr lang="en-GB" altLang="en-US" sz="2700" noProof="1" smtClean="0"/>
              <a:t>Pethau wnaeth ddim mynd yn dda</a:t>
            </a:r>
          </a:p>
          <a:p>
            <a:pPr lvl="1" eaLnBrk="1" hangingPunct="1"/>
            <a:r>
              <a:rPr lang="en-GB" altLang="en-US" sz="2700" noProof="1" smtClean="0"/>
              <a:t>Pethau aeth yn dda</a:t>
            </a:r>
          </a:p>
          <a:p>
            <a:pPr lvl="1" eaLnBrk="1" hangingPunct="1"/>
            <a:r>
              <a:rPr lang="en-GB" altLang="en-US" sz="2700" noProof="1" smtClean="0"/>
              <a:t>Eich ymatebion chi</a:t>
            </a:r>
          </a:p>
          <a:p>
            <a:pPr lvl="1" eaLnBrk="1" hangingPunct="1"/>
            <a:r>
              <a:rPr lang="en-GB" altLang="en-US" noProof="1" smtClean="0"/>
              <a:t>Ymatebion pobl eraill</a:t>
            </a:r>
          </a:p>
        </p:txBody>
      </p:sp>
      <p:sp>
        <p:nvSpPr>
          <p:cNvPr id="35844" name="Rectangle 5"/>
          <p:cNvSpPr>
            <a:spLocks noGrp="1" noChangeArrowheads="1"/>
          </p:cNvSpPr>
          <p:nvPr>
            <p:ph type="body" sz="half" idx="4294967295"/>
          </p:nvPr>
        </p:nvSpPr>
        <p:spPr>
          <a:xfrm>
            <a:off x="4648200" y="1600200"/>
            <a:ext cx="4038600" cy="4525963"/>
          </a:xfrm>
        </p:spPr>
        <p:txBody>
          <a:bodyPr/>
          <a:lstStyle/>
          <a:p>
            <a:pPr eaLnBrk="1" hangingPunct="1"/>
            <a:r>
              <a:rPr lang="en-GB" altLang="en-US" sz="2700" i="1" noProof="1" smtClean="0"/>
              <a:t>Reflection on action</a:t>
            </a:r>
          </a:p>
          <a:p>
            <a:pPr lvl="1" eaLnBrk="1" hangingPunct="1"/>
            <a:r>
              <a:rPr lang="en-GB" altLang="en-US" sz="2700" i="1" noProof="1" smtClean="0"/>
              <a:t>Things that did not go well</a:t>
            </a:r>
          </a:p>
          <a:p>
            <a:pPr lvl="1" eaLnBrk="1" hangingPunct="1"/>
            <a:r>
              <a:rPr lang="en-GB" altLang="en-US" sz="2700" i="1" noProof="1" smtClean="0"/>
              <a:t>Things that went well</a:t>
            </a:r>
          </a:p>
          <a:p>
            <a:pPr lvl="1" eaLnBrk="1" hangingPunct="1"/>
            <a:r>
              <a:rPr lang="en-GB" altLang="en-US" sz="2700" i="1" noProof="1" smtClean="0"/>
              <a:t>Your responses</a:t>
            </a:r>
          </a:p>
          <a:p>
            <a:pPr lvl="1" eaLnBrk="1" hangingPunct="1"/>
            <a:r>
              <a:rPr lang="en-GB" altLang="en-US" sz="2700" i="1" noProof="1" smtClean="0"/>
              <a:t>The responses of others</a:t>
            </a:r>
          </a:p>
          <a:p>
            <a:pPr lvl="1" eaLnBrk="1" hangingPunct="1"/>
            <a:endParaRPr lang="en-GB" altLang="en-US" sz="2700" noProof="1" smtClean="0"/>
          </a:p>
          <a:p>
            <a:pPr lvl="1" eaLnBrk="1" hangingPunct="1"/>
            <a:endParaRPr lang="en-GB" altLang="en-US" sz="2700" noProof="1" smtClean="0"/>
          </a:p>
          <a:p>
            <a:endParaRPr lang="en-GB" altLang="en-US" sz="2800" noProof="1" smtClean="0"/>
          </a:p>
        </p:txBody>
      </p:sp>
    </p:spTree>
    <p:extLst>
      <p:ext uri="{BB962C8B-B14F-4D97-AF65-F5344CB8AC3E}">
        <p14:creationId xmlns:p14="http://schemas.microsoft.com/office/powerpoint/2010/main" val="26453638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685800" y="260350"/>
            <a:ext cx="7772400" cy="936625"/>
          </a:xfrm>
        </p:spPr>
        <p:txBody>
          <a:bodyPr/>
          <a:lstStyle/>
          <a:p>
            <a:pPr eaLnBrk="1" hangingPunct="1"/>
            <a:r>
              <a:rPr lang="en-GB" altLang="en-US" b="1" noProof="1" smtClean="0"/>
              <a:t>David Kolb</a:t>
            </a:r>
          </a:p>
        </p:txBody>
      </p:sp>
      <p:sp>
        <p:nvSpPr>
          <p:cNvPr id="24579" name="Rectangle 3"/>
          <p:cNvSpPr>
            <a:spLocks noGrp="1" noChangeArrowheads="1"/>
          </p:cNvSpPr>
          <p:nvPr>
            <p:ph type="body" sz="half" idx="1"/>
          </p:nvPr>
        </p:nvSpPr>
        <p:spPr>
          <a:xfrm>
            <a:off x="323850" y="1196975"/>
            <a:ext cx="4171950" cy="4929188"/>
          </a:xfrm>
        </p:spPr>
        <p:txBody>
          <a:bodyPr/>
          <a:lstStyle/>
          <a:p>
            <a:pPr lvl="1" eaLnBrk="1" hangingPunct="1">
              <a:lnSpc>
                <a:spcPct val="90000"/>
              </a:lnSpc>
              <a:buFontTx/>
              <a:buNone/>
            </a:pPr>
            <a:r>
              <a:rPr lang="en-GB" altLang="en-US" sz="2400" noProof="1" smtClean="0"/>
              <a:t>Awgryma model Kolb fod </a:t>
            </a:r>
            <a:r>
              <a:rPr lang="en-GB" altLang="en-US" sz="2400" b="1" noProof="1" smtClean="0"/>
              <a:t>Profiad Diriaethol </a:t>
            </a:r>
            <a:r>
              <a:rPr lang="en-GB" altLang="en-US" sz="2400" noProof="1" smtClean="0"/>
              <a:t> yn dod cyn y broses o </a:t>
            </a:r>
            <a:r>
              <a:rPr lang="en-GB" altLang="en-US" sz="2400" b="1" noProof="1" smtClean="0"/>
              <a:t>Arsylwi Adfyfyriol</a:t>
            </a:r>
            <a:r>
              <a:rPr lang="en-GB" altLang="en-US" sz="2400" i="1" noProof="1" smtClean="0"/>
              <a:t>  </a:t>
            </a:r>
            <a:r>
              <a:rPr lang="en-GB" altLang="en-US" sz="2400" noProof="1" smtClean="0"/>
              <a:t>ac yn dilyn hynny bod </a:t>
            </a:r>
            <a:r>
              <a:rPr lang="en-GB" altLang="en-US" sz="2400" b="1" noProof="1" smtClean="0"/>
              <a:t>Cysyniadau Haniaethol</a:t>
            </a:r>
            <a:r>
              <a:rPr lang="en-GB" altLang="en-US" sz="2400" i="1" noProof="1" smtClean="0"/>
              <a:t> </a:t>
            </a:r>
            <a:r>
              <a:rPr lang="en-GB" altLang="en-US" sz="2400" noProof="1" smtClean="0"/>
              <a:t>yn cael eu ffurfio</a:t>
            </a:r>
            <a:r>
              <a:rPr lang="en-GB" altLang="en-US" sz="2400" i="1" noProof="1" smtClean="0"/>
              <a:t>. </a:t>
            </a:r>
          </a:p>
          <a:p>
            <a:pPr lvl="1" eaLnBrk="1" hangingPunct="1">
              <a:lnSpc>
                <a:spcPct val="90000"/>
              </a:lnSpc>
              <a:buFontTx/>
              <a:buNone/>
            </a:pPr>
            <a:r>
              <a:rPr lang="en-GB" altLang="en-US" sz="2400" noProof="1" smtClean="0"/>
              <a:t>Yna defnyddir </a:t>
            </a:r>
            <a:r>
              <a:rPr lang="en-GB" altLang="en-US" sz="2400" b="1" noProof="1" smtClean="0"/>
              <a:t>Arbrofi Gweithredo</a:t>
            </a:r>
            <a:r>
              <a:rPr lang="en-GB" altLang="en-US" sz="2400" i="1" noProof="1" smtClean="0"/>
              <a:t>l </a:t>
            </a:r>
            <a:r>
              <a:rPr lang="en-GB" altLang="en-US" sz="2400" noProof="1" smtClean="0"/>
              <a:t>i brofi’r egwyddor sydd newydd ei datblygu.</a:t>
            </a:r>
          </a:p>
        </p:txBody>
      </p:sp>
      <p:sp>
        <p:nvSpPr>
          <p:cNvPr id="24580" name="Rectangle 5"/>
          <p:cNvSpPr>
            <a:spLocks noGrp="1" noChangeArrowheads="1"/>
          </p:cNvSpPr>
          <p:nvPr>
            <p:ph type="body" sz="half" idx="4294967295"/>
          </p:nvPr>
        </p:nvSpPr>
        <p:spPr>
          <a:xfrm>
            <a:off x="4648200" y="1196975"/>
            <a:ext cx="4038600" cy="4929188"/>
          </a:xfrm>
        </p:spPr>
        <p:txBody>
          <a:bodyPr/>
          <a:lstStyle/>
          <a:p>
            <a:pPr lvl="1" eaLnBrk="1" hangingPunct="1">
              <a:lnSpc>
                <a:spcPct val="90000"/>
              </a:lnSpc>
              <a:buFontTx/>
              <a:buNone/>
            </a:pPr>
            <a:r>
              <a:rPr lang="en-GB" altLang="en-US" sz="2400" i="1" noProof="1" smtClean="0"/>
              <a:t>Kolb’s model suggests that a </a:t>
            </a:r>
            <a:r>
              <a:rPr lang="en-GB" altLang="en-US" sz="2400" b="1" i="1" noProof="1" smtClean="0"/>
              <a:t>Concrete Experience</a:t>
            </a:r>
            <a:r>
              <a:rPr lang="en-GB" altLang="en-US" sz="2400" i="1" noProof="1" smtClean="0"/>
              <a:t> can be followed by a process of </a:t>
            </a:r>
            <a:r>
              <a:rPr lang="en-GB" altLang="en-US" sz="2400" b="1" i="1" noProof="1" smtClean="0"/>
              <a:t>Reflective Observation</a:t>
            </a:r>
            <a:r>
              <a:rPr lang="en-GB" altLang="en-US" sz="2400" i="1" noProof="1" smtClean="0"/>
              <a:t>, and subsequently the formation of </a:t>
            </a:r>
            <a:r>
              <a:rPr lang="en-GB" altLang="en-US" sz="2400" b="1" i="1" noProof="1" smtClean="0"/>
              <a:t>Abstract Conceptualizations</a:t>
            </a:r>
            <a:r>
              <a:rPr lang="en-GB" altLang="en-US" sz="2400" i="1" noProof="1" smtClean="0"/>
              <a:t>. </a:t>
            </a:r>
          </a:p>
          <a:p>
            <a:pPr lvl="1" eaLnBrk="1" hangingPunct="1">
              <a:lnSpc>
                <a:spcPct val="90000"/>
              </a:lnSpc>
              <a:buFontTx/>
              <a:buNone/>
            </a:pPr>
            <a:r>
              <a:rPr lang="en-GB" altLang="en-US" sz="2400" b="1" i="1" noProof="1" smtClean="0"/>
              <a:t>Active Experimentation </a:t>
            </a:r>
            <a:r>
              <a:rPr lang="en-GB" altLang="en-US" sz="2400" i="1" noProof="1" smtClean="0"/>
              <a:t>is then used to test out the newly developed principle.</a:t>
            </a:r>
          </a:p>
          <a:p>
            <a:pPr eaLnBrk="1" hangingPunct="1">
              <a:lnSpc>
                <a:spcPct val="90000"/>
              </a:lnSpc>
              <a:buFontTx/>
              <a:buNone/>
            </a:pPr>
            <a:endParaRPr lang="en-GB" altLang="en-US" sz="2400" noProof="1" smtClean="0"/>
          </a:p>
          <a:p>
            <a:pPr>
              <a:lnSpc>
                <a:spcPct val="90000"/>
              </a:lnSpc>
            </a:pPr>
            <a:endParaRPr lang="en-GB" altLang="en-US" sz="2400" noProof="1" smtClean="0"/>
          </a:p>
        </p:txBody>
      </p:sp>
    </p:spTree>
    <p:extLst>
      <p:ext uri="{BB962C8B-B14F-4D97-AF65-F5344CB8AC3E}">
        <p14:creationId xmlns:p14="http://schemas.microsoft.com/office/powerpoint/2010/main" val="10619485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u="sng" dirty="0">
                <a:hlinkClick r:id="rId3"/>
              </a:rPr>
              <a:t>https://www.youtube.com/watch?v=ObQ2DheGOKA</a:t>
            </a:r>
            <a:endParaRPr lang="en-GB" dirty="0"/>
          </a:p>
          <a:p>
            <a:r>
              <a:rPr lang="en-GB" dirty="0"/>
              <a:t>The 3 minute Kolb, 2013, Cheryl Reynolds </a:t>
            </a:r>
          </a:p>
          <a:p>
            <a:endParaRPr lang="en-GB" dirty="0"/>
          </a:p>
        </p:txBody>
      </p:sp>
    </p:spTree>
    <p:extLst>
      <p:ext uri="{BB962C8B-B14F-4D97-AF65-F5344CB8AC3E}">
        <p14:creationId xmlns:p14="http://schemas.microsoft.com/office/powerpoint/2010/main" val="35247947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47800" y="542925"/>
            <a:ext cx="6248400" cy="57721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994136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0"/>
            <a:ext cx="8229600" cy="548680"/>
          </a:xfrm>
        </p:spPr>
        <p:txBody>
          <a:bodyPr>
            <a:normAutofit fontScale="90000"/>
          </a:bodyPr>
          <a:lstStyle/>
          <a:p>
            <a:r>
              <a:rPr lang="en-GB" sz="3600" dirty="0" err="1" smtClean="0"/>
              <a:t>Cyfeiriadau</a:t>
            </a:r>
            <a:r>
              <a:rPr lang="en-GB" sz="3600" dirty="0" smtClean="0"/>
              <a:t>       References</a:t>
            </a:r>
            <a:endParaRPr lang="en-GB" sz="3600" dirty="0"/>
          </a:p>
        </p:txBody>
      </p:sp>
      <p:sp>
        <p:nvSpPr>
          <p:cNvPr id="6" name="Content Placeholder 5"/>
          <p:cNvSpPr>
            <a:spLocks noGrp="1"/>
          </p:cNvSpPr>
          <p:nvPr>
            <p:ph idx="1"/>
          </p:nvPr>
        </p:nvSpPr>
        <p:spPr>
          <a:xfrm>
            <a:off x="447472" y="764704"/>
            <a:ext cx="8229600" cy="4824536"/>
          </a:xfrm>
        </p:spPr>
        <p:txBody>
          <a:bodyPr>
            <a:normAutofit lnSpcReduction="10000"/>
          </a:bodyPr>
          <a:lstStyle/>
          <a:p>
            <a:r>
              <a:rPr lang="en-GB" sz="2400" dirty="0" smtClean="0"/>
              <a:t>Abrahamson, L. (2015) </a:t>
            </a:r>
            <a:r>
              <a:rPr lang="en-GB" sz="2400" i="1" dirty="0" smtClean="0"/>
              <a:t>The early years teacher’s book.</a:t>
            </a:r>
            <a:r>
              <a:rPr lang="en-GB" sz="2400" dirty="0" smtClean="0"/>
              <a:t> London: Sage.</a:t>
            </a:r>
          </a:p>
          <a:p>
            <a:r>
              <a:rPr lang="en-GB" sz="2400" dirty="0"/>
              <a:t>Bolton, G. (2014) </a:t>
            </a:r>
            <a:r>
              <a:rPr lang="en-GB" sz="2400" i="1" dirty="0"/>
              <a:t>Reflective practice: writing and professional development.</a:t>
            </a:r>
            <a:r>
              <a:rPr lang="en-GB" sz="2400" dirty="0"/>
              <a:t>  London: Sage.</a:t>
            </a:r>
          </a:p>
          <a:p>
            <a:r>
              <a:rPr lang="en-GB" sz="2400" dirty="0" err="1"/>
              <a:t>Boud</a:t>
            </a:r>
            <a:r>
              <a:rPr lang="en-GB" sz="2400" dirty="0"/>
              <a:t> D, Keogh R &amp; Walker D (1985) </a:t>
            </a:r>
            <a:r>
              <a:rPr lang="en-GB" sz="2400" i="1" dirty="0"/>
              <a:t>Reflection: turning experience into learning</a:t>
            </a:r>
            <a:r>
              <a:rPr lang="en-GB" sz="2400" dirty="0"/>
              <a:t>. </a:t>
            </a:r>
            <a:r>
              <a:rPr lang="en-GB" sz="2400" dirty="0" smtClean="0"/>
              <a:t>London: </a:t>
            </a:r>
            <a:r>
              <a:rPr lang="en-GB" sz="2400" dirty="0" err="1" smtClean="0"/>
              <a:t>Kogan</a:t>
            </a:r>
            <a:r>
              <a:rPr lang="en-GB" sz="2400" dirty="0" smtClean="0"/>
              <a:t> Page.</a:t>
            </a:r>
            <a:endParaRPr lang="en-GB" sz="2400" dirty="0"/>
          </a:p>
          <a:p>
            <a:r>
              <a:rPr lang="en-GB" sz="2400" dirty="0" smtClean="0"/>
              <a:t>Gill, R. and Whitehouse, A.  ‘Reflecting on work-based learning’.  In C. Hayes,  D. Daly, M. Duncan, R. Gill</a:t>
            </a:r>
            <a:r>
              <a:rPr lang="en-GB" sz="2400" dirty="0"/>
              <a:t>, </a:t>
            </a:r>
            <a:r>
              <a:rPr lang="en-GB" sz="2400" dirty="0" smtClean="0"/>
              <a:t>and A. Whitehouse</a:t>
            </a:r>
            <a:r>
              <a:rPr lang="en-GB" sz="2400" dirty="0"/>
              <a:t>, </a:t>
            </a:r>
            <a:r>
              <a:rPr lang="en-GB" sz="2400" i="1" dirty="0" smtClean="0"/>
              <a:t>Developing </a:t>
            </a:r>
            <a:r>
              <a:rPr lang="en-GB" sz="2400" i="1" dirty="0"/>
              <a:t>as a reflective early years professional: a thematic approach.  </a:t>
            </a:r>
            <a:r>
              <a:rPr lang="en-GB" sz="2400" dirty="0"/>
              <a:t>(2</a:t>
            </a:r>
            <a:r>
              <a:rPr lang="en-GB" sz="2400" baseline="30000" dirty="0"/>
              <a:t>nd</a:t>
            </a:r>
            <a:r>
              <a:rPr lang="en-GB" sz="2400" dirty="0"/>
              <a:t> </a:t>
            </a:r>
            <a:r>
              <a:rPr lang="en-GB" sz="2400" dirty="0" err="1"/>
              <a:t>ed</a:t>
            </a:r>
            <a:r>
              <a:rPr lang="en-GB" sz="2400" dirty="0"/>
              <a:t>) St Albans: Critical Publishing</a:t>
            </a:r>
            <a:r>
              <a:rPr lang="en-GB" sz="2400" dirty="0" smtClean="0"/>
              <a:t>. </a:t>
            </a:r>
            <a:r>
              <a:rPr lang="en-GB" sz="2400" dirty="0"/>
              <a:t>p</a:t>
            </a:r>
            <a:r>
              <a:rPr lang="en-GB" sz="2400" dirty="0" smtClean="0"/>
              <a:t>p61-98.</a:t>
            </a:r>
          </a:p>
          <a:p>
            <a:r>
              <a:rPr lang="en-GB" sz="2400" dirty="0" err="1" smtClean="0"/>
              <a:t>Hallett</a:t>
            </a:r>
            <a:r>
              <a:rPr lang="en-GB" sz="2400" dirty="0" smtClean="0"/>
              <a:t>, E. (2013) </a:t>
            </a:r>
            <a:r>
              <a:rPr lang="en-GB" sz="2400" i="1" dirty="0" smtClean="0"/>
              <a:t>The reflective early years practitioner.</a:t>
            </a:r>
            <a:r>
              <a:rPr lang="en-GB" sz="2400" dirty="0" smtClean="0"/>
              <a:t>  London: Sage.</a:t>
            </a:r>
          </a:p>
          <a:p>
            <a:endParaRPr lang="en-GB" sz="2400" dirty="0" smtClean="0"/>
          </a:p>
        </p:txBody>
      </p:sp>
    </p:spTree>
    <p:extLst>
      <p:ext uri="{BB962C8B-B14F-4D97-AF65-F5344CB8AC3E}">
        <p14:creationId xmlns:p14="http://schemas.microsoft.com/office/powerpoint/2010/main" val="28663007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46050"/>
          </a:xfrm>
        </p:spPr>
        <p:txBody>
          <a:bodyPr>
            <a:normAutofit fontScale="90000"/>
          </a:bodyPr>
          <a:lstStyle/>
          <a:p>
            <a:r>
              <a:rPr lang="en-GB" sz="3600" dirty="0" err="1"/>
              <a:t>Cyfeiriadau</a:t>
            </a:r>
            <a:r>
              <a:rPr lang="en-GB" sz="3600" dirty="0"/>
              <a:t>       References</a:t>
            </a:r>
          </a:p>
        </p:txBody>
      </p:sp>
      <p:sp>
        <p:nvSpPr>
          <p:cNvPr id="5" name="Content Placeholder 4"/>
          <p:cNvSpPr>
            <a:spLocks noGrp="1"/>
          </p:cNvSpPr>
          <p:nvPr>
            <p:ph idx="1"/>
          </p:nvPr>
        </p:nvSpPr>
        <p:spPr>
          <a:xfrm>
            <a:off x="457200" y="908720"/>
            <a:ext cx="8229600" cy="4608513"/>
          </a:xfrm>
        </p:spPr>
        <p:txBody>
          <a:bodyPr>
            <a:normAutofit fontScale="92500" lnSpcReduction="10000"/>
          </a:bodyPr>
          <a:lstStyle/>
          <a:p>
            <a:r>
              <a:rPr lang="en-GB" sz="2400" dirty="0"/>
              <a:t>Hayes, C. (2017) ‘Reflection informed by observation and assessment’. In C. Hayes,  D. Daly, M. Duncan, R. Gill, and A. Whitehouse, </a:t>
            </a:r>
            <a:r>
              <a:rPr lang="en-GB" sz="2400" i="1" dirty="0"/>
              <a:t>Developing as a reflective early years professional: a thematic approach.  </a:t>
            </a:r>
            <a:r>
              <a:rPr lang="en-GB" sz="2400" dirty="0"/>
              <a:t>(2</a:t>
            </a:r>
            <a:r>
              <a:rPr lang="en-GB" sz="2400" baseline="30000" dirty="0"/>
              <a:t>nd</a:t>
            </a:r>
            <a:r>
              <a:rPr lang="en-GB" sz="2400" dirty="0"/>
              <a:t> </a:t>
            </a:r>
            <a:r>
              <a:rPr lang="en-GB" sz="2400" dirty="0" err="1"/>
              <a:t>ed</a:t>
            </a:r>
            <a:r>
              <a:rPr lang="en-GB" sz="2400" dirty="0"/>
              <a:t>) St Albans: Critical Publishing. Pp98-124</a:t>
            </a:r>
            <a:r>
              <a:rPr lang="en-GB" sz="2400" dirty="0" smtClean="0"/>
              <a:t>.</a:t>
            </a:r>
            <a:endParaRPr lang="en-GB" sz="2400" dirty="0"/>
          </a:p>
          <a:p>
            <a:r>
              <a:rPr lang="en-GB" sz="2400" dirty="0" smtClean="0"/>
              <a:t>Hayes</a:t>
            </a:r>
            <a:r>
              <a:rPr lang="en-GB" sz="2400" dirty="0"/>
              <a:t>, C., Daly, D., Duncan, M., Gill, R. and Whitehouse, A.  (2017) </a:t>
            </a:r>
            <a:r>
              <a:rPr lang="en-GB" sz="2400" i="1" dirty="0"/>
              <a:t>Developing as a reflective early years professional: a thematic approach.  </a:t>
            </a:r>
            <a:r>
              <a:rPr lang="en-GB" sz="2400" dirty="0"/>
              <a:t>(2</a:t>
            </a:r>
            <a:r>
              <a:rPr lang="en-GB" sz="2400" baseline="30000" dirty="0"/>
              <a:t>nd</a:t>
            </a:r>
            <a:r>
              <a:rPr lang="en-GB" sz="2400" dirty="0"/>
              <a:t> </a:t>
            </a:r>
            <a:r>
              <a:rPr lang="en-GB" sz="2400" dirty="0" err="1"/>
              <a:t>ed</a:t>
            </a:r>
            <a:r>
              <a:rPr lang="en-GB" sz="2400" dirty="0"/>
              <a:t>) St Albans: Critical Publishing.</a:t>
            </a:r>
          </a:p>
          <a:p>
            <a:r>
              <a:rPr lang="en-GB" sz="2400" dirty="0" err="1" smtClean="0"/>
              <a:t>Lindon</a:t>
            </a:r>
            <a:r>
              <a:rPr lang="en-GB" sz="2400" dirty="0"/>
              <a:t>, J. (2012) </a:t>
            </a:r>
            <a:r>
              <a:rPr lang="en-GB" sz="2400" i="1" dirty="0"/>
              <a:t>Reflective practice and early years professionalism.</a:t>
            </a:r>
            <a:r>
              <a:rPr lang="en-GB" sz="2400" dirty="0"/>
              <a:t> (2</a:t>
            </a:r>
            <a:r>
              <a:rPr lang="en-GB" sz="2400" baseline="30000" dirty="0"/>
              <a:t>nd</a:t>
            </a:r>
            <a:r>
              <a:rPr lang="en-GB" sz="2400" dirty="0"/>
              <a:t> </a:t>
            </a:r>
            <a:r>
              <a:rPr lang="en-GB" sz="2400" dirty="0" err="1"/>
              <a:t>ed</a:t>
            </a:r>
            <a:r>
              <a:rPr lang="en-GB" sz="2400" dirty="0"/>
              <a:t>) Great </a:t>
            </a:r>
            <a:r>
              <a:rPr lang="en-GB" sz="2400" dirty="0" err="1"/>
              <a:t>Brittain</a:t>
            </a:r>
            <a:r>
              <a:rPr lang="en-GB" sz="2400" dirty="0"/>
              <a:t>: Hodder Education </a:t>
            </a:r>
            <a:endParaRPr lang="en-GB" sz="2400" dirty="0" smtClean="0"/>
          </a:p>
          <a:p>
            <a:r>
              <a:rPr lang="en-GB" sz="2400" dirty="0" smtClean="0"/>
              <a:t>Paige-Smith</a:t>
            </a:r>
            <a:r>
              <a:rPr lang="en-GB" sz="2400" dirty="0"/>
              <a:t>, A. and Craft, A. (</a:t>
            </a:r>
            <a:r>
              <a:rPr lang="en-GB" sz="2400" dirty="0" err="1"/>
              <a:t>eds</a:t>
            </a:r>
            <a:r>
              <a:rPr lang="en-GB" sz="2400" dirty="0"/>
              <a:t>) (2011) </a:t>
            </a:r>
            <a:r>
              <a:rPr lang="en-GB" sz="2400" i="1" dirty="0"/>
              <a:t>Developing Reflective Practice in the Early Years. </a:t>
            </a:r>
            <a:r>
              <a:rPr lang="en-GB" sz="2400" dirty="0"/>
              <a:t>(2</a:t>
            </a:r>
            <a:r>
              <a:rPr lang="en-GB" sz="2400" baseline="30000" dirty="0"/>
              <a:t>nd</a:t>
            </a:r>
            <a:r>
              <a:rPr lang="en-GB" sz="2400" dirty="0"/>
              <a:t> </a:t>
            </a:r>
            <a:r>
              <a:rPr lang="en-GB" sz="2400" dirty="0" err="1"/>
              <a:t>ed</a:t>
            </a:r>
            <a:r>
              <a:rPr lang="en-GB" sz="2400" dirty="0"/>
              <a:t>)</a:t>
            </a:r>
            <a:r>
              <a:rPr lang="en-GB" sz="2400" i="1" dirty="0"/>
              <a:t> </a:t>
            </a:r>
            <a:r>
              <a:rPr lang="en-GB" sz="2400" dirty="0"/>
              <a:t>Maidenhead: Open University Press.</a:t>
            </a:r>
          </a:p>
          <a:p>
            <a:endParaRPr lang="en-GB" dirty="0"/>
          </a:p>
        </p:txBody>
      </p:sp>
    </p:spTree>
    <p:extLst>
      <p:ext uri="{BB962C8B-B14F-4D97-AF65-F5344CB8AC3E}">
        <p14:creationId xmlns:p14="http://schemas.microsoft.com/office/powerpoint/2010/main" val="253961850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20140311PresentationUWTSDTemplate</Template>
  <TotalTime>747</TotalTime>
  <Words>936</Words>
  <Application>Microsoft Office PowerPoint</Application>
  <PresentationFormat>On-screen Show (4:3)</PresentationFormat>
  <Paragraphs>123</Paragraphs>
  <Slides>13</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ＭＳ Ｐゴシック</vt:lpstr>
      <vt:lpstr>Arial</vt:lpstr>
      <vt:lpstr>Calibri</vt:lpstr>
      <vt:lpstr>Myriad Pro</vt:lpstr>
      <vt:lpstr>20140311PresentationUWTSDTemplate</vt:lpstr>
      <vt:lpstr>   EAEE5002C/EAEE5007C: Adfyfyrio ar ddarpariaeth blynyddoedd cynnar  EAEE5002/EAEE5007: Reflections on early years provision   </vt:lpstr>
      <vt:lpstr>NOS</vt:lpstr>
      <vt:lpstr>Tasg ymchwil    Research task</vt:lpstr>
      <vt:lpstr>Beth yw modelau adfyfyriol? What are models of reflection?</vt:lpstr>
      <vt:lpstr>Modelau Adfyfyriol      Reflective Models </vt:lpstr>
      <vt:lpstr>Dysgu o Brofiad  Learning from Experience</vt:lpstr>
      <vt:lpstr>Schön</vt:lpstr>
      <vt:lpstr>Schön</vt:lpstr>
      <vt:lpstr>David Kolb</vt:lpstr>
      <vt:lpstr>PowerPoint Presentation</vt:lpstr>
      <vt:lpstr>PowerPoint Presentation</vt:lpstr>
      <vt:lpstr>Cyfeiriadau       References</vt:lpstr>
      <vt:lpstr>Cyfeiriadau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Gwyneth Davies</cp:lastModifiedBy>
  <cp:revision>49</cp:revision>
  <cp:lastPrinted>2018-01-08T10:44:53Z</cp:lastPrinted>
  <dcterms:created xsi:type="dcterms:W3CDTF">2015-04-14T15:21:28Z</dcterms:created>
  <dcterms:modified xsi:type="dcterms:W3CDTF">2018-12-04T12:47:44Z</dcterms:modified>
</cp:coreProperties>
</file>