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Aristotelica Pro"/>
      <p:regular r:id="rId13"/>
    </p:embeddedFont>
    <p:embeddedFont>
      <p:font typeface="Ballpoint"/>
      <p:regular r:id="rId14"/>
    </p:embeddedFont>
    <p:embeddedFont>
      <p:font typeface="Inter"/>
      <p:regular r:id="rId15"/>
    </p:embeddedFont>
    <p:embeddedFont>
      <p:font typeface="Inter Bold"/>
      <p:regular r:id="rId16"/>
    </p:embeddedFont>
    <p:embeddedFont>
      <p:font typeface="Jua"/>
      <p:regular r:id="rId17"/>
    </p:embeddedFont>
    <p:embeddedFont>
      <p:font typeface="Lato" panose="020F0502020204030203" pitchFamily="34" charset="0"/>
      <p:regular r:id="rId18"/>
      <p:bold r:id="rId19"/>
      <p:italic r:id="rId20"/>
      <p:boldItalic r:id="rId21"/>
    </p:embeddedFont>
    <p:embeddedFont>
      <p:font typeface="Lato Bold"/>
      <p:regular r:id="rId22"/>
      <p:bold r:id="rId23"/>
    </p:embeddedFont>
    <p:embeddedFont>
      <p:font typeface="Montserrat" panose="00000500000000000000" pitchFamily="2" charset="77"/>
      <p:regular r:id="rId24"/>
      <p:bold r:id="rId25"/>
      <p:italic r:id="rId26"/>
      <p:boldItalic r:id="rId27"/>
    </p:embeddedFont>
    <p:embeddedFont>
      <p:font typeface="Montserrat Bold"/>
      <p:regular r:id="rId28"/>
      <p:bold r:id="rId29"/>
    </p:embeddedFont>
    <p:embeddedFont>
      <p:font typeface="Norwester"/>
      <p:regular r:id="rId30"/>
    </p:embeddedFont>
    <p:embeddedFont>
      <p:font typeface="Poppins" panose="00000500000000000000" pitchFamily="2" charset="77"/>
      <p:regular r:id="rId31"/>
      <p:bold r:id="rId32"/>
      <p:italic r:id="rId33"/>
      <p:boldItalic r:id="rId34"/>
    </p:embeddedFont>
    <p:embeddedFont>
      <p:font typeface="Poppins Bold"/>
      <p:regular r:id="rId35"/>
    </p:embeddedFont>
    <p:embeddedFont>
      <p:font typeface="Public Sans Bold"/>
      <p:regular r:id="rId36"/>
    </p:embeddedFont>
    <p:embeddedFont>
      <p:font typeface="TT Firs Neue"/>
      <p:regular r:id="rId37"/>
    </p:embeddedFont>
    <p:embeddedFont>
      <p:font typeface="TT Firs Neue Bold"/>
      <p:regular r:id="rId3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font" Target="fonts/font14.fntdata"/><Relationship Id="rId39" Type="http://schemas.openxmlformats.org/officeDocument/2006/relationships/presProps" Target="presProps.xml"/><Relationship Id="rId21" Type="http://schemas.openxmlformats.org/officeDocument/2006/relationships/font" Target="fonts/font9.fntdata"/><Relationship Id="rId34" Type="http://schemas.openxmlformats.org/officeDocument/2006/relationships/font" Target="fonts/font22.fntdata"/><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font" Target="fonts/font17.fntdata"/><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32" Type="http://schemas.openxmlformats.org/officeDocument/2006/relationships/font" Target="fonts/font20.fntdata"/><Relationship Id="rId37" Type="http://schemas.openxmlformats.org/officeDocument/2006/relationships/font" Target="fonts/font25.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font" Target="fonts/font16.fntdata"/><Relationship Id="rId36" Type="http://schemas.openxmlformats.org/officeDocument/2006/relationships/font" Target="fonts/font24.fntdata"/><Relationship Id="rId10" Type="http://schemas.openxmlformats.org/officeDocument/2006/relationships/slide" Target="slides/slide9.xml"/><Relationship Id="rId19" Type="http://schemas.openxmlformats.org/officeDocument/2006/relationships/font" Target="fonts/font7.fntdata"/><Relationship Id="rId31" Type="http://schemas.openxmlformats.org/officeDocument/2006/relationships/font" Target="fonts/font1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font" Target="fonts/font15.fntdata"/><Relationship Id="rId30" Type="http://schemas.openxmlformats.org/officeDocument/2006/relationships/font" Target="fonts/font18.fntdata"/><Relationship Id="rId35" Type="http://schemas.openxmlformats.org/officeDocument/2006/relationships/font" Target="fonts/font23.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font" Target="fonts/font5.fntdata"/><Relationship Id="rId25" Type="http://schemas.openxmlformats.org/officeDocument/2006/relationships/font" Target="fonts/font13.fntdata"/><Relationship Id="rId33" Type="http://schemas.openxmlformats.org/officeDocument/2006/relationships/font" Target="fonts/font21.fntdata"/><Relationship Id="rId38" Type="http://schemas.openxmlformats.org/officeDocument/2006/relationships/font" Target="fonts/font26.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6/11/26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14.svg"/><Relationship Id="rId4" Type="http://schemas.openxmlformats.org/officeDocument/2006/relationships/image" Target="../media/image13.svg"/></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5.sv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Freeform 2"/>
          <p:cNvSpPr/>
          <p:nvPr/>
        </p:nvSpPr>
        <p:spPr>
          <a:xfrm>
            <a:off x="6096640" y="1536437"/>
            <a:ext cx="6039850" cy="4054250"/>
          </a:xfrm>
          <a:custGeom>
            <a:avLst/>
            <a:gdLst/>
            <a:ahLst/>
            <a:cxnLst/>
            <a:rect l="l" t="t" r="r" b="b"/>
            <a:pathLst>
              <a:path w="6039850" h="4054250">
                <a:moveTo>
                  <a:pt x="0" y="0"/>
                </a:moveTo>
                <a:lnTo>
                  <a:pt x="6039851" y="0"/>
                </a:lnTo>
                <a:lnTo>
                  <a:pt x="6039851" y="4054250"/>
                </a:lnTo>
                <a:lnTo>
                  <a:pt x="0" y="4054250"/>
                </a:lnTo>
                <a:lnTo>
                  <a:pt x="0" y="0"/>
                </a:lnTo>
                <a:close/>
              </a:path>
            </a:pathLst>
          </a:custGeom>
          <a:blipFill>
            <a:blip r:embed="rId2"/>
            <a:stretch>
              <a:fillRect/>
            </a:stretch>
          </a:blipFill>
        </p:spPr>
      </p:sp>
      <p:sp>
        <p:nvSpPr>
          <p:cNvPr id="4" name="TextBox 4"/>
          <p:cNvSpPr txBox="1"/>
          <p:nvPr/>
        </p:nvSpPr>
        <p:spPr>
          <a:xfrm>
            <a:off x="1620377" y="5181112"/>
            <a:ext cx="15878149" cy="1531638"/>
          </a:xfrm>
          <a:prstGeom prst="rect">
            <a:avLst/>
          </a:prstGeom>
        </p:spPr>
        <p:txBody>
          <a:bodyPr lIns="0" tIns="0" rIns="0" bIns="0" rtlCol="0" anchor="t">
            <a:spAutoFit/>
          </a:bodyPr>
          <a:lstStyle/>
          <a:p>
            <a:pPr algn="ctr">
              <a:lnSpc>
                <a:spcPts val="13104"/>
              </a:lnSpc>
              <a:spcBef>
                <a:spcPct val="0"/>
              </a:spcBef>
            </a:pPr>
            <a:r>
              <a:rPr lang="en-US" sz="9360" spc="673" dirty="0">
                <a:solidFill>
                  <a:srgbClr val="712F0F"/>
                </a:solidFill>
                <a:latin typeface="Jua"/>
                <a:ea typeface="Jua"/>
                <a:cs typeface="Jua"/>
                <a:sym typeface="Jua"/>
              </a:rPr>
              <a:t>BASIL’S BAKERY</a:t>
            </a:r>
            <a:r>
              <a:rPr lang="en-US" sz="9360" spc="673" dirty="0">
                <a:solidFill>
                  <a:srgbClr val="673117"/>
                </a:solidFill>
                <a:latin typeface="Jua"/>
                <a:ea typeface="Jua"/>
                <a:cs typeface="Jua"/>
                <a:sym typeface="Jua"/>
              </a:rPr>
              <a:t> </a:t>
            </a:r>
          </a:p>
        </p:txBody>
      </p:sp>
      <p:sp>
        <p:nvSpPr>
          <p:cNvPr id="5" name="TextBox 5"/>
          <p:cNvSpPr txBox="1"/>
          <p:nvPr/>
        </p:nvSpPr>
        <p:spPr>
          <a:xfrm rot="5400000">
            <a:off x="-175722" y="5160480"/>
            <a:ext cx="1031110" cy="265867"/>
          </a:xfrm>
          <a:prstGeom prst="rect">
            <a:avLst/>
          </a:prstGeom>
        </p:spPr>
        <p:txBody>
          <a:bodyPr lIns="0" tIns="0" rIns="0" bIns="0" rtlCol="0" anchor="t">
            <a:spAutoFit/>
          </a:bodyPr>
          <a:lstStyle/>
          <a:p>
            <a:pPr algn="ctr">
              <a:lnSpc>
                <a:spcPts val="2145"/>
              </a:lnSpc>
              <a:spcBef>
                <a:spcPct val="0"/>
              </a:spcBef>
            </a:pPr>
            <a:r>
              <a:rPr lang="en-US" sz="1532">
                <a:solidFill>
                  <a:srgbClr val="FFFFFF"/>
                </a:solidFill>
                <a:latin typeface="Poppins"/>
                <a:ea typeface="Poppins"/>
                <a:cs typeface="Poppins"/>
                <a:sym typeface="Poppins"/>
              </a:rPr>
              <a:t>Page 01</a:t>
            </a:r>
          </a:p>
        </p:txBody>
      </p:sp>
      <p:sp>
        <p:nvSpPr>
          <p:cNvPr id="6" name="TextBox 6"/>
          <p:cNvSpPr txBox="1"/>
          <p:nvPr/>
        </p:nvSpPr>
        <p:spPr>
          <a:xfrm>
            <a:off x="4453715" y="6953133"/>
            <a:ext cx="11266871" cy="2648867"/>
          </a:xfrm>
          <a:prstGeom prst="rect">
            <a:avLst/>
          </a:prstGeom>
        </p:spPr>
        <p:txBody>
          <a:bodyPr lIns="0" tIns="0" rIns="0" bIns="0" rtlCol="0" anchor="t">
            <a:spAutoFit/>
          </a:bodyPr>
          <a:lstStyle/>
          <a:p>
            <a:pPr algn="l">
              <a:lnSpc>
                <a:spcPts val="4199"/>
              </a:lnSpc>
            </a:pPr>
            <a:r>
              <a:rPr lang="en-US" sz="2999" b="1" dirty="0">
                <a:solidFill>
                  <a:srgbClr val="545454"/>
                </a:solidFill>
                <a:latin typeface="Inter Bold"/>
                <a:ea typeface="Inter Bold"/>
                <a:cs typeface="Inter Bold"/>
                <a:sym typeface="Inter Bold"/>
              </a:rPr>
              <a:t>Student Name: </a:t>
            </a:r>
            <a:r>
              <a:rPr lang="en-US" sz="2999" b="1" dirty="0" err="1">
                <a:solidFill>
                  <a:srgbClr val="545454"/>
                </a:solidFill>
                <a:latin typeface="Inter Bold"/>
                <a:ea typeface="Inter Bold"/>
                <a:cs typeface="Inter Bold"/>
                <a:sym typeface="Inter Bold"/>
              </a:rPr>
              <a:t>Venesa</a:t>
            </a:r>
            <a:r>
              <a:rPr lang="en-US" sz="2999" b="1" dirty="0">
                <a:solidFill>
                  <a:srgbClr val="545454"/>
                </a:solidFill>
                <a:latin typeface="Inter Bold"/>
                <a:ea typeface="Inter Bold"/>
                <a:cs typeface="Inter Bold"/>
                <a:sym typeface="Inter Bold"/>
              </a:rPr>
              <a:t> </a:t>
            </a:r>
            <a:r>
              <a:rPr lang="en-US" sz="2999" b="1" dirty="0" err="1">
                <a:solidFill>
                  <a:srgbClr val="545454"/>
                </a:solidFill>
                <a:latin typeface="Inter Bold"/>
                <a:ea typeface="Inter Bold"/>
                <a:cs typeface="Inter Bold"/>
                <a:sym typeface="Inter Bold"/>
              </a:rPr>
              <a:t>Brenkova</a:t>
            </a:r>
            <a:endParaRPr lang="en-US" sz="2999" b="1" dirty="0">
              <a:solidFill>
                <a:srgbClr val="545454"/>
              </a:solidFill>
              <a:latin typeface="Inter Bold"/>
              <a:ea typeface="Inter Bold"/>
              <a:cs typeface="Inter Bold"/>
              <a:sym typeface="Inter Bold"/>
            </a:endParaRPr>
          </a:p>
          <a:p>
            <a:pPr algn="l">
              <a:lnSpc>
                <a:spcPts val="4199"/>
              </a:lnSpc>
            </a:pPr>
            <a:r>
              <a:rPr lang="en-US" sz="2999" b="1" dirty="0">
                <a:solidFill>
                  <a:srgbClr val="545454"/>
                </a:solidFill>
                <a:latin typeface="Inter Bold"/>
                <a:ea typeface="Inter Bold"/>
                <a:cs typeface="Inter Bold"/>
                <a:sym typeface="Inter Bold"/>
              </a:rPr>
              <a:t>Student ID: 2440610 </a:t>
            </a:r>
          </a:p>
          <a:p>
            <a:pPr algn="l">
              <a:lnSpc>
                <a:spcPts val="4199"/>
              </a:lnSpc>
            </a:pPr>
            <a:r>
              <a:rPr lang="en-US" sz="2999" b="1" dirty="0">
                <a:solidFill>
                  <a:srgbClr val="545454"/>
                </a:solidFill>
                <a:latin typeface="Inter Bold"/>
                <a:ea typeface="Inter Bold"/>
                <a:cs typeface="Inter Bold"/>
                <a:sym typeface="Inter Bold"/>
              </a:rPr>
              <a:t>Lecturer’s Name: Dr. Fa(Frank) Wang</a:t>
            </a:r>
          </a:p>
          <a:p>
            <a:pPr algn="l">
              <a:lnSpc>
                <a:spcPts val="4199"/>
              </a:lnSpc>
            </a:pPr>
            <a:r>
              <a:rPr lang="en-US" sz="2999" b="1" dirty="0">
                <a:solidFill>
                  <a:srgbClr val="545454"/>
                </a:solidFill>
                <a:latin typeface="Inter Bold"/>
                <a:ea typeface="Inter Bold"/>
                <a:cs typeface="Inter Bold"/>
                <a:sym typeface="Inter Bold"/>
              </a:rPr>
              <a:t>Module Code: LCLM 4004 </a:t>
            </a:r>
          </a:p>
          <a:p>
            <a:pPr algn="l">
              <a:lnSpc>
                <a:spcPts val="4199"/>
              </a:lnSpc>
              <a:spcBef>
                <a:spcPct val="0"/>
              </a:spcBef>
            </a:pPr>
            <a:r>
              <a:rPr lang="en-US" sz="2999" b="1" dirty="0">
                <a:solidFill>
                  <a:srgbClr val="545454"/>
                </a:solidFill>
                <a:latin typeface="Inter Bold"/>
                <a:ea typeface="Inter Bold"/>
                <a:cs typeface="Inter Bold"/>
                <a:sym typeface="Inter Bold"/>
              </a:rPr>
              <a:t>Module Name: Problem Solving and Decision-Making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257660" y="287559"/>
            <a:ext cx="7366145" cy="9711882"/>
            <a:chOff x="0" y="0"/>
            <a:chExt cx="812800" cy="1071635"/>
          </a:xfrm>
        </p:grpSpPr>
        <p:sp>
          <p:nvSpPr>
            <p:cNvPr id="3" name="Freeform 3"/>
            <p:cNvSpPr/>
            <p:nvPr/>
          </p:nvSpPr>
          <p:spPr>
            <a:xfrm>
              <a:off x="0" y="0"/>
              <a:ext cx="812800" cy="1071635"/>
            </a:xfrm>
            <a:custGeom>
              <a:avLst/>
              <a:gdLst/>
              <a:ahLst/>
              <a:cxnLst/>
              <a:rect l="l" t="t" r="r" b="b"/>
              <a:pathLst>
                <a:path w="812800" h="1071635">
                  <a:moveTo>
                    <a:pt x="83030" y="0"/>
                  </a:moveTo>
                  <a:lnTo>
                    <a:pt x="729770" y="0"/>
                  </a:lnTo>
                  <a:cubicBezTo>
                    <a:pt x="751791" y="0"/>
                    <a:pt x="772910" y="8748"/>
                    <a:pt x="788481" y="24319"/>
                  </a:cubicBezTo>
                  <a:cubicBezTo>
                    <a:pt x="804052" y="39890"/>
                    <a:pt x="812800" y="61009"/>
                    <a:pt x="812800" y="83030"/>
                  </a:cubicBezTo>
                  <a:lnTo>
                    <a:pt x="812800" y="988605"/>
                  </a:lnTo>
                  <a:cubicBezTo>
                    <a:pt x="812800" y="1010626"/>
                    <a:pt x="804052" y="1031745"/>
                    <a:pt x="788481" y="1047316"/>
                  </a:cubicBezTo>
                  <a:cubicBezTo>
                    <a:pt x="772910" y="1062887"/>
                    <a:pt x="751791" y="1071635"/>
                    <a:pt x="729770" y="1071635"/>
                  </a:cubicBezTo>
                  <a:lnTo>
                    <a:pt x="83030" y="1071635"/>
                  </a:lnTo>
                  <a:cubicBezTo>
                    <a:pt x="61009" y="1071635"/>
                    <a:pt x="39890" y="1062887"/>
                    <a:pt x="24319" y="1047316"/>
                  </a:cubicBezTo>
                  <a:cubicBezTo>
                    <a:pt x="8748" y="1031745"/>
                    <a:pt x="0" y="1010626"/>
                    <a:pt x="0" y="988605"/>
                  </a:cubicBezTo>
                  <a:lnTo>
                    <a:pt x="0" y="83030"/>
                  </a:lnTo>
                  <a:cubicBezTo>
                    <a:pt x="0" y="61009"/>
                    <a:pt x="8748" y="39890"/>
                    <a:pt x="24319" y="24319"/>
                  </a:cubicBezTo>
                  <a:cubicBezTo>
                    <a:pt x="39890" y="8748"/>
                    <a:pt x="61009" y="0"/>
                    <a:pt x="83030" y="0"/>
                  </a:cubicBezTo>
                  <a:close/>
                </a:path>
              </a:pathLst>
            </a:custGeom>
            <a:blipFill>
              <a:blip r:embed="rId2"/>
              <a:stretch>
                <a:fillRect l="-48945" r="-48945"/>
              </a:stretch>
            </a:blipFill>
          </p:spPr>
        </p:sp>
      </p:grpSp>
      <p:sp>
        <p:nvSpPr>
          <p:cNvPr id="4" name="Freeform 4"/>
          <p:cNvSpPr/>
          <p:nvPr/>
        </p:nvSpPr>
        <p:spPr>
          <a:xfrm>
            <a:off x="1249576" y="306133"/>
            <a:ext cx="548949" cy="537970"/>
          </a:xfrm>
          <a:custGeom>
            <a:avLst/>
            <a:gdLst/>
            <a:ahLst/>
            <a:cxnLst/>
            <a:rect l="l" t="t" r="r" b="b"/>
            <a:pathLst>
              <a:path w="548949" h="537970">
                <a:moveTo>
                  <a:pt x="0" y="0"/>
                </a:moveTo>
                <a:lnTo>
                  <a:pt x="548950" y="0"/>
                </a:lnTo>
                <a:lnTo>
                  <a:pt x="548950" y="537970"/>
                </a:lnTo>
                <a:lnTo>
                  <a:pt x="0" y="53797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8" name="TextBox 8"/>
          <p:cNvSpPr txBox="1"/>
          <p:nvPr/>
        </p:nvSpPr>
        <p:spPr>
          <a:xfrm>
            <a:off x="1165364" y="1555288"/>
            <a:ext cx="9162060" cy="2351900"/>
          </a:xfrm>
          <a:prstGeom prst="rect">
            <a:avLst/>
          </a:prstGeom>
        </p:spPr>
        <p:txBody>
          <a:bodyPr lIns="0" tIns="0" rIns="0" bIns="0" rtlCol="0" anchor="t">
            <a:spAutoFit/>
          </a:bodyPr>
          <a:lstStyle/>
          <a:p>
            <a:pPr algn="l">
              <a:lnSpc>
                <a:spcPts val="9492"/>
              </a:lnSpc>
              <a:spcBef>
                <a:spcPct val="0"/>
              </a:spcBef>
            </a:pPr>
            <a:r>
              <a:rPr lang="en-US" sz="6780">
                <a:solidFill>
                  <a:srgbClr val="000000"/>
                </a:solidFill>
                <a:latin typeface="Montserrat"/>
                <a:ea typeface="Montserrat"/>
                <a:cs typeface="Montserrat"/>
                <a:sym typeface="Montserrat"/>
              </a:rPr>
              <a:t>PRESENTATION OVERVIEW</a:t>
            </a:r>
          </a:p>
        </p:txBody>
      </p:sp>
      <p:sp>
        <p:nvSpPr>
          <p:cNvPr id="9" name="TextBox 9"/>
          <p:cNvSpPr txBox="1"/>
          <p:nvPr/>
        </p:nvSpPr>
        <p:spPr>
          <a:xfrm>
            <a:off x="1756558" y="393190"/>
            <a:ext cx="1705144" cy="316230"/>
          </a:xfrm>
          <a:prstGeom prst="rect">
            <a:avLst/>
          </a:prstGeom>
        </p:spPr>
        <p:txBody>
          <a:bodyPr lIns="0" tIns="0" rIns="0" bIns="0" rtlCol="0" anchor="t">
            <a:spAutoFit/>
          </a:bodyPr>
          <a:lstStyle/>
          <a:p>
            <a:pPr algn="ctr">
              <a:lnSpc>
                <a:spcPts val="2520"/>
              </a:lnSpc>
              <a:spcBef>
                <a:spcPct val="0"/>
              </a:spcBef>
            </a:pPr>
            <a:r>
              <a:rPr lang="en-US" sz="1800">
                <a:solidFill>
                  <a:srgbClr val="FFFFFF"/>
                </a:solidFill>
                <a:latin typeface="Norwester"/>
                <a:ea typeface="Norwester"/>
                <a:cs typeface="Norwester"/>
                <a:sym typeface="Norwester"/>
              </a:rPr>
              <a:t>Liceria &amp; Co</a:t>
            </a:r>
          </a:p>
        </p:txBody>
      </p:sp>
      <p:sp>
        <p:nvSpPr>
          <p:cNvPr id="10" name="AutoShape 10"/>
          <p:cNvSpPr/>
          <p:nvPr/>
        </p:nvSpPr>
        <p:spPr>
          <a:xfrm>
            <a:off x="1249576" y="4897788"/>
            <a:ext cx="6492240" cy="0"/>
          </a:xfrm>
          <a:prstGeom prst="line">
            <a:avLst/>
          </a:prstGeom>
          <a:ln w="38100" cap="flat">
            <a:solidFill>
              <a:srgbClr val="000000"/>
            </a:solidFill>
            <a:prstDash val="solid"/>
            <a:headEnd type="none" w="sm" len="sm"/>
            <a:tailEnd type="none" w="sm" len="sm"/>
          </a:ln>
        </p:spPr>
      </p:sp>
      <p:sp>
        <p:nvSpPr>
          <p:cNvPr id="11" name="AutoShape 11"/>
          <p:cNvSpPr/>
          <p:nvPr/>
        </p:nvSpPr>
        <p:spPr>
          <a:xfrm>
            <a:off x="1249576" y="5909104"/>
            <a:ext cx="6492240" cy="0"/>
          </a:xfrm>
          <a:prstGeom prst="line">
            <a:avLst/>
          </a:prstGeom>
          <a:ln w="38100" cap="flat">
            <a:solidFill>
              <a:srgbClr val="000000"/>
            </a:solidFill>
            <a:prstDash val="solid"/>
            <a:headEnd type="none" w="sm" len="sm"/>
            <a:tailEnd type="none" w="sm" len="sm"/>
          </a:ln>
        </p:spPr>
      </p:sp>
      <p:sp>
        <p:nvSpPr>
          <p:cNvPr id="12" name="AutoShape 12"/>
          <p:cNvSpPr/>
          <p:nvPr/>
        </p:nvSpPr>
        <p:spPr>
          <a:xfrm>
            <a:off x="1249576" y="7163229"/>
            <a:ext cx="6492240" cy="0"/>
          </a:xfrm>
          <a:prstGeom prst="line">
            <a:avLst/>
          </a:prstGeom>
          <a:ln w="38100" cap="flat">
            <a:solidFill>
              <a:srgbClr val="000000"/>
            </a:solidFill>
            <a:prstDash val="solid"/>
            <a:headEnd type="none" w="sm" len="sm"/>
            <a:tailEnd type="none" w="sm" len="sm"/>
          </a:ln>
        </p:spPr>
      </p:sp>
      <p:sp>
        <p:nvSpPr>
          <p:cNvPr id="13" name="AutoShape 13"/>
          <p:cNvSpPr/>
          <p:nvPr/>
        </p:nvSpPr>
        <p:spPr>
          <a:xfrm>
            <a:off x="1249576" y="8396795"/>
            <a:ext cx="6492240" cy="0"/>
          </a:xfrm>
          <a:prstGeom prst="line">
            <a:avLst/>
          </a:prstGeom>
          <a:ln w="38100" cap="flat">
            <a:solidFill>
              <a:srgbClr val="000000"/>
            </a:solidFill>
            <a:prstDash val="solid"/>
            <a:headEnd type="none" w="sm" len="sm"/>
            <a:tailEnd type="none" w="sm" len="sm"/>
          </a:ln>
        </p:spPr>
      </p:sp>
      <p:sp>
        <p:nvSpPr>
          <p:cNvPr id="14" name="TextBox 14"/>
          <p:cNvSpPr txBox="1"/>
          <p:nvPr/>
        </p:nvSpPr>
        <p:spPr>
          <a:xfrm>
            <a:off x="1249576" y="4950889"/>
            <a:ext cx="6051554" cy="621030"/>
          </a:xfrm>
          <a:prstGeom prst="rect">
            <a:avLst/>
          </a:prstGeom>
        </p:spPr>
        <p:txBody>
          <a:bodyPr lIns="0" tIns="0" rIns="0" bIns="0" rtlCol="0" anchor="t">
            <a:spAutoFit/>
          </a:bodyPr>
          <a:lstStyle/>
          <a:p>
            <a:pPr algn="just">
              <a:lnSpc>
                <a:spcPts val="2520"/>
              </a:lnSpc>
            </a:pPr>
            <a:r>
              <a:rPr lang="en-US" sz="1800">
                <a:solidFill>
                  <a:srgbClr val="545454"/>
                </a:solidFill>
                <a:latin typeface="Inter"/>
                <a:ea typeface="Inter"/>
                <a:cs typeface="Inter"/>
                <a:sym typeface="Inter"/>
              </a:rPr>
              <a:t>Overview of Basil's Bakery and the challenges it faces</a:t>
            </a:r>
          </a:p>
          <a:p>
            <a:pPr algn="just">
              <a:lnSpc>
                <a:spcPts val="2520"/>
              </a:lnSpc>
              <a:spcBef>
                <a:spcPct val="0"/>
              </a:spcBef>
            </a:pPr>
            <a:endParaRPr lang="en-US" sz="1800">
              <a:solidFill>
                <a:srgbClr val="545454"/>
              </a:solidFill>
              <a:latin typeface="Inter"/>
              <a:ea typeface="Inter"/>
              <a:cs typeface="Inter"/>
              <a:sym typeface="Inter"/>
            </a:endParaRPr>
          </a:p>
        </p:txBody>
      </p:sp>
      <p:sp>
        <p:nvSpPr>
          <p:cNvPr id="15" name="TextBox 15"/>
          <p:cNvSpPr txBox="1"/>
          <p:nvPr/>
        </p:nvSpPr>
        <p:spPr>
          <a:xfrm>
            <a:off x="1249576" y="6204379"/>
            <a:ext cx="8922371" cy="621030"/>
          </a:xfrm>
          <a:prstGeom prst="rect">
            <a:avLst/>
          </a:prstGeom>
        </p:spPr>
        <p:txBody>
          <a:bodyPr lIns="0" tIns="0" rIns="0" bIns="0" rtlCol="0" anchor="t">
            <a:spAutoFit/>
          </a:bodyPr>
          <a:lstStyle/>
          <a:p>
            <a:pPr algn="just">
              <a:lnSpc>
                <a:spcPts val="2520"/>
              </a:lnSpc>
            </a:pPr>
            <a:r>
              <a:rPr lang="en-US" sz="1800">
                <a:solidFill>
                  <a:srgbClr val="545454"/>
                </a:solidFill>
                <a:latin typeface="Inter"/>
                <a:ea typeface="Inter"/>
                <a:cs typeface="Inter"/>
                <a:sym typeface="Inter"/>
              </a:rPr>
              <a:t>Critique and application to Basil's Bakery's macro-environment</a:t>
            </a:r>
          </a:p>
          <a:p>
            <a:pPr algn="just">
              <a:lnSpc>
                <a:spcPts val="2520"/>
              </a:lnSpc>
              <a:spcBef>
                <a:spcPct val="0"/>
              </a:spcBef>
            </a:pPr>
            <a:endParaRPr lang="en-US" sz="1800">
              <a:solidFill>
                <a:srgbClr val="545454"/>
              </a:solidFill>
              <a:latin typeface="Inter"/>
              <a:ea typeface="Inter"/>
              <a:cs typeface="Inter"/>
              <a:sym typeface="Inter"/>
            </a:endParaRPr>
          </a:p>
        </p:txBody>
      </p:sp>
      <p:sp>
        <p:nvSpPr>
          <p:cNvPr id="16" name="TextBox 16"/>
          <p:cNvSpPr txBox="1"/>
          <p:nvPr/>
        </p:nvSpPr>
        <p:spPr>
          <a:xfrm>
            <a:off x="1249576" y="7258479"/>
            <a:ext cx="8922371" cy="621030"/>
          </a:xfrm>
          <a:prstGeom prst="rect">
            <a:avLst/>
          </a:prstGeom>
        </p:spPr>
        <p:txBody>
          <a:bodyPr lIns="0" tIns="0" rIns="0" bIns="0" rtlCol="0" anchor="t">
            <a:spAutoFit/>
          </a:bodyPr>
          <a:lstStyle/>
          <a:p>
            <a:pPr algn="just">
              <a:lnSpc>
                <a:spcPts val="2520"/>
              </a:lnSpc>
            </a:pPr>
            <a:r>
              <a:rPr lang="en-US" sz="1800">
                <a:solidFill>
                  <a:srgbClr val="545454"/>
                </a:solidFill>
                <a:latin typeface="Inter"/>
                <a:ea typeface="Inter"/>
                <a:cs typeface="Inter"/>
                <a:sym typeface="Inter"/>
              </a:rPr>
              <a:t>Critique and application to identify root causes of stagnating sales</a:t>
            </a:r>
          </a:p>
          <a:p>
            <a:pPr algn="just">
              <a:lnSpc>
                <a:spcPts val="2520"/>
              </a:lnSpc>
              <a:spcBef>
                <a:spcPct val="0"/>
              </a:spcBef>
            </a:pPr>
            <a:endParaRPr lang="en-US" sz="1800">
              <a:solidFill>
                <a:srgbClr val="545454"/>
              </a:solidFill>
              <a:latin typeface="Inter"/>
              <a:ea typeface="Inter"/>
              <a:cs typeface="Inter"/>
              <a:sym typeface="Inter"/>
            </a:endParaRPr>
          </a:p>
        </p:txBody>
      </p:sp>
      <p:sp>
        <p:nvSpPr>
          <p:cNvPr id="17" name="TextBox 17"/>
          <p:cNvSpPr txBox="1"/>
          <p:nvPr/>
        </p:nvSpPr>
        <p:spPr>
          <a:xfrm>
            <a:off x="1285208" y="8492045"/>
            <a:ext cx="8922371" cy="621030"/>
          </a:xfrm>
          <a:prstGeom prst="rect">
            <a:avLst/>
          </a:prstGeom>
        </p:spPr>
        <p:txBody>
          <a:bodyPr lIns="0" tIns="0" rIns="0" bIns="0" rtlCol="0" anchor="t">
            <a:spAutoFit/>
          </a:bodyPr>
          <a:lstStyle/>
          <a:p>
            <a:pPr algn="just">
              <a:lnSpc>
                <a:spcPts val="2520"/>
              </a:lnSpc>
            </a:pPr>
            <a:r>
              <a:rPr lang="en-US" sz="1800">
                <a:solidFill>
                  <a:srgbClr val="545454"/>
                </a:solidFill>
                <a:latin typeface="Inter"/>
                <a:ea typeface="Inter"/>
                <a:cs typeface="Inter"/>
                <a:sym typeface="Inter"/>
              </a:rPr>
              <a:t>Summary of the four main findings and strategic recommendations</a:t>
            </a:r>
          </a:p>
          <a:p>
            <a:pPr algn="just">
              <a:lnSpc>
                <a:spcPts val="2520"/>
              </a:lnSpc>
              <a:spcBef>
                <a:spcPct val="0"/>
              </a:spcBef>
            </a:pPr>
            <a:endParaRPr lang="en-US" sz="1800">
              <a:solidFill>
                <a:srgbClr val="545454"/>
              </a:solidFill>
              <a:latin typeface="Inter"/>
              <a:ea typeface="Inter"/>
              <a:cs typeface="Inter"/>
              <a:sym typeface="Inter"/>
            </a:endParaRPr>
          </a:p>
        </p:txBody>
      </p:sp>
      <p:sp>
        <p:nvSpPr>
          <p:cNvPr id="18" name="TextBox 18"/>
          <p:cNvSpPr txBox="1"/>
          <p:nvPr/>
        </p:nvSpPr>
        <p:spPr>
          <a:xfrm>
            <a:off x="1291544" y="4422011"/>
            <a:ext cx="506981" cy="339725"/>
          </a:xfrm>
          <a:prstGeom prst="rect">
            <a:avLst/>
          </a:prstGeom>
        </p:spPr>
        <p:txBody>
          <a:bodyPr lIns="0" tIns="0" rIns="0" bIns="0" rtlCol="0" anchor="t">
            <a:spAutoFit/>
          </a:bodyPr>
          <a:lstStyle/>
          <a:p>
            <a:pPr algn="just">
              <a:lnSpc>
                <a:spcPts val="2799"/>
              </a:lnSpc>
              <a:spcBef>
                <a:spcPct val="0"/>
              </a:spcBef>
            </a:pPr>
            <a:r>
              <a:rPr lang="en-US" sz="1999" b="1">
                <a:solidFill>
                  <a:srgbClr val="545454"/>
                </a:solidFill>
                <a:latin typeface="Inter Bold"/>
                <a:ea typeface="Inter Bold"/>
                <a:cs typeface="Inter Bold"/>
                <a:sym typeface="Inter Bold"/>
              </a:rPr>
              <a:t>01</a:t>
            </a:r>
          </a:p>
        </p:txBody>
      </p:sp>
      <p:sp>
        <p:nvSpPr>
          <p:cNvPr id="19" name="TextBox 19"/>
          <p:cNvSpPr txBox="1"/>
          <p:nvPr/>
        </p:nvSpPr>
        <p:spPr>
          <a:xfrm>
            <a:off x="1249576" y="5474129"/>
            <a:ext cx="506981" cy="339725"/>
          </a:xfrm>
          <a:prstGeom prst="rect">
            <a:avLst/>
          </a:prstGeom>
        </p:spPr>
        <p:txBody>
          <a:bodyPr lIns="0" tIns="0" rIns="0" bIns="0" rtlCol="0" anchor="t">
            <a:spAutoFit/>
          </a:bodyPr>
          <a:lstStyle/>
          <a:p>
            <a:pPr algn="just">
              <a:lnSpc>
                <a:spcPts val="2799"/>
              </a:lnSpc>
              <a:spcBef>
                <a:spcPct val="0"/>
              </a:spcBef>
            </a:pPr>
            <a:r>
              <a:rPr lang="en-US" sz="1999" b="1">
                <a:solidFill>
                  <a:srgbClr val="545454"/>
                </a:solidFill>
                <a:latin typeface="Inter Bold"/>
                <a:ea typeface="Inter Bold"/>
                <a:cs typeface="Inter Bold"/>
                <a:sym typeface="Inter Bold"/>
              </a:rPr>
              <a:t>02</a:t>
            </a:r>
          </a:p>
        </p:txBody>
      </p:sp>
      <p:sp>
        <p:nvSpPr>
          <p:cNvPr id="20" name="TextBox 20"/>
          <p:cNvSpPr txBox="1"/>
          <p:nvPr/>
        </p:nvSpPr>
        <p:spPr>
          <a:xfrm>
            <a:off x="1285208" y="6728254"/>
            <a:ext cx="506981" cy="339725"/>
          </a:xfrm>
          <a:prstGeom prst="rect">
            <a:avLst/>
          </a:prstGeom>
        </p:spPr>
        <p:txBody>
          <a:bodyPr lIns="0" tIns="0" rIns="0" bIns="0" rtlCol="0" anchor="t">
            <a:spAutoFit/>
          </a:bodyPr>
          <a:lstStyle/>
          <a:p>
            <a:pPr algn="just">
              <a:lnSpc>
                <a:spcPts val="2799"/>
              </a:lnSpc>
              <a:spcBef>
                <a:spcPct val="0"/>
              </a:spcBef>
            </a:pPr>
            <a:r>
              <a:rPr lang="en-US" sz="1999" b="1">
                <a:solidFill>
                  <a:srgbClr val="545454"/>
                </a:solidFill>
                <a:latin typeface="Inter Bold"/>
                <a:ea typeface="Inter Bold"/>
                <a:cs typeface="Inter Bold"/>
                <a:sym typeface="Inter Bold"/>
              </a:rPr>
              <a:t>03</a:t>
            </a:r>
          </a:p>
        </p:txBody>
      </p:sp>
      <p:sp>
        <p:nvSpPr>
          <p:cNvPr id="21" name="TextBox 21"/>
          <p:cNvSpPr txBox="1"/>
          <p:nvPr/>
        </p:nvSpPr>
        <p:spPr>
          <a:xfrm>
            <a:off x="1291544" y="8038020"/>
            <a:ext cx="506981" cy="339725"/>
          </a:xfrm>
          <a:prstGeom prst="rect">
            <a:avLst/>
          </a:prstGeom>
        </p:spPr>
        <p:txBody>
          <a:bodyPr lIns="0" tIns="0" rIns="0" bIns="0" rtlCol="0" anchor="t">
            <a:spAutoFit/>
          </a:bodyPr>
          <a:lstStyle/>
          <a:p>
            <a:pPr algn="just">
              <a:lnSpc>
                <a:spcPts val="2799"/>
              </a:lnSpc>
              <a:spcBef>
                <a:spcPct val="0"/>
              </a:spcBef>
            </a:pPr>
            <a:r>
              <a:rPr lang="en-US" sz="1999" b="1">
                <a:solidFill>
                  <a:srgbClr val="545454"/>
                </a:solidFill>
                <a:latin typeface="Inter Bold"/>
                <a:ea typeface="Inter Bold"/>
                <a:cs typeface="Inter Bold"/>
                <a:sym typeface="Inter Bold"/>
              </a:rPr>
              <a:t>04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988527" y="-2669881"/>
            <a:ext cx="2921483" cy="13135290"/>
            <a:chOff x="0" y="0"/>
            <a:chExt cx="1036171" cy="1989581"/>
          </a:xfrm>
        </p:grpSpPr>
        <p:sp>
          <p:nvSpPr>
            <p:cNvPr id="3" name="Freeform 3"/>
            <p:cNvSpPr/>
            <p:nvPr/>
          </p:nvSpPr>
          <p:spPr>
            <a:xfrm>
              <a:off x="0" y="0"/>
              <a:ext cx="1036171" cy="1989581"/>
            </a:xfrm>
            <a:custGeom>
              <a:avLst/>
              <a:gdLst/>
              <a:ahLst/>
              <a:cxnLst/>
              <a:rect l="l" t="t" r="r" b="b"/>
              <a:pathLst>
                <a:path w="1036171" h="1989581">
                  <a:moveTo>
                    <a:pt x="86680" y="0"/>
                  </a:moveTo>
                  <a:lnTo>
                    <a:pt x="949490" y="0"/>
                  </a:lnTo>
                  <a:cubicBezTo>
                    <a:pt x="997363" y="0"/>
                    <a:pt x="1036171" y="38808"/>
                    <a:pt x="1036171" y="86680"/>
                  </a:cubicBezTo>
                  <a:lnTo>
                    <a:pt x="1036171" y="1902901"/>
                  </a:lnTo>
                  <a:cubicBezTo>
                    <a:pt x="1036171" y="1950773"/>
                    <a:pt x="997363" y="1989581"/>
                    <a:pt x="949490" y="1989581"/>
                  </a:cubicBezTo>
                  <a:lnTo>
                    <a:pt x="86680" y="1989581"/>
                  </a:lnTo>
                  <a:cubicBezTo>
                    <a:pt x="38808" y="1989581"/>
                    <a:pt x="0" y="1950773"/>
                    <a:pt x="0" y="1902901"/>
                  </a:cubicBezTo>
                  <a:lnTo>
                    <a:pt x="0" y="86680"/>
                  </a:lnTo>
                  <a:cubicBezTo>
                    <a:pt x="0" y="38808"/>
                    <a:pt x="38808" y="0"/>
                    <a:pt x="86680" y="0"/>
                  </a:cubicBezTo>
                  <a:close/>
                </a:path>
              </a:pathLst>
            </a:custGeom>
            <a:solidFill>
              <a:srgbClr val="915D2D"/>
            </a:solidFill>
          </p:spPr>
        </p:sp>
        <p:sp>
          <p:nvSpPr>
            <p:cNvPr id="4" name="TextBox 4"/>
            <p:cNvSpPr txBox="1"/>
            <p:nvPr/>
          </p:nvSpPr>
          <p:spPr>
            <a:xfrm>
              <a:off x="0" y="-180975"/>
              <a:ext cx="1036171" cy="2170556"/>
            </a:xfrm>
            <a:prstGeom prst="rect">
              <a:avLst/>
            </a:prstGeom>
          </p:spPr>
          <p:txBody>
            <a:bodyPr lIns="50800" tIns="50800" rIns="50800" bIns="50800" rtlCol="0" anchor="ctr"/>
            <a:lstStyle/>
            <a:p>
              <a:pPr algn="ctr">
                <a:lnSpc>
                  <a:spcPts val="2520"/>
                </a:lnSpc>
              </a:pPr>
              <a:endParaRPr/>
            </a:p>
          </p:txBody>
        </p:sp>
      </p:grpSp>
      <p:sp>
        <p:nvSpPr>
          <p:cNvPr id="5" name="Freeform 5"/>
          <p:cNvSpPr/>
          <p:nvPr/>
        </p:nvSpPr>
        <p:spPr>
          <a:xfrm>
            <a:off x="-3094066" y="5920647"/>
            <a:ext cx="7133665" cy="7133665"/>
          </a:xfrm>
          <a:custGeom>
            <a:avLst/>
            <a:gdLst/>
            <a:ahLst/>
            <a:cxnLst/>
            <a:rect l="l" t="t" r="r" b="b"/>
            <a:pathLst>
              <a:path w="7133665" h="7133665">
                <a:moveTo>
                  <a:pt x="0" y="0"/>
                </a:moveTo>
                <a:lnTo>
                  <a:pt x="7133665" y="0"/>
                </a:lnTo>
                <a:lnTo>
                  <a:pt x="7133665" y="7133664"/>
                </a:lnTo>
                <a:lnTo>
                  <a:pt x="0" y="7133664"/>
                </a:lnTo>
                <a:lnTo>
                  <a:pt x="0" y="0"/>
                </a:lnTo>
                <a:close/>
              </a:path>
            </a:pathLst>
          </a:custGeom>
          <a:blipFill>
            <a:blip>
              <a:alphaModFix amt="50000"/>
              <a:extLst>
                <a:ext uri="{96DAC541-7B7A-43D3-8B79-37D633B846F1}">
                  <asvg:svgBlip xmlns:asvg="http://schemas.microsoft.com/office/drawing/2016/SVG/main" r:embed="rId2"/>
                </a:ext>
              </a:extLst>
            </a:blip>
            <a:stretch>
              <a:fillRect/>
            </a:stretch>
          </a:blipFill>
        </p:spPr>
      </p:sp>
      <p:sp>
        <p:nvSpPr>
          <p:cNvPr id="6" name="TextBox 6"/>
          <p:cNvSpPr txBox="1"/>
          <p:nvPr/>
        </p:nvSpPr>
        <p:spPr>
          <a:xfrm>
            <a:off x="1393143" y="799520"/>
            <a:ext cx="12404460" cy="2902574"/>
          </a:xfrm>
          <a:prstGeom prst="rect">
            <a:avLst/>
          </a:prstGeom>
        </p:spPr>
        <p:txBody>
          <a:bodyPr lIns="0" tIns="0" rIns="0" bIns="0" rtlCol="0" anchor="t">
            <a:spAutoFit/>
          </a:bodyPr>
          <a:lstStyle/>
          <a:p>
            <a:pPr algn="l">
              <a:lnSpc>
                <a:spcPts val="11690"/>
              </a:lnSpc>
              <a:spcBef>
                <a:spcPct val="0"/>
              </a:spcBef>
            </a:pPr>
            <a:r>
              <a:rPr lang="en-US" sz="8350" b="1">
                <a:solidFill>
                  <a:srgbClr val="000000"/>
                </a:solidFill>
                <a:latin typeface="Montserrat Bold"/>
                <a:ea typeface="Montserrat Bold"/>
                <a:cs typeface="Montserrat Bold"/>
                <a:sym typeface="Montserrat Bold"/>
              </a:rPr>
              <a:t>Basil's Bakery: Strategic Analysis</a:t>
            </a:r>
          </a:p>
        </p:txBody>
      </p:sp>
      <p:sp>
        <p:nvSpPr>
          <p:cNvPr id="7" name="TextBox 7"/>
          <p:cNvSpPr txBox="1"/>
          <p:nvPr/>
        </p:nvSpPr>
        <p:spPr>
          <a:xfrm>
            <a:off x="1566684" y="4085135"/>
            <a:ext cx="9999986" cy="2128149"/>
          </a:xfrm>
          <a:prstGeom prst="rect">
            <a:avLst/>
          </a:prstGeom>
        </p:spPr>
        <p:txBody>
          <a:bodyPr lIns="0" tIns="0" rIns="0" bIns="0" rtlCol="0" anchor="t">
            <a:spAutoFit/>
          </a:bodyPr>
          <a:lstStyle/>
          <a:p>
            <a:pPr algn="just">
              <a:lnSpc>
                <a:spcPts val="2400"/>
              </a:lnSpc>
            </a:pPr>
            <a:r>
              <a:rPr lang="en-US" sz="1714" dirty="0">
                <a:solidFill>
                  <a:srgbClr val="673117"/>
                </a:solidFill>
                <a:latin typeface="Montserrat"/>
                <a:ea typeface="Montserrat"/>
                <a:cs typeface="Montserrat"/>
                <a:sym typeface="Montserrat"/>
              </a:rPr>
              <a:t>Basil's Bakery is a small, independent bakery known for freshly baked bread, pastries, and cakes. A long-established community staple, it has historically relied on word of mouth and walk-in customers.</a:t>
            </a:r>
          </a:p>
          <a:p>
            <a:pPr algn="just">
              <a:lnSpc>
                <a:spcPts val="2400"/>
              </a:lnSpc>
            </a:pPr>
            <a:r>
              <a:rPr lang="en-US" sz="1714" dirty="0">
                <a:solidFill>
                  <a:srgbClr val="673117"/>
                </a:solidFill>
                <a:latin typeface="Montserrat"/>
                <a:ea typeface="Montserrat"/>
                <a:cs typeface="Montserrat"/>
                <a:sym typeface="Montserrat"/>
              </a:rPr>
              <a:t>Despite a loyal customer base and a reputation for quality, sales have begun to slow — raising serious concerns about the bakery's long-term sustainability and competitiveness in an increasingly dynamic local food market with ever-changing consumer expectations.</a:t>
            </a:r>
          </a:p>
          <a:p>
            <a:pPr algn="just">
              <a:lnSpc>
                <a:spcPts val="2400"/>
              </a:lnSpc>
            </a:pPr>
            <a:endParaRPr lang="en-US" sz="1714" dirty="0">
              <a:solidFill>
                <a:srgbClr val="673117"/>
              </a:solidFill>
              <a:latin typeface="Montserrat"/>
              <a:ea typeface="Montserrat"/>
              <a:cs typeface="Montserrat"/>
              <a:sym typeface="Montserrat"/>
            </a:endParaRPr>
          </a:p>
        </p:txBody>
      </p:sp>
      <p:sp>
        <p:nvSpPr>
          <p:cNvPr id="8" name="Freeform 8"/>
          <p:cNvSpPr/>
          <p:nvPr/>
        </p:nvSpPr>
        <p:spPr>
          <a:xfrm>
            <a:off x="15013446" y="2331769"/>
            <a:ext cx="630180" cy="630180"/>
          </a:xfrm>
          <a:custGeom>
            <a:avLst/>
            <a:gdLst/>
            <a:ahLst/>
            <a:cxnLst/>
            <a:rect l="l" t="t" r="r" b="b"/>
            <a:pathLst>
              <a:path w="630180" h="630180">
                <a:moveTo>
                  <a:pt x="0" y="0"/>
                </a:moveTo>
                <a:lnTo>
                  <a:pt x="630181" y="0"/>
                </a:lnTo>
                <a:lnTo>
                  <a:pt x="630181" y="630181"/>
                </a:lnTo>
                <a:lnTo>
                  <a:pt x="0" y="63018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9" name="TextBox 9"/>
          <p:cNvSpPr txBox="1"/>
          <p:nvPr/>
        </p:nvSpPr>
        <p:spPr>
          <a:xfrm rot="5400000">
            <a:off x="-175722" y="5160480"/>
            <a:ext cx="1031110" cy="265867"/>
          </a:xfrm>
          <a:prstGeom prst="rect">
            <a:avLst/>
          </a:prstGeom>
        </p:spPr>
        <p:txBody>
          <a:bodyPr lIns="0" tIns="0" rIns="0" bIns="0" rtlCol="0" anchor="t">
            <a:spAutoFit/>
          </a:bodyPr>
          <a:lstStyle/>
          <a:p>
            <a:pPr algn="ctr">
              <a:lnSpc>
                <a:spcPts val="2145"/>
              </a:lnSpc>
              <a:spcBef>
                <a:spcPct val="0"/>
              </a:spcBef>
            </a:pPr>
            <a:r>
              <a:rPr lang="en-US" sz="1532">
                <a:solidFill>
                  <a:srgbClr val="FFFFFF"/>
                </a:solidFill>
                <a:latin typeface="Poppins"/>
                <a:ea typeface="Poppins"/>
                <a:cs typeface="Poppins"/>
                <a:sym typeface="Poppins"/>
              </a:rPr>
              <a:t>Page 03</a:t>
            </a:r>
          </a:p>
        </p:txBody>
      </p:sp>
      <p:grpSp>
        <p:nvGrpSpPr>
          <p:cNvPr id="10" name="Group 10"/>
          <p:cNvGrpSpPr/>
          <p:nvPr/>
        </p:nvGrpSpPr>
        <p:grpSpPr>
          <a:xfrm>
            <a:off x="6967514" y="6245206"/>
            <a:ext cx="9663927" cy="4171986"/>
            <a:chOff x="0" y="0"/>
            <a:chExt cx="1595638" cy="744675"/>
          </a:xfrm>
        </p:grpSpPr>
        <p:sp>
          <p:nvSpPr>
            <p:cNvPr id="11" name="Freeform 11"/>
            <p:cNvSpPr/>
            <p:nvPr/>
          </p:nvSpPr>
          <p:spPr>
            <a:xfrm>
              <a:off x="0" y="0"/>
              <a:ext cx="1595638" cy="744675"/>
            </a:xfrm>
            <a:custGeom>
              <a:avLst/>
              <a:gdLst/>
              <a:ahLst/>
              <a:cxnLst/>
              <a:rect l="l" t="t" r="r" b="b"/>
              <a:pathLst>
                <a:path w="1595638" h="744675">
                  <a:moveTo>
                    <a:pt x="18426" y="0"/>
                  </a:moveTo>
                  <a:lnTo>
                    <a:pt x="1577212" y="0"/>
                  </a:lnTo>
                  <a:cubicBezTo>
                    <a:pt x="1582099" y="0"/>
                    <a:pt x="1586786" y="1941"/>
                    <a:pt x="1590241" y="5397"/>
                  </a:cubicBezTo>
                  <a:cubicBezTo>
                    <a:pt x="1593697" y="8852"/>
                    <a:pt x="1595638" y="13539"/>
                    <a:pt x="1595638" y="18426"/>
                  </a:cubicBezTo>
                  <a:lnTo>
                    <a:pt x="1595638" y="726249"/>
                  </a:lnTo>
                  <a:cubicBezTo>
                    <a:pt x="1595638" y="731136"/>
                    <a:pt x="1593697" y="735823"/>
                    <a:pt x="1590241" y="739278"/>
                  </a:cubicBezTo>
                  <a:cubicBezTo>
                    <a:pt x="1586786" y="742734"/>
                    <a:pt x="1582099" y="744675"/>
                    <a:pt x="1577212" y="744675"/>
                  </a:cubicBezTo>
                  <a:lnTo>
                    <a:pt x="18426" y="744675"/>
                  </a:lnTo>
                  <a:cubicBezTo>
                    <a:pt x="13539" y="744675"/>
                    <a:pt x="8852" y="742734"/>
                    <a:pt x="5397" y="739278"/>
                  </a:cubicBezTo>
                  <a:cubicBezTo>
                    <a:pt x="1941" y="735823"/>
                    <a:pt x="0" y="731136"/>
                    <a:pt x="0" y="726249"/>
                  </a:cubicBezTo>
                  <a:lnTo>
                    <a:pt x="0" y="18426"/>
                  </a:lnTo>
                  <a:cubicBezTo>
                    <a:pt x="0" y="13539"/>
                    <a:pt x="1941" y="8852"/>
                    <a:pt x="5397" y="5397"/>
                  </a:cubicBezTo>
                  <a:cubicBezTo>
                    <a:pt x="8852" y="1941"/>
                    <a:pt x="13539" y="0"/>
                    <a:pt x="18426" y="0"/>
                  </a:cubicBezTo>
                  <a:close/>
                </a:path>
              </a:pathLst>
            </a:custGeom>
            <a:blipFill>
              <a:blip r:embed="rId4"/>
              <a:stretch>
                <a:fillRect t="-21424" b="-21424"/>
              </a:stretch>
            </a:blipFill>
          </p:spPr>
        </p:sp>
      </p:grpSp>
      <p:grpSp>
        <p:nvGrpSpPr>
          <p:cNvPr id="12" name="Group 12"/>
          <p:cNvGrpSpPr/>
          <p:nvPr/>
        </p:nvGrpSpPr>
        <p:grpSpPr>
          <a:xfrm>
            <a:off x="12334560" y="961445"/>
            <a:ext cx="5357773" cy="5206021"/>
            <a:chOff x="0" y="0"/>
            <a:chExt cx="830059" cy="806549"/>
          </a:xfrm>
        </p:grpSpPr>
        <p:sp>
          <p:nvSpPr>
            <p:cNvPr id="13" name="Freeform 13"/>
            <p:cNvSpPr/>
            <p:nvPr/>
          </p:nvSpPr>
          <p:spPr>
            <a:xfrm>
              <a:off x="0" y="0"/>
              <a:ext cx="830059" cy="806549"/>
            </a:xfrm>
            <a:custGeom>
              <a:avLst/>
              <a:gdLst/>
              <a:ahLst/>
              <a:cxnLst/>
              <a:rect l="l" t="t" r="r" b="b"/>
              <a:pathLst>
                <a:path w="830059" h="806549">
                  <a:moveTo>
                    <a:pt x="33235" y="0"/>
                  </a:moveTo>
                  <a:lnTo>
                    <a:pt x="796824" y="0"/>
                  </a:lnTo>
                  <a:cubicBezTo>
                    <a:pt x="805639" y="0"/>
                    <a:pt x="814092" y="3502"/>
                    <a:pt x="820325" y="9734"/>
                  </a:cubicBezTo>
                  <a:cubicBezTo>
                    <a:pt x="826558" y="15967"/>
                    <a:pt x="830059" y="24420"/>
                    <a:pt x="830059" y="33235"/>
                  </a:cubicBezTo>
                  <a:lnTo>
                    <a:pt x="830059" y="773314"/>
                  </a:lnTo>
                  <a:cubicBezTo>
                    <a:pt x="830059" y="782129"/>
                    <a:pt x="826558" y="790582"/>
                    <a:pt x="820325" y="796815"/>
                  </a:cubicBezTo>
                  <a:cubicBezTo>
                    <a:pt x="814092" y="803047"/>
                    <a:pt x="805639" y="806549"/>
                    <a:pt x="796824" y="806549"/>
                  </a:cubicBezTo>
                  <a:lnTo>
                    <a:pt x="33235" y="806549"/>
                  </a:lnTo>
                  <a:cubicBezTo>
                    <a:pt x="24420" y="806549"/>
                    <a:pt x="15967" y="803047"/>
                    <a:pt x="9734" y="796815"/>
                  </a:cubicBezTo>
                  <a:cubicBezTo>
                    <a:pt x="3502" y="790582"/>
                    <a:pt x="0" y="782129"/>
                    <a:pt x="0" y="773314"/>
                  </a:cubicBezTo>
                  <a:lnTo>
                    <a:pt x="0" y="33235"/>
                  </a:lnTo>
                  <a:cubicBezTo>
                    <a:pt x="0" y="24420"/>
                    <a:pt x="3502" y="15967"/>
                    <a:pt x="9734" y="9734"/>
                  </a:cubicBezTo>
                  <a:cubicBezTo>
                    <a:pt x="15967" y="3502"/>
                    <a:pt x="24420" y="0"/>
                    <a:pt x="33235" y="0"/>
                  </a:cubicBezTo>
                  <a:close/>
                </a:path>
              </a:pathLst>
            </a:custGeom>
            <a:blipFill>
              <a:blip r:embed="rId5"/>
              <a:stretch>
                <a:fillRect t="-41816" b="-41816"/>
              </a:stretch>
            </a:blipFill>
          </p:spPr>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529936"/>
            <a:ext cx="3086100" cy="10816936"/>
            <a:chOff x="0" y="0"/>
            <a:chExt cx="812800" cy="2848905"/>
          </a:xfrm>
        </p:grpSpPr>
        <p:sp>
          <p:nvSpPr>
            <p:cNvPr id="3" name="Freeform 3"/>
            <p:cNvSpPr/>
            <p:nvPr/>
          </p:nvSpPr>
          <p:spPr>
            <a:xfrm>
              <a:off x="0" y="0"/>
              <a:ext cx="812800" cy="2848905"/>
            </a:xfrm>
            <a:custGeom>
              <a:avLst/>
              <a:gdLst/>
              <a:ahLst/>
              <a:cxnLst/>
              <a:rect l="l" t="t" r="r" b="b"/>
              <a:pathLst>
                <a:path w="812800" h="2848905">
                  <a:moveTo>
                    <a:pt x="0" y="0"/>
                  </a:moveTo>
                  <a:lnTo>
                    <a:pt x="812800" y="0"/>
                  </a:lnTo>
                  <a:lnTo>
                    <a:pt x="812800" y="2848905"/>
                  </a:lnTo>
                  <a:lnTo>
                    <a:pt x="0" y="2848905"/>
                  </a:lnTo>
                  <a:close/>
                </a:path>
              </a:pathLst>
            </a:custGeom>
            <a:solidFill>
              <a:srgbClr val="673117"/>
            </a:solidFill>
          </p:spPr>
        </p:sp>
        <p:sp>
          <p:nvSpPr>
            <p:cNvPr id="4" name="TextBox 4"/>
            <p:cNvSpPr txBox="1"/>
            <p:nvPr/>
          </p:nvSpPr>
          <p:spPr>
            <a:xfrm>
              <a:off x="0" y="-38100"/>
              <a:ext cx="812800" cy="2887005"/>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342297" y="1640732"/>
            <a:ext cx="5487606" cy="7617568"/>
            <a:chOff x="0" y="0"/>
            <a:chExt cx="850174" cy="1180161"/>
          </a:xfrm>
        </p:grpSpPr>
        <p:sp>
          <p:nvSpPr>
            <p:cNvPr id="6" name="Freeform 6"/>
            <p:cNvSpPr/>
            <p:nvPr/>
          </p:nvSpPr>
          <p:spPr>
            <a:xfrm>
              <a:off x="0" y="0"/>
              <a:ext cx="850174" cy="1180161"/>
            </a:xfrm>
            <a:custGeom>
              <a:avLst/>
              <a:gdLst/>
              <a:ahLst/>
              <a:cxnLst/>
              <a:rect l="l" t="t" r="r" b="b"/>
              <a:pathLst>
                <a:path w="850174" h="1180161">
                  <a:moveTo>
                    <a:pt x="90291" y="0"/>
                  </a:moveTo>
                  <a:lnTo>
                    <a:pt x="759882" y="0"/>
                  </a:lnTo>
                  <a:cubicBezTo>
                    <a:pt x="783829" y="0"/>
                    <a:pt x="806795" y="9513"/>
                    <a:pt x="823728" y="26446"/>
                  </a:cubicBezTo>
                  <a:cubicBezTo>
                    <a:pt x="840661" y="43379"/>
                    <a:pt x="850174" y="66345"/>
                    <a:pt x="850174" y="90291"/>
                  </a:cubicBezTo>
                  <a:lnTo>
                    <a:pt x="850174" y="1089869"/>
                  </a:lnTo>
                  <a:cubicBezTo>
                    <a:pt x="850174" y="1139736"/>
                    <a:pt x="809749" y="1180161"/>
                    <a:pt x="759882" y="1180161"/>
                  </a:cubicBezTo>
                  <a:lnTo>
                    <a:pt x="90291" y="1180161"/>
                  </a:lnTo>
                  <a:cubicBezTo>
                    <a:pt x="40425" y="1180161"/>
                    <a:pt x="0" y="1139736"/>
                    <a:pt x="0" y="1089869"/>
                  </a:cubicBezTo>
                  <a:lnTo>
                    <a:pt x="0" y="90291"/>
                  </a:lnTo>
                  <a:cubicBezTo>
                    <a:pt x="0" y="40425"/>
                    <a:pt x="40425" y="0"/>
                    <a:pt x="90291" y="0"/>
                  </a:cubicBezTo>
                  <a:close/>
                </a:path>
              </a:pathLst>
            </a:custGeom>
            <a:blipFill>
              <a:blip r:embed="rId2"/>
              <a:stretch>
                <a:fillRect l="-54175" r="-54175"/>
              </a:stretch>
            </a:blipFill>
          </p:spPr>
        </p:sp>
      </p:grpSp>
      <p:sp>
        <p:nvSpPr>
          <p:cNvPr id="7" name="Freeform 7"/>
          <p:cNvSpPr/>
          <p:nvPr/>
        </p:nvSpPr>
        <p:spPr>
          <a:xfrm>
            <a:off x="14925339" y="4522573"/>
            <a:ext cx="7133665" cy="7133665"/>
          </a:xfrm>
          <a:custGeom>
            <a:avLst/>
            <a:gdLst/>
            <a:ahLst/>
            <a:cxnLst/>
            <a:rect l="l" t="t" r="r" b="b"/>
            <a:pathLst>
              <a:path w="7133665" h="7133665">
                <a:moveTo>
                  <a:pt x="0" y="0"/>
                </a:moveTo>
                <a:lnTo>
                  <a:pt x="7133664" y="0"/>
                </a:lnTo>
                <a:lnTo>
                  <a:pt x="7133664" y="7133665"/>
                </a:lnTo>
                <a:lnTo>
                  <a:pt x="0" y="7133665"/>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sp>
      <p:sp>
        <p:nvSpPr>
          <p:cNvPr id="8" name="TextBox 8"/>
          <p:cNvSpPr txBox="1"/>
          <p:nvPr/>
        </p:nvSpPr>
        <p:spPr>
          <a:xfrm>
            <a:off x="7050799" y="807650"/>
            <a:ext cx="11237201" cy="3187454"/>
          </a:xfrm>
          <a:prstGeom prst="rect">
            <a:avLst/>
          </a:prstGeom>
        </p:spPr>
        <p:txBody>
          <a:bodyPr lIns="0" tIns="0" rIns="0" bIns="0" rtlCol="0" anchor="t">
            <a:spAutoFit/>
          </a:bodyPr>
          <a:lstStyle/>
          <a:p>
            <a:pPr algn="l">
              <a:lnSpc>
                <a:spcPts val="8544"/>
              </a:lnSpc>
            </a:pPr>
            <a:r>
              <a:rPr lang="en-US" sz="6103">
                <a:solidFill>
                  <a:srgbClr val="000000"/>
                </a:solidFill>
                <a:latin typeface="Montserrat"/>
                <a:ea typeface="Montserrat"/>
                <a:cs typeface="Montserrat"/>
                <a:sym typeface="Montserrat"/>
              </a:rPr>
              <a:t>Problems Facing Basil's Bakery</a:t>
            </a:r>
          </a:p>
          <a:p>
            <a:pPr algn="l">
              <a:lnSpc>
                <a:spcPts val="8544"/>
              </a:lnSpc>
              <a:spcBef>
                <a:spcPct val="0"/>
              </a:spcBef>
            </a:pPr>
            <a:endParaRPr lang="en-US" sz="6103">
              <a:solidFill>
                <a:srgbClr val="000000"/>
              </a:solidFill>
              <a:latin typeface="Montserrat"/>
              <a:ea typeface="Montserrat"/>
              <a:cs typeface="Montserrat"/>
              <a:sym typeface="Montserrat"/>
            </a:endParaRPr>
          </a:p>
        </p:txBody>
      </p:sp>
      <p:sp>
        <p:nvSpPr>
          <p:cNvPr id="9" name="TextBox 9"/>
          <p:cNvSpPr txBox="1"/>
          <p:nvPr/>
        </p:nvSpPr>
        <p:spPr>
          <a:xfrm>
            <a:off x="7129606" y="3369179"/>
            <a:ext cx="8962552" cy="1213749"/>
          </a:xfrm>
          <a:prstGeom prst="rect">
            <a:avLst/>
          </a:prstGeom>
        </p:spPr>
        <p:txBody>
          <a:bodyPr lIns="0" tIns="0" rIns="0" bIns="0" rtlCol="0" anchor="t">
            <a:spAutoFit/>
          </a:bodyPr>
          <a:lstStyle/>
          <a:p>
            <a:pPr algn="just">
              <a:lnSpc>
                <a:spcPts val="2400"/>
              </a:lnSpc>
            </a:pPr>
            <a:r>
              <a:rPr lang="en-US" sz="1714" b="1">
                <a:solidFill>
                  <a:srgbClr val="673117"/>
                </a:solidFill>
                <a:latin typeface="Montserrat Bold"/>
                <a:ea typeface="Montserrat Bold"/>
                <a:cs typeface="Montserrat Bold"/>
                <a:sym typeface="Montserrat Bold"/>
              </a:rPr>
              <a:t>Limited Digital Presence</a:t>
            </a:r>
          </a:p>
          <a:p>
            <a:pPr algn="just">
              <a:lnSpc>
                <a:spcPts val="2400"/>
              </a:lnSpc>
            </a:pPr>
            <a:r>
              <a:rPr lang="en-US" sz="1714">
                <a:solidFill>
                  <a:srgbClr val="673117"/>
                </a:solidFill>
                <a:latin typeface="Montserrat"/>
                <a:ea typeface="Montserrat"/>
                <a:cs typeface="Montserrat"/>
                <a:sym typeface="Montserrat"/>
              </a:rPr>
              <a:t>No social media, online ordering, or digital marketing — making the bakery invisible to a growing segment of potential customers (Kotler &amp; Keller, 2016).</a:t>
            </a:r>
          </a:p>
          <a:p>
            <a:pPr algn="just">
              <a:lnSpc>
                <a:spcPts val="2400"/>
              </a:lnSpc>
            </a:pPr>
            <a:endParaRPr lang="en-US" sz="1714">
              <a:solidFill>
                <a:srgbClr val="673117"/>
              </a:solidFill>
              <a:latin typeface="Montserrat"/>
              <a:ea typeface="Montserrat"/>
              <a:cs typeface="Montserrat"/>
              <a:sym typeface="Montserrat"/>
            </a:endParaRPr>
          </a:p>
        </p:txBody>
      </p:sp>
      <p:sp>
        <p:nvSpPr>
          <p:cNvPr id="10" name="TextBox 10"/>
          <p:cNvSpPr txBox="1"/>
          <p:nvPr/>
        </p:nvSpPr>
        <p:spPr>
          <a:xfrm>
            <a:off x="7129606" y="4994262"/>
            <a:ext cx="8962552" cy="1213749"/>
          </a:xfrm>
          <a:prstGeom prst="rect">
            <a:avLst/>
          </a:prstGeom>
        </p:spPr>
        <p:txBody>
          <a:bodyPr lIns="0" tIns="0" rIns="0" bIns="0" rtlCol="0" anchor="t">
            <a:spAutoFit/>
          </a:bodyPr>
          <a:lstStyle/>
          <a:p>
            <a:pPr algn="just">
              <a:lnSpc>
                <a:spcPts val="2400"/>
              </a:lnSpc>
            </a:pPr>
            <a:r>
              <a:rPr lang="en-US" sz="1714" b="1">
                <a:solidFill>
                  <a:srgbClr val="673117"/>
                </a:solidFill>
                <a:latin typeface="Montserrat Bold"/>
                <a:ea typeface="Montserrat Bold"/>
                <a:cs typeface="Montserrat Bold"/>
                <a:sym typeface="Montserrat Bold"/>
              </a:rPr>
              <a:t>Outdated Product Range</a:t>
            </a:r>
          </a:p>
          <a:p>
            <a:pPr algn="just">
              <a:lnSpc>
                <a:spcPts val="2400"/>
              </a:lnSpc>
            </a:pPr>
            <a:r>
              <a:rPr lang="en-US" sz="1714">
                <a:solidFill>
                  <a:srgbClr val="673117"/>
                </a:solidFill>
                <a:latin typeface="Montserrat"/>
                <a:ea typeface="Montserrat"/>
                <a:cs typeface="Montserrat"/>
                <a:sym typeface="Montserrat"/>
              </a:rPr>
              <a:t>Failure to adapt to demand for gluten-free, vegan, and low-sugar options has likely driven customers to competitors (Jobber &amp; Ellis-Chadwick, 2019).</a:t>
            </a:r>
          </a:p>
          <a:p>
            <a:pPr algn="just">
              <a:lnSpc>
                <a:spcPts val="2400"/>
              </a:lnSpc>
            </a:pPr>
            <a:endParaRPr lang="en-US" sz="1714">
              <a:solidFill>
                <a:srgbClr val="673117"/>
              </a:solidFill>
              <a:latin typeface="Montserrat"/>
              <a:ea typeface="Montserrat"/>
              <a:cs typeface="Montserrat"/>
              <a:sym typeface="Montserrat"/>
            </a:endParaRPr>
          </a:p>
        </p:txBody>
      </p:sp>
      <p:sp>
        <p:nvSpPr>
          <p:cNvPr id="11" name="Freeform 11"/>
          <p:cNvSpPr/>
          <p:nvPr/>
        </p:nvSpPr>
        <p:spPr>
          <a:xfrm>
            <a:off x="5829903" y="5134426"/>
            <a:ext cx="630180" cy="630180"/>
          </a:xfrm>
          <a:custGeom>
            <a:avLst/>
            <a:gdLst/>
            <a:ahLst/>
            <a:cxnLst/>
            <a:rect l="l" t="t" r="r" b="b"/>
            <a:pathLst>
              <a:path w="630180" h="630180">
                <a:moveTo>
                  <a:pt x="0" y="0"/>
                </a:moveTo>
                <a:lnTo>
                  <a:pt x="630180" y="0"/>
                </a:lnTo>
                <a:lnTo>
                  <a:pt x="630180" y="630180"/>
                </a:lnTo>
                <a:lnTo>
                  <a:pt x="0" y="63018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2" name="TextBox 12"/>
          <p:cNvSpPr txBox="1"/>
          <p:nvPr/>
        </p:nvSpPr>
        <p:spPr>
          <a:xfrm>
            <a:off x="7129606" y="6330077"/>
            <a:ext cx="8962552" cy="908949"/>
          </a:xfrm>
          <a:prstGeom prst="rect">
            <a:avLst/>
          </a:prstGeom>
        </p:spPr>
        <p:txBody>
          <a:bodyPr lIns="0" tIns="0" rIns="0" bIns="0" rtlCol="0" anchor="t">
            <a:spAutoFit/>
          </a:bodyPr>
          <a:lstStyle/>
          <a:p>
            <a:pPr algn="just">
              <a:lnSpc>
                <a:spcPts val="2400"/>
              </a:lnSpc>
            </a:pPr>
            <a:r>
              <a:rPr lang="en-US" sz="1714" b="1">
                <a:solidFill>
                  <a:srgbClr val="673117"/>
                </a:solidFill>
                <a:latin typeface="Montserrat Bold"/>
                <a:ea typeface="Montserrat Bold"/>
                <a:cs typeface="Montserrat Bold"/>
                <a:sym typeface="Montserrat Bold"/>
              </a:rPr>
              <a:t>Operational Inefficiencies</a:t>
            </a:r>
          </a:p>
          <a:p>
            <a:pPr algn="just">
              <a:lnSpc>
                <a:spcPts val="2400"/>
              </a:lnSpc>
            </a:pPr>
            <a:r>
              <a:rPr lang="en-US" sz="1714">
                <a:solidFill>
                  <a:srgbClr val="673117"/>
                </a:solidFill>
                <a:latin typeface="Montserrat"/>
                <a:ea typeface="Montserrat"/>
                <a:cs typeface="Montserrat"/>
                <a:sym typeface="Montserrat"/>
              </a:rPr>
              <a:t>Poor production planning and stock management lead to waste and lost revenue.</a:t>
            </a:r>
          </a:p>
          <a:p>
            <a:pPr algn="just">
              <a:lnSpc>
                <a:spcPts val="2400"/>
              </a:lnSpc>
            </a:pPr>
            <a:endParaRPr lang="en-US" sz="1714">
              <a:solidFill>
                <a:srgbClr val="673117"/>
              </a:solidFill>
              <a:latin typeface="Montserrat"/>
              <a:ea typeface="Montserrat"/>
              <a:cs typeface="Montserrat"/>
              <a:sym typeface="Montserrat"/>
            </a:endParaRPr>
          </a:p>
        </p:txBody>
      </p:sp>
      <p:sp>
        <p:nvSpPr>
          <p:cNvPr id="13" name="TextBox 13"/>
          <p:cNvSpPr txBox="1"/>
          <p:nvPr/>
        </p:nvSpPr>
        <p:spPr>
          <a:xfrm>
            <a:off x="7129606" y="7595847"/>
            <a:ext cx="8962552" cy="1518549"/>
          </a:xfrm>
          <a:prstGeom prst="rect">
            <a:avLst/>
          </a:prstGeom>
        </p:spPr>
        <p:txBody>
          <a:bodyPr lIns="0" tIns="0" rIns="0" bIns="0" rtlCol="0" anchor="t">
            <a:spAutoFit/>
          </a:bodyPr>
          <a:lstStyle/>
          <a:p>
            <a:pPr algn="just">
              <a:lnSpc>
                <a:spcPts val="2400"/>
              </a:lnSpc>
            </a:pPr>
            <a:r>
              <a:rPr lang="en-US" sz="1714" b="1">
                <a:solidFill>
                  <a:srgbClr val="673117"/>
                </a:solidFill>
                <a:latin typeface="Montserrat Bold"/>
                <a:ea typeface="Montserrat Bold"/>
                <a:cs typeface="Montserrat Bold"/>
                <a:sym typeface="Montserrat Bold"/>
              </a:rPr>
              <a:t>External Pressures</a:t>
            </a:r>
          </a:p>
          <a:p>
            <a:pPr algn="just">
              <a:lnSpc>
                <a:spcPts val="2400"/>
              </a:lnSpc>
            </a:pPr>
            <a:r>
              <a:rPr lang="en-US" sz="1714">
                <a:solidFill>
                  <a:srgbClr val="673117"/>
                </a:solidFill>
                <a:latin typeface="Montserrat"/>
                <a:ea typeface="Montserrat"/>
                <a:cs typeface="Montserrat"/>
                <a:sym typeface="Montserrat"/>
              </a:rPr>
              <a:t>Rising ingredient costs due to inflation and supply chain disruption, plus growing competition from artisan bakeries and supermarket in-store options (Armstrong et al., 2017).</a:t>
            </a:r>
          </a:p>
          <a:p>
            <a:pPr algn="just">
              <a:lnSpc>
                <a:spcPts val="2400"/>
              </a:lnSpc>
            </a:pPr>
            <a:endParaRPr lang="en-US" sz="1714">
              <a:solidFill>
                <a:srgbClr val="673117"/>
              </a:solidFill>
              <a:latin typeface="Montserrat"/>
              <a:ea typeface="Montserrat"/>
              <a:cs typeface="Montserrat"/>
              <a:sym typeface="Montserra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534005" y="-1637445"/>
            <a:ext cx="3086100" cy="11045536"/>
            <a:chOff x="0" y="0"/>
            <a:chExt cx="812800" cy="2909112"/>
          </a:xfrm>
        </p:grpSpPr>
        <p:sp>
          <p:nvSpPr>
            <p:cNvPr id="3" name="Freeform 3"/>
            <p:cNvSpPr/>
            <p:nvPr/>
          </p:nvSpPr>
          <p:spPr>
            <a:xfrm>
              <a:off x="0" y="0"/>
              <a:ext cx="812800" cy="2909113"/>
            </a:xfrm>
            <a:custGeom>
              <a:avLst/>
              <a:gdLst/>
              <a:ahLst/>
              <a:cxnLst/>
              <a:rect l="l" t="t" r="r" b="b"/>
              <a:pathLst>
                <a:path w="812800" h="2909113">
                  <a:moveTo>
                    <a:pt x="406400" y="0"/>
                  </a:moveTo>
                  <a:lnTo>
                    <a:pt x="406400" y="0"/>
                  </a:lnTo>
                  <a:cubicBezTo>
                    <a:pt x="630849" y="0"/>
                    <a:pt x="812800" y="181951"/>
                    <a:pt x="812800" y="406400"/>
                  </a:cubicBezTo>
                  <a:lnTo>
                    <a:pt x="812800" y="2502713"/>
                  </a:lnTo>
                  <a:cubicBezTo>
                    <a:pt x="812800" y="2727161"/>
                    <a:pt x="630849" y="2909113"/>
                    <a:pt x="406400" y="2909113"/>
                  </a:cubicBezTo>
                  <a:lnTo>
                    <a:pt x="406400" y="2909113"/>
                  </a:lnTo>
                  <a:cubicBezTo>
                    <a:pt x="298616" y="2909113"/>
                    <a:pt x="195247" y="2866296"/>
                    <a:pt x="119032" y="2790081"/>
                  </a:cubicBezTo>
                  <a:cubicBezTo>
                    <a:pt x="42817" y="2713866"/>
                    <a:pt x="0" y="2610496"/>
                    <a:pt x="0" y="2502713"/>
                  </a:cubicBezTo>
                  <a:lnTo>
                    <a:pt x="0" y="406400"/>
                  </a:lnTo>
                  <a:cubicBezTo>
                    <a:pt x="0" y="181951"/>
                    <a:pt x="181951" y="0"/>
                    <a:pt x="406400" y="0"/>
                  </a:cubicBezTo>
                  <a:close/>
                </a:path>
              </a:pathLst>
            </a:custGeom>
            <a:solidFill>
              <a:srgbClr val="673117"/>
            </a:solidFill>
          </p:spPr>
        </p:sp>
        <p:sp>
          <p:nvSpPr>
            <p:cNvPr id="4" name="TextBox 4"/>
            <p:cNvSpPr txBox="1"/>
            <p:nvPr/>
          </p:nvSpPr>
          <p:spPr>
            <a:xfrm>
              <a:off x="0" y="-180975"/>
              <a:ext cx="812800" cy="3090087"/>
            </a:xfrm>
            <a:prstGeom prst="rect">
              <a:avLst/>
            </a:prstGeom>
          </p:spPr>
          <p:txBody>
            <a:bodyPr lIns="50800" tIns="50800" rIns="50800" bIns="50800" rtlCol="0" anchor="ctr"/>
            <a:lstStyle/>
            <a:p>
              <a:pPr algn="ctr">
                <a:lnSpc>
                  <a:spcPts val="2520"/>
                </a:lnSpc>
              </a:pPr>
              <a:endParaRPr/>
            </a:p>
          </p:txBody>
        </p:sp>
      </p:grpSp>
      <p:sp>
        <p:nvSpPr>
          <p:cNvPr id="5" name="Freeform 5"/>
          <p:cNvSpPr/>
          <p:nvPr/>
        </p:nvSpPr>
        <p:spPr>
          <a:xfrm>
            <a:off x="-4403719" y="3280630"/>
            <a:ext cx="7133665" cy="7133665"/>
          </a:xfrm>
          <a:custGeom>
            <a:avLst/>
            <a:gdLst/>
            <a:ahLst/>
            <a:cxnLst/>
            <a:rect l="l" t="t" r="r" b="b"/>
            <a:pathLst>
              <a:path w="7133665" h="7133665">
                <a:moveTo>
                  <a:pt x="0" y="0"/>
                </a:moveTo>
                <a:lnTo>
                  <a:pt x="7133665" y="0"/>
                </a:lnTo>
                <a:lnTo>
                  <a:pt x="7133665" y="7133665"/>
                </a:lnTo>
                <a:lnTo>
                  <a:pt x="0" y="7133665"/>
                </a:lnTo>
                <a:lnTo>
                  <a:pt x="0" y="0"/>
                </a:lnTo>
                <a:close/>
              </a:path>
            </a:pathLst>
          </a:custGeom>
          <a:blipFill>
            <a:blip>
              <a:alphaModFix amt="50000"/>
              <a:extLst>
                <a:ext uri="{96DAC541-7B7A-43D3-8B79-37D633B846F1}">
                  <asvg:svgBlip xmlns:asvg="http://schemas.microsoft.com/office/drawing/2016/SVG/main" r:embed="rId2"/>
                </a:ext>
              </a:extLst>
            </a:blip>
            <a:stretch>
              <a:fillRect/>
            </a:stretch>
          </a:blipFill>
        </p:spPr>
      </p:sp>
      <p:sp>
        <p:nvSpPr>
          <p:cNvPr id="6" name="TextBox 6"/>
          <p:cNvSpPr txBox="1"/>
          <p:nvPr/>
        </p:nvSpPr>
        <p:spPr>
          <a:xfrm>
            <a:off x="1249576" y="3436133"/>
            <a:ext cx="8441921" cy="1674124"/>
          </a:xfrm>
          <a:prstGeom prst="rect">
            <a:avLst/>
          </a:prstGeom>
        </p:spPr>
        <p:txBody>
          <a:bodyPr lIns="0" tIns="0" rIns="0" bIns="0" rtlCol="0" anchor="t">
            <a:spAutoFit/>
          </a:bodyPr>
          <a:lstStyle/>
          <a:p>
            <a:pPr algn="just">
              <a:lnSpc>
                <a:spcPts val="2820"/>
              </a:lnSpc>
            </a:pPr>
            <a:r>
              <a:rPr lang="en-US" sz="2014" b="1">
                <a:solidFill>
                  <a:srgbClr val="673117"/>
                </a:solidFill>
                <a:latin typeface="Montserrat Bold"/>
                <a:ea typeface="Montserrat Bold"/>
                <a:cs typeface="Montserrat Bold"/>
                <a:sym typeface="Montserrat Bold"/>
              </a:rPr>
              <a:t>What Is PESTEL?</a:t>
            </a:r>
          </a:p>
          <a:p>
            <a:pPr algn="just">
              <a:lnSpc>
                <a:spcPts val="2680"/>
              </a:lnSpc>
            </a:pPr>
            <a:r>
              <a:rPr lang="en-US" sz="1914">
                <a:solidFill>
                  <a:srgbClr val="673117"/>
                </a:solidFill>
                <a:latin typeface="Montserrat"/>
                <a:ea typeface="Montserrat"/>
                <a:cs typeface="Montserrat"/>
                <a:sym typeface="Montserrat"/>
              </a:rPr>
              <a:t>A strategic tool examining Political, Economic, Social,Technological, Environmental, and Legal factors. Widely used for strategic planning, market entry, and competitive analysis (Johnson et al., 2017).</a:t>
            </a:r>
          </a:p>
          <a:p>
            <a:pPr algn="just">
              <a:lnSpc>
                <a:spcPts val="2680"/>
              </a:lnSpc>
            </a:pPr>
            <a:endParaRPr lang="en-US" sz="1914">
              <a:solidFill>
                <a:srgbClr val="673117"/>
              </a:solidFill>
              <a:latin typeface="Montserrat"/>
              <a:ea typeface="Montserrat"/>
              <a:cs typeface="Montserrat"/>
              <a:sym typeface="Montserrat"/>
            </a:endParaRPr>
          </a:p>
        </p:txBody>
      </p:sp>
      <p:sp>
        <p:nvSpPr>
          <p:cNvPr id="7" name="TextBox 7"/>
          <p:cNvSpPr txBox="1"/>
          <p:nvPr/>
        </p:nvSpPr>
        <p:spPr>
          <a:xfrm>
            <a:off x="1249576" y="1228255"/>
            <a:ext cx="12882580" cy="2245978"/>
          </a:xfrm>
          <a:prstGeom prst="rect">
            <a:avLst/>
          </a:prstGeom>
        </p:spPr>
        <p:txBody>
          <a:bodyPr lIns="0" tIns="0" rIns="0" bIns="0" rtlCol="0" anchor="t">
            <a:spAutoFit/>
          </a:bodyPr>
          <a:lstStyle/>
          <a:p>
            <a:pPr algn="l">
              <a:lnSpc>
                <a:spcPts val="9030"/>
              </a:lnSpc>
            </a:pPr>
            <a:r>
              <a:rPr lang="en-US" sz="6450" b="1">
                <a:solidFill>
                  <a:srgbClr val="000000"/>
                </a:solidFill>
                <a:latin typeface="Montserrat Bold"/>
                <a:ea typeface="Montserrat Bold"/>
                <a:cs typeface="Montserrat Bold"/>
                <a:sym typeface="Montserrat Bold"/>
              </a:rPr>
              <a:t>PESTEL Framework: Critique</a:t>
            </a:r>
          </a:p>
          <a:p>
            <a:pPr algn="l">
              <a:lnSpc>
                <a:spcPts val="9030"/>
              </a:lnSpc>
              <a:spcBef>
                <a:spcPct val="0"/>
              </a:spcBef>
            </a:pPr>
            <a:endParaRPr lang="en-US" sz="6450" b="1">
              <a:solidFill>
                <a:srgbClr val="000000"/>
              </a:solidFill>
              <a:latin typeface="Montserrat Bold"/>
              <a:ea typeface="Montserrat Bold"/>
              <a:cs typeface="Montserrat Bold"/>
              <a:sym typeface="Montserrat Bold"/>
            </a:endParaRPr>
          </a:p>
        </p:txBody>
      </p:sp>
      <p:sp>
        <p:nvSpPr>
          <p:cNvPr id="8" name="TextBox 8"/>
          <p:cNvSpPr txBox="1"/>
          <p:nvPr/>
        </p:nvSpPr>
        <p:spPr>
          <a:xfrm>
            <a:off x="1249576" y="5302378"/>
            <a:ext cx="8441921" cy="1674124"/>
          </a:xfrm>
          <a:prstGeom prst="rect">
            <a:avLst/>
          </a:prstGeom>
        </p:spPr>
        <p:txBody>
          <a:bodyPr lIns="0" tIns="0" rIns="0" bIns="0" rtlCol="0" anchor="t">
            <a:spAutoFit/>
          </a:bodyPr>
          <a:lstStyle/>
          <a:p>
            <a:pPr algn="just">
              <a:lnSpc>
                <a:spcPts val="2820"/>
              </a:lnSpc>
            </a:pPr>
            <a:r>
              <a:rPr lang="en-US" sz="2014" b="1">
                <a:solidFill>
                  <a:srgbClr val="673117"/>
                </a:solidFill>
                <a:latin typeface="Montserrat Bold"/>
                <a:ea typeface="Montserrat Bold"/>
                <a:cs typeface="Montserrat Bold"/>
                <a:sym typeface="Montserrat Bold"/>
              </a:rPr>
              <a:t>Strength</a:t>
            </a:r>
          </a:p>
          <a:p>
            <a:pPr marL="413361" lvl="1" indent="-206680" algn="l">
              <a:lnSpc>
                <a:spcPts val="2680"/>
              </a:lnSpc>
              <a:buFont typeface="Arial"/>
              <a:buChar char="•"/>
            </a:pPr>
            <a:r>
              <a:rPr lang="en-US" sz="1914">
                <a:solidFill>
                  <a:srgbClr val="673117"/>
                </a:solidFill>
                <a:latin typeface="Montserrat"/>
                <a:ea typeface="Montserrat"/>
                <a:cs typeface="Montserrat"/>
                <a:sym typeface="Montserrat"/>
              </a:rPr>
              <a:t>Broad, comprehensive view of the macro-environment</a:t>
            </a:r>
          </a:p>
          <a:p>
            <a:pPr marL="413361" lvl="1" indent="-206680" algn="l">
              <a:lnSpc>
                <a:spcPts val="2680"/>
              </a:lnSpc>
              <a:buFont typeface="Arial"/>
              <a:buChar char="•"/>
            </a:pPr>
            <a:r>
              <a:rPr lang="en-US" sz="1914">
                <a:solidFill>
                  <a:srgbClr val="673117"/>
                </a:solidFill>
                <a:latin typeface="Montserrat"/>
                <a:ea typeface="Montserrat"/>
                <a:cs typeface="Montserrat"/>
                <a:sym typeface="Montserrat"/>
              </a:rPr>
              <a:t>Encourages forward thinking and scenario planning</a:t>
            </a:r>
          </a:p>
          <a:p>
            <a:pPr marL="413361" lvl="1" indent="-206680" algn="l">
              <a:lnSpc>
                <a:spcPts val="2680"/>
              </a:lnSpc>
              <a:buFont typeface="Arial"/>
              <a:buChar char="•"/>
            </a:pPr>
            <a:r>
              <a:rPr lang="en-US" sz="1914">
                <a:solidFill>
                  <a:srgbClr val="673117"/>
                </a:solidFill>
                <a:latin typeface="Montserrat"/>
                <a:ea typeface="Montserrat"/>
                <a:cs typeface="Montserrat"/>
                <a:sym typeface="Montserrat"/>
              </a:rPr>
              <a:t>Simple to communicate to non-specialist stakeholders</a:t>
            </a:r>
          </a:p>
          <a:p>
            <a:pPr algn="l">
              <a:lnSpc>
                <a:spcPts val="2680"/>
              </a:lnSpc>
            </a:pPr>
            <a:endParaRPr lang="en-US" sz="1914">
              <a:solidFill>
                <a:srgbClr val="673117"/>
              </a:solidFill>
              <a:latin typeface="Montserrat"/>
              <a:ea typeface="Montserrat"/>
              <a:cs typeface="Montserrat"/>
              <a:sym typeface="Montserrat"/>
            </a:endParaRPr>
          </a:p>
        </p:txBody>
      </p:sp>
      <p:sp>
        <p:nvSpPr>
          <p:cNvPr id="9" name="TextBox 9"/>
          <p:cNvSpPr txBox="1"/>
          <p:nvPr/>
        </p:nvSpPr>
        <p:spPr>
          <a:xfrm>
            <a:off x="1249576" y="7167002"/>
            <a:ext cx="8441921" cy="2674249"/>
          </a:xfrm>
          <a:prstGeom prst="rect">
            <a:avLst/>
          </a:prstGeom>
        </p:spPr>
        <p:txBody>
          <a:bodyPr lIns="0" tIns="0" rIns="0" bIns="0" rtlCol="0" anchor="t">
            <a:spAutoFit/>
          </a:bodyPr>
          <a:lstStyle/>
          <a:p>
            <a:pPr algn="just">
              <a:lnSpc>
                <a:spcPts val="2820"/>
              </a:lnSpc>
            </a:pPr>
            <a:r>
              <a:rPr lang="en-US" sz="2014" b="1">
                <a:solidFill>
                  <a:srgbClr val="000000"/>
                </a:solidFill>
                <a:latin typeface="Montserrat Bold"/>
                <a:ea typeface="Montserrat Bold"/>
                <a:cs typeface="Montserrat Bold"/>
                <a:sym typeface="Montserrat Bold"/>
              </a:rPr>
              <a:t>Limitation</a:t>
            </a:r>
          </a:p>
          <a:p>
            <a:pPr marL="413361" lvl="1" indent="-206680" algn="l">
              <a:lnSpc>
                <a:spcPts val="2680"/>
              </a:lnSpc>
              <a:buFont typeface="Arial"/>
              <a:buChar char="•"/>
            </a:pPr>
            <a:r>
              <a:rPr lang="en-US" sz="1914">
                <a:solidFill>
                  <a:srgbClr val="000000"/>
                </a:solidFill>
                <a:latin typeface="Montserrat"/>
                <a:ea typeface="Montserrat"/>
                <a:cs typeface="Montserrat"/>
                <a:sym typeface="Montserrat"/>
              </a:rPr>
              <a:t>Can become a superficial data list without true analysis (Capon, 2008)</a:t>
            </a:r>
          </a:p>
          <a:p>
            <a:pPr marL="413361" lvl="1" indent="-206680" algn="l">
              <a:lnSpc>
                <a:spcPts val="2680"/>
              </a:lnSpc>
              <a:buFont typeface="Arial"/>
              <a:buChar char="•"/>
            </a:pPr>
            <a:r>
              <a:rPr lang="en-US" sz="1914">
                <a:solidFill>
                  <a:srgbClr val="000000"/>
                </a:solidFill>
                <a:latin typeface="Montserrat"/>
                <a:ea typeface="Montserrat"/>
                <a:cs typeface="Montserrat"/>
                <a:sym typeface="Montserrat"/>
              </a:rPr>
              <a:t>Static snapshot — findings can quickly become outdated (Worthington &amp; Britton, 2009)</a:t>
            </a:r>
          </a:p>
          <a:p>
            <a:pPr marL="413361" lvl="1" indent="-206680" algn="l">
              <a:lnSpc>
                <a:spcPts val="2680"/>
              </a:lnSpc>
              <a:buFont typeface="Arial"/>
              <a:buChar char="•"/>
            </a:pPr>
            <a:r>
              <a:rPr lang="en-US" sz="1914">
                <a:solidFill>
                  <a:srgbClr val="000000"/>
                </a:solidFill>
                <a:latin typeface="Montserrat"/>
                <a:ea typeface="Montserrat"/>
                <a:cs typeface="Montserrat"/>
                <a:sym typeface="Montserrat"/>
              </a:rPr>
              <a:t>Descriptive, not prescriptive — offers no action guidance</a:t>
            </a:r>
          </a:p>
          <a:p>
            <a:pPr algn="l">
              <a:lnSpc>
                <a:spcPts val="2680"/>
              </a:lnSpc>
            </a:pPr>
            <a:endParaRPr lang="en-US" sz="1914">
              <a:solidFill>
                <a:srgbClr val="000000"/>
              </a:solidFill>
              <a:latin typeface="Montserrat"/>
              <a:ea typeface="Montserrat"/>
              <a:cs typeface="Montserrat"/>
              <a:sym typeface="Montserrat"/>
            </a:endParaRPr>
          </a:p>
          <a:p>
            <a:pPr algn="l">
              <a:lnSpc>
                <a:spcPts val="2680"/>
              </a:lnSpc>
            </a:pPr>
            <a:endParaRPr lang="en-US" sz="1914">
              <a:solidFill>
                <a:srgbClr val="000000"/>
              </a:solidFill>
              <a:latin typeface="Montserrat"/>
              <a:ea typeface="Montserrat"/>
              <a:cs typeface="Montserrat"/>
              <a:sym typeface="Montserrat"/>
            </a:endParaRPr>
          </a:p>
        </p:txBody>
      </p:sp>
      <p:grpSp>
        <p:nvGrpSpPr>
          <p:cNvPr id="10" name="Group 10"/>
          <p:cNvGrpSpPr/>
          <p:nvPr/>
        </p:nvGrpSpPr>
        <p:grpSpPr>
          <a:xfrm>
            <a:off x="11621500" y="2413157"/>
            <a:ext cx="5487606" cy="8001138"/>
            <a:chOff x="0" y="0"/>
            <a:chExt cx="850174" cy="1239586"/>
          </a:xfrm>
        </p:grpSpPr>
        <p:sp>
          <p:nvSpPr>
            <p:cNvPr id="11" name="Freeform 11"/>
            <p:cNvSpPr/>
            <p:nvPr/>
          </p:nvSpPr>
          <p:spPr>
            <a:xfrm>
              <a:off x="0" y="0"/>
              <a:ext cx="850174" cy="1239586"/>
            </a:xfrm>
            <a:custGeom>
              <a:avLst/>
              <a:gdLst/>
              <a:ahLst/>
              <a:cxnLst/>
              <a:rect l="l" t="t" r="r" b="b"/>
              <a:pathLst>
                <a:path w="850174" h="1239586">
                  <a:moveTo>
                    <a:pt x="90291" y="0"/>
                  </a:moveTo>
                  <a:lnTo>
                    <a:pt x="759882" y="0"/>
                  </a:lnTo>
                  <a:cubicBezTo>
                    <a:pt x="783829" y="0"/>
                    <a:pt x="806795" y="9513"/>
                    <a:pt x="823728" y="26446"/>
                  </a:cubicBezTo>
                  <a:cubicBezTo>
                    <a:pt x="840661" y="43379"/>
                    <a:pt x="850174" y="66345"/>
                    <a:pt x="850174" y="90291"/>
                  </a:cubicBezTo>
                  <a:lnTo>
                    <a:pt x="850174" y="1149294"/>
                  </a:lnTo>
                  <a:cubicBezTo>
                    <a:pt x="850174" y="1199161"/>
                    <a:pt x="809749" y="1239586"/>
                    <a:pt x="759882" y="1239586"/>
                  </a:cubicBezTo>
                  <a:lnTo>
                    <a:pt x="90291" y="1239586"/>
                  </a:lnTo>
                  <a:cubicBezTo>
                    <a:pt x="66345" y="1239586"/>
                    <a:pt x="43379" y="1230073"/>
                    <a:pt x="26446" y="1213140"/>
                  </a:cubicBezTo>
                  <a:cubicBezTo>
                    <a:pt x="9513" y="1196207"/>
                    <a:pt x="0" y="1173241"/>
                    <a:pt x="0" y="1149294"/>
                  </a:cubicBezTo>
                  <a:lnTo>
                    <a:pt x="0" y="90291"/>
                  </a:lnTo>
                  <a:cubicBezTo>
                    <a:pt x="0" y="40425"/>
                    <a:pt x="40425" y="0"/>
                    <a:pt x="90291" y="0"/>
                  </a:cubicBezTo>
                  <a:close/>
                </a:path>
              </a:pathLst>
            </a:custGeom>
            <a:blipFill>
              <a:blip r:embed="rId3"/>
              <a:stretch>
                <a:fillRect l="-59421" r="-59421"/>
              </a:stretch>
            </a:blipFill>
          </p:spPr>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4381574" y="2870116"/>
            <a:ext cx="2357423" cy="5814371"/>
            <a:chOff x="0" y="0"/>
            <a:chExt cx="1151811" cy="2840837"/>
          </a:xfrm>
        </p:grpSpPr>
        <p:sp>
          <p:nvSpPr>
            <p:cNvPr id="4" name="Freeform 4"/>
            <p:cNvSpPr/>
            <p:nvPr/>
          </p:nvSpPr>
          <p:spPr>
            <a:xfrm>
              <a:off x="39968" y="45156"/>
              <a:ext cx="1111843" cy="2794976"/>
            </a:xfrm>
            <a:custGeom>
              <a:avLst/>
              <a:gdLst/>
              <a:ahLst/>
              <a:cxnLst/>
              <a:rect l="l" t="t" r="r" b="b"/>
              <a:pathLst>
                <a:path w="1111843" h="2794976">
                  <a:moveTo>
                    <a:pt x="672" y="2765201"/>
                  </a:moveTo>
                  <a:cubicBezTo>
                    <a:pt x="-1868" y="2774091"/>
                    <a:pt x="3212" y="2780441"/>
                    <a:pt x="8864" y="2781711"/>
                  </a:cubicBezTo>
                  <a:cubicBezTo>
                    <a:pt x="15249" y="2782981"/>
                    <a:pt x="20836" y="2782981"/>
                    <a:pt x="27220" y="2782981"/>
                  </a:cubicBezTo>
                  <a:cubicBezTo>
                    <a:pt x="52759" y="2784251"/>
                    <a:pt x="78298" y="2784251"/>
                    <a:pt x="104635" y="2785521"/>
                  </a:cubicBezTo>
                  <a:cubicBezTo>
                    <a:pt x="119000" y="2786791"/>
                    <a:pt x="133366" y="2788061"/>
                    <a:pt x="146933" y="2789331"/>
                  </a:cubicBezTo>
                  <a:cubicBezTo>
                    <a:pt x="170876" y="2790601"/>
                    <a:pt x="194020" y="2790601"/>
                    <a:pt x="217963" y="2791871"/>
                  </a:cubicBezTo>
                  <a:cubicBezTo>
                    <a:pt x="227540" y="2791871"/>
                    <a:pt x="236319" y="2791871"/>
                    <a:pt x="245896" y="2790601"/>
                  </a:cubicBezTo>
                  <a:cubicBezTo>
                    <a:pt x="249886" y="2790601"/>
                    <a:pt x="254675" y="2789331"/>
                    <a:pt x="258665" y="2789331"/>
                  </a:cubicBezTo>
                  <a:cubicBezTo>
                    <a:pt x="274627" y="2790601"/>
                    <a:pt x="593861" y="2781711"/>
                    <a:pt x="609822" y="2782981"/>
                  </a:cubicBezTo>
                  <a:cubicBezTo>
                    <a:pt x="632169" y="2784251"/>
                    <a:pt x="693621" y="2784251"/>
                    <a:pt x="715968" y="2784251"/>
                  </a:cubicBezTo>
                  <a:cubicBezTo>
                    <a:pt x="724747" y="2784251"/>
                    <a:pt x="732727" y="2782981"/>
                    <a:pt x="741506" y="2782981"/>
                  </a:cubicBezTo>
                  <a:lnTo>
                    <a:pt x="784603" y="2786791"/>
                  </a:lnTo>
                  <a:cubicBezTo>
                    <a:pt x="815728" y="2789331"/>
                    <a:pt x="846055" y="2786791"/>
                    <a:pt x="877181" y="2790601"/>
                  </a:cubicBezTo>
                  <a:cubicBezTo>
                    <a:pt x="929056" y="2795681"/>
                    <a:pt x="981730" y="2789331"/>
                    <a:pt x="1048343" y="2794411"/>
                  </a:cubicBezTo>
                  <a:cubicBezTo>
                    <a:pt x="1068663" y="2795681"/>
                    <a:pt x="1088983" y="2794411"/>
                    <a:pt x="1111843" y="2794411"/>
                  </a:cubicBezTo>
                  <a:lnTo>
                    <a:pt x="1111843" y="2734721"/>
                  </a:lnTo>
                  <a:cubicBezTo>
                    <a:pt x="1110573" y="2645032"/>
                    <a:pt x="1109303" y="2542168"/>
                    <a:pt x="1109303" y="2432874"/>
                  </a:cubicBezTo>
                  <a:cubicBezTo>
                    <a:pt x="1109303" y="2306437"/>
                    <a:pt x="1113113" y="2177857"/>
                    <a:pt x="1106763" y="2051419"/>
                  </a:cubicBezTo>
                  <a:cubicBezTo>
                    <a:pt x="1099143" y="1967842"/>
                    <a:pt x="1087713" y="319870"/>
                    <a:pt x="1087713" y="236293"/>
                  </a:cubicBezTo>
                  <a:cubicBezTo>
                    <a:pt x="1085173" y="178432"/>
                    <a:pt x="1083903" y="118427"/>
                    <a:pt x="1081363" y="60566"/>
                  </a:cubicBezTo>
                  <a:cubicBezTo>
                    <a:pt x="1081363" y="43422"/>
                    <a:pt x="1080093" y="26278"/>
                    <a:pt x="1078823" y="5644"/>
                  </a:cubicBezTo>
                  <a:cubicBezTo>
                    <a:pt x="1068663" y="3104"/>
                    <a:pt x="1059773" y="1834"/>
                    <a:pt x="1049613" y="564"/>
                  </a:cubicBezTo>
                  <a:cubicBezTo>
                    <a:pt x="1041993" y="-706"/>
                    <a:pt x="1034373" y="564"/>
                    <a:pt x="1028023" y="564"/>
                  </a:cubicBezTo>
                  <a:lnTo>
                    <a:pt x="4874" y="5644"/>
                  </a:lnTo>
                  <a:lnTo>
                    <a:pt x="672" y="2765201"/>
                  </a:lnTo>
                  <a:close/>
                </a:path>
              </a:pathLst>
            </a:custGeom>
            <a:solidFill>
              <a:srgbClr val="AABCEE"/>
            </a:solidFill>
          </p:spPr>
        </p:sp>
        <p:sp>
          <p:nvSpPr>
            <p:cNvPr id="5" name="Freeform 5"/>
            <p:cNvSpPr/>
            <p:nvPr/>
          </p:nvSpPr>
          <p:spPr>
            <a:xfrm>
              <a:off x="11430" y="16510"/>
              <a:ext cx="1090851" cy="2786227"/>
            </a:xfrm>
            <a:custGeom>
              <a:avLst/>
              <a:gdLst/>
              <a:ahLst/>
              <a:cxnLst/>
              <a:rect l="l" t="t" r="r" b="b"/>
              <a:pathLst>
                <a:path w="1090851" h="2786227">
                  <a:moveTo>
                    <a:pt x="1090851" y="2786227"/>
                  </a:moveTo>
                  <a:lnTo>
                    <a:pt x="0" y="2778607"/>
                  </a:lnTo>
                  <a:lnTo>
                    <a:pt x="0" y="984989"/>
                  </a:lnTo>
                  <a:lnTo>
                    <a:pt x="7620" y="20320"/>
                  </a:lnTo>
                  <a:lnTo>
                    <a:pt x="538600" y="0"/>
                  </a:lnTo>
                  <a:lnTo>
                    <a:pt x="1069261" y="8890"/>
                  </a:lnTo>
                  <a:close/>
                </a:path>
              </a:pathLst>
            </a:custGeom>
            <a:solidFill>
              <a:srgbClr val="C7D5FD"/>
            </a:solidFill>
          </p:spPr>
        </p:sp>
        <p:sp>
          <p:nvSpPr>
            <p:cNvPr id="6" name="Freeform 6"/>
            <p:cNvSpPr/>
            <p:nvPr/>
          </p:nvSpPr>
          <p:spPr>
            <a:xfrm>
              <a:off x="-215" y="0"/>
              <a:ext cx="1115195" cy="2812191"/>
            </a:xfrm>
            <a:custGeom>
              <a:avLst/>
              <a:gdLst/>
              <a:ahLst/>
              <a:cxnLst/>
              <a:rect l="l" t="t" r="r" b="b"/>
              <a:pathLst>
                <a:path w="1115195" h="2812191">
                  <a:moveTo>
                    <a:pt x="1082176" y="21590"/>
                  </a:moveTo>
                  <a:cubicBezTo>
                    <a:pt x="1083446" y="34290"/>
                    <a:pt x="1083446" y="44450"/>
                    <a:pt x="1084716" y="56433"/>
                  </a:cubicBezTo>
                  <a:cubicBezTo>
                    <a:pt x="1087256" y="114294"/>
                    <a:pt x="1088526" y="174298"/>
                    <a:pt x="1091066" y="232160"/>
                  </a:cubicBezTo>
                  <a:cubicBezTo>
                    <a:pt x="1091066" y="315737"/>
                    <a:pt x="1103766" y="1963709"/>
                    <a:pt x="1110116" y="2047286"/>
                  </a:cubicBezTo>
                  <a:cubicBezTo>
                    <a:pt x="1116466" y="2173723"/>
                    <a:pt x="1112656" y="2302304"/>
                    <a:pt x="1112656" y="2428741"/>
                  </a:cubicBezTo>
                  <a:cubicBezTo>
                    <a:pt x="1112656" y="2540177"/>
                    <a:pt x="1113926" y="2643042"/>
                    <a:pt x="1115196" y="2751937"/>
                  </a:cubicBezTo>
                  <a:lnTo>
                    <a:pt x="1115196" y="2811627"/>
                  </a:lnTo>
                  <a:cubicBezTo>
                    <a:pt x="1092336" y="2811627"/>
                    <a:pt x="1072016" y="2812897"/>
                    <a:pt x="1051696" y="2811627"/>
                  </a:cubicBezTo>
                  <a:cubicBezTo>
                    <a:pt x="998768" y="2806547"/>
                    <a:pt x="946095" y="2812897"/>
                    <a:pt x="894219" y="2807817"/>
                  </a:cubicBezTo>
                  <a:cubicBezTo>
                    <a:pt x="863094" y="2804007"/>
                    <a:pt x="832767" y="2806547"/>
                    <a:pt x="801641" y="2804007"/>
                  </a:cubicBezTo>
                  <a:lnTo>
                    <a:pt x="758545" y="2800197"/>
                  </a:lnTo>
                  <a:cubicBezTo>
                    <a:pt x="749766" y="2800197"/>
                    <a:pt x="741785" y="2801467"/>
                    <a:pt x="733006" y="2801467"/>
                  </a:cubicBezTo>
                  <a:cubicBezTo>
                    <a:pt x="710660" y="2800197"/>
                    <a:pt x="649207" y="2801467"/>
                    <a:pt x="626861" y="2800197"/>
                  </a:cubicBezTo>
                  <a:cubicBezTo>
                    <a:pt x="610899" y="2798927"/>
                    <a:pt x="291665" y="2807817"/>
                    <a:pt x="275704" y="2806547"/>
                  </a:cubicBezTo>
                  <a:cubicBezTo>
                    <a:pt x="271713" y="2806547"/>
                    <a:pt x="266925" y="2807817"/>
                    <a:pt x="262934" y="2807817"/>
                  </a:cubicBezTo>
                  <a:cubicBezTo>
                    <a:pt x="253357" y="2807817"/>
                    <a:pt x="244578" y="2809087"/>
                    <a:pt x="235001" y="2809087"/>
                  </a:cubicBezTo>
                  <a:cubicBezTo>
                    <a:pt x="211059" y="2809087"/>
                    <a:pt x="187914" y="2807817"/>
                    <a:pt x="163972" y="2806547"/>
                  </a:cubicBezTo>
                  <a:cubicBezTo>
                    <a:pt x="149606" y="2805277"/>
                    <a:pt x="135241" y="2804007"/>
                    <a:pt x="121673" y="2802737"/>
                  </a:cubicBezTo>
                  <a:cubicBezTo>
                    <a:pt x="96134" y="2801467"/>
                    <a:pt x="70596" y="2800197"/>
                    <a:pt x="44259" y="2800197"/>
                  </a:cubicBezTo>
                  <a:cubicBezTo>
                    <a:pt x="34505" y="2800197"/>
                    <a:pt x="25615" y="2800197"/>
                    <a:pt x="15455" y="2798927"/>
                  </a:cubicBezTo>
                  <a:cubicBezTo>
                    <a:pt x="6565" y="2797657"/>
                    <a:pt x="1485" y="2791307"/>
                    <a:pt x="4025" y="2782417"/>
                  </a:cubicBezTo>
                  <a:cubicBezTo>
                    <a:pt x="12915" y="2750192"/>
                    <a:pt x="9105" y="2696617"/>
                    <a:pt x="7835" y="2640899"/>
                  </a:cubicBezTo>
                  <a:cubicBezTo>
                    <a:pt x="6565" y="2527319"/>
                    <a:pt x="2755" y="2415883"/>
                    <a:pt x="4025" y="2302304"/>
                  </a:cubicBezTo>
                  <a:cubicBezTo>
                    <a:pt x="1485" y="2160865"/>
                    <a:pt x="-3595" y="410029"/>
                    <a:pt x="4025" y="266448"/>
                  </a:cubicBezTo>
                  <a:cubicBezTo>
                    <a:pt x="5295" y="238588"/>
                    <a:pt x="4025" y="208586"/>
                    <a:pt x="5295" y="180727"/>
                  </a:cubicBezTo>
                  <a:cubicBezTo>
                    <a:pt x="6565" y="135724"/>
                    <a:pt x="9105" y="86435"/>
                    <a:pt x="10375" y="44450"/>
                  </a:cubicBezTo>
                  <a:cubicBezTo>
                    <a:pt x="10375" y="41910"/>
                    <a:pt x="11645" y="39370"/>
                    <a:pt x="12915" y="38100"/>
                  </a:cubicBezTo>
                  <a:cubicBezTo>
                    <a:pt x="34505" y="35560"/>
                    <a:pt x="50644" y="30480"/>
                    <a:pt x="63413" y="29210"/>
                  </a:cubicBezTo>
                  <a:cubicBezTo>
                    <a:pt x="84961" y="25400"/>
                    <a:pt x="106510" y="22860"/>
                    <a:pt x="128856" y="20320"/>
                  </a:cubicBezTo>
                  <a:cubicBezTo>
                    <a:pt x="144020" y="17780"/>
                    <a:pt x="159183" y="16510"/>
                    <a:pt x="173549" y="13970"/>
                  </a:cubicBezTo>
                  <a:cubicBezTo>
                    <a:pt x="187914" y="11430"/>
                    <a:pt x="203078" y="8890"/>
                    <a:pt x="217443" y="8890"/>
                  </a:cubicBezTo>
                  <a:cubicBezTo>
                    <a:pt x="233405" y="7620"/>
                    <a:pt x="249367" y="10160"/>
                    <a:pt x="265328" y="8890"/>
                  </a:cubicBezTo>
                  <a:cubicBezTo>
                    <a:pt x="285281" y="8890"/>
                    <a:pt x="646813" y="6350"/>
                    <a:pt x="666765" y="5080"/>
                  </a:cubicBezTo>
                  <a:cubicBezTo>
                    <a:pt x="685919" y="3810"/>
                    <a:pt x="705073" y="2540"/>
                    <a:pt x="725025" y="2540"/>
                  </a:cubicBezTo>
                  <a:cubicBezTo>
                    <a:pt x="757747" y="1270"/>
                    <a:pt x="789670" y="0"/>
                    <a:pt x="822392" y="0"/>
                  </a:cubicBezTo>
                  <a:cubicBezTo>
                    <a:pt x="835959" y="0"/>
                    <a:pt x="850325" y="2540"/>
                    <a:pt x="863892" y="2540"/>
                  </a:cubicBezTo>
                  <a:cubicBezTo>
                    <a:pt x="901402" y="3810"/>
                    <a:pt x="939710" y="5080"/>
                    <a:pt x="977220" y="7620"/>
                  </a:cubicBezTo>
                  <a:cubicBezTo>
                    <a:pt x="997172" y="8890"/>
                    <a:pt x="1017124" y="12700"/>
                    <a:pt x="1037077" y="16510"/>
                  </a:cubicBezTo>
                  <a:lnTo>
                    <a:pt x="1051696" y="16510"/>
                  </a:lnTo>
                  <a:cubicBezTo>
                    <a:pt x="1063126" y="17780"/>
                    <a:pt x="1072016" y="20320"/>
                    <a:pt x="1082176" y="21590"/>
                  </a:cubicBezTo>
                  <a:close/>
                  <a:moveTo>
                    <a:pt x="1092336" y="2795117"/>
                  </a:moveTo>
                  <a:cubicBezTo>
                    <a:pt x="1093606" y="2778607"/>
                    <a:pt x="1094876" y="2765907"/>
                    <a:pt x="1094876" y="2753207"/>
                  </a:cubicBezTo>
                  <a:cubicBezTo>
                    <a:pt x="1093606" y="2632327"/>
                    <a:pt x="1092336" y="2518747"/>
                    <a:pt x="1092336" y="2396596"/>
                  </a:cubicBezTo>
                  <a:cubicBezTo>
                    <a:pt x="1092336" y="2340878"/>
                    <a:pt x="1094876" y="2285160"/>
                    <a:pt x="1093606" y="2229442"/>
                  </a:cubicBezTo>
                  <a:cubicBezTo>
                    <a:pt x="1093606" y="2178009"/>
                    <a:pt x="1092336" y="2124434"/>
                    <a:pt x="1091066" y="2073002"/>
                  </a:cubicBezTo>
                  <a:cubicBezTo>
                    <a:pt x="1085986" y="1993711"/>
                    <a:pt x="1074556" y="352168"/>
                    <a:pt x="1074556" y="272877"/>
                  </a:cubicBezTo>
                  <a:cubicBezTo>
                    <a:pt x="1072016" y="206444"/>
                    <a:pt x="1069476" y="137867"/>
                    <a:pt x="1066936" y="71434"/>
                  </a:cubicBezTo>
                  <a:cubicBezTo>
                    <a:pt x="1065666" y="44450"/>
                    <a:pt x="1064396" y="43180"/>
                    <a:pt x="1048250" y="41910"/>
                  </a:cubicBezTo>
                  <a:cubicBezTo>
                    <a:pt x="1045855" y="41910"/>
                    <a:pt x="1044259" y="41910"/>
                    <a:pt x="1041865" y="40640"/>
                  </a:cubicBezTo>
                  <a:cubicBezTo>
                    <a:pt x="1021913" y="36830"/>
                    <a:pt x="1001163" y="31750"/>
                    <a:pt x="981211" y="30480"/>
                  </a:cubicBezTo>
                  <a:cubicBezTo>
                    <a:pt x="932527" y="26670"/>
                    <a:pt x="883046" y="25400"/>
                    <a:pt x="834363" y="22860"/>
                  </a:cubicBezTo>
                  <a:lnTo>
                    <a:pt x="776901" y="22860"/>
                  </a:lnTo>
                  <a:cubicBezTo>
                    <a:pt x="751362" y="22860"/>
                    <a:pt x="725823" y="22860"/>
                    <a:pt x="701083" y="24130"/>
                  </a:cubicBezTo>
                  <a:cubicBezTo>
                    <a:pt x="679534" y="25400"/>
                    <a:pt x="316406" y="29210"/>
                    <a:pt x="294858" y="29210"/>
                  </a:cubicBezTo>
                  <a:cubicBezTo>
                    <a:pt x="259742" y="29210"/>
                    <a:pt x="224626" y="26670"/>
                    <a:pt x="189510" y="33020"/>
                  </a:cubicBezTo>
                  <a:cubicBezTo>
                    <a:pt x="171154" y="36830"/>
                    <a:pt x="153597" y="36830"/>
                    <a:pt x="136039" y="38100"/>
                  </a:cubicBezTo>
                  <a:cubicBezTo>
                    <a:pt x="105711" y="41910"/>
                    <a:pt x="75384" y="45720"/>
                    <a:pt x="45057" y="50800"/>
                  </a:cubicBezTo>
                  <a:cubicBezTo>
                    <a:pt x="33235" y="50800"/>
                    <a:pt x="30695" y="54290"/>
                    <a:pt x="29425" y="80006"/>
                  </a:cubicBezTo>
                  <a:cubicBezTo>
                    <a:pt x="28155" y="118580"/>
                    <a:pt x="28155" y="157154"/>
                    <a:pt x="26885" y="195728"/>
                  </a:cubicBezTo>
                  <a:cubicBezTo>
                    <a:pt x="25615" y="260019"/>
                    <a:pt x="23075" y="322166"/>
                    <a:pt x="21805" y="386456"/>
                  </a:cubicBezTo>
                  <a:cubicBezTo>
                    <a:pt x="16725" y="455032"/>
                    <a:pt x="23075" y="2130863"/>
                    <a:pt x="25615" y="2199440"/>
                  </a:cubicBezTo>
                  <a:cubicBezTo>
                    <a:pt x="25615" y="2272302"/>
                    <a:pt x="25615" y="2347307"/>
                    <a:pt x="26885" y="2420169"/>
                  </a:cubicBezTo>
                  <a:cubicBezTo>
                    <a:pt x="26885" y="2473744"/>
                    <a:pt x="29425" y="2527319"/>
                    <a:pt x="29425" y="2580895"/>
                  </a:cubicBezTo>
                  <a:cubicBezTo>
                    <a:pt x="29425" y="2638756"/>
                    <a:pt x="29425" y="2696617"/>
                    <a:pt x="28155" y="2753207"/>
                  </a:cubicBezTo>
                  <a:lnTo>
                    <a:pt x="28155" y="2763367"/>
                  </a:lnTo>
                  <a:cubicBezTo>
                    <a:pt x="28155" y="2773527"/>
                    <a:pt x="31965" y="2777337"/>
                    <a:pt x="40855" y="2777337"/>
                  </a:cubicBezTo>
                  <a:cubicBezTo>
                    <a:pt x="52240" y="2777337"/>
                    <a:pt x="63413" y="2778607"/>
                    <a:pt x="73788" y="2778607"/>
                  </a:cubicBezTo>
                  <a:cubicBezTo>
                    <a:pt x="88952" y="2778607"/>
                    <a:pt x="104913" y="2776067"/>
                    <a:pt x="120077" y="2778607"/>
                  </a:cubicBezTo>
                  <a:cubicBezTo>
                    <a:pt x="144818" y="2782417"/>
                    <a:pt x="169558" y="2784957"/>
                    <a:pt x="194299" y="2783687"/>
                  </a:cubicBezTo>
                  <a:cubicBezTo>
                    <a:pt x="210261" y="2782417"/>
                    <a:pt x="225424" y="2784957"/>
                    <a:pt x="241386" y="2784957"/>
                  </a:cubicBezTo>
                  <a:cubicBezTo>
                    <a:pt x="264530" y="2784957"/>
                    <a:pt x="287675" y="2783687"/>
                    <a:pt x="310819" y="2784957"/>
                  </a:cubicBezTo>
                  <a:cubicBezTo>
                    <a:pt x="345137" y="2786227"/>
                    <a:pt x="721833" y="2776067"/>
                    <a:pt x="756949" y="2778607"/>
                  </a:cubicBezTo>
                  <a:cubicBezTo>
                    <a:pt x="772112" y="2779877"/>
                    <a:pt x="787276" y="2781147"/>
                    <a:pt x="801641" y="2781147"/>
                  </a:cubicBezTo>
                  <a:cubicBezTo>
                    <a:pt x="827978" y="2783687"/>
                    <a:pt x="853517" y="2779877"/>
                    <a:pt x="879854" y="2783687"/>
                  </a:cubicBezTo>
                  <a:cubicBezTo>
                    <a:pt x="901402" y="2786227"/>
                    <a:pt x="922950" y="2786227"/>
                    <a:pt x="944499" y="2788767"/>
                  </a:cubicBezTo>
                  <a:cubicBezTo>
                    <a:pt x="976422" y="2792577"/>
                    <a:pt x="1008345" y="2795117"/>
                    <a:pt x="1040269" y="2796387"/>
                  </a:cubicBezTo>
                  <a:cubicBezTo>
                    <a:pt x="1054236" y="2796387"/>
                    <a:pt x="1072016" y="2795117"/>
                    <a:pt x="1092336" y="2795117"/>
                  </a:cubicBezTo>
                  <a:close/>
                </a:path>
              </a:pathLst>
            </a:custGeom>
            <a:solidFill>
              <a:srgbClr val="2A2B39"/>
            </a:solidFill>
          </p:spPr>
        </p:sp>
      </p:grpSp>
      <p:grpSp>
        <p:nvGrpSpPr>
          <p:cNvPr id="7" name="Group 7"/>
          <p:cNvGrpSpPr/>
          <p:nvPr/>
        </p:nvGrpSpPr>
        <p:grpSpPr>
          <a:xfrm>
            <a:off x="12000641" y="2836616"/>
            <a:ext cx="2424315" cy="5814371"/>
            <a:chOff x="0" y="0"/>
            <a:chExt cx="1184493" cy="2840837"/>
          </a:xfrm>
        </p:grpSpPr>
        <p:sp>
          <p:nvSpPr>
            <p:cNvPr id="8" name="Freeform 8"/>
            <p:cNvSpPr/>
            <p:nvPr/>
          </p:nvSpPr>
          <p:spPr>
            <a:xfrm>
              <a:off x="39969" y="45156"/>
              <a:ext cx="1144524" cy="2794976"/>
            </a:xfrm>
            <a:custGeom>
              <a:avLst/>
              <a:gdLst/>
              <a:ahLst/>
              <a:cxnLst/>
              <a:rect l="l" t="t" r="r" b="b"/>
              <a:pathLst>
                <a:path w="1144524" h="2794976">
                  <a:moveTo>
                    <a:pt x="671" y="2765201"/>
                  </a:moveTo>
                  <a:cubicBezTo>
                    <a:pt x="-1869" y="2774091"/>
                    <a:pt x="3211" y="2780441"/>
                    <a:pt x="9041" y="2781711"/>
                  </a:cubicBezTo>
                  <a:cubicBezTo>
                    <a:pt x="15634" y="2782981"/>
                    <a:pt x="21402" y="2782981"/>
                    <a:pt x="27994" y="2782981"/>
                  </a:cubicBezTo>
                  <a:cubicBezTo>
                    <a:pt x="54363" y="2784251"/>
                    <a:pt x="80732" y="2784251"/>
                    <a:pt x="107925" y="2785521"/>
                  </a:cubicBezTo>
                  <a:cubicBezTo>
                    <a:pt x="122758" y="2786791"/>
                    <a:pt x="137590" y="2788061"/>
                    <a:pt x="151599" y="2789331"/>
                  </a:cubicBezTo>
                  <a:cubicBezTo>
                    <a:pt x="176320" y="2790601"/>
                    <a:pt x="200217" y="2790601"/>
                    <a:pt x="224938" y="2791871"/>
                  </a:cubicBezTo>
                  <a:cubicBezTo>
                    <a:pt x="234826" y="2791871"/>
                    <a:pt x="243890" y="2791871"/>
                    <a:pt x="253779" y="2790601"/>
                  </a:cubicBezTo>
                  <a:cubicBezTo>
                    <a:pt x="257899" y="2790601"/>
                    <a:pt x="262843" y="2789331"/>
                    <a:pt x="266963" y="2789331"/>
                  </a:cubicBezTo>
                  <a:cubicBezTo>
                    <a:pt x="283444" y="2790601"/>
                    <a:pt x="613056" y="2781711"/>
                    <a:pt x="629537" y="2782981"/>
                  </a:cubicBezTo>
                  <a:cubicBezTo>
                    <a:pt x="652610" y="2784251"/>
                    <a:pt x="716060" y="2784251"/>
                    <a:pt x="739133" y="2784251"/>
                  </a:cubicBezTo>
                  <a:cubicBezTo>
                    <a:pt x="748197" y="2784251"/>
                    <a:pt x="756438" y="2782981"/>
                    <a:pt x="765502" y="2782981"/>
                  </a:cubicBezTo>
                  <a:lnTo>
                    <a:pt x="810000" y="2786791"/>
                  </a:lnTo>
                  <a:cubicBezTo>
                    <a:pt x="842137" y="2789331"/>
                    <a:pt x="873450" y="2786791"/>
                    <a:pt x="905587" y="2790601"/>
                  </a:cubicBezTo>
                  <a:cubicBezTo>
                    <a:pt x="959149" y="2795681"/>
                    <a:pt x="1013535" y="2789331"/>
                    <a:pt x="1081024" y="2794411"/>
                  </a:cubicBezTo>
                  <a:cubicBezTo>
                    <a:pt x="1101344" y="2795681"/>
                    <a:pt x="1121664" y="2794411"/>
                    <a:pt x="1144524" y="2794411"/>
                  </a:cubicBezTo>
                  <a:lnTo>
                    <a:pt x="1144524" y="2734721"/>
                  </a:lnTo>
                  <a:cubicBezTo>
                    <a:pt x="1143254" y="2645032"/>
                    <a:pt x="1141984" y="2542168"/>
                    <a:pt x="1141984" y="2432874"/>
                  </a:cubicBezTo>
                  <a:cubicBezTo>
                    <a:pt x="1141984" y="2306437"/>
                    <a:pt x="1145794" y="2177857"/>
                    <a:pt x="1139444" y="2051419"/>
                  </a:cubicBezTo>
                  <a:cubicBezTo>
                    <a:pt x="1131824" y="1967842"/>
                    <a:pt x="1120394" y="319870"/>
                    <a:pt x="1120394" y="236293"/>
                  </a:cubicBezTo>
                  <a:cubicBezTo>
                    <a:pt x="1117854" y="178432"/>
                    <a:pt x="1116584" y="118427"/>
                    <a:pt x="1114044" y="60566"/>
                  </a:cubicBezTo>
                  <a:cubicBezTo>
                    <a:pt x="1114044" y="43422"/>
                    <a:pt x="1112774" y="26278"/>
                    <a:pt x="1111504" y="5644"/>
                  </a:cubicBezTo>
                  <a:cubicBezTo>
                    <a:pt x="1101344" y="3104"/>
                    <a:pt x="1092454" y="1834"/>
                    <a:pt x="1082294" y="564"/>
                  </a:cubicBezTo>
                  <a:cubicBezTo>
                    <a:pt x="1074674" y="-706"/>
                    <a:pt x="1067054" y="564"/>
                    <a:pt x="1060704" y="564"/>
                  </a:cubicBezTo>
                  <a:lnTo>
                    <a:pt x="4921" y="5644"/>
                  </a:lnTo>
                  <a:lnTo>
                    <a:pt x="671" y="2765201"/>
                  </a:lnTo>
                  <a:close/>
                </a:path>
              </a:pathLst>
            </a:custGeom>
            <a:solidFill>
              <a:srgbClr val="76C5CB"/>
            </a:solidFill>
          </p:spPr>
        </p:sp>
        <p:sp>
          <p:nvSpPr>
            <p:cNvPr id="9" name="Freeform 9"/>
            <p:cNvSpPr/>
            <p:nvPr/>
          </p:nvSpPr>
          <p:spPr>
            <a:xfrm>
              <a:off x="11430" y="16510"/>
              <a:ext cx="1123533" cy="2786227"/>
            </a:xfrm>
            <a:custGeom>
              <a:avLst/>
              <a:gdLst/>
              <a:ahLst/>
              <a:cxnLst/>
              <a:rect l="l" t="t" r="r" b="b"/>
              <a:pathLst>
                <a:path w="1123533" h="2786227">
                  <a:moveTo>
                    <a:pt x="1123533" y="2786227"/>
                  </a:moveTo>
                  <a:lnTo>
                    <a:pt x="0" y="2778607"/>
                  </a:lnTo>
                  <a:lnTo>
                    <a:pt x="0" y="984989"/>
                  </a:lnTo>
                  <a:lnTo>
                    <a:pt x="7620" y="20320"/>
                  </a:lnTo>
                  <a:lnTo>
                    <a:pt x="555072" y="0"/>
                  </a:lnTo>
                  <a:lnTo>
                    <a:pt x="1101943" y="8890"/>
                  </a:lnTo>
                  <a:close/>
                </a:path>
              </a:pathLst>
            </a:custGeom>
            <a:solidFill>
              <a:srgbClr val="C7EBEE"/>
            </a:solidFill>
          </p:spPr>
        </p:sp>
        <p:sp>
          <p:nvSpPr>
            <p:cNvPr id="10" name="Freeform 10"/>
            <p:cNvSpPr/>
            <p:nvPr/>
          </p:nvSpPr>
          <p:spPr>
            <a:xfrm>
              <a:off x="-215" y="0"/>
              <a:ext cx="1147878" cy="2812191"/>
            </a:xfrm>
            <a:custGeom>
              <a:avLst/>
              <a:gdLst/>
              <a:ahLst/>
              <a:cxnLst/>
              <a:rect l="l" t="t" r="r" b="b"/>
              <a:pathLst>
                <a:path w="1147878" h="2812191">
                  <a:moveTo>
                    <a:pt x="1114858" y="21590"/>
                  </a:moveTo>
                  <a:cubicBezTo>
                    <a:pt x="1116128" y="34290"/>
                    <a:pt x="1116128" y="44450"/>
                    <a:pt x="1117398" y="56433"/>
                  </a:cubicBezTo>
                  <a:cubicBezTo>
                    <a:pt x="1119938" y="114294"/>
                    <a:pt x="1121208" y="174298"/>
                    <a:pt x="1123748" y="232160"/>
                  </a:cubicBezTo>
                  <a:cubicBezTo>
                    <a:pt x="1123748" y="315737"/>
                    <a:pt x="1136448" y="1963709"/>
                    <a:pt x="1142798" y="2047286"/>
                  </a:cubicBezTo>
                  <a:cubicBezTo>
                    <a:pt x="1149148" y="2173723"/>
                    <a:pt x="1145338" y="2302304"/>
                    <a:pt x="1145338" y="2428741"/>
                  </a:cubicBezTo>
                  <a:cubicBezTo>
                    <a:pt x="1145338" y="2540177"/>
                    <a:pt x="1146608" y="2643042"/>
                    <a:pt x="1147878" y="2751937"/>
                  </a:cubicBezTo>
                  <a:lnTo>
                    <a:pt x="1147878" y="2811627"/>
                  </a:lnTo>
                  <a:cubicBezTo>
                    <a:pt x="1125018" y="2811627"/>
                    <a:pt x="1104698" y="2812897"/>
                    <a:pt x="1084378" y="2811627"/>
                  </a:cubicBezTo>
                  <a:cubicBezTo>
                    <a:pt x="1029822" y="2806547"/>
                    <a:pt x="975436" y="2812897"/>
                    <a:pt x="921874" y="2807817"/>
                  </a:cubicBezTo>
                  <a:cubicBezTo>
                    <a:pt x="889737" y="2804007"/>
                    <a:pt x="858424" y="2806547"/>
                    <a:pt x="826287" y="2804007"/>
                  </a:cubicBezTo>
                  <a:lnTo>
                    <a:pt x="781789" y="2800197"/>
                  </a:lnTo>
                  <a:cubicBezTo>
                    <a:pt x="772725" y="2800197"/>
                    <a:pt x="764484" y="2801467"/>
                    <a:pt x="755420" y="2801467"/>
                  </a:cubicBezTo>
                  <a:cubicBezTo>
                    <a:pt x="732347" y="2800197"/>
                    <a:pt x="668897" y="2801467"/>
                    <a:pt x="645824" y="2800197"/>
                  </a:cubicBezTo>
                  <a:cubicBezTo>
                    <a:pt x="629343" y="2798927"/>
                    <a:pt x="299731" y="2807817"/>
                    <a:pt x="283250" y="2806547"/>
                  </a:cubicBezTo>
                  <a:cubicBezTo>
                    <a:pt x="279130" y="2806547"/>
                    <a:pt x="274186" y="2807817"/>
                    <a:pt x="270066" y="2807817"/>
                  </a:cubicBezTo>
                  <a:cubicBezTo>
                    <a:pt x="260177" y="2807817"/>
                    <a:pt x="251113" y="2809087"/>
                    <a:pt x="241225" y="2809087"/>
                  </a:cubicBezTo>
                  <a:cubicBezTo>
                    <a:pt x="216504" y="2809087"/>
                    <a:pt x="192607" y="2807817"/>
                    <a:pt x="167886" y="2806547"/>
                  </a:cubicBezTo>
                  <a:cubicBezTo>
                    <a:pt x="153053" y="2805277"/>
                    <a:pt x="138221" y="2804007"/>
                    <a:pt x="124212" y="2802737"/>
                  </a:cubicBezTo>
                  <a:cubicBezTo>
                    <a:pt x="97843" y="2801467"/>
                    <a:pt x="71474" y="2800197"/>
                    <a:pt x="44281" y="2800197"/>
                  </a:cubicBezTo>
                  <a:cubicBezTo>
                    <a:pt x="34505" y="2800197"/>
                    <a:pt x="25615" y="2800197"/>
                    <a:pt x="15455" y="2798927"/>
                  </a:cubicBezTo>
                  <a:cubicBezTo>
                    <a:pt x="6565" y="2797657"/>
                    <a:pt x="1485" y="2791307"/>
                    <a:pt x="4025" y="2782417"/>
                  </a:cubicBezTo>
                  <a:cubicBezTo>
                    <a:pt x="12915" y="2750192"/>
                    <a:pt x="9105" y="2696617"/>
                    <a:pt x="7835" y="2640899"/>
                  </a:cubicBezTo>
                  <a:cubicBezTo>
                    <a:pt x="6565" y="2527319"/>
                    <a:pt x="2755" y="2415883"/>
                    <a:pt x="4025" y="2302304"/>
                  </a:cubicBezTo>
                  <a:cubicBezTo>
                    <a:pt x="1485" y="2160865"/>
                    <a:pt x="-3595" y="410029"/>
                    <a:pt x="4025" y="266448"/>
                  </a:cubicBezTo>
                  <a:cubicBezTo>
                    <a:pt x="5295" y="238588"/>
                    <a:pt x="4025" y="208586"/>
                    <a:pt x="5295" y="180727"/>
                  </a:cubicBezTo>
                  <a:cubicBezTo>
                    <a:pt x="6565" y="135724"/>
                    <a:pt x="9105" y="86435"/>
                    <a:pt x="10375" y="44450"/>
                  </a:cubicBezTo>
                  <a:cubicBezTo>
                    <a:pt x="10375" y="41910"/>
                    <a:pt x="11645" y="39370"/>
                    <a:pt x="12915" y="38100"/>
                  </a:cubicBezTo>
                  <a:cubicBezTo>
                    <a:pt x="34505" y="35560"/>
                    <a:pt x="50874" y="30480"/>
                    <a:pt x="64058" y="29210"/>
                  </a:cubicBezTo>
                  <a:cubicBezTo>
                    <a:pt x="86307" y="25400"/>
                    <a:pt x="108556" y="22860"/>
                    <a:pt x="131629" y="20320"/>
                  </a:cubicBezTo>
                  <a:cubicBezTo>
                    <a:pt x="147285" y="17780"/>
                    <a:pt x="162942" y="16510"/>
                    <a:pt x="177774" y="13970"/>
                  </a:cubicBezTo>
                  <a:cubicBezTo>
                    <a:pt x="192607" y="11430"/>
                    <a:pt x="208263" y="8890"/>
                    <a:pt x="223096" y="8890"/>
                  </a:cubicBezTo>
                  <a:cubicBezTo>
                    <a:pt x="239577" y="7620"/>
                    <a:pt x="256057" y="10160"/>
                    <a:pt x="272538" y="8890"/>
                  </a:cubicBezTo>
                  <a:cubicBezTo>
                    <a:pt x="293139" y="8890"/>
                    <a:pt x="666425" y="6350"/>
                    <a:pt x="687026" y="5080"/>
                  </a:cubicBezTo>
                  <a:cubicBezTo>
                    <a:pt x="706802" y="3810"/>
                    <a:pt x="726579" y="2540"/>
                    <a:pt x="747180" y="2540"/>
                  </a:cubicBezTo>
                  <a:cubicBezTo>
                    <a:pt x="780965" y="1270"/>
                    <a:pt x="813926" y="0"/>
                    <a:pt x="847712" y="0"/>
                  </a:cubicBezTo>
                  <a:cubicBezTo>
                    <a:pt x="861720" y="0"/>
                    <a:pt x="876553" y="2540"/>
                    <a:pt x="890561" y="2540"/>
                  </a:cubicBezTo>
                  <a:cubicBezTo>
                    <a:pt x="929291" y="3810"/>
                    <a:pt x="968844" y="5080"/>
                    <a:pt x="1007574" y="7620"/>
                  </a:cubicBezTo>
                  <a:cubicBezTo>
                    <a:pt x="1028174" y="8890"/>
                    <a:pt x="1048775" y="12700"/>
                    <a:pt x="1069376" y="16510"/>
                  </a:cubicBezTo>
                  <a:lnTo>
                    <a:pt x="1084378" y="16510"/>
                  </a:lnTo>
                  <a:cubicBezTo>
                    <a:pt x="1095808" y="17780"/>
                    <a:pt x="1104698" y="20320"/>
                    <a:pt x="1114858" y="21590"/>
                  </a:cubicBezTo>
                  <a:close/>
                  <a:moveTo>
                    <a:pt x="1125018" y="2795117"/>
                  </a:moveTo>
                  <a:cubicBezTo>
                    <a:pt x="1126288" y="2778607"/>
                    <a:pt x="1127558" y="2765907"/>
                    <a:pt x="1127558" y="2753207"/>
                  </a:cubicBezTo>
                  <a:cubicBezTo>
                    <a:pt x="1126288" y="2632327"/>
                    <a:pt x="1125018" y="2518747"/>
                    <a:pt x="1125018" y="2396596"/>
                  </a:cubicBezTo>
                  <a:cubicBezTo>
                    <a:pt x="1125018" y="2340878"/>
                    <a:pt x="1127558" y="2285160"/>
                    <a:pt x="1126288" y="2229442"/>
                  </a:cubicBezTo>
                  <a:cubicBezTo>
                    <a:pt x="1126288" y="2178009"/>
                    <a:pt x="1125018" y="2124434"/>
                    <a:pt x="1123748" y="2073002"/>
                  </a:cubicBezTo>
                  <a:cubicBezTo>
                    <a:pt x="1118668" y="1993711"/>
                    <a:pt x="1107238" y="352168"/>
                    <a:pt x="1107238" y="272877"/>
                  </a:cubicBezTo>
                  <a:cubicBezTo>
                    <a:pt x="1104698" y="206444"/>
                    <a:pt x="1102158" y="137867"/>
                    <a:pt x="1099618" y="71434"/>
                  </a:cubicBezTo>
                  <a:cubicBezTo>
                    <a:pt x="1098348" y="44450"/>
                    <a:pt x="1097078" y="43180"/>
                    <a:pt x="1080912" y="41910"/>
                  </a:cubicBezTo>
                  <a:cubicBezTo>
                    <a:pt x="1078440" y="41910"/>
                    <a:pt x="1076792" y="41910"/>
                    <a:pt x="1074320" y="40640"/>
                  </a:cubicBezTo>
                  <a:cubicBezTo>
                    <a:pt x="1053719" y="36830"/>
                    <a:pt x="1032295" y="31750"/>
                    <a:pt x="1011694" y="30480"/>
                  </a:cubicBezTo>
                  <a:cubicBezTo>
                    <a:pt x="961428" y="26670"/>
                    <a:pt x="910338" y="25400"/>
                    <a:pt x="860072" y="22860"/>
                  </a:cubicBezTo>
                  <a:lnTo>
                    <a:pt x="800742" y="22860"/>
                  </a:lnTo>
                  <a:cubicBezTo>
                    <a:pt x="774373" y="22860"/>
                    <a:pt x="748004" y="22860"/>
                    <a:pt x="722459" y="24130"/>
                  </a:cubicBezTo>
                  <a:cubicBezTo>
                    <a:pt x="700210" y="25400"/>
                    <a:pt x="325276" y="29210"/>
                    <a:pt x="303027" y="29210"/>
                  </a:cubicBezTo>
                  <a:cubicBezTo>
                    <a:pt x="266770" y="29210"/>
                    <a:pt x="230512" y="26670"/>
                    <a:pt x="194255" y="33020"/>
                  </a:cubicBezTo>
                  <a:cubicBezTo>
                    <a:pt x="175302" y="36830"/>
                    <a:pt x="157174" y="36830"/>
                    <a:pt x="139045" y="38100"/>
                  </a:cubicBezTo>
                  <a:cubicBezTo>
                    <a:pt x="107732" y="41910"/>
                    <a:pt x="76418" y="45720"/>
                    <a:pt x="45105" y="50800"/>
                  </a:cubicBezTo>
                  <a:cubicBezTo>
                    <a:pt x="33235" y="50800"/>
                    <a:pt x="30695" y="54290"/>
                    <a:pt x="29425" y="80006"/>
                  </a:cubicBezTo>
                  <a:cubicBezTo>
                    <a:pt x="28155" y="118580"/>
                    <a:pt x="28155" y="157154"/>
                    <a:pt x="26885" y="195728"/>
                  </a:cubicBezTo>
                  <a:cubicBezTo>
                    <a:pt x="25615" y="260019"/>
                    <a:pt x="23075" y="322166"/>
                    <a:pt x="21805" y="386456"/>
                  </a:cubicBezTo>
                  <a:cubicBezTo>
                    <a:pt x="16725" y="455032"/>
                    <a:pt x="23075" y="2130863"/>
                    <a:pt x="25615" y="2199440"/>
                  </a:cubicBezTo>
                  <a:cubicBezTo>
                    <a:pt x="25615" y="2272302"/>
                    <a:pt x="25615" y="2347307"/>
                    <a:pt x="26885" y="2420169"/>
                  </a:cubicBezTo>
                  <a:cubicBezTo>
                    <a:pt x="26885" y="2473744"/>
                    <a:pt x="29425" y="2527319"/>
                    <a:pt x="29425" y="2580895"/>
                  </a:cubicBezTo>
                  <a:cubicBezTo>
                    <a:pt x="29425" y="2638756"/>
                    <a:pt x="29425" y="2696617"/>
                    <a:pt x="28155" y="2753207"/>
                  </a:cubicBezTo>
                  <a:lnTo>
                    <a:pt x="28155" y="2763367"/>
                  </a:lnTo>
                  <a:cubicBezTo>
                    <a:pt x="28155" y="2773527"/>
                    <a:pt x="31965" y="2777337"/>
                    <a:pt x="40855" y="2777337"/>
                  </a:cubicBezTo>
                  <a:cubicBezTo>
                    <a:pt x="52522" y="2777337"/>
                    <a:pt x="64058" y="2778607"/>
                    <a:pt x="74770" y="2778607"/>
                  </a:cubicBezTo>
                  <a:cubicBezTo>
                    <a:pt x="90427" y="2778607"/>
                    <a:pt x="106908" y="2776067"/>
                    <a:pt x="122564" y="2778607"/>
                  </a:cubicBezTo>
                  <a:cubicBezTo>
                    <a:pt x="148109" y="2782417"/>
                    <a:pt x="173654" y="2784957"/>
                    <a:pt x="199199" y="2783687"/>
                  </a:cubicBezTo>
                  <a:cubicBezTo>
                    <a:pt x="215680" y="2782417"/>
                    <a:pt x="231336" y="2784957"/>
                    <a:pt x="247817" y="2784957"/>
                  </a:cubicBezTo>
                  <a:cubicBezTo>
                    <a:pt x="271714" y="2784957"/>
                    <a:pt x="295611" y="2783687"/>
                    <a:pt x="319508" y="2784957"/>
                  </a:cubicBezTo>
                  <a:cubicBezTo>
                    <a:pt x="354941" y="2786227"/>
                    <a:pt x="743884" y="2776067"/>
                    <a:pt x="780141" y="2778607"/>
                  </a:cubicBezTo>
                  <a:cubicBezTo>
                    <a:pt x="795798" y="2779877"/>
                    <a:pt x="811454" y="2781147"/>
                    <a:pt x="826287" y="2781147"/>
                  </a:cubicBezTo>
                  <a:cubicBezTo>
                    <a:pt x="853480" y="2783687"/>
                    <a:pt x="879849" y="2779877"/>
                    <a:pt x="907042" y="2783687"/>
                  </a:cubicBezTo>
                  <a:cubicBezTo>
                    <a:pt x="929291" y="2786227"/>
                    <a:pt x="951539" y="2786227"/>
                    <a:pt x="973788" y="2788767"/>
                  </a:cubicBezTo>
                  <a:cubicBezTo>
                    <a:pt x="1006750" y="2792577"/>
                    <a:pt x="1039711" y="2795117"/>
                    <a:pt x="1072672" y="2796387"/>
                  </a:cubicBezTo>
                  <a:cubicBezTo>
                    <a:pt x="1086918" y="2796387"/>
                    <a:pt x="1104698" y="2795117"/>
                    <a:pt x="1125018" y="2795117"/>
                  </a:cubicBezTo>
                  <a:close/>
                </a:path>
              </a:pathLst>
            </a:custGeom>
            <a:solidFill>
              <a:srgbClr val="2A2B39"/>
            </a:solidFill>
          </p:spPr>
        </p:sp>
      </p:grpSp>
      <p:sp>
        <p:nvSpPr>
          <p:cNvPr id="11" name="Freeform 11"/>
          <p:cNvSpPr/>
          <p:nvPr/>
        </p:nvSpPr>
        <p:spPr>
          <a:xfrm>
            <a:off x="3561511" y="2397498"/>
            <a:ext cx="2333625" cy="419789"/>
          </a:xfrm>
          <a:custGeom>
            <a:avLst/>
            <a:gdLst/>
            <a:ahLst/>
            <a:cxnLst/>
            <a:rect l="l" t="t" r="r" b="b"/>
            <a:pathLst>
              <a:path w="2333625" h="419789">
                <a:moveTo>
                  <a:pt x="0" y="419789"/>
                </a:moveTo>
                <a:quadBezTo>
                  <a:pt x="1166813" y="-419789"/>
                  <a:pt x="2333625" y="419789"/>
                </a:quadBezTo>
              </a:path>
            </a:pathLst>
          </a:custGeom>
          <a:ln w="47625" cap="rnd">
            <a:solidFill>
              <a:srgbClr val="2A2B39"/>
            </a:solidFill>
            <a:prstDash val="sysDash"/>
            <a:headEnd type="none" w="sm" len="sm"/>
            <a:tailEnd type="triangle" w="lg" len="med"/>
          </a:ln>
        </p:spPr>
      </p:sp>
      <p:sp>
        <p:nvSpPr>
          <p:cNvPr id="12" name="Freeform 12"/>
          <p:cNvSpPr/>
          <p:nvPr/>
        </p:nvSpPr>
        <p:spPr>
          <a:xfrm>
            <a:off x="6246207" y="2397498"/>
            <a:ext cx="2333625" cy="419789"/>
          </a:xfrm>
          <a:custGeom>
            <a:avLst/>
            <a:gdLst/>
            <a:ahLst/>
            <a:cxnLst/>
            <a:rect l="l" t="t" r="r" b="b"/>
            <a:pathLst>
              <a:path w="2333625" h="419789">
                <a:moveTo>
                  <a:pt x="0" y="419789"/>
                </a:moveTo>
                <a:quadBezTo>
                  <a:pt x="1166812" y="-419789"/>
                  <a:pt x="2333625" y="419789"/>
                </a:quadBezTo>
              </a:path>
            </a:pathLst>
          </a:custGeom>
          <a:ln w="47625" cap="rnd">
            <a:solidFill>
              <a:srgbClr val="2A2B39"/>
            </a:solidFill>
            <a:prstDash val="sysDash"/>
            <a:headEnd type="none" w="sm" len="sm"/>
            <a:tailEnd type="triangle" w="lg" len="med"/>
          </a:ln>
        </p:spPr>
      </p:sp>
      <p:sp>
        <p:nvSpPr>
          <p:cNvPr id="13" name="TextBox 13"/>
          <p:cNvSpPr txBox="1"/>
          <p:nvPr/>
        </p:nvSpPr>
        <p:spPr>
          <a:xfrm>
            <a:off x="14510681" y="4824801"/>
            <a:ext cx="2228316" cy="3088917"/>
          </a:xfrm>
          <a:prstGeom prst="rect">
            <a:avLst/>
          </a:prstGeom>
        </p:spPr>
        <p:txBody>
          <a:bodyPr lIns="0" tIns="0" rIns="0" bIns="0" rtlCol="0" anchor="t">
            <a:spAutoFit/>
          </a:bodyPr>
          <a:lstStyle/>
          <a:p>
            <a:pPr marL="0" lvl="0" indent="0" algn="ctr">
              <a:lnSpc>
                <a:spcPts val="2045"/>
              </a:lnSpc>
            </a:pPr>
            <a:r>
              <a:rPr lang="en-US" sz="1597">
                <a:solidFill>
                  <a:srgbClr val="2A2B39"/>
                </a:solidFill>
                <a:latin typeface="Aristotelica Pro"/>
                <a:ea typeface="Aristotelica Pro"/>
                <a:cs typeface="Aristotelica Pro"/>
                <a:sym typeface="Aristotelica Pro"/>
              </a:rPr>
              <a:t>In terms of environmental issues, there is a growing consumer demand and regulatory appetite for businesses to be more sustainable, such as implementing sustainable packaging and food waste reduction strategies. </a:t>
            </a:r>
          </a:p>
          <a:p>
            <a:pPr marL="0" lvl="0" indent="0" algn="ctr">
              <a:lnSpc>
                <a:spcPts val="2045"/>
              </a:lnSpc>
            </a:pPr>
            <a:endParaRPr lang="en-US" sz="1597">
              <a:solidFill>
                <a:srgbClr val="2A2B39"/>
              </a:solidFill>
              <a:latin typeface="Aristotelica Pro"/>
              <a:ea typeface="Aristotelica Pro"/>
              <a:cs typeface="Aristotelica Pro"/>
              <a:sym typeface="Aristotelica Pro"/>
            </a:endParaRPr>
          </a:p>
        </p:txBody>
      </p:sp>
      <p:sp>
        <p:nvSpPr>
          <p:cNvPr id="14" name="TextBox 14"/>
          <p:cNvSpPr txBox="1"/>
          <p:nvPr/>
        </p:nvSpPr>
        <p:spPr>
          <a:xfrm>
            <a:off x="12181616" y="4729967"/>
            <a:ext cx="1801777" cy="3088917"/>
          </a:xfrm>
          <a:prstGeom prst="rect">
            <a:avLst/>
          </a:prstGeom>
        </p:spPr>
        <p:txBody>
          <a:bodyPr lIns="0" tIns="0" rIns="0" bIns="0" rtlCol="0" anchor="t">
            <a:spAutoFit/>
          </a:bodyPr>
          <a:lstStyle/>
          <a:p>
            <a:pPr marL="0" lvl="0" indent="0" algn="ctr">
              <a:lnSpc>
                <a:spcPts val="2045"/>
              </a:lnSpc>
            </a:pPr>
            <a:r>
              <a:rPr lang="en-US" sz="1597">
                <a:solidFill>
                  <a:srgbClr val="2A2B39"/>
                </a:solidFill>
                <a:latin typeface="Aristotelica Pro"/>
                <a:ea typeface="Aristotelica Pro"/>
                <a:cs typeface="Aristotelica Pro"/>
                <a:sym typeface="Aristotelica Pro"/>
              </a:rPr>
              <a:t>Last but not least, the bakery needs to adhere to food labelling regulations and allergen disclosure rules that has tightened in recent years. Failure to do so may lead to fines and dishonour. </a:t>
            </a:r>
          </a:p>
          <a:p>
            <a:pPr marL="0" lvl="0" indent="0" algn="ctr">
              <a:lnSpc>
                <a:spcPts val="2045"/>
              </a:lnSpc>
            </a:pPr>
            <a:endParaRPr lang="en-US" sz="1597">
              <a:solidFill>
                <a:srgbClr val="2A2B39"/>
              </a:solidFill>
              <a:latin typeface="Aristotelica Pro"/>
              <a:ea typeface="Aristotelica Pro"/>
              <a:cs typeface="Aristotelica Pro"/>
              <a:sym typeface="Aristotelica Pro"/>
            </a:endParaRPr>
          </a:p>
        </p:txBody>
      </p:sp>
      <p:sp>
        <p:nvSpPr>
          <p:cNvPr id="15" name="TextBox 15"/>
          <p:cNvSpPr txBox="1"/>
          <p:nvPr/>
        </p:nvSpPr>
        <p:spPr>
          <a:xfrm>
            <a:off x="2560196" y="718257"/>
            <a:ext cx="14849397" cy="1102978"/>
          </a:xfrm>
          <a:prstGeom prst="rect">
            <a:avLst/>
          </a:prstGeom>
        </p:spPr>
        <p:txBody>
          <a:bodyPr lIns="0" tIns="0" rIns="0" bIns="0" rtlCol="0" anchor="t">
            <a:spAutoFit/>
          </a:bodyPr>
          <a:lstStyle/>
          <a:p>
            <a:pPr marL="0" lvl="0" indent="0" algn="l">
              <a:lnSpc>
                <a:spcPts val="9030"/>
              </a:lnSpc>
              <a:spcBef>
                <a:spcPct val="0"/>
              </a:spcBef>
            </a:pPr>
            <a:r>
              <a:rPr lang="en-US" sz="6450" b="1" u="none" strike="noStrike">
                <a:solidFill>
                  <a:srgbClr val="000000"/>
                </a:solidFill>
                <a:latin typeface="Montserrat Bold"/>
                <a:ea typeface="Montserrat Bold"/>
                <a:cs typeface="Montserrat Bold"/>
                <a:sym typeface="Montserrat Bold"/>
              </a:rPr>
              <a:t>PASTEL Applied: BASIL BAKERY</a:t>
            </a:r>
          </a:p>
        </p:txBody>
      </p:sp>
      <p:grpSp>
        <p:nvGrpSpPr>
          <p:cNvPr id="16" name="Group 16"/>
          <p:cNvGrpSpPr/>
          <p:nvPr/>
        </p:nvGrpSpPr>
        <p:grpSpPr>
          <a:xfrm>
            <a:off x="9644476" y="2836616"/>
            <a:ext cx="2375215" cy="5814371"/>
            <a:chOff x="0" y="0"/>
            <a:chExt cx="1160504" cy="2840837"/>
          </a:xfrm>
        </p:grpSpPr>
        <p:sp>
          <p:nvSpPr>
            <p:cNvPr id="17" name="Freeform 17"/>
            <p:cNvSpPr/>
            <p:nvPr/>
          </p:nvSpPr>
          <p:spPr>
            <a:xfrm>
              <a:off x="39968" y="45156"/>
              <a:ext cx="1120536" cy="2794976"/>
            </a:xfrm>
            <a:custGeom>
              <a:avLst/>
              <a:gdLst/>
              <a:ahLst/>
              <a:cxnLst/>
              <a:rect l="l" t="t" r="r" b="b"/>
              <a:pathLst>
                <a:path w="1120536" h="2794976">
                  <a:moveTo>
                    <a:pt x="672" y="2765201"/>
                  </a:moveTo>
                  <a:cubicBezTo>
                    <a:pt x="-1868" y="2774091"/>
                    <a:pt x="3212" y="2780441"/>
                    <a:pt x="8912" y="2781711"/>
                  </a:cubicBezTo>
                  <a:cubicBezTo>
                    <a:pt x="15352" y="2782981"/>
                    <a:pt x="20987" y="2782981"/>
                    <a:pt x="27426" y="2782981"/>
                  </a:cubicBezTo>
                  <a:cubicBezTo>
                    <a:pt x="53186" y="2784251"/>
                    <a:pt x="78946" y="2784251"/>
                    <a:pt x="105510" y="2785521"/>
                  </a:cubicBezTo>
                  <a:cubicBezTo>
                    <a:pt x="120000" y="2786791"/>
                    <a:pt x="134490" y="2788061"/>
                    <a:pt x="148174" y="2789331"/>
                  </a:cubicBezTo>
                  <a:cubicBezTo>
                    <a:pt x="172324" y="2790601"/>
                    <a:pt x="195669" y="2790601"/>
                    <a:pt x="219818" y="2791871"/>
                  </a:cubicBezTo>
                  <a:cubicBezTo>
                    <a:pt x="229478" y="2791871"/>
                    <a:pt x="238333" y="2791871"/>
                    <a:pt x="247993" y="2790601"/>
                  </a:cubicBezTo>
                  <a:cubicBezTo>
                    <a:pt x="252018" y="2790601"/>
                    <a:pt x="256848" y="2789331"/>
                    <a:pt x="260872" y="2789331"/>
                  </a:cubicBezTo>
                  <a:cubicBezTo>
                    <a:pt x="276972" y="2790601"/>
                    <a:pt x="598967" y="2781711"/>
                    <a:pt x="615066" y="2782981"/>
                  </a:cubicBezTo>
                  <a:cubicBezTo>
                    <a:pt x="637606" y="2784251"/>
                    <a:pt x="699590" y="2784251"/>
                    <a:pt x="722129" y="2784251"/>
                  </a:cubicBezTo>
                  <a:cubicBezTo>
                    <a:pt x="730984" y="2784251"/>
                    <a:pt x="739034" y="2782981"/>
                    <a:pt x="747889" y="2782981"/>
                  </a:cubicBezTo>
                  <a:lnTo>
                    <a:pt x="791358" y="2786791"/>
                  </a:lnTo>
                  <a:cubicBezTo>
                    <a:pt x="822753" y="2789331"/>
                    <a:pt x="853342" y="2786791"/>
                    <a:pt x="884737" y="2790601"/>
                  </a:cubicBezTo>
                  <a:cubicBezTo>
                    <a:pt x="937061" y="2795681"/>
                    <a:pt x="990190" y="2789331"/>
                    <a:pt x="1057036" y="2794411"/>
                  </a:cubicBezTo>
                  <a:cubicBezTo>
                    <a:pt x="1077356" y="2795681"/>
                    <a:pt x="1097676" y="2794411"/>
                    <a:pt x="1120536" y="2794411"/>
                  </a:cubicBezTo>
                  <a:lnTo>
                    <a:pt x="1120536" y="2734721"/>
                  </a:lnTo>
                  <a:cubicBezTo>
                    <a:pt x="1119266" y="2645032"/>
                    <a:pt x="1117996" y="2542168"/>
                    <a:pt x="1117996" y="2432874"/>
                  </a:cubicBezTo>
                  <a:cubicBezTo>
                    <a:pt x="1117996" y="2306437"/>
                    <a:pt x="1121806" y="2177857"/>
                    <a:pt x="1115456" y="2051419"/>
                  </a:cubicBezTo>
                  <a:cubicBezTo>
                    <a:pt x="1107836" y="1967842"/>
                    <a:pt x="1096406" y="319870"/>
                    <a:pt x="1096406" y="236293"/>
                  </a:cubicBezTo>
                  <a:cubicBezTo>
                    <a:pt x="1093866" y="178432"/>
                    <a:pt x="1092596" y="118427"/>
                    <a:pt x="1090056" y="60566"/>
                  </a:cubicBezTo>
                  <a:cubicBezTo>
                    <a:pt x="1090056" y="43422"/>
                    <a:pt x="1088786" y="26278"/>
                    <a:pt x="1087516" y="5644"/>
                  </a:cubicBezTo>
                  <a:cubicBezTo>
                    <a:pt x="1077356" y="3104"/>
                    <a:pt x="1068466" y="1834"/>
                    <a:pt x="1058306" y="564"/>
                  </a:cubicBezTo>
                  <a:cubicBezTo>
                    <a:pt x="1050686" y="-706"/>
                    <a:pt x="1043066" y="564"/>
                    <a:pt x="1036716" y="564"/>
                  </a:cubicBezTo>
                  <a:lnTo>
                    <a:pt x="4887" y="5644"/>
                  </a:lnTo>
                  <a:lnTo>
                    <a:pt x="672" y="2765201"/>
                  </a:lnTo>
                  <a:close/>
                </a:path>
              </a:pathLst>
            </a:custGeom>
            <a:solidFill>
              <a:srgbClr val="96C15E"/>
            </a:solidFill>
          </p:spPr>
        </p:sp>
        <p:sp>
          <p:nvSpPr>
            <p:cNvPr id="18" name="Freeform 18"/>
            <p:cNvSpPr/>
            <p:nvPr/>
          </p:nvSpPr>
          <p:spPr>
            <a:xfrm>
              <a:off x="11430" y="16510"/>
              <a:ext cx="1099544" cy="2786227"/>
            </a:xfrm>
            <a:custGeom>
              <a:avLst/>
              <a:gdLst/>
              <a:ahLst/>
              <a:cxnLst/>
              <a:rect l="l" t="t" r="r" b="b"/>
              <a:pathLst>
                <a:path w="1099544" h="2786227">
                  <a:moveTo>
                    <a:pt x="1099544" y="2786227"/>
                  </a:moveTo>
                  <a:lnTo>
                    <a:pt x="0" y="2778607"/>
                  </a:lnTo>
                  <a:lnTo>
                    <a:pt x="0" y="984989"/>
                  </a:lnTo>
                  <a:lnTo>
                    <a:pt x="7620" y="20320"/>
                  </a:lnTo>
                  <a:lnTo>
                    <a:pt x="542981" y="0"/>
                  </a:lnTo>
                  <a:lnTo>
                    <a:pt x="1077954" y="8890"/>
                  </a:lnTo>
                  <a:close/>
                </a:path>
              </a:pathLst>
            </a:custGeom>
            <a:solidFill>
              <a:srgbClr val="E0F0CB"/>
            </a:solidFill>
          </p:spPr>
        </p:sp>
        <p:sp>
          <p:nvSpPr>
            <p:cNvPr id="19" name="Freeform 19"/>
            <p:cNvSpPr/>
            <p:nvPr/>
          </p:nvSpPr>
          <p:spPr>
            <a:xfrm>
              <a:off x="-215" y="0"/>
              <a:ext cx="1123888" cy="2812191"/>
            </a:xfrm>
            <a:custGeom>
              <a:avLst/>
              <a:gdLst/>
              <a:ahLst/>
              <a:cxnLst/>
              <a:rect l="l" t="t" r="r" b="b"/>
              <a:pathLst>
                <a:path w="1123888" h="2812191">
                  <a:moveTo>
                    <a:pt x="1090869" y="21590"/>
                  </a:moveTo>
                  <a:cubicBezTo>
                    <a:pt x="1092139" y="34290"/>
                    <a:pt x="1092139" y="44450"/>
                    <a:pt x="1093409" y="56433"/>
                  </a:cubicBezTo>
                  <a:cubicBezTo>
                    <a:pt x="1095949" y="114294"/>
                    <a:pt x="1097219" y="174298"/>
                    <a:pt x="1099759" y="232160"/>
                  </a:cubicBezTo>
                  <a:cubicBezTo>
                    <a:pt x="1099759" y="315737"/>
                    <a:pt x="1112459" y="1963709"/>
                    <a:pt x="1118809" y="2047286"/>
                  </a:cubicBezTo>
                  <a:cubicBezTo>
                    <a:pt x="1125159" y="2173723"/>
                    <a:pt x="1121349" y="2302304"/>
                    <a:pt x="1121349" y="2428741"/>
                  </a:cubicBezTo>
                  <a:cubicBezTo>
                    <a:pt x="1121349" y="2540177"/>
                    <a:pt x="1122619" y="2643042"/>
                    <a:pt x="1123889" y="2751937"/>
                  </a:cubicBezTo>
                  <a:lnTo>
                    <a:pt x="1123889" y="2811627"/>
                  </a:lnTo>
                  <a:cubicBezTo>
                    <a:pt x="1101029" y="2811627"/>
                    <a:pt x="1080709" y="2812897"/>
                    <a:pt x="1060389" y="2811627"/>
                  </a:cubicBezTo>
                  <a:cubicBezTo>
                    <a:pt x="1007028" y="2806547"/>
                    <a:pt x="953899" y="2812897"/>
                    <a:pt x="901575" y="2807817"/>
                  </a:cubicBezTo>
                  <a:cubicBezTo>
                    <a:pt x="870181" y="2804007"/>
                    <a:pt x="839591" y="2806547"/>
                    <a:pt x="808197" y="2804007"/>
                  </a:cubicBezTo>
                  <a:lnTo>
                    <a:pt x="764727" y="2800197"/>
                  </a:lnTo>
                  <a:cubicBezTo>
                    <a:pt x="755873" y="2800197"/>
                    <a:pt x="747823" y="2801467"/>
                    <a:pt x="738968" y="2801467"/>
                  </a:cubicBezTo>
                  <a:cubicBezTo>
                    <a:pt x="716428" y="2800197"/>
                    <a:pt x="654444" y="2801467"/>
                    <a:pt x="631905" y="2800197"/>
                  </a:cubicBezTo>
                  <a:cubicBezTo>
                    <a:pt x="615805" y="2798927"/>
                    <a:pt x="293811" y="2807817"/>
                    <a:pt x="277711" y="2806547"/>
                  </a:cubicBezTo>
                  <a:cubicBezTo>
                    <a:pt x="273686" y="2806547"/>
                    <a:pt x="268856" y="2807817"/>
                    <a:pt x="264831" y="2807817"/>
                  </a:cubicBezTo>
                  <a:cubicBezTo>
                    <a:pt x="255171" y="2807817"/>
                    <a:pt x="246316" y="2809087"/>
                    <a:pt x="236657" y="2809087"/>
                  </a:cubicBezTo>
                  <a:cubicBezTo>
                    <a:pt x="212507" y="2809087"/>
                    <a:pt x="189162" y="2807817"/>
                    <a:pt x="165013" y="2806547"/>
                  </a:cubicBezTo>
                  <a:cubicBezTo>
                    <a:pt x="150523" y="2805277"/>
                    <a:pt x="136033" y="2804007"/>
                    <a:pt x="122349" y="2802737"/>
                  </a:cubicBezTo>
                  <a:cubicBezTo>
                    <a:pt x="96589" y="2801467"/>
                    <a:pt x="70829" y="2800197"/>
                    <a:pt x="44265" y="2800197"/>
                  </a:cubicBezTo>
                  <a:cubicBezTo>
                    <a:pt x="34505" y="2800197"/>
                    <a:pt x="25615" y="2800197"/>
                    <a:pt x="15455" y="2798927"/>
                  </a:cubicBezTo>
                  <a:cubicBezTo>
                    <a:pt x="6565" y="2797657"/>
                    <a:pt x="1485" y="2791307"/>
                    <a:pt x="4025" y="2782417"/>
                  </a:cubicBezTo>
                  <a:cubicBezTo>
                    <a:pt x="12915" y="2750192"/>
                    <a:pt x="9105" y="2696617"/>
                    <a:pt x="7835" y="2640899"/>
                  </a:cubicBezTo>
                  <a:cubicBezTo>
                    <a:pt x="6565" y="2527319"/>
                    <a:pt x="2755" y="2415883"/>
                    <a:pt x="4025" y="2302304"/>
                  </a:cubicBezTo>
                  <a:cubicBezTo>
                    <a:pt x="1485" y="2160865"/>
                    <a:pt x="-3595" y="410029"/>
                    <a:pt x="4025" y="266448"/>
                  </a:cubicBezTo>
                  <a:cubicBezTo>
                    <a:pt x="5295" y="238588"/>
                    <a:pt x="4025" y="208586"/>
                    <a:pt x="5295" y="180727"/>
                  </a:cubicBezTo>
                  <a:cubicBezTo>
                    <a:pt x="6565" y="135724"/>
                    <a:pt x="9105" y="86435"/>
                    <a:pt x="10375" y="44450"/>
                  </a:cubicBezTo>
                  <a:cubicBezTo>
                    <a:pt x="10375" y="41910"/>
                    <a:pt x="11645" y="39370"/>
                    <a:pt x="12915" y="38100"/>
                  </a:cubicBezTo>
                  <a:cubicBezTo>
                    <a:pt x="34505" y="35560"/>
                    <a:pt x="50705" y="30480"/>
                    <a:pt x="63585" y="29210"/>
                  </a:cubicBezTo>
                  <a:cubicBezTo>
                    <a:pt x="85319" y="25400"/>
                    <a:pt x="107054" y="22860"/>
                    <a:pt x="129593" y="20320"/>
                  </a:cubicBezTo>
                  <a:cubicBezTo>
                    <a:pt x="144888" y="17780"/>
                    <a:pt x="160183" y="16510"/>
                    <a:pt x="174673" y="13970"/>
                  </a:cubicBezTo>
                  <a:cubicBezTo>
                    <a:pt x="189162" y="11430"/>
                    <a:pt x="204457" y="8890"/>
                    <a:pt x="218947" y="8890"/>
                  </a:cubicBezTo>
                  <a:cubicBezTo>
                    <a:pt x="235047" y="7620"/>
                    <a:pt x="251146" y="10160"/>
                    <a:pt x="267246" y="8890"/>
                  </a:cubicBezTo>
                  <a:cubicBezTo>
                    <a:pt x="287371" y="8890"/>
                    <a:pt x="652029" y="6350"/>
                    <a:pt x="672154" y="5080"/>
                  </a:cubicBezTo>
                  <a:cubicBezTo>
                    <a:pt x="691474" y="3810"/>
                    <a:pt x="710793" y="2540"/>
                    <a:pt x="730918" y="2540"/>
                  </a:cubicBezTo>
                  <a:cubicBezTo>
                    <a:pt x="763923" y="1270"/>
                    <a:pt x="796122" y="0"/>
                    <a:pt x="829126" y="0"/>
                  </a:cubicBezTo>
                  <a:cubicBezTo>
                    <a:pt x="842811" y="0"/>
                    <a:pt x="857301" y="2540"/>
                    <a:pt x="870986" y="2540"/>
                  </a:cubicBezTo>
                  <a:cubicBezTo>
                    <a:pt x="908820" y="3810"/>
                    <a:pt x="947459" y="5080"/>
                    <a:pt x="985294" y="7620"/>
                  </a:cubicBezTo>
                  <a:cubicBezTo>
                    <a:pt x="1005418" y="8890"/>
                    <a:pt x="1025543" y="12700"/>
                    <a:pt x="1045668" y="16510"/>
                  </a:cubicBezTo>
                  <a:lnTo>
                    <a:pt x="1060389" y="16510"/>
                  </a:lnTo>
                  <a:cubicBezTo>
                    <a:pt x="1071819" y="17780"/>
                    <a:pt x="1080709" y="20320"/>
                    <a:pt x="1090869" y="21590"/>
                  </a:cubicBezTo>
                  <a:close/>
                  <a:moveTo>
                    <a:pt x="1101029" y="2795117"/>
                  </a:moveTo>
                  <a:cubicBezTo>
                    <a:pt x="1102299" y="2778607"/>
                    <a:pt x="1103569" y="2765907"/>
                    <a:pt x="1103569" y="2753207"/>
                  </a:cubicBezTo>
                  <a:cubicBezTo>
                    <a:pt x="1102299" y="2632327"/>
                    <a:pt x="1101029" y="2518747"/>
                    <a:pt x="1101029" y="2396596"/>
                  </a:cubicBezTo>
                  <a:cubicBezTo>
                    <a:pt x="1101029" y="2340878"/>
                    <a:pt x="1103569" y="2285160"/>
                    <a:pt x="1102299" y="2229442"/>
                  </a:cubicBezTo>
                  <a:cubicBezTo>
                    <a:pt x="1102299" y="2178009"/>
                    <a:pt x="1101029" y="2124434"/>
                    <a:pt x="1099759" y="2073002"/>
                  </a:cubicBezTo>
                  <a:cubicBezTo>
                    <a:pt x="1094679" y="1993711"/>
                    <a:pt x="1083249" y="352168"/>
                    <a:pt x="1083249" y="272877"/>
                  </a:cubicBezTo>
                  <a:cubicBezTo>
                    <a:pt x="1080709" y="206444"/>
                    <a:pt x="1078169" y="137867"/>
                    <a:pt x="1075629" y="71434"/>
                  </a:cubicBezTo>
                  <a:cubicBezTo>
                    <a:pt x="1074359" y="44450"/>
                    <a:pt x="1073089" y="43180"/>
                    <a:pt x="1056937" y="41910"/>
                  </a:cubicBezTo>
                  <a:cubicBezTo>
                    <a:pt x="1054522" y="41910"/>
                    <a:pt x="1052913" y="41910"/>
                    <a:pt x="1050498" y="40640"/>
                  </a:cubicBezTo>
                  <a:cubicBezTo>
                    <a:pt x="1030373" y="36830"/>
                    <a:pt x="1009443" y="31750"/>
                    <a:pt x="989319" y="30480"/>
                  </a:cubicBezTo>
                  <a:cubicBezTo>
                    <a:pt x="940215" y="26670"/>
                    <a:pt x="890305" y="25400"/>
                    <a:pt x="841201" y="22860"/>
                  </a:cubicBezTo>
                  <a:lnTo>
                    <a:pt x="783242" y="22860"/>
                  </a:lnTo>
                  <a:cubicBezTo>
                    <a:pt x="757483" y="22860"/>
                    <a:pt x="731723" y="22860"/>
                    <a:pt x="706768" y="24130"/>
                  </a:cubicBezTo>
                  <a:cubicBezTo>
                    <a:pt x="685034" y="25400"/>
                    <a:pt x="318765" y="29210"/>
                    <a:pt x="297031" y="29210"/>
                  </a:cubicBezTo>
                  <a:cubicBezTo>
                    <a:pt x="261611" y="29210"/>
                    <a:pt x="226192" y="26670"/>
                    <a:pt x="190772" y="33020"/>
                  </a:cubicBezTo>
                  <a:cubicBezTo>
                    <a:pt x="172258" y="36830"/>
                    <a:pt x="154548" y="36830"/>
                    <a:pt x="136838" y="38100"/>
                  </a:cubicBezTo>
                  <a:cubicBezTo>
                    <a:pt x="106249" y="41910"/>
                    <a:pt x="75659" y="45720"/>
                    <a:pt x="45070" y="50800"/>
                  </a:cubicBezTo>
                  <a:cubicBezTo>
                    <a:pt x="33235" y="50800"/>
                    <a:pt x="30695" y="54290"/>
                    <a:pt x="29425" y="80006"/>
                  </a:cubicBezTo>
                  <a:cubicBezTo>
                    <a:pt x="28155" y="118580"/>
                    <a:pt x="28155" y="157154"/>
                    <a:pt x="26885" y="195728"/>
                  </a:cubicBezTo>
                  <a:cubicBezTo>
                    <a:pt x="25615" y="260019"/>
                    <a:pt x="23075" y="322166"/>
                    <a:pt x="21805" y="386456"/>
                  </a:cubicBezTo>
                  <a:cubicBezTo>
                    <a:pt x="16725" y="455032"/>
                    <a:pt x="23075" y="2130863"/>
                    <a:pt x="25615" y="2199440"/>
                  </a:cubicBezTo>
                  <a:cubicBezTo>
                    <a:pt x="25615" y="2272302"/>
                    <a:pt x="25615" y="2347307"/>
                    <a:pt x="26885" y="2420169"/>
                  </a:cubicBezTo>
                  <a:cubicBezTo>
                    <a:pt x="26885" y="2473744"/>
                    <a:pt x="29425" y="2527319"/>
                    <a:pt x="29425" y="2580895"/>
                  </a:cubicBezTo>
                  <a:cubicBezTo>
                    <a:pt x="29425" y="2638756"/>
                    <a:pt x="29425" y="2696617"/>
                    <a:pt x="28155" y="2753207"/>
                  </a:cubicBezTo>
                  <a:lnTo>
                    <a:pt x="28155" y="2763367"/>
                  </a:lnTo>
                  <a:cubicBezTo>
                    <a:pt x="28155" y="2773527"/>
                    <a:pt x="31965" y="2777337"/>
                    <a:pt x="40855" y="2777337"/>
                  </a:cubicBezTo>
                  <a:cubicBezTo>
                    <a:pt x="52315" y="2777337"/>
                    <a:pt x="63585" y="2778607"/>
                    <a:pt x="74049" y="2778607"/>
                  </a:cubicBezTo>
                  <a:cubicBezTo>
                    <a:pt x="89344" y="2778607"/>
                    <a:pt x="105444" y="2776067"/>
                    <a:pt x="120739" y="2778607"/>
                  </a:cubicBezTo>
                  <a:cubicBezTo>
                    <a:pt x="145693" y="2782417"/>
                    <a:pt x="170648" y="2784957"/>
                    <a:pt x="195602" y="2783687"/>
                  </a:cubicBezTo>
                  <a:cubicBezTo>
                    <a:pt x="211702" y="2782417"/>
                    <a:pt x="226997" y="2784957"/>
                    <a:pt x="243096" y="2784957"/>
                  </a:cubicBezTo>
                  <a:cubicBezTo>
                    <a:pt x="266441" y="2784957"/>
                    <a:pt x="289786" y="2783687"/>
                    <a:pt x="313130" y="2784957"/>
                  </a:cubicBezTo>
                  <a:cubicBezTo>
                    <a:pt x="347745" y="2786227"/>
                    <a:pt x="727698" y="2776067"/>
                    <a:pt x="763118" y="2778607"/>
                  </a:cubicBezTo>
                  <a:cubicBezTo>
                    <a:pt x="778412" y="2779877"/>
                    <a:pt x="793707" y="2781147"/>
                    <a:pt x="808197" y="2781147"/>
                  </a:cubicBezTo>
                  <a:cubicBezTo>
                    <a:pt x="834761" y="2783687"/>
                    <a:pt x="860521" y="2779877"/>
                    <a:pt x="887085" y="2783687"/>
                  </a:cubicBezTo>
                  <a:cubicBezTo>
                    <a:pt x="908820" y="2786227"/>
                    <a:pt x="930555" y="2786227"/>
                    <a:pt x="952289" y="2788767"/>
                  </a:cubicBezTo>
                  <a:cubicBezTo>
                    <a:pt x="984489" y="2792577"/>
                    <a:pt x="1016688" y="2795117"/>
                    <a:pt x="1048888" y="2796387"/>
                  </a:cubicBezTo>
                  <a:cubicBezTo>
                    <a:pt x="1062929" y="2796387"/>
                    <a:pt x="1080709" y="2795117"/>
                    <a:pt x="1101029" y="2795117"/>
                  </a:cubicBezTo>
                  <a:close/>
                </a:path>
              </a:pathLst>
            </a:custGeom>
            <a:solidFill>
              <a:srgbClr val="2A2B39"/>
            </a:solidFill>
          </p:spPr>
        </p:sp>
      </p:grpSp>
      <p:sp>
        <p:nvSpPr>
          <p:cNvPr id="20" name="TextBox 20"/>
          <p:cNvSpPr txBox="1"/>
          <p:nvPr/>
        </p:nvSpPr>
        <p:spPr>
          <a:xfrm>
            <a:off x="9819734" y="5059054"/>
            <a:ext cx="1971358" cy="3088917"/>
          </a:xfrm>
          <a:prstGeom prst="rect">
            <a:avLst/>
          </a:prstGeom>
        </p:spPr>
        <p:txBody>
          <a:bodyPr lIns="0" tIns="0" rIns="0" bIns="0" rtlCol="0" anchor="t">
            <a:spAutoFit/>
          </a:bodyPr>
          <a:lstStyle/>
          <a:p>
            <a:pPr marL="0" lvl="0" indent="0" algn="ctr">
              <a:lnSpc>
                <a:spcPts val="2045"/>
              </a:lnSpc>
            </a:pPr>
            <a:r>
              <a:rPr lang="en-US" sz="1597">
                <a:solidFill>
                  <a:srgbClr val="2A2B39"/>
                </a:solidFill>
                <a:latin typeface="Aristotelica Pro"/>
                <a:ea typeface="Aristotelica Pro"/>
                <a:cs typeface="Aristotelica Pro"/>
                <a:sym typeface="Aristotelica Pro"/>
              </a:rPr>
              <a:t>Businesses that have embraced contactless payment methods, online delivery integrations and digital loyalty schemes are more likely to engage and keep customers in today's market (Kotler and Keller, 2016).</a:t>
            </a:r>
          </a:p>
          <a:p>
            <a:pPr marL="0" lvl="0" indent="0" algn="ctr">
              <a:lnSpc>
                <a:spcPts val="2045"/>
              </a:lnSpc>
            </a:pPr>
            <a:endParaRPr lang="en-US" sz="1597">
              <a:solidFill>
                <a:srgbClr val="2A2B39"/>
              </a:solidFill>
              <a:latin typeface="Aristotelica Pro"/>
              <a:ea typeface="Aristotelica Pro"/>
              <a:cs typeface="Aristotelica Pro"/>
              <a:sym typeface="Aristotelica Pro"/>
            </a:endParaRPr>
          </a:p>
        </p:txBody>
      </p:sp>
      <p:grpSp>
        <p:nvGrpSpPr>
          <p:cNvPr id="21" name="Group 21"/>
          <p:cNvGrpSpPr/>
          <p:nvPr/>
        </p:nvGrpSpPr>
        <p:grpSpPr>
          <a:xfrm>
            <a:off x="7239793" y="2836616"/>
            <a:ext cx="2404683" cy="5814371"/>
            <a:chOff x="0" y="0"/>
            <a:chExt cx="1174901" cy="2840837"/>
          </a:xfrm>
        </p:grpSpPr>
        <p:sp>
          <p:nvSpPr>
            <p:cNvPr id="22" name="Freeform 22"/>
            <p:cNvSpPr/>
            <p:nvPr/>
          </p:nvSpPr>
          <p:spPr>
            <a:xfrm>
              <a:off x="39969" y="45156"/>
              <a:ext cx="1134933" cy="2794976"/>
            </a:xfrm>
            <a:custGeom>
              <a:avLst/>
              <a:gdLst/>
              <a:ahLst/>
              <a:cxnLst/>
              <a:rect l="l" t="t" r="r" b="b"/>
              <a:pathLst>
                <a:path w="1134933" h="2794976">
                  <a:moveTo>
                    <a:pt x="671" y="2765201"/>
                  </a:moveTo>
                  <a:cubicBezTo>
                    <a:pt x="-1869" y="2774091"/>
                    <a:pt x="3211" y="2780441"/>
                    <a:pt x="8989" y="2781711"/>
                  </a:cubicBezTo>
                  <a:cubicBezTo>
                    <a:pt x="15521" y="2782981"/>
                    <a:pt x="21235" y="2782981"/>
                    <a:pt x="27767" y="2782981"/>
                  </a:cubicBezTo>
                  <a:cubicBezTo>
                    <a:pt x="53892" y="2784251"/>
                    <a:pt x="80017" y="2784251"/>
                    <a:pt x="106959" y="2785521"/>
                  </a:cubicBezTo>
                  <a:cubicBezTo>
                    <a:pt x="121655" y="2786791"/>
                    <a:pt x="136350" y="2788061"/>
                    <a:pt x="150229" y="2789331"/>
                  </a:cubicBezTo>
                  <a:cubicBezTo>
                    <a:pt x="174722" y="2790601"/>
                    <a:pt x="198398" y="2790601"/>
                    <a:pt x="222890" y="2791871"/>
                  </a:cubicBezTo>
                  <a:cubicBezTo>
                    <a:pt x="232687" y="2791871"/>
                    <a:pt x="241668" y="2791871"/>
                    <a:pt x="251465" y="2790601"/>
                  </a:cubicBezTo>
                  <a:cubicBezTo>
                    <a:pt x="255547" y="2790601"/>
                    <a:pt x="260445" y="2789331"/>
                    <a:pt x="264527" y="2789331"/>
                  </a:cubicBezTo>
                  <a:cubicBezTo>
                    <a:pt x="280856" y="2790601"/>
                    <a:pt x="607422" y="2781711"/>
                    <a:pt x="623751" y="2782981"/>
                  </a:cubicBezTo>
                  <a:cubicBezTo>
                    <a:pt x="646610" y="2784251"/>
                    <a:pt x="709474" y="2784251"/>
                    <a:pt x="732334" y="2784251"/>
                  </a:cubicBezTo>
                  <a:cubicBezTo>
                    <a:pt x="741314" y="2784251"/>
                    <a:pt x="749479" y="2782981"/>
                    <a:pt x="758459" y="2782981"/>
                  </a:cubicBezTo>
                  <a:lnTo>
                    <a:pt x="802546" y="2786791"/>
                  </a:lnTo>
                  <a:cubicBezTo>
                    <a:pt x="834386" y="2789331"/>
                    <a:pt x="865410" y="2786791"/>
                    <a:pt x="897250" y="2790601"/>
                  </a:cubicBezTo>
                  <a:cubicBezTo>
                    <a:pt x="950317" y="2795681"/>
                    <a:pt x="1004200" y="2789331"/>
                    <a:pt x="1071432" y="2794411"/>
                  </a:cubicBezTo>
                  <a:cubicBezTo>
                    <a:pt x="1091752" y="2795681"/>
                    <a:pt x="1112072" y="2794411"/>
                    <a:pt x="1134932" y="2794411"/>
                  </a:cubicBezTo>
                  <a:lnTo>
                    <a:pt x="1134932" y="2734721"/>
                  </a:lnTo>
                  <a:cubicBezTo>
                    <a:pt x="1133662" y="2645032"/>
                    <a:pt x="1132392" y="2542168"/>
                    <a:pt x="1132392" y="2432874"/>
                  </a:cubicBezTo>
                  <a:cubicBezTo>
                    <a:pt x="1132392" y="2306437"/>
                    <a:pt x="1136202" y="2177857"/>
                    <a:pt x="1129852" y="2051419"/>
                  </a:cubicBezTo>
                  <a:cubicBezTo>
                    <a:pt x="1122232" y="1967842"/>
                    <a:pt x="1110802" y="319870"/>
                    <a:pt x="1110802" y="236293"/>
                  </a:cubicBezTo>
                  <a:cubicBezTo>
                    <a:pt x="1108262" y="178432"/>
                    <a:pt x="1106992" y="118427"/>
                    <a:pt x="1104452" y="60566"/>
                  </a:cubicBezTo>
                  <a:cubicBezTo>
                    <a:pt x="1104452" y="43422"/>
                    <a:pt x="1103182" y="26278"/>
                    <a:pt x="1101912" y="5644"/>
                  </a:cubicBezTo>
                  <a:cubicBezTo>
                    <a:pt x="1091752" y="3104"/>
                    <a:pt x="1082862" y="1834"/>
                    <a:pt x="1072702" y="564"/>
                  </a:cubicBezTo>
                  <a:cubicBezTo>
                    <a:pt x="1065082" y="-706"/>
                    <a:pt x="1057462" y="564"/>
                    <a:pt x="1051112" y="564"/>
                  </a:cubicBezTo>
                  <a:lnTo>
                    <a:pt x="4907" y="5644"/>
                  </a:lnTo>
                  <a:lnTo>
                    <a:pt x="671" y="2765201"/>
                  </a:lnTo>
                  <a:close/>
                </a:path>
              </a:pathLst>
            </a:custGeom>
            <a:solidFill>
              <a:srgbClr val="FFAADF"/>
            </a:solidFill>
          </p:spPr>
        </p:sp>
        <p:sp>
          <p:nvSpPr>
            <p:cNvPr id="23" name="Freeform 23"/>
            <p:cNvSpPr/>
            <p:nvPr/>
          </p:nvSpPr>
          <p:spPr>
            <a:xfrm>
              <a:off x="11430" y="16510"/>
              <a:ext cx="1113941" cy="2786227"/>
            </a:xfrm>
            <a:custGeom>
              <a:avLst/>
              <a:gdLst/>
              <a:ahLst/>
              <a:cxnLst/>
              <a:rect l="l" t="t" r="r" b="b"/>
              <a:pathLst>
                <a:path w="1113941" h="2786227">
                  <a:moveTo>
                    <a:pt x="1113941" y="2786227"/>
                  </a:moveTo>
                  <a:lnTo>
                    <a:pt x="0" y="2778607"/>
                  </a:lnTo>
                  <a:lnTo>
                    <a:pt x="0" y="984989"/>
                  </a:lnTo>
                  <a:lnTo>
                    <a:pt x="7620" y="20320"/>
                  </a:lnTo>
                  <a:lnTo>
                    <a:pt x="550238" y="0"/>
                  </a:lnTo>
                  <a:lnTo>
                    <a:pt x="1092351" y="8890"/>
                  </a:lnTo>
                  <a:close/>
                </a:path>
              </a:pathLst>
            </a:custGeom>
            <a:solidFill>
              <a:srgbClr val="FEFDD9"/>
            </a:solidFill>
          </p:spPr>
        </p:sp>
        <p:sp>
          <p:nvSpPr>
            <p:cNvPr id="24" name="Freeform 24"/>
            <p:cNvSpPr/>
            <p:nvPr/>
          </p:nvSpPr>
          <p:spPr>
            <a:xfrm>
              <a:off x="-215" y="0"/>
              <a:ext cx="1138286" cy="2812191"/>
            </a:xfrm>
            <a:custGeom>
              <a:avLst/>
              <a:gdLst/>
              <a:ahLst/>
              <a:cxnLst/>
              <a:rect l="l" t="t" r="r" b="b"/>
              <a:pathLst>
                <a:path w="1138286" h="2812191">
                  <a:moveTo>
                    <a:pt x="1105266" y="21590"/>
                  </a:moveTo>
                  <a:cubicBezTo>
                    <a:pt x="1106536" y="34290"/>
                    <a:pt x="1106536" y="44450"/>
                    <a:pt x="1107806" y="56433"/>
                  </a:cubicBezTo>
                  <a:cubicBezTo>
                    <a:pt x="1110346" y="114294"/>
                    <a:pt x="1111616" y="174298"/>
                    <a:pt x="1114156" y="232160"/>
                  </a:cubicBezTo>
                  <a:cubicBezTo>
                    <a:pt x="1114156" y="315737"/>
                    <a:pt x="1126856" y="1963709"/>
                    <a:pt x="1133206" y="2047286"/>
                  </a:cubicBezTo>
                  <a:cubicBezTo>
                    <a:pt x="1139556" y="2173723"/>
                    <a:pt x="1135746" y="2302304"/>
                    <a:pt x="1135746" y="2428741"/>
                  </a:cubicBezTo>
                  <a:cubicBezTo>
                    <a:pt x="1135746" y="2540177"/>
                    <a:pt x="1137016" y="2643042"/>
                    <a:pt x="1138286" y="2751937"/>
                  </a:cubicBezTo>
                  <a:lnTo>
                    <a:pt x="1138286" y="2811627"/>
                  </a:lnTo>
                  <a:cubicBezTo>
                    <a:pt x="1115426" y="2811627"/>
                    <a:pt x="1095106" y="2812897"/>
                    <a:pt x="1074786" y="2811627"/>
                  </a:cubicBezTo>
                  <a:cubicBezTo>
                    <a:pt x="1020708" y="2806547"/>
                    <a:pt x="966825" y="2812897"/>
                    <a:pt x="913758" y="2807817"/>
                  </a:cubicBezTo>
                  <a:cubicBezTo>
                    <a:pt x="881918" y="2804007"/>
                    <a:pt x="850894" y="2806547"/>
                    <a:pt x="819054" y="2804007"/>
                  </a:cubicBezTo>
                  <a:lnTo>
                    <a:pt x="774967" y="2800197"/>
                  </a:lnTo>
                  <a:cubicBezTo>
                    <a:pt x="765987" y="2800197"/>
                    <a:pt x="757822" y="2801467"/>
                    <a:pt x="748842" y="2801467"/>
                  </a:cubicBezTo>
                  <a:cubicBezTo>
                    <a:pt x="725982" y="2800197"/>
                    <a:pt x="663118" y="2801467"/>
                    <a:pt x="640258" y="2800197"/>
                  </a:cubicBezTo>
                  <a:cubicBezTo>
                    <a:pt x="623930" y="2798927"/>
                    <a:pt x="297364" y="2807817"/>
                    <a:pt x="281035" y="2806547"/>
                  </a:cubicBezTo>
                  <a:cubicBezTo>
                    <a:pt x="276953" y="2806547"/>
                    <a:pt x="272055" y="2807817"/>
                    <a:pt x="267973" y="2807817"/>
                  </a:cubicBezTo>
                  <a:cubicBezTo>
                    <a:pt x="258176" y="2807817"/>
                    <a:pt x="249195" y="2809087"/>
                    <a:pt x="239398" y="2809087"/>
                  </a:cubicBezTo>
                  <a:cubicBezTo>
                    <a:pt x="214906" y="2809087"/>
                    <a:pt x="191230" y="2807817"/>
                    <a:pt x="166737" y="2806547"/>
                  </a:cubicBezTo>
                  <a:cubicBezTo>
                    <a:pt x="152042" y="2805277"/>
                    <a:pt x="137346" y="2804007"/>
                    <a:pt x="123467" y="2802737"/>
                  </a:cubicBezTo>
                  <a:cubicBezTo>
                    <a:pt x="97342" y="2801467"/>
                    <a:pt x="71216" y="2800197"/>
                    <a:pt x="44275" y="2800197"/>
                  </a:cubicBezTo>
                  <a:cubicBezTo>
                    <a:pt x="34505" y="2800197"/>
                    <a:pt x="25615" y="2800197"/>
                    <a:pt x="15455" y="2798927"/>
                  </a:cubicBezTo>
                  <a:cubicBezTo>
                    <a:pt x="6565" y="2797657"/>
                    <a:pt x="1485" y="2791307"/>
                    <a:pt x="4025" y="2782417"/>
                  </a:cubicBezTo>
                  <a:cubicBezTo>
                    <a:pt x="12915" y="2750192"/>
                    <a:pt x="9105" y="2696617"/>
                    <a:pt x="7835" y="2640899"/>
                  </a:cubicBezTo>
                  <a:cubicBezTo>
                    <a:pt x="6565" y="2527319"/>
                    <a:pt x="2755" y="2415883"/>
                    <a:pt x="4025" y="2302304"/>
                  </a:cubicBezTo>
                  <a:cubicBezTo>
                    <a:pt x="1485" y="2160865"/>
                    <a:pt x="-3595" y="410029"/>
                    <a:pt x="4025" y="266448"/>
                  </a:cubicBezTo>
                  <a:cubicBezTo>
                    <a:pt x="5295" y="238588"/>
                    <a:pt x="4025" y="208586"/>
                    <a:pt x="5295" y="180727"/>
                  </a:cubicBezTo>
                  <a:cubicBezTo>
                    <a:pt x="6565" y="135724"/>
                    <a:pt x="9105" y="86435"/>
                    <a:pt x="10375" y="44450"/>
                  </a:cubicBezTo>
                  <a:cubicBezTo>
                    <a:pt x="10375" y="41910"/>
                    <a:pt x="11645" y="39370"/>
                    <a:pt x="12915" y="38100"/>
                  </a:cubicBezTo>
                  <a:cubicBezTo>
                    <a:pt x="34505" y="35560"/>
                    <a:pt x="50806" y="30480"/>
                    <a:pt x="63869" y="29210"/>
                  </a:cubicBezTo>
                  <a:cubicBezTo>
                    <a:pt x="85912" y="25400"/>
                    <a:pt x="107955" y="22860"/>
                    <a:pt x="130815" y="20320"/>
                  </a:cubicBezTo>
                  <a:cubicBezTo>
                    <a:pt x="146327" y="17780"/>
                    <a:pt x="161839" y="16510"/>
                    <a:pt x="176534" y="13970"/>
                  </a:cubicBezTo>
                  <a:cubicBezTo>
                    <a:pt x="191230" y="11430"/>
                    <a:pt x="206742" y="8890"/>
                    <a:pt x="221437" y="8890"/>
                  </a:cubicBezTo>
                  <a:cubicBezTo>
                    <a:pt x="237765" y="7620"/>
                    <a:pt x="254094" y="10160"/>
                    <a:pt x="270422" y="8890"/>
                  </a:cubicBezTo>
                  <a:cubicBezTo>
                    <a:pt x="290832" y="8890"/>
                    <a:pt x="660669" y="6350"/>
                    <a:pt x="681079" y="5080"/>
                  </a:cubicBezTo>
                  <a:cubicBezTo>
                    <a:pt x="700673" y="3810"/>
                    <a:pt x="720267" y="2540"/>
                    <a:pt x="740678" y="2540"/>
                  </a:cubicBezTo>
                  <a:cubicBezTo>
                    <a:pt x="774151" y="1270"/>
                    <a:pt x="806807" y="0"/>
                    <a:pt x="840280" y="0"/>
                  </a:cubicBezTo>
                  <a:cubicBezTo>
                    <a:pt x="854159" y="0"/>
                    <a:pt x="868855" y="2540"/>
                    <a:pt x="882734" y="2540"/>
                  </a:cubicBezTo>
                  <a:cubicBezTo>
                    <a:pt x="921106" y="3810"/>
                    <a:pt x="960294" y="5080"/>
                    <a:pt x="998665" y="7620"/>
                  </a:cubicBezTo>
                  <a:cubicBezTo>
                    <a:pt x="1019076" y="8890"/>
                    <a:pt x="1039486" y="12700"/>
                    <a:pt x="1059896" y="16510"/>
                  </a:cubicBezTo>
                  <a:lnTo>
                    <a:pt x="1074786" y="16510"/>
                  </a:lnTo>
                  <a:cubicBezTo>
                    <a:pt x="1086216" y="17780"/>
                    <a:pt x="1095106" y="20320"/>
                    <a:pt x="1105266" y="21590"/>
                  </a:cubicBezTo>
                  <a:close/>
                  <a:moveTo>
                    <a:pt x="1115426" y="2795117"/>
                  </a:moveTo>
                  <a:cubicBezTo>
                    <a:pt x="1116696" y="2778607"/>
                    <a:pt x="1117966" y="2765907"/>
                    <a:pt x="1117966" y="2753207"/>
                  </a:cubicBezTo>
                  <a:cubicBezTo>
                    <a:pt x="1116696" y="2632327"/>
                    <a:pt x="1115426" y="2518747"/>
                    <a:pt x="1115426" y="2396596"/>
                  </a:cubicBezTo>
                  <a:cubicBezTo>
                    <a:pt x="1115426" y="2340878"/>
                    <a:pt x="1117966" y="2285160"/>
                    <a:pt x="1116696" y="2229442"/>
                  </a:cubicBezTo>
                  <a:cubicBezTo>
                    <a:pt x="1116696" y="2178009"/>
                    <a:pt x="1115426" y="2124434"/>
                    <a:pt x="1114156" y="2073002"/>
                  </a:cubicBezTo>
                  <a:cubicBezTo>
                    <a:pt x="1109076" y="1993711"/>
                    <a:pt x="1097646" y="352168"/>
                    <a:pt x="1097646" y="272877"/>
                  </a:cubicBezTo>
                  <a:cubicBezTo>
                    <a:pt x="1095106" y="206444"/>
                    <a:pt x="1092566" y="137867"/>
                    <a:pt x="1090026" y="71434"/>
                  </a:cubicBezTo>
                  <a:cubicBezTo>
                    <a:pt x="1088756" y="44450"/>
                    <a:pt x="1087486" y="43180"/>
                    <a:pt x="1071326" y="41910"/>
                  </a:cubicBezTo>
                  <a:cubicBezTo>
                    <a:pt x="1068877" y="41910"/>
                    <a:pt x="1067244" y="41910"/>
                    <a:pt x="1064795" y="40640"/>
                  </a:cubicBezTo>
                  <a:cubicBezTo>
                    <a:pt x="1044384" y="36830"/>
                    <a:pt x="1023158" y="31750"/>
                    <a:pt x="1002747" y="30480"/>
                  </a:cubicBezTo>
                  <a:cubicBezTo>
                    <a:pt x="952946" y="26670"/>
                    <a:pt x="902328" y="25400"/>
                    <a:pt x="852527" y="22860"/>
                  </a:cubicBezTo>
                  <a:lnTo>
                    <a:pt x="793745" y="22860"/>
                  </a:lnTo>
                  <a:cubicBezTo>
                    <a:pt x="767619" y="22860"/>
                    <a:pt x="741494" y="22860"/>
                    <a:pt x="716185" y="24130"/>
                  </a:cubicBezTo>
                  <a:cubicBezTo>
                    <a:pt x="694142" y="25400"/>
                    <a:pt x="322673" y="29210"/>
                    <a:pt x="300629" y="29210"/>
                  </a:cubicBezTo>
                  <a:cubicBezTo>
                    <a:pt x="264707" y="29210"/>
                    <a:pt x="228785" y="26670"/>
                    <a:pt x="192862" y="33020"/>
                  </a:cubicBezTo>
                  <a:cubicBezTo>
                    <a:pt x="174085" y="36830"/>
                    <a:pt x="156124" y="36830"/>
                    <a:pt x="138163" y="38100"/>
                  </a:cubicBezTo>
                  <a:cubicBezTo>
                    <a:pt x="107139" y="41910"/>
                    <a:pt x="76115" y="45720"/>
                    <a:pt x="45091" y="50800"/>
                  </a:cubicBezTo>
                  <a:cubicBezTo>
                    <a:pt x="33235" y="50800"/>
                    <a:pt x="30695" y="54290"/>
                    <a:pt x="29425" y="80006"/>
                  </a:cubicBezTo>
                  <a:cubicBezTo>
                    <a:pt x="28155" y="118580"/>
                    <a:pt x="28155" y="157154"/>
                    <a:pt x="26885" y="195728"/>
                  </a:cubicBezTo>
                  <a:cubicBezTo>
                    <a:pt x="25615" y="260019"/>
                    <a:pt x="23075" y="322166"/>
                    <a:pt x="21805" y="386456"/>
                  </a:cubicBezTo>
                  <a:cubicBezTo>
                    <a:pt x="16725" y="455032"/>
                    <a:pt x="23075" y="2130863"/>
                    <a:pt x="25615" y="2199440"/>
                  </a:cubicBezTo>
                  <a:cubicBezTo>
                    <a:pt x="25615" y="2272302"/>
                    <a:pt x="25615" y="2347307"/>
                    <a:pt x="26885" y="2420169"/>
                  </a:cubicBezTo>
                  <a:cubicBezTo>
                    <a:pt x="26885" y="2473744"/>
                    <a:pt x="29425" y="2527319"/>
                    <a:pt x="29425" y="2580895"/>
                  </a:cubicBezTo>
                  <a:cubicBezTo>
                    <a:pt x="29425" y="2638756"/>
                    <a:pt x="29425" y="2696617"/>
                    <a:pt x="28155" y="2753207"/>
                  </a:cubicBezTo>
                  <a:lnTo>
                    <a:pt x="28155" y="2763367"/>
                  </a:lnTo>
                  <a:cubicBezTo>
                    <a:pt x="28155" y="2773527"/>
                    <a:pt x="31965" y="2777337"/>
                    <a:pt x="40855" y="2777337"/>
                  </a:cubicBezTo>
                  <a:cubicBezTo>
                    <a:pt x="52439" y="2777337"/>
                    <a:pt x="63869" y="2778607"/>
                    <a:pt x="74482" y="2778607"/>
                  </a:cubicBezTo>
                  <a:cubicBezTo>
                    <a:pt x="89994" y="2778607"/>
                    <a:pt x="106322" y="2776067"/>
                    <a:pt x="121834" y="2778607"/>
                  </a:cubicBezTo>
                  <a:cubicBezTo>
                    <a:pt x="147143" y="2782417"/>
                    <a:pt x="172452" y="2784957"/>
                    <a:pt x="197761" y="2783687"/>
                  </a:cubicBezTo>
                  <a:cubicBezTo>
                    <a:pt x="214089" y="2782417"/>
                    <a:pt x="229601" y="2784957"/>
                    <a:pt x="245930" y="2784957"/>
                  </a:cubicBezTo>
                  <a:cubicBezTo>
                    <a:pt x="269606" y="2784957"/>
                    <a:pt x="293282" y="2783687"/>
                    <a:pt x="316958" y="2784957"/>
                  </a:cubicBezTo>
                  <a:cubicBezTo>
                    <a:pt x="352064" y="2786227"/>
                    <a:pt x="737412" y="2776067"/>
                    <a:pt x="773334" y="2778607"/>
                  </a:cubicBezTo>
                  <a:cubicBezTo>
                    <a:pt x="788846" y="2779877"/>
                    <a:pt x="804358" y="2781147"/>
                    <a:pt x="819054" y="2781147"/>
                  </a:cubicBezTo>
                  <a:cubicBezTo>
                    <a:pt x="845995" y="2783687"/>
                    <a:pt x="872121" y="2779877"/>
                    <a:pt x="899062" y="2783687"/>
                  </a:cubicBezTo>
                  <a:cubicBezTo>
                    <a:pt x="921106" y="2786227"/>
                    <a:pt x="943149" y="2786227"/>
                    <a:pt x="965192" y="2788767"/>
                  </a:cubicBezTo>
                  <a:cubicBezTo>
                    <a:pt x="997849" y="2792577"/>
                    <a:pt x="1030505" y="2795117"/>
                    <a:pt x="1063162" y="2796387"/>
                  </a:cubicBezTo>
                  <a:cubicBezTo>
                    <a:pt x="1077326" y="2796387"/>
                    <a:pt x="1095106" y="2795117"/>
                    <a:pt x="1115426" y="2795117"/>
                  </a:cubicBezTo>
                  <a:close/>
                </a:path>
              </a:pathLst>
            </a:custGeom>
            <a:solidFill>
              <a:srgbClr val="2A2B39"/>
            </a:solidFill>
          </p:spPr>
        </p:sp>
      </p:grpSp>
      <p:grpSp>
        <p:nvGrpSpPr>
          <p:cNvPr id="25" name="Group 25"/>
          <p:cNvGrpSpPr/>
          <p:nvPr/>
        </p:nvGrpSpPr>
        <p:grpSpPr>
          <a:xfrm>
            <a:off x="4943913" y="2870116"/>
            <a:ext cx="2325511" cy="5814371"/>
            <a:chOff x="0" y="0"/>
            <a:chExt cx="1136219" cy="2840837"/>
          </a:xfrm>
        </p:grpSpPr>
        <p:sp>
          <p:nvSpPr>
            <p:cNvPr id="26" name="Freeform 26"/>
            <p:cNvSpPr/>
            <p:nvPr/>
          </p:nvSpPr>
          <p:spPr>
            <a:xfrm>
              <a:off x="39967" y="45156"/>
              <a:ext cx="1096251" cy="2794976"/>
            </a:xfrm>
            <a:custGeom>
              <a:avLst/>
              <a:gdLst/>
              <a:ahLst/>
              <a:cxnLst/>
              <a:rect l="l" t="t" r="r" b="b"/>
              <a:pathLst>
                <a:path w="1096251" h="2794976">
                  <a:moveTo>
                    <a:pt x="673" y="2765201"/>
                  </a:moveTo>
                  <a:cubicBezTo>
                    <a:pt x="-1867" y="2774091"/>
                    <a:pt x="3213" y="2780441"/>
                    <a:pt x="8781" y="2781711"/>
                  </a:cubicBezTo>
                  <a:cubicBezTo>
                    <a:pt x="15066" y="2782981"/>
                    <a:pt x="20566" y="2782981"/>
                    <a:pt x="26852" y="2782981"/>
                  </a:cubicBezTo>
                  <a:cubicBezTo>
                    <a:pt x="51994" y="2784251"/>
                    <a:pt x="77137" y="2784251"/>
                    <a:pt x="103065" y="2785521"/>
                  </a:cubicBezTo>
                  <a:cubicBezTo>
                    <a:pt x="117208" y="2786791"/>
                    <a:pt x="131351" y="2788061"/>
                    <a:pt x="144708" y="2789331"/>
                  </a:cubicBezTo>
                  <a:cubicBezTo>
                    <a:pt x="168279" y="2790601"/>
                    <a:pt x="191064" y="2790601"/>
                    <a:pt x="214636" y="2791871"/>
                  </a:cubicBezTo>
                  <a:cubicBezTo>
                    <a:pt x="224064" y="2791871"/>
                    <a:pt x="232707" y="2791871"/>
                    <a:pt x="242135" y="2790601"/>
                  </a:cubicBezTo>
                  <a:cubicBezTo>
                    <a:pt x="246064" y="2790601"/>
                    <a:pt x="250778" y="2789331"/>
                    <a:pt x="254707" y="2789331"/>
                  </a:cubicBezTo>
                  <a:cubicBezTo>
                    <a:pt x="270421" y="2790601"/>
                    <a:pt x="584704" y="2781711"/>
                    <a:pt x="600418" y="2782981"/>
                  </a:cubicBezTo>
                  <a:cubicBezTo>
                    <a:pt x="622417" y="2784251"/>
                    <a:pt x="682917" y="2784251"/>
                    <a:pt x="704917" y="2784251"/>
                  </a:cubicBezTo>
                  <a:cubicBezTo>
                    <a:pt x="713559" y="2784251"/>
                    <a:pt x="721417" y="2782981"/>
                    <a:pt x="730059" y="2782981"/>
                  </a:cubicBezTo>
                  <a:lnTo>
                    <a:pt x="772487" y="2786791"/>
                  </a:lnTo>
                  <a:cubicBezTo>
                    <a:pt x="803130" y="2789331"/>
                    <a:pt x="832987" y="2786791"/>
                    <a:pt x="863629" y="2790601"/>
                  </a:cubicBezTo>
                  <a:cubicBezTo>
                    <a:pt x="914700" y="2795681"/>
                    <a:pt x="966557" y="2789331"/>
                    <a:pt x="1032752" y="2794411"/>
                  </a:cubicBezTo>
                  <a:cubicBezTo>
                    <a:pt x="1053072" y="2795681"/>
                    <a:pt x="1073392" y="2794411"/>
                    <a:pt x="1096252" y="2794411"/>
                  </a:cubicBezTo>
                  <a:lnTo>
                    <a:pt x="1096252" y="2734721"/>
                  </a:lnTo>
                  <a:cubicBezTo>
                    <a:pt x="1094982" y="2645032"/>
                    <a:pt x="1093712" y="2542168"/>
                    <a:pt x="1093712" y="2432874"/>
                  </a:cubicBezTo>
                  <a:cubicBezTo>
                    <a:pt x="1093712" y="2306437"/>
                    <a:pt x="1097522" y="2177857"/>
                    <a:pt x="1091172" y="2051419"/>
                  </a:cubicBezTo>
                  <a:cubicBezTo>
                    <a:pt x="1083552" y="1967842"/>
                    <a:pt x="1072122" y="319870"/>
                    <a:pt x="1072122" y="236293"/>
                  </a:cubicBezTo>
                  <a:cubicBezTo>
                    <a:pt x="1069582" y="178432"/>
                    <a:pt x="1068312" y="118427"/>
                    <a:pt x="1065772" y="60566"/>
                  </a:cubicBezTo>
                  <a:cubicBezTo>
                    <a:pt x="1065772" y="43422"/>
                    <a:pt x="1064502" y="26278"/>
                    <a:pt x="1063232" y="5644"/>
                  </a:cubicBezTo>
                  <a:cubicBezTo>
                    <a:pt x="1053072" y="3104"/>
                    <a:pt x="1044182" y="1834"/>
                    <a:pt x="1034022" y="564"/>
                  </a:cubicBezTo>
                  <a:cubicBezTo>
                    <a:pt x="1026402" y="-706"/>
                    <a:pt x="1018782" y="564"/>
                    <a:pt x="1012432" y="564"/>
                  </a:cubicBezTo>
                  <a:lnTo>
                    <a:pt x="4852" y="5644"/>
                  </a:lnTo>
                  <a:lnTo>
                    <a:pt x="673" y="2765201"/>
                  </a:lnTo>
                  <a:close/>
                </a:path>
              </a:pathLst>
            </a:custGeom>
            <a:solidFill>
              <a:srgbClr val="FFAADF"/>
            </a:solidFill>
          </p:spPr>
        </p:sp>
        <p:sp>
          <p:nvSpPr>
            <p:cNvPr id="27" name="Freeform 27"/>
            <p:cNvSpPr/>
            <p:nvPr/>
          </p:nvSpPr>
          <p:spPr>
            <a:xfrm>
              <a:off x="11430" y="16510"/>
              <a:ext cx="1075259" cy="2786227"/>
            </a:xfrm>
            <a:custGeom>
              <a:avLst/>
              <a:gdLst/>
              <a:ahLst/>
              <a:cxnLst/>
              <a:rect l="l" t="t" r="r" b="b"/>
              <a:pathLst>
                <a:path w="1075259" h="2786227">
                  <a:moveTo>
                    <a:pt x="1075259" y="2786227"/>
                  </a:moveTo>
                  <a:lnTo>
                    <a:pt x="0" y="2778607"/>
                  </a:lnTo>
                  <a:lnTo>
                    <a:pt x="0" y="984989"/>
                  </a:lnTo>
                  <a:lnTo>
                    <a:pt x="7620" y="20320"/>
                  </a:lnTo>
                  <a:lnTo>
                    <a:pt x="530741" y="0"/>
                  </a:lnTo>
                  <a:lnTo>
                    <a:pt x="1053669" y="8890"/>
                  </a:lnTo>
                  <a:close/>
                </a:path>
              </a:pathLst>
            </a:custGeom>
            <a:solidFill>
              <a:srgbClr val="FFE0A5"/>
            </a:solidFill>
          </p:spPr>
        </p:sp>
        <p:sp>
          <p:nvSpPr>
            <p:cNvPr id="28" name="Freeform 28"/>
            <p:cNvSpPr/>
            <p:nvPr/>
          </p:nvSpPr>
          <p:spPr>
            <a:xfrm>
              <a:off x="-215" y="0"/>
              <a:ext cx="1099603" cy="2812191"/>
            </a:xfrm>
            <a:custGeom>
              <a:avLst/>
              <a:gdLst/>
              <a:ahLst/>
              <a:cxnLst/>
              <a:rect l="l" t="t" r="r" b="b"/>
              <a:pathLst>
                <a:path w="1099603" h="2812191">
                  <a:moveTo>
                    <a:pt x="1066584" y="21590"/>
                  </a:moveTo>
                  <a:cubicBezTo>
                    <a:pt x="1067854" y="34290"/>
                    <a:pt x="1067854" y="44450"/>
                    <a:pt x="1069124" y="56433"/>
                  </a:cubicBezTo>
                  <a:cubicBezTo>
                    <a:pt x="1071664" y="114294"/>
                    <a:pt x="1072934" y="174298"/>
                    <a:pt x="1075474" y="232160"/>
                  </a:cubicBezTo>
                  <a:cubicBezTo>
                    <a:pt x="1075474" y="315737"/>
                    <a:pt x="1088174" y="1963709"/>
                    <a:pt x="1094524" y="2047286"/>
                  </a:cubicBezTo>
                  <a:cubicBezTo>
                    <a:pt x="1100874" y="2173723"/>
                    <a:pt x="1097064" y="2302304"/>
                    <a:pt x="1097064" y="2428741"/>
                  </a:cubicBezTo>
                  <a:cubicBezTo>
                    <a:pt x="1097064" y="2540177"/>
                    <a:pt x="1098334" y="2643042"/>
                    <a:pt x="1099604" y="2751937"/>
                  </a:cubicBezTo>
                  <a:lnTo>
                    <a:pt x="1099604" y="2811627"/>
                  </a:lnTo>
                  <a:cubicBezTo>
                    <a:pt x="1076744" y="2811627"/>
                    <a:pt x="1056424" y="2812897"/>
                    <a:pt x="1036104" y="2811627"/>
                  </a:cubicBezTo>
                  <a:cubicBezTo>
                    <a:pt x="983954" y="2806547"/>
                    <a:pt x="932097" y="2812897"/>
                    <a:pt x="881026" y="2807817"/>
                  </a:cubicBezTo>
                  <a:cubicBezTo>
                    <a:pt x="850383" y="2804007"/>
                    <a:pt x="820527" y="2806547"/>
                    <a:pt x="789884" y="2804007"/>
                  </a:cubicBezTo>
                  <a:lnTo>
                    <a:pt x="747456" y="2800197"/>
                  </a:lnTo>
                  <a:cubicBezTo>
                    <a:pt x="738813" y="2800197"/>
                    <a:pt x="730956" y="2801467"/>
                    <a:pt x="722313" y="2801467"/>
                  </a:cubicBezTo>
                  <a:cubicBezTo>
                    <a:pt x="700313" y="2800197"/>
                    <a:pt x="639814" y="2801467"/>
                    <a:pt x="617814" y="2800197"/>
                  </a:cubicBezTo>
                  <a:cubicBezTo>
                    <a:pt x="602100" y="2798927"/>
                    <a:pt x="287817" y="2807817"/>
                    <a:pt x="272103" y="2806547"/>
                  </a:cubicBezTo>
                  <a:cubicBezTo>
                    <a:pt x="268175" y="2806547"/>
                    <a:pt x="263460" y="2807817"/>
                    <a:pt x="259532" y="2807817"/>
                  </a:cubicBezTo>
                  <a:cubicBezTo>
                    <a:pt x="250103" y="2807817"/>
                    <a:pt x="241461" y="2809087"/>
                    <a:pt x="232032" y="2809087"/>
                  </a:cubicBezTo>
                  <a:cubicBezTo>
                    <a:pt x="208461" y="2809087"/>
                    <a:pt x="185675" y="2807817"/>
                    <a:pt x="162104" y="2806547"/>
                  </a:cubicBezTo>
                  <a:cubicBezTo>
                    <a:pt x="147962" y="2805277"/>
                    <a:pt x="133819" y="2804007"/>
                    <a:pt x="120462" y="2802737"/>
                  </a:cubicBezTo>
                  <a:cubicBezTo>
                    <a:pt x="95319" y="2801467"/>
                    <a:pt x="70177" y="2800197"/>
                    <a:pt x="44248" y="2800197"/>
                  </a:cubicBezTo>
                  <a:cubicBezTo>
                    <a:pt x="34505" y="2800197"/>
                    <a:pt x="25615" y="2800197"/>
                    <a:pt x="15455" y="2798927"/>
                  </a:cubicBezTo>
                  <a:cubicBezTo>
                    <a:pt x="6565" y="2797657"/>
                    <a:pt x="1485" y="2791307"/>
                    <a:pt x="4025" y="2782417"/>
                  </a:cubicBezTo>
                  <a:cubicBezTo>
                    <a:pt x="12915" y="2750192"/>
                    <a:pt x="9105" y="2696617"/>
                    <a:pt x="7835" y="2640899"/>
                  </a:cubicBezTo>
                  <a:cubicBezTo>
                    <a:pt x="6565" y="2527319"/>
                    <a:pt x="2755" y="2415883"/>
                    <a:pt x="4025" y="2302304"/>
                  </a:cubicBezTo>
                  <a:cubicBezTo>
                    <a:pt x="1485" y="2160865"/>
                    <a:pt x="-3595" y="410029"/>
                    <a:pt x="4025" y="266448"/>
                  </a:cubicBezTo>
                  <a:cubicBezTo>
                    <a:pt x="5295" y="238588"/>
                    <a:pt x="4025" y="208586"/>
                    <a:pt x="5295" y="180727"/>
                  </a:cubicBezTo>
                  <a:cubicBezTo>
                    <a:pt x="6565" y="135724"/>
                    <a:pt x="9105" y="86435"/>
                    <a:pt x="10375" y="44450"/>
                  </a:cubicBezTo>
                  <a:cubicBezTo>
                    <a:pt x="10375" y="41910"/>
                    <a:pt x="11645" y="39370"/>
                    <a:pt x="12915" y="38100"/>
                  </a:cubicBezTo>
                  <a:cubicBezTo>
                    <a:pt x="34505" y="35560"/>
                    <a:pt x="50534" y="30480"/>
                    <a:pt x="63105" y="29210"/>
                  </a:cubicBezTo>
                  <a:cubicBezTo>
                    <a:pt x="84319" y="25400"/>
                    <a:pt x="105533" y="22860"/>
                    <a:pt x="127533" y="20320"/>
                  </a:cubicBezTo>
                  <a:cubicBezTo>
                    <a:pt x="142462" y="17780"/>
                    <a:pt x="157390" y="16510"/>
                    <a:pt x="171533" y="13970"/>
                  </a:cubicBezTo>
                  <a:cubicBezTo>
                    <a:pt x="185675" y="11430"/>
                    <a:pt x="200604" y="8890"/>
                    <a:pt x="214747" y="8890"/>
                  </a:cubicBezTo>
                  <a:cubicBezTo>
                    <a:pt x="230461" y="7620"/>
                    <a:pt x="246175" y="10160"/>
                    <a:pt x="261889" y="8890"/>
                  </a:cubicBezTo>
                  <a:cubicBezTo>
                    <a:pt x="281532" y="8890"/>
                    <a:pt x="637457" y="6350"/>
                    <a:pt x="657100" y="5080"/>
                  </a:cubicBezTo>
                  <a:cubicBezTo>
                    <a:pt x="675956" y="3810"/>
                    <a:pt x="694813" y="2540"/>
                    <a:pt x="714456" y="2540"/>
                  </a:cubicBezTo>
                  <a:cubicBezTo>
                    <a:pt x="746670" y="1270"/>
                    <a:pt x="778098" y="0"/>
                    <a:pt x="810312" y="0"/>
                  </a:cubicBezTo>
                  <a:cubicBezTo>
                    <a:pt x="823669" y="0"/>
                    <a:pt x="837812" y="2540"/>
                    <a:pt x="851169" y="2540"/>
                  </a:cubicBezTo>
                  <a:cubicBezTo>
                    <a:pt x="888097" y="3810"/>
                    <a:pt x="925811" y="5080"/>
                    <a:pt x="962739" y="7620"/>
                  </a:cubicBezTo>
                  <a:cubicBezTo>
                    <a:pt x="982382" y="8890"/>
                    <a:pt x="1002025" y="12700"/>
                    <a:pt x="1021667" y="16510"/>
                  </a:cubicBezTo>
                  <a:lnTo>
                    <a:pt x="1036104" y="16510"/>
                  </a:lnTo>
                  <a:cubicBezTo>
                    <a:pt x="1047534" y="17780"/>
                    <a:pt x="1056424" y="20320"/>
                    <a:pt x="1066584" y="21590"/>
                  </a:cubicBezTo>
                  <a:close/>
                  <a:moveTo>
                    <a:pt x="1076744" y="2795117"/>
                  </a:moveTo>
                  <a:cubicBezTo>
                    <a:pt x="1078014" y="2778607"/>
                    <a:pt x="1079284" y="2765907"/>
                    <a:pt x="1079284" y="2753207"/>
                  </a:cubicBezTo>
                  <a:cubicBezTo>
                    <a:pt x="1078014" y="2632327"/>
                    <a:pt x="1076744" y="2518747"/>
                    <a:pt x="1076744" y="2396596"/>
                  </a:cubicBezTo>
                  <a:cubicBezTo>
                    <a:pt x="1076744" y="2340878"/>
                    <a:pt x="1079284" y="2285160"/>
                    <a:pt x="1078014" y="2229442"/>
                  </a:cubicBezTo>
                  <a:cubicBezTo>
                    <a:pt x="1078014" y="2178009"/>
                    <a:pt x="1076744" y="2124434"/>
                    <a:pt x="1075474" y="2073002"/>
                  </a:cubicBezTo>
                  <a:cubicBezTo>
                    <a:pt x="1070394" y="1993711"/>
                    <a:pt x="1058964" y="352168"/>
                    <a:pt x="1058964" y="272877"/>
                  </a:cubicBezTo>
                  <a:cubicBezTo>
                    <a:pt x="1056424" y="206444"/>
                    <a:pt x="1053884" y="137867"/>
                    <a:pt x="1051344" y="71434"/>
                  </a:cubicBezTo>
                  <a:cubicBezTo>
                    <a:pt x="1050074" y="44450"/>
                    <a:pt x="1048804" y="43180"/>
                    <a:pt x="1032667" y="41910"/>
                  </a:cubicBezTo>
                  <a:cubicBezTo>
                    <a:pt x="1030310" y="41910"/>
                    <a:pt x="1028739" y="41910"/>
                    <a:pt x="1026382" y="40640"/>
                  </a:cubicBezTo>
                  <a:cubicBezTo>
                    <a:pt x="1006739" y="36830"/>
                    <a:pt x="986311" y="31750"/>
                    <a:pt x="966668" y="30480"/>
                  </a:cubicBezTo>
                  <a:cubicBezTo>
                    <a:pt x="918740" y="26670"/>
                    <a:pt x="870026" y="25400"/>
                    <a:pt x="822098" y="22860"/>
                  </a:cubicBezTo>
                  <a:lnTo>
                    <a:pt x="765527" y="22860"/>
                  </a:lnTo>
                  <a:cubicBezTo>
                    <a:pt x="740384" y="22860"/>
                    <a:pt x="715242" y="22860"/>
                    <a:pt x="690885" y="24130"/>
                  </a:cubicBezTo>
                  <a:cubicBezTo>
                    <a:pt x="669671" y="25400"/>
                    <a:pt x="312174" y="29210"/>
                    <a:pt x="290960" y="29210"/>
                  </a:cubicBezTo>
                  <a:cubicBezTo>
                    <a:pt x="256389" y="29210"/>
                    <a:pt x="221818" y="26670"/>
                    <a:pt x="187247" y="33020"/>
                  </a:cubicBezTo>
                  <a:cubicBezTo>
                    <a:pt x="169176" y="36830"/>
                    <a:pt x="151890" y="36830"/>
                    <a:pt x="134605" y="38100"/>
                  </a:cubicBezTo>
                  <a:cubicBezTo>
                    <a:pt x="104748" y="41910"/>
                    <a:pt x="74891" y="45720"/>
                    <a:pt x="45034" y="50800"/>
                  </a:cubicBezTo>
                  <a:cubicBezTo>
                    <a:pt x="33235" y="50800"/>
                    <a:pt x="30695" y="54290"/>
                    <a:pt x="29425" y="80006"/>
                  </a:cubicBezTo>
                  <a:cubicBezTo>
                    <a:pt x="28155" y="118580"/>
                    <a:pt x="28155" y="157154"/>
                    <a:pt x="26885" y="195728"/>
                  </a:cubicBezTo>
                  <a:cubicBezTo>
                    <a:pt x="25615" y="260019"/>
                    <a:pt x="23075" y="322166"/>
                    <a:pt x="21805" y="386456"/>
                  </a:cubicBezTo>
                  <a:cubicBezTo>
                    <a:pt x="16725" y="455032"/>
                    <a:pt x="23075" y="2130863"/>
                    <a:pt x="25615" y="2199440"/>
                  </a:cubicBezTo>
                  <a:cubicBezTo>
                    <a:pt x="25615" y="2272302"/>
                    <a:pt x="25615" y="2347307"/>
                    <a:pt x="26885" y="2420169"/>
                  </a:cubicBezTo>
                  <a:cubicBezTo>
                    <a:pt x="26885" y="2473744"/>
                    <a:pt x="29425" y="2527319"/>
                    <a:pt x="29425" y="2580895"/>
                  </a:cubicBezTo>
                  <a:cubicBezTo>
                    <a:pt x="29425" y="2638756"/>
                    <a:pt x="29425" y="2696617"/>
                    <a:pt x="28155" y="2753207"/>
                  </a:cubicBezTo>
                  <a:lnTo>
                    <a:pt x="28155" y="2763367"/>
                  </a:lnTo>
                  <a:cubicBezTo>
                    <a:pt x="28155" y="2773527"/>
                    <a:pt x="31965" y="2777337"/>
                    <a:pt x="40855" y="2777337"/>
                  </a:cubicBezTo>
                  <a:cubicBezTo>
                    <a:pt x="52105" y="2777337"/>
                    <a:pt x="63105" y="2778607"/>
                    <a:pt x="73319" y="2778607"/>
                  </a:cubicBezTo>
                  <a:cubicBezTo>
                    <a:pt x="88248" y="2778607"/>
                    <a:pt x="103962" y="2776067"/>
                    <a:pt x="118890" y="2778607"/>
                  </a:cubicBezTo>
                  <a:cubicBezTo>
                    <a:pt x="143247" y="2782417"/>
                    <a:pt x="167604" y="2784957"/>
                    <a:pt x="191961" y="2783687"/>
                  </a:cubicBezTo>
                  <a:cubicBezTo>
                    <a:pt x="207675" y="2782417"/>
                    <a:pt x="222604" y="2784957"/>
                    <a:pt x="238318" y="2784957"/>
                  </a:cubicBezTo>
                  <a:cubicBezTo>
                    <a:pt x="261103" y="2784957"/>
                    <a:pt x="283889" y="2783687"/>
                    <a:pt x="306674" y="2784957"/>
                  </a:cubicBezTo>
                  <a:cubicBezTo>
                    <a:pt x="340460" y="2786227"/>
                    <a:pt x="711313" y="2776067"/>
                    <a:pt x="745884" y="2778607"/>
                  </a:cubicBezTo>
                  <a:cubicBezTo>
                    <a:pt x="760813" y="2779877"/>
                    <a:pt x="775741" y="2781147"/>
                    <a:pt x="789884" y="2781147"/>
                  </a:cubicBezTo>
                  <a:cubicBezTo>
                    <a:pt x="815812" y="2783687"/>
                    <a:pt x="840955" y="2779877"/>
                    <a:pt x="866883" y="2783687"/>
                  </a:cubicBezTo>
                  <a:cubicBezTo>
                    <a:pt x="888097" y="2786227"/>
                    <a:pt x="909311" y="2786227"/>
                    <a:pt x="930525" y="2788767"/>
                  </a:cubicBezTo>
                  <a:cubicBezTo>
                    <a:pt x="961954" y="2792577"/>
                    <a:pt x="993382" y="2795117"/>
                    <a:pt x="1024810" y="2796387"/>
                  </a:cubicBezTo>
                  <a:cubicBezTo>
                    <a:pt x="1038644" y="2796387"/>
                    <a:pt x="1056424" y="2795117"/>
                    <a:pt x="1076744" y="2795117"/>
                  </a:cubicBezTo>
                  <a:close/>
                </a:path>
              </a:pathLst>
            </a:custGeom>
            <a:solidFill>
              <a:srgbClr val="2A2B39"/>
            </a:solidFill>
          </p:spPr>
        </p:sp>
      </p:grpSp>
      <p:grpSp>
        <p:nvGrpSpPr>
          <p:cNvPr id="29" name="Group 29"/>
          <p:cNvGrpSpPr/>
          <p:nvPr/>
        </p:nvGrpSpPr>
        <p:grpSpPr>
          <a:xfrm>
            <a:off x="2560196" y="2836616"/>
            <a:ext cx="2411236" cy="5814371"/>
            <a:chOff x="0" y="0"/>
            <a:chExt cx="1178103" cy="2840837"/>
          </a:xfrm>
        </p:grpSpPr>
        <p:sp>
          <p:nvSpPr>
            <p:cNvPr id="30" name="Freeform 30"/>
            <p:cNvSpPr/>
            <p:nvPr/>
          </p:nvSpPr>
          <p:spPr>
            <a:xfrm>
              <a:off x="39969" y="45156"/>
              <a:ext cx="1138134" cy="2794976"/>
            </a:xfrm>
            <a:custGeom>
              <a:avLst/>
              <a:gdLst/>
              <a:ahLst/>
              <a:cxnLst/>
              <a:rect l="l" t="t" r="r" b="b"/>
              <a:pathLst>
                <a:path w="1138134" h="2794976">
                  <a:moveTo>
                    <a:pt x="671" y="2765201"/>
                  </a:moveTo>
                  <a:cubicBezTo>
                    <a:pt x="-1869" y="2774091"/>
                    <a:pt x="3211" y="2780441"/>
                    <a:pt x="9007" y="2781711"/>
                  </a:cubicBezTo>
                  <a:cubicBezTo>
                    <a:pt x="15558" y="2782981"/>
                    <a:pt x="21291" y="2782981"/>
                    <a:pt x="27843" y="2782981"/>
                  </a:cubicBezTo>
                  <a:cubicBezTo>
                    <a:pt x="54049" y="2784251"/>
                    <a:pt x="80256" y="2784251"/>
                    <a:pt x="107282" y="2785521"/>
                  </a:cubicBezTo>
                  <a:cubicBezTo>
                    <a:pt x="122023" y="2786791"/>
                    <a:pt x="136764" y="2788061"/>
                    <a:pt x="150686" y="2789331"/>
                  </a:cubicBezTo>
                  <a:cubicBezTo>
                    <a:pt x="175255" y="2790601"/>
                    <a:pt x="199005" y="2790601"/>
                    <a:pt x="223574" y="2791871"/>
                  </a:cubicBezTo>
                  <a:cubicBezTo>
                    <a:pt x="233401" y="2791871"/>
                    <a:pt x="242410" y="2791871"/>
                    <a:pt x="252237" y="2790601"/>
                  </a:cubicBezTo>
                  <a:cubicBezTo>
                    <a:pt x="256332" y="2790601"/>
                    <a:pt x="261246" y="2789331"/>
                    <a:pt x="265340" y="2789331"/>
                  </a:cubicBezTo>
                  <a:cubicBezTo>
                    <a:pt x="281720" y="2790601"/>
                    <a:pt x="609303" y="2781711"/>
                    <a:pt x="625682" y="2782981"/>
                  </a:cubicBezTo>
                  <a:cubicBezTo>
                    <a:pt x="648613" y="2784251"/>
                    <a:pt x="711673" y="2784251"/>
                    <a:pt x="734603" y="2784251"/>
                  </a:cubicBezTo>
                  <a:cubicBezTo>
                    <a:pt x="743612" y="2784251"/>
                    <a:pt x="751801" y="2782981"/>
                    <a:pt x="760810" y="2782981"/>
                  </a:cubicBezTo>
                  <a:lnTo>
                    <a:pt x="805034" y="2786791"/>
                  </a:lnTo>
                  <a:cubicBezTo>
                    <a:pt x="836973" y="2789331"/>
                    <a:pt x="868093" y="2786791"/>
                    <a:pt x="900033" y="2790601"/>
                  </a:cubicBezTo>
                  <a:cubicBezTo>
                    <a:pt x="953265" y="2795681"/>
                    <a:pt x="1007316" y="2789331"/>
                    <a:pt x="1074634" y="2794411"/>
                  </a:cubicBezTo>
                  <a:cubicBezTo>
                    <a:pt x="1094954" y="2795681"/>
                    <a:pt x="1115274" y="2794411"/>
                    <a:pt x="1138134" y="2794411"/>
                  </a:cubicBezTo>
                  <a:lnTo>
                    <a:pt x="1138134" y="2734721"/>
                  </a:lnTo>
                  <a:cubicBezTo>
                    <a:pt x="1136864" y="2645032"/>
                    <a:pt x="1135594" y="2542168"/>
                    <a:pt x="1135594" y="2432874"/>
                  </a:cubicBezTo>
                  <a:cubicBezTo>
                    <a:pt x="1135594" y="2306437"/>
                    <a:pt x="1139404" y="2177857"/>
                    <a:pt x="1133054" y="2051419"/>
                  </a:cubicBezTo>
                  <a:cubicBezTo>
                    <a:pt x="1125434" y="1967842"/>
                    <a:pt x="1114004" y="319870"/>
                    <a:pt x="1114004" y="236293"/>
                  </a:cubicBezTo>
                  <a:cubicBezTo>
                    <a:pt x="1111464" y="178432"/>
                    <a:pt x="1110194" y="118427"/>
                    <a:pt x="1107654" y="60566"/>
                  </a:cubicBezTo>
                  <a:cubicBezTo>
                    <a:pt x="1107654" y="43422"/>
                    <a:pt x="1106384" y="26278"/>
                    <a:pt x="1105114" y="5644"/>
                  </a:cubicBezTo>
                  <a:cubicBezTo>
                    <a:pt x="1094954" y="3104"/>
                    <a:pt x="1086064" y="1834"/>
                    <a:pt x="1075904" y="564"/>
                  </a:cubicBezTo>
                  <a:cubicBezTo>
                    <a:pt x="1068284" y="-706"/>
                    <a:pt x="1060664" y="564"/>
                    <a:pt x="1054314" y="564"/>
                  </a:cubicBezTo>
                  <a:lnTo>
                    <a:pt x="4912" y="5644"/>
                  </a:lnTo>
                  <a:lnTo>
                    <a:pt x="671" y="2765201"/>
                  </a:lnTo>
                  <a:close/>
                </a:path>
              </a:pathLst>
            </a:custGeom>
            <a:solidFill>
              <a:srgbClr val="FFAADF"/>
            </a:solidFill>
          </p:spPr>
        </p:sp>
        <p:sp>
          <p:nvSpPr>
            <p:cNvPr id="31" name="Freeform 31"/>
            <p:cNvSpPr/>
            <p:nvPr/>
          </p:nvSpPr>
          <p:spPr>
            <a:xfrm>
              <a:off x="11430" y="16510"/>
              <a:ext cx="1117143" cy="2786227"/>
            </a:xfrm>
            <a:custGeom>
              <a:avLst/>
              <a:gdLst/>
              <a:ahLst/>
              <a:cxnLst/>
              <a:rect l="l" t="t" r="r" b="b"/>
              <a:pathLst>
                <a:path w="1117143" h="2786227">
                  <a:moveTo>
                    <a:pt x="1117143" y="2786227"/>
                  </a:moveTo>
                  <a:lnTo>
                    <a:pt x="0" y="2778607"/>
                  </a:lnTo>
                  <a:lnTo>
                    <a:pt x="0" y="984989"/>
                  </a:lnTo>
                  <a:lnTo>
                    <a:pt x="7620" y="20320"/>
                  </a:lnTo>
                  <a:lnTo>
                    <a:pt x="551851" y="0"/>
                  </a:lnTo>
                  <a:lnTo>
                    <a:pt x="1095553" y="8890"/>
                  </a:lnTo>
                  <a:close/>
                </a:path>
              </a:pathLst>
            </a:custGeom>
            <a:solidFill>
              <a:srgbClr val="FFCBA5"/>
            </a:solidFill>
          </p:spPr>
        </p:sp>
        <p:sp>
          <p:nvSpPr>
            <p:cNvPr id="32" name="Freeform 32"/>
            <p:cNvSpPr/>
            <p:nvPr/>
          </p:nvSpPr>
          <p:spPr>
            <a:xfrm>
              <a:off x="-215" y="0"/>
              <a:ext cx="1141488" cy="2812191"/>
            </a:xfrm>
            <a:custGeom>
              <a:avLst/>
              <a:gdLst/>
              <a:ahLst/>
              <a:cxnLst/>
              <a:rect l="l" t="t" r="r" b="b"/>
              <a:pathLst>
                <a:path w="1141488" h="2812191">
                  <a:moveTo>
                    <a:pt x="1108468" y="21590"/>
                  </a:moveTo>
                  <a:cubicBezTo>
                    <a:pt x="1109738" y="34290"/>
                    <a:pt x="1109738" y="44450"/>
                    <a:pt x="1111008" y="56433"/>
                  </a:cubicBezTo>
                  <a:cubicBezTo>
                    <a:pt x="1113548" y="114294"/>
                    <a:pt x="1114818" y="174298"/>
                    <a:pt x="1117358" y="232160"/>
                  </a:cubicBezTo>
                  <a:cubicBezTo>
                    <a:pt x="1117358" y="315737"/>
                    <a:pt x="1130058" y="1963709"/>
                    <a:pt x="1136408" y="2047286"/>
                  </a:cubicBezTo>
                  <a:cubicBezTo>
                    <a:pt x="1142758" y="2173723"/>
                    <a:pt x="1138948" y="2302304"/>
                    <a:pt x="1138948" y="2428741"/>
                  </a:cubicBezTo>
                  <a:cubicBezTo>
                    <a:pt x="1138948" y="2540177"/>
                    <a:pt x="1140218" y="2643042"/>
                    <a:pt x="1141488" y="2751937"/>
                  </a:cubicBezTo>
                  <a:lnTo>
                    <a:pt x="1141488" y="2811627"/>
                  </a:lnTo>
                  <a:cubicBezTo>
                    <a:pt x="1118628" y="2811627"/>
                    <a:pt x="1098308" y="2812897"/>
                    <a:pt x="1077988" y="2811627"/>
                  </a:cubicBezTo>
                  <a:cubicBezTo>
                    <a:pt x="1023750" y="2806547"/>
                    <a:pt x="969699" y="2812897"/>
                    <a:pt x="916467" y="2807817"/>
                  </a:cubicBezTo>
                  <a:cubicBezTo>
                    <a:pt x="884528" y="2804007"/>
                    <a:pt x="853407" y="2806547"/>
                    <a:pt x="821468" y="2804007"/>
                  </a:cubicBezTo>
                  <a:lnTo>
                    <a:pt x="777244" y="2800197"/>
                  </a:lnTo>
                  <a:cubicBezTo>
                    <a:pt x="768236" y="2800197"/>
                    <a:pt x="760046" y="2801467"/>
                    <a:pt x="751038" y="2801467"/>
                  </a:cubicBezTo>
                  <a:cubicBezTo>
                    <a:pt x="728107" y="2800197"/>
                    <a:pt x="665047" y="2801467"/>
                    <a:pt x="642116" y="2800197"/>
                  </a:cubicBezTo>
                  <a:cubicBezTo>
                    <a:pt x="625737" y="2798927"/>
                    <a:pt x="298154" y="2807817"/>
                    <a:pt x="281775" y="2806547"/>
                  </a:cubicBezTo>
                  <a:cubicBezTo>
                    <a:pt x="277680" y="2806547"/>
                    <a:pt x="272766" y="2807817"/>
                    <a:pt x="268671" y="2807817"/>
                  </a:cubicBezTo>
                  <a:cubicBezTo>
                    <a:pt x="258844" y="2807817"/>
                    <a:pt x="249835" y="2809087"/>
                    <a:pt x="240008" y="2809087"/>
                  </a:cubicBezTo>
                  <a:cubicBezTo>
                    <a:pt x="215439" y="2809087"/>
                    <a:pt x="191689" y="2807817"/>
                    <a:pt x="167121" y="2806547"/>
                  </a:cubicBezTo>
                  <a:cubicBezTo>
                    <a:pt x="152379" y="2805277"/>
                    <a:pt x="137638" y="2804007"/>
                    <a:pt x="123716" y="2802737"/>
                  </a:cubicBezTo>
                  <a:cubicBezTo>
                    <a:pt x="97509" y="2801467"/>
                    <a:pt x="71303" y="2800197"/>
                    <a:pt x="44277" y="2800197"/>
                  </a:cubicBezTo>
                  <a:cubicBezTo>
                    <a:pt x="34505" y="2800197"/>
                    <a:pt x="25615" y="2800197"/>
                    <a:pt x="15455" y="2798927"/>
                  </a:cubicBezTo>
                  <a:cubicBezTo>
                    <a:pt x="6565" y="2797657"/>
                    <a:pt x="1485" y="2791307"/>
                    <a:pt x="4025" y="2782417"/>
                  </a:cubicBezTo>
                  <a:cubicBezTo>
                    <a:pt x="12915" y="2750192"/>
                    <a:pt x="9105" y="2696617"/>
                    <a:pt x="7835" y="2640899"/>
                  </a:cubicBezTo>
                  <a:cubicBezTo>
                    <a:pt x="6565" y="2527319"/>
                    <a:pt x="2755" y="2415883"/>
                    <a:pt x="4025" y="2302304"/>
                  </a:cubicBezTo>
                  <a:cubicBezTo>
                    <a:pt x="1485" y="2160865"/>
                    <a:pt x="-3595" y="410029"/>
                    <a:pt x="4025" y="266448"/>
                  </a:cubicBezTo>
                  <a:cubicBezTo>
                    <a:pt x="5295" y="238588"/>
                    <a:pt x="4025" y="208586"/>
                    <a:pt x="5295" y="180727"/>
                  </a:cubicBezTo>
                  <a:cubicBezTo>
                    <a:pt x="6565" y="135724"/>
                    <a:pt x="9105" y="86435"/>
                    <a:pt x="10375" y="44450"/>
                  </a:cubicBezTo>
                  <a:cubicBezTo>
                    <a:pt x="10375" y="41910"/>
                    <a:pt x="11645" y="39370"/>
                    <a:pt x="12915" y="38100"/>
                  </a:cubicBezTo>
                  <a:cubicBezTo>
                    <a:pt x="34505" y="35560"/>
                    <a:pt x="50829" y="30480"/>
                    <a:pt x="63932" y="29210"/>
                  </a:cubicBezTo>
                  <a:cubicBezTo>
                    <a:pt x="86044" y="25400"/>
                    <a:pt x="108156" y="22860"/>
                    <a:pt x="131086" y="20320"/>
                  </a:cubicBezTo>
                  <a:cubicBezTo>
                    <a:pt x="146647" y="17780"/>
                    <a:pt x="162207" y="16510"/>
                    <a:pt x="176948" y="13970"/>
                  </a:cubicBezTo>
                  <a:cubicBezTo>
                    <a:pt x="191689" y="11430"/>
                    <a:pt x="207250" y="8890"/>
                    <a:pt x="221991" y="8890"/>
                  </a:cubicBezTo>
                  <a:cubicBezTo>
                    <a:pt x="238370" y="7620"/>
                    <a:pt x="254749" y="10160"/>
                    <a:pt x="271128" y="8890"/>
                  </a:cubicBezTo>
                  <a:cubicBezTo>
                    <a:pt x="291602" y="8890"/>
                    <a:pt x="662590" y="6350"/>
                    <a:pt x="683064" y="5080"/>
                  </a:cubicBezTo>
                  <a:cubicBezTo>
                    <a:pt x="702719" y="3810"/>
                    <a:pt x="722374" y="2540"/>
                    <a:pt x="742848" y="2540"/>
                  </a:cubicBezTo>
                  <a:cubicBezTo>
                    <a:pt x="776425" y="1270"/>
                    <a:pt x="809184" y="0"/>
                    <a:pt x="842761" y="0"/>
                  </a:cubicBezTo>
                  <a:cubicBezTo>
                    <a:pt x="856683" y="0"/>
                    <a:pt x="871424" y="2540"/>
                    <a:pt x="885347" y="2540"/>
                  </a:cubicBezTo>
                  <a:cubicBezTo>
                    <a:pt x="923838" y="3810"/>
                    <a:pt x="963148" y="5080"/>
                    <a:pt x="1001639" y="7620"/>
                  </a:cubicBezTo>
                  <a:cubicBezTo>
                    <a:pt x="1022113" y="8890"/>
                    <a:pt x="1042587" y="12700"/>
                    <a:pt x="1063060" y="16510"/>
                  </a:cubicBezTo>
                  <a:lnTo>
                    <a:pt x="1077988" y="16510"/>
                  </a:lnTo>
                  <a:cubicBezTo>
                    <a:pt x="1089418" y="17780"/>
                    <a:pt x="1098308" y="20320"/>
                    <a:pt x="1108468" y="21590"/>
                  </a:cubicBezTo>
                  <a:close/>
                  <a:moveTo>
                    <a:pt x="1118628" y="2795117"/>
                  </a:moveTo>
                  <a:cubicBezTo>
                    <a:pt x="1119898" y="2778607"/>
                    <a:pt x="1121168" y="2765907"/>
                    <a:pt x="1121168" y="2753207"/>
                  </a:cubicBezTo>
                  <a:cubicBezTo>
                    <a:pt x="1119898" y="2632327"/>
                    <a:pt x="1118628" y="2518747"/>
                    <a:pt x="1118628" y="2396596"/>
                  </a:cubicBezTo>
                  <a:cubicBezTo>
                    <a:pt x="1118628" y="2340878"/>
                    <a:pt x="1121168" y="2285160"/>
                    <a:pt x="1119898" y="2229442"/>
                  </a:cubicBezTo>
                  <a:cubicBezTo>
                    <a:pt x="1119898" y="2178009"/>
                    <a:pt x="1118628" y="2124434"/>
                    <a:pt x="1117358" y="2073002"/>
                  </a:cubicBezTo>
                  <a:cubicBezTo>
                    <a:pt x="1112278" y="1993711"/>
                    <a:pt x="1100848" y="352168"/>
                    <a:pt x="1100848" y="272877"/>
                  </a:cubicBezTo>
                  <a:cubicBezTo>
                    <a:pt x="1098308" y="206444"/>
                    <a:pt x="1095768" y="137867"/>
                    <a:pt x="1093228" y="71434"/>
                  </a:cubicBezTo>
                  <a:cubicBezTo>
                    <a:pt x="1091958" y="44450"/>
                    <a:pt x="1090688" y="43180"/>
                    <a:pt x="1074526" y="41910"/>
                  </a:cubicBezTo>
                  <a:cubicBezTo>
                    <a:pt x="1072069" y="41910"/>
                    <a:pt x="1070431" y="41910"/>
                    <a:pt x="1067974" y="40640"/>
                  </a:cubicBezTo>
                  <a:cubicBezTo>
                    <a:pt x="1047500" y="36830"/>
                    <a:pt x="1026207" y="31750"/>
                    <a:pt x="1005733" y="30480"/>
                  </a:cubicBezTo>
                  <a:cubicBezTo>
                    <a:pt x="955777" y="26670"/>
                    <a:pt x="905002" y="25400"/>
                    <a:pt x="855045" y="22860"/>
                  </a:cubicBezTo>
                  <a:lnTo>
                    <a:pt x="796080" y="22860"/>
                  </a:lnTo>
                  <a:cubicBezTo>
                    <a:pt x="769874" y="22860"/>
                    <a:pt x="743667" y="22860"/>
                    <a:pt x="718279" y="24130"/>
                  </a:cubicBezTo>
                  <a:cubicBezTo>
                    <a:pt x="696167" y="25400"/>
                    <a:pt x="323542" y="29210"/>
                    <a:pt x="301430" y="29210"/>
                  </a:cubicBezTo>
                  <a:cubicBezTo>
                    <a:pt x="265396" y="29210"/>
                    <a:pt x="229361" y="26670"/>
                    <a:pt x="193327" y="33020"/>
                  </a:cubicBezTo>
                  <a:cubicBezTo>
                    <a:pt x="174491" y="36830"/>
                    <a:pt x="156474" y="36830"/>
                    <a:pt x="138457" y="38100"/>
                  </a:cubicBezTo>
                  <a:cubicBezTo>
                    <a:pt x="107337" y="41910"/>
                    <a:pt x="76216" y="45720"/>
                    <a:pt x="45096" y="50800"/>
                  </a:cubicBezTo>
                  <a:cubicBezTo>
                    <a:pt x="33235" y="50800"/>
                    <a:pt x="30695" y="54290"/>
                    <a:pt x="29425" y="80006"/>
                  </a:cubicBezTo>
                  <a:cubicBezTo>
                    <a:pt x="28155" y="118580"/>
                    <a:pt x="28155" y="157154"/>
                    <a:pt x="26885" y="195728"/>
                  </a:cubicBezTo>
                  <a:cubicBezTo>
                    <a:pt x="25615" y="260019"/>
                    <a:pt x="23075" y="322166"/>
                    <a:pt x="21805" y="386456"/>
                  </a:cubicBezTo>
                  <a:cubicBezTo>
                    <a:pt x="16725" y="455032"/>
                    <a:pt x="23075" y="2130863"/>
                    <a:pt x="25615" y="2199440"/>
                  </a:cubicBezTo>
                  <a:cubicBezTo>
                    <a:pt x="25615" y="2272302"/>
                    <a:pt x="25615" y="2347307"/>
                    <a:pt x="26885" y="2420169"/>
                  </a:cubicBezTo>
                  <a:cubicBezTo>
                    <a:pt x="26885" y="2473744"/>
                    <a:pt x="29425" y="2527319"/>
                    <a:pt x="29425" y="2580895"/>
                  </a:cubicBezTo>
                  <a:cubicBezTo>
                    <a:pt x="29425" y="2638756"/>
                    <a:pt x="29425" y="2696617"/>
                    <a:pt x="28155" y="2753207"/>
                  </a:cubicBezTo>
                  <a:lnTo>
                    <a:pt x="28155" y="2763367"/>
                  </a:lnTo>
                  <a:cubicBezTo>
                    <a:pt x="28155" y="2773527"/>
                    <a:pt x="31965" y="2777337"/>
                    <a:pt x="40855" y="2777337"/>
                  </a:cubicBezTo>
                  <a:cubicBezTo>
                    <a:pt x="52466" y="2777337"/>
                    <a:pt x="63932" y="2778607"/>
                    <a:pt x="74578" y="2778607"/>
                  </a:cubicBezTo>
                  <a:cubicBezTo>
                    <a:pt x="90139" y="2778607"/>
                    <a:pt x="106518" y="2776067"/>
                    <a:pt x="122078" y="2778607"/>
                  </a:cubicBezTo>
                  <a:cubicBezTo>
                    <a:pt x="147466" y="2782417"/>
                    <a:pt x="172853" y="2784957"/>
                    <a:pt x="198241" y="2783687"/>
                  </a:cubicBezTo>
                  <a:cubicBezTo>
                    <a:pt x="214620" y="2782417"/>
                    <a:pt x="230180" y="2784957"/>
                    <a:pt x="246560" y="2784957"/>
                  </a:cubicBezTo>
                  <a:cubicBezTo>
                    <a:pt x="270309" y="2784957"/>
                    <a:pt x="294059" y="2783687"/>
                    <a:pt x="317809" y="2784957"/>
                  </a:cubicBezTo>
                  <a:cubicBezTo>
                    <a:pt x="353024" y="2786227"/>
                    <a:pt x="739572" y="2776067"/>
                    <a:pt x="775606" y="2778607"/>
                  </a:cubicBezTo>
                  <a:cubicBezTo>
                    <a:pt x="791167" y="2779877"/>
                    <a:pt x="806727" y="2781147"/>
                    <a:pt x="821468" y="2781147"/>
                  </a:cubicBezTo>
                  <a:cubicBezTo>
                    <a:pt x="848494" y="2783687"/>
                    <a:pt x="874700" y="2779877"/>
                    <a:pt x="901726" y="2783687"/>
                  </a:cubicBezTo>
                  <a:cubicBezTo>
                    <a:pt x="923838" y="2786227"/>
                    <a:pt x="945950" y="2786227"/>
                    <a:pt x="968061" y="2788767"/>
                  </a:cubicBezTo>
                  <a:cubicBezTo>
                    <a:pt x="1000820" y="2792577"/>
                    <a:pt x="1033578" y="2795117"/>
                    <a:pt x="1066336" y="2796387"/>
                  </a:cubicBezTo>
                  <a:cubicBezTo>
                    <a:pt x="1080528" y="2796387"/>
                    <a:pt x="1098308" y="2795117"/>
                    <a:pt x="1118628" y="2795117"/>
                  </a:cubicBezTo>
                  <a:close/>
                </a:path>
              </a:pathLst>
            </a:custGeom>
            <a:solidFill>
              <a:srgbClr val="2A2B39"/>
            </a:solidFill>
          </p:spPr>
        </p:sp>
      </p:grpSp>
      <p:sp>
        <p:nvSpPr>
          <p:cNvPr id="33" name="TextBox 33"/>
          <p:cNvSpPr txBox="1"/>
          <p:nvPr/>
        </p:nvSpPr>
        <p:spPr>
          <a:xfrm>
            <a:off x="2686805" y="3310871"/>
            <a:ext cx="1971358" cy="964837"/>
          </a:xfrm>
          <a:prstGeom prst="rect">
            <a:avLst/>
          </a:prstGeom>
        </p:spPr>
        <p:txBody>
          <a:bodyPr lIns="0" tIns="0" rIns="0" bIns="0" rtlCol="0" anchor="t">
            <a:spAutoFit/>
          </a:bodyPr>
          <a:lstStyle/>
          <a:p>
            <a:pPr marL="0" lvl="0" indent="0" algn="ctr">
              <a:lnSpc>
                <a:spcPts val="6845"/>
              </a:lnSpc>
            </a:pPr>
            <a:r>
              <a:rPr lang="en-US" sz="5348">
                <a:solidFill>
                  <a:srgbClr val="2A2B39"/>
                </a:solidFill>
                <a:latin typeface="Ballpoint"/>
                <a:ea typeface="Ballpoint"/>
                <a:cs typeface="Ballpoint"/>
                <a:sym typeface="Ballpoint"/>
              </a:rPr>
              <a:t>POLITICAL  </a:t>
            </a:r>
          </a:p>
        </p:txBody>
      </p:sp>
      <p:sp>
        <p:nvSpPr>
          <p:cNvPr id="34" name="TextBox 34"/>
          <p:cNvSpPr txBox="1"/>
          <p:nvPr/>
        </p:nvSpPr>
        <p:spPr>
          <a:xfrm>
            <a:off x="5119934" y="3283702"/>
            <a:ext cx="1971358" cy="964837"/>
          </a:xfrm>
          <a:prstGeom prst="rect">
            <a:avLst/>
          </a:prstGeom>
        </p:spPr>
        <p:txBody>
          <a:bodyPr lIns="0" tIns="0" rIns="0" bIns="0" rtlCol="0" anchor="t">
            <a:spAutoFit/>
          </a:bodyPr>
          <a:lstStyle/>
          <a:p>
            <a:pPr marL="0" lvl="0" indent="0" algn="ctr">
              <a:lnSpc>
                <a:spcPts val="6845"/>
              </a:lnSpc>
            </a:pPr>
            <a:r>
              <a:rPr lang="en-US" sz="5348">
                <a:solidFill>
                  <a:srgbClr val="2A2B39"/>
                </a:solidFill>
                <a:latin typeface="Ballpoint"/>
                <a:ea typeface="Ballpoint"/>
                <a:cs typeface="Ballpoint"/>
                <a:sym typeface="Ballpoint"/>
              </a:rPr>
              <a:t>ECONOMIC </a:t>
            </a:r>
          </a:p>
        </p:txBody>
      </p:sp>
      <p:sp>
        <p:nvSpPr>
          <p:cNvPr id="35" name="TextBox 35"/>
          <p:cNvSpPr txBox="1"/>
          <p:nvPr/>
        </p:nvSpPr>
        <p:spPr>
          <a:xfrm>
            <a:off x="7368318" y="3310871"/>
            <a:ext cx="1971358" cy="964837"/>
          </a:xfrm>
          <a:prstGeom prst="rect">
            <a:avLst/>
          </a:prstGeom>
        </p:spPr>
        <p:txBody>
          <a:bodyPr lIns="0" tIns="0" rIns="0" bIns="0" rtlCol="0" anchor="t">
            <a:spAutoFit/>
          </a:bodyPr>
          <a:lstStyle/>
          <a:p>
            <a:pPr marL="0" lvl="0" indent="0" algn="ctr">
              <a:lnSpc>
                <a:spcPts val="6845"/>
              </a:lnSpc>
            </a:pPr>
            <a:r>
              <a:rPr lang="en-US" sz="5348">
                <a:solidFill>
                  <a:srgbClr val="2A2B39"/>
                </a:solidFill>
                <a:latin typeface="Ballpoint"/>
                <a:ea typeface="Ballpoint"/>
                <a:cs typeface="Ballpoint"/>
                <a:sym typeface="Ballpoint"/>
              </a:rPr>
              <a:t>SOCIAL</a:t>
            </a:r>
          </a:p>
        </p:txBody>
      </p:sp>
      <p:sp>
        <p:nvSpPr>
          <p:cNvPr id="36" name="TextBox 36"/>
          <p:cNvSpPr txBox="1"/>
          <p:nvPr/>
        </p:nvSpPr>
        <p:spPr>
          <a:xfrm>
            <a:off x="12114941" y="3234198"/>
            <a:ext cx="1971358" cy="964837"/>
          </a:xfrm>
          <a:prstGeom prst="rect">
            <a:avLst/>
          </a:prstGeom>
        </p:spPr>
        <p:txBody>
          <a:bodyPr lIns="0" tIns="0" rIns="0" bIns="0" rtlCol="0" anchor="t">
            <a:spAutoFit/>
          </a:bodyPr>
          <a:lstStyle/>
          <a:p>
            <a:pPr marL="0" lvl="0" indent="0" algn="ctr">
              <a:lnSpc>
                <a:spcPts val="6845"/>
              </a:lnSpc>
            </a:pPr>
            <a:r>
              <a:rPr lang="en-US" sz="5348">
                <a:solidFill>
                  <a:srgbClr val="2A2B39"/>
                </a:solidFill>
                <a:latin typeface="Ballpoint"/>
                <a:ea typeface="Ballpoint"/>
                <a:cs typeface="Ballpoint"/>
                <a:sym typeface="Ballpoint"/>
              </a:rPr>
              <a:t>LEGAL </a:t>
            </a:r>
          </a:p>
        </p:txBody>
      </p:sp>
      <p:sp>
        <p:nvSpPr>
          <p:cNvPr id="37" name="TextBox 37"/>
          <p:cNvSpPr txBox="1"/>
          <p:nvPr/>
        </p:nvSpPr>
        <p:spPr>
          <a:xfrm>
            <a:off x="14632691" y="2850315"/>
            <a:ext cx="1971358" cy="1831612"/>
          </a:xfrm>
          <a:prstGeom prst="rect">
            <a:avLst/>
          </a:prstGeom>
        </p:spPr>
        <p:txBody>
          <a:bodyPr lIns="0" tIns="0" rIns="0" bIns="0" rtlCol="0" anchor="t">
            <a:spAutoFit/>
          </a:bodyPr>
          <a:lstStyle/>
          <a:p>
            <a:pPr marL="0" lvl="0" indent="0" algn="ctr">
              <a:lnSpc>
                <a:spcPts val="6845"/>
              </a:lnSpc>
            </a:pPr>
            <a:r>
              <a:rPr lang="en-US" sz="5348">
                <a:solidFill>
                  <a:srgbClr val="2A2B39"/>
                </a:solidFill>
                <a:latin typeface="Ballpoint"/>
                <a:ea typeface="Ballpoint"/>
                <a:cs typeface="Ballpoint"/>
                <a:sym typeface="Ballpoint"/>
              </a:rPr>
              <a:t>ENVIRONMENTAL</a:t>
            </a:r>
          </a:p>
        </p:txBody>
      </p:sp>
      <p:sp>
        <p:nvSpPr>
          <p:cNvPr id="38" name="TextBox 38"/>
          <p:cNvSpPr txBox="1"/>
          <p:nvPr/>
        </p:nvSpPr>
        <p:spPr>
          <a:xfrm>
            <a:off x="9819734" y="2965354"/>
            <a:ext cx="1971358" cy="1831612"/>
          </a:xfrm>
          <a:prstGeom prst="rect">
            <a:avLst/>
          </a:prstGeom>
        </p:spPr>
        <p:txBody>
          <a:bodyPr lIns="0" tIns="0" rIns="0" bIns="0" rtlCol="0" anchor="t">
            <a:spAutoFit/>
          </a:bodyPr>
          <a:lstStyle/>
          <a:p>
            <a:pPr marL="0" lvl="0" indent="0" algn="ctr">
              <a:lnSpc>
                <a:spcPts val="6845"/>
              </a:lnSpc>
            </a:pPr>
            <a:r>
              <a:rPr lang="en-US" sz="5348">
                <a:solidFill>
                  <a:srgbClr val="2A2B39"/>
                </a:solidFill>
                <a:latin typeface="Ballpoint"/>
                <a:ea typeface="Ballpoint"/>
                <a:cs typeface="Ballpoint"/>
                <a:sym typeface="Ballpoint"/>
              </a:rPr>
              <a:t>TECHNO-LOGICAL </a:t>
            </a:r>
          </a:p>
        </p:txBody>
      </p:sp>
      <p:sp>
        <p:nvSpPr>
          <p:cNvPr id="39" name="Freeform 39"/>
          <p:cNvSpPr/>
          <p:nvPr/>
        </p:nvSpPr>
        <p:spPr>
          <a:xfrm>
            <a:off x="8930902" y="2397498"/>
            <a:ext cx="2333625" cy="419789"/>
          </a:xfrm>
          <a:custGeom>
            <a:avLst/>
            <a:gdLst/>
            <a:ahLst/>
            <a:cxnLst/>
            <a:rect l="l" t="t" r="r" b="b"/>
            <a:pathLst>
              <a:path w="2333625" h="419789">
                <a:moveTo>
                  <a:pt x="0" y="419789"/>
                </a:moveTo>
                <a:quadBezTo>
                  <a:pt x="1166813" y="-419789"/>
                  <a:pt x="2333625" y="419789"/>
                </a:quadBezTo>
              </a:path>
            </a:pathLst>
          </a:custGeom>
          <a:ln w="47625" cap="rnd">
            <a:solidFill>
              <a:srgbClr val="2A2B39"/>
            </a:solidFill>
            <a:prstDash val="sysDash"/>
            <a:headEnd type="none" w="sm" len="sm"/>
            <a:tailEnd type="triangle" w="lg" len="med"/>
          </a:ln>
        </p:spPr>
      </p:sp>
      <p:sp>
        <p:nvSpPr>
          <p:cNvPr id="40" name="Freeform 40"/>
          <p:cNvSpPr/>
          <p:nvPr/>
        </p:nvSpPr>
        <p:spPr>
          <a:xfrm>
            <a:off x="11496421" y="2397498"/>
            <a:ext cx="2333625" cy="419789"/>
          </a:xfrm>
          <a:custGeom>
            <a:avLst/>
            <a:gdLst/>
            <a:ahLst/>
            <a:cxnLst/>
            <a:rect l="l" t="t" r="r" b="b"/>
            <a:pathLst>
              <a:path w="2333625" h="419789">
                <a:moveTo>
                  <a:pt x="0" y="419789"/>
                </a:moveTo>
                <a:quadBezTo>
                  <a:pt x="1166812" y="-419789"/>
                  <a:pt x="2333625" y="419789"/>
                </a:quadBezTo>
              </a:path>
            </a:pathLst>
          </a:custGeom>
          <a:ln w="47625" cap="rnd">
            <a:solidFill>
              <a:srgbClr val="2A2B39"/>
            </a:solidFill>
            <a:prstDash val="sysDash"/>
            <a:headEnd type="none" w="sm" len="sm"/>
            <a:tailEnd type="triangle" w="lg" len="med"/>
          </a:ln>
        </p:spPr>
      </p:sp>
      <p:sp>
        <p:nvSpPr>
          <p:cNvPr id="41" name="Freeform 41"/>
          <p:cNvSpPr/>
          <p:nvPr/>
        </p:nvSpPr>
        <p:spPr>
          <a:xfrm>
            <a:off x="14061939" y="2397498"/>
            <a:ext cx="2333625" cy="419789"/>
          </a:xfrm>
          <a:custGeom>
            <a:avLst/>
            <a:gdLst/>
            <a:ahLst/>
            <a:cxnLst/>
            <a:rect l="l" t="t" r="r" b="b"/>
            <a:pathLst>
              <a:path w="2333625" h="419789">
                <a:moveTo>
                  <a:pt x="0" y="419789"/>
                </a:moveTo>
                <a:quadBezTo>
                  <a:pt x="1166813" y="-419789"/>
                  <a:pt x="2333625" y="419789"/>
                </a:quadBezTo>
              </a:path>
            </a:pathLst>
          </a:custGeom>
          <a:ln w="47625" cap="rnd">
            <a:solidFill>
              <a:srgbClr val="2A2B39"/>
            </a:solidFill>
            <a:prstDash val="sysDash"/>
            <a:headEnd type="none" w="sm" len="sm"/>
            <a:tailEnd type="triangle" w="lg" len="med"/>
          </a:ln>
        </p:spPr>
      </p:sp>
      <p:sp>
        <p:nvSpPr>
          <p:cNvPr id="42" name="TextBox 42"/>
          <p:cNvSpPr txBox="1"/>
          <p:nvPr/>
        </p:nvSpPr>
        <p:spPr>
          <a:xfrm>
            <a:off x="2652153" y="4777916"/>
            <a:ext cx="2158409" cy="1803042"/>
          </a:xfrm>
          <a:prstGeom prst="rect">
            <a:avLst/>
          </a:prstGeom>
        </p:spPr>
        <p:txBody>
          <a:bodyPr lIns="0" tIns="0" rIns="0" bIns="0" rtlCol="0" anchor="t">
            <a:spAutoFit/>
          </a:bodyPr>
          <a:lstStyle/>
          <a:p>
            <a:pPr marL="0" lvl="0" indent="0" algn="ctr">
              <a:lnSpc>
                <a:spcPts val="2045"/>
              </a:lnSpc>
            </a:pPr>
            <a:r>
              <a:rPr lang="en-US" sz="1597">
                <a:solidFill>
                  <a:srgbClr val="2A2B39"/>
                </a:solidFill>
                <a:latin typeface="Aristotelica Pro"/>
                <a:ea typeface="Aristotelica Pro"/>
                <a:cs typeface="Aristotelica Pro"/>
                <a:sym typeface="Aristotelica Pro"/>
              </a:rPr>
              <a:t>Political influences on the bakery include government food safety and hygiene regulations, including those from the Food Standards Agency</a:t>
            </a:r>
          </a:p>
        </p:txBody>
      </p:sp>
      <p:sp>
        <p:nvSpPr>
          <p:cNvPr id="43" name="TextBox 43"/>
          <p:cNvSpPr txBox="1"/>
          <p:nvPr/>
        </p:nvSpPr>
        <p:spPr>
          <a:xfrm>
            <a:off x="5081383" y="4777916"/>
            <a:ext cx="2158409" cy="3088917"/>
          </a:xfrm>
          <a:prstGeom prst="rect">
            <a:avLst/>
          </a:prstGeom>
        </p:spPr>
        <p:txBody>
          <a:bodyPr lIns="0" tIns="0" rIns="0" bIns="0" rtlCol="0" anchor="t">
            <a:spAutoFit/>
          </a:bodyPr>
          <a:lstStyle/>
          <a:p>
            <a:pPr marL="0" lvl="0" indent="0" algn="ctr">
              <a:lnSpc>
                <a:spcPts val="2045"/>
              </a:lnSpc>
            </a:pPr>
            <a:r>
              <a:rPr lang="en-US" sz="1597">
                <a:solidFill>
                  <a:srgbClr val="2A2B39"/>
                </a:solidFill>
                <a:latin typeface="Aristotelica Pro"/>
                <a:ea typeface="Aristotelica Pro"/>
                <a:cs typeface="Aristotelica Pro"/>
                <a:sym typeface="Aristotelica Pro"/>
              </a:rPr>
              <a:t>Economically, the main issue is the increase in raw material prices due to inflation and disruption in supply chains, especially related to flour, butter and eggs. The higher costs directly impact profit (Armstrong et al., 2017). </a:t>
            </a:r>
          </a:p>
          <a:p>
            <a:pPr marL="0" lvl="0" indent="0" algn="ctr">
              <a:lnSpc>
                <a:spcPts val="2045"/>
              </a:lnSpc>
            </a:pPr>
            <a:endParaRPr lang="en-US" sz="1597">
              <a:solidFill>
                <a:srgbClr val="2A2B39"/>
              </a:solidFill>
              <a:latin typeface="Aristotelica Pro"/>
              <a:ea typeface="Aristotelica Pro"/>
              <a:cs typeface="Aristotelica Pro"/>
              <a:sym typeface="Aristotelica Pro"/>
            </a:endParaRPr>
          </a:p>
        </p:txBody>
      </p:sp>
      <p:sp>
        <p:nvSpPr>
          <p:cNvPr id="44" name="TextBox 44"/>
          <p:cNvSpPr txBox="1"/>
          <p:nvPr/>
        </p:nvSpPr>
        <p:spPr>
          <a:xfrm>
            <a:off x="7377745" y="4849482"/>
            <a:ext cx="2158409" cy="3860442"/>
          </a:xfrm>
          <a:prstGeom prst="rect">
            <a:avLst/>
          </a:prstGeom>
        </p:spPr>
        <p:txBody>
          <a:bodyPr lIns="0" tIns="0" rIns="0" bIns="0" rtlCol="0" anchor="t">
            <a:spAutoFit/>
          </a:bodyPr>
          <a:lstStyle/>
          <a:p>
            <a:pPr marL="0" lvl="0" indent="0" algn="ctr">
              <a:lnSpc>
                <a:spcPts val="2045"/>
              </a:lnSpc>
            </a:pPr>
            <a:r>
              <a:rPr lang="en-US" sz="1597">
                <a:solidFill>
                  <a:srgbClr val="2A2B39"/>
                </a:solidFill>
                <a:latin typeface="Aristotelica Pro"/>
                <a:ea typeface="Aristotelica Pro"/>
                <a:cs typeface="Aristotelica Pro"/>
                <a:sym typeface="Aristotelica Pro"/>
              </a:rPr>
              <a:t>Social factors have seen a marked and documented trend in consumer preferences for health, plant-based and allergen-friendly foods. Basil's Bakery has failed to cater to these preferences, and now appears to be out of step with a significant share of the market (Jobber and Ellis-Chadwick, 2019). </a:t>
            </a:r>
          </a:p>
          <a:p>
            <a:pPr marL="0" lvl="0" indent="0" algn="l">
              <a:lnSpc>
                <a:spcPts val="2045"/>
              </a:lnSpc>
            </a:pPr>
            <a:endParaRPr lang="en-US" sz="1597">
              <a:solidFill>
                <a:srgbClr val="2A2B39"/>
              </a:solidFill>
              <a:latin typeface="Aristotelica Pro"/>
              <a:ea typeface="Aristotelica Pro"/>
              <a:cs typeface="Aristotelica Pro"/>
              <a:sym typeface="Aristotelica Pr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534005" y="-1637445"/>
            <a:ext cx="3086100" cy="11045536"/>
            <a:chOff x="0" y="0"/>
            <a:chExt cx="812800" cy="2909112"/>
          </a:xfrm>
        </p:grpSpPr>
        <p:sp>
          <p:nvSpPr>
            <p:cNvPr id="3" name="Freeform 3"/>
            <p:cNvSpPr/>
            <p:nvPr/>
          </p:nvSpPr>
          <p:spPr>
            <a:xfrm>
              <a:off x="0" y="0"/>
              <a:ext cx="812800" cy="2909113"/>
            </a:xfrm>
            <a:custGeom>
              <a:avLst/>
              <a:gdLst/>
              <a:ahLst/>
              <a:cxnLst/>
              <a:rect l="l" t="t" r="r" b="b"/>
              <a:pathLst>
                <a:path w="812800" h="2909113">
                  <a:moveTo>
                    <a:pt x="406400" y="0"/>
                  </a:moveTo>
                  <a:lnTo>
                    <a:pt x="406400" y="0"/>
                  </a:lnTo>
                  <a:cubicBezTo>
                    <a:pt x="630849" y="0"/>
                    <a:pt x="812800" y="181951"/>
                    <a:pt x="812800" y="406400"/>
                  </a:cubicBezTo>
                  <a:lnTo>
                    <a:pt x="812800" y="2502713"/>
                  </a:lnTo>
                  <a:cubicBezTo>
                    <a:pt x="812800" y="2727161"/>
                    <a:pt x="630849" y="2909113"/>
                    <a:pt x="406400" y="2909113"/>
                  </a:cubicBezTo>
                  <a:lnTo>
                    <a:pt x="406400" y="2909113"/>
                  </a:lnTo>
                  <a:cubicBezTo>
                    <a:pt x="298616" y="2909113"/>
                    <a:pt x="195247" y="2866296"/>
                    <a:pt x="119032" y="2790081"/>
                  </a:cubicBezTo>
                  <a:cubicBezTo>
                    <a:pt x="42817" y="2713866"/>
                    <a:pt x="0" y="2610496"/>
                    <a:pt x="0" y="2502713"/>
                  </a:cubicBezTo>
                  <a:lnTo>
                    <a:pt x="0" y="406400"/>
                  </a:lnTo>
                  <a:cubicBezTo>
                    <a:pt x="0" y="181951"/>
                    <a:pt x="181951" y="0"/>
                    <a:pt x="406400" y="0"/>
                  </a:cubicBezTo>
                  <a:close/>
                </a:path>
              </a:pathLst>
            </a:custGeom>
            <a:solidFill>
              <a:srgbClr val="673117"/>
            </a:solidFill>
          </p:spPr>
        </p:sp>
        <p:sp>
          <p:nvSpPr>
            <p:cNvPr id="4" name="TextBox 4"/>
            <p:cNvSpPr txBox="1"/>
            <p:nvPr/>
          </p:nvSpPr>
          <p:spPr>
            <a:xfrm>
              <a:off x="0" y="-180975"/>
              <a:ext cx="812800" cy="3090087"/>
            </a:xfrm>
            <a:prstGeom prst="rect">
              <a:avLst/>
            </a:prstGeom>
          </p:spPr>
          <p:txBody>
            <a:bodyPr lIns="50800" tIns="50800" rIns="50800" bIns="50800" rtlCol="0" anchor="ctr"/>
            <a:lstStyle/>
            <a:p>
              <a:pPr algn="ctr">
                <a:lnSpc>
                  <a:spcPts val="2520"/>
                </a:lnSpc>
              </a:pPr>
              <a:endParaRPr/>
            </a:p>
          </p:txBody>
        </p:sp>
      </p:grpSp>
      <p:sp>
        <p:nvSpPr>
          <p:cNvPr id="5" name="Freeform 5"/>
          <p:cNvSpPr/>
          <p:nvPr/>
        </p:nvSpPr>
        <p:spPr>
          <a:xfrm>
            <a:off x="-4109825" y="-3030782"/>
            <a:ext cx="7133665" cy="7133665"/>
          </a:xfrm>
          <a:custGeom>
            <a:avLst/>
            <a:gdLst/>
            <a:ahLst/>
            <a:cxnLst/>
            <a:rect l="l" t="t" r="r" b="b"/>
            <a:pathLst>
              <a:path w="7133665" h="7133665">
                <a:moveTo>
                  <a:pt x="0" y="0"/>
                </a:moveTo>
                <a:lnTo>
                  <a:pt x="7133665" y="0"/>
                </a:lnTo>
                <a:lnTo>
                  <a:pt x="7133665" y="7133665"/>
                </a:lnTo>
                <a:lnTo>
                  <a:pt x="0" y="7133665"/>
                </a:lnTo>
                <a:lnTo>
                  <a:pt x="0" y="0"/>
                </a:lnTo>
                <a:close/>
              </a:path>
            </a:pathLst>
          </a:custGeom>
          <a:blipFill>
            <a:blip>
              <a:alphaModFix amt="50000"/>
              <a:extLst>
                <a:ext uri="{96DAC541-7B7A-43D3-8B79-37D633B846F1}">
                  <asvg:svgBlip xmlns:asvg="http://schemas.microsoft.com/office/drawing/2016/SVG/main" r:embed="rId2"/>
                </a:ext>
              </a:extLst>
            </a:blip>
            <a:stretch>
              <a:fillRect/>
            </a:stretch>
          </a:blipFill>
        </p:spPr>
      </p:sp>
      <p:sp>
        <p:nvSpPr>
          <p:cNvPr id="6" name="TextBox 6"/>
          <p:cNvSpPr txBox="1"/>
          <p:nvPr/>
        </p:nvSpPr>
        <p:spPr>
          <a:xfrm>
            <a:off x="1249576" y="3436133"/>
            <a:ext cx="8441921" cy="2340874"/>
          </a:xfrm>
          <a:prstGeom prst="rect">
            <a:avLst/>
          </a:prstGeom>
        </p:spPr>
        <p:txBody>
          <a:bodyPr lIns="0" tIns="0" rIns="0" bIns="0" rtlCol="0" anchor="t">
            <a:spAutoFit/>
          </a:bodyPr>
          <a:lstStyle/>
          <a:p>
            <a:pPr algn="just">
              <a:lnSpc>
                <a:spcPts val="2820"/>
              </a:lnSpc>
            </a:pPr>
            <a:r>
              <a:rPr lang="en-US" sz="2014" b="1">
                <a:solidFill>
                  <a:srgbClr val="673117"/>
                </a:solidFill>
                <a:latin typeface="Montserrat Bold"/>
                <a:ea typeface="Montserrat Bold"/>
                <a:cs typeface="Montserrat Bold"/>
                <a:sym typeface="Montserrat Bold"/>
              </a:rPr>
              <a:t>What Is cause &amp; effect model?</a:t>
            </a:r>
          </a:p>
          <a:p>
            <a:pPr algn="just">
              <a:lnSpc>
                <a:spcPts val="2680"/>
              </a:lnSpc>
            </a:pPr>
            <a:r>
              <a:rPr lang="en-US" sz="1914">
                <a:solidFill>
                  <a:srgbClr val="673117"/>
                </a:solidFill>
                <a:latin typeface="Montserrat"/>
                <a:ea typeface="Montserrat"/>
                <a:cs typeface="Montserrat"/>
                <a:sym typeface="Montserrat"/>
              </a:rPr>
              <a:t>Also known as the Ishikawa or Fishbone diagram, developed by Kaoru Ishikawa. It visually maps potential causes of a problem across structured categories, helping problem-solvers examine root causes rather than symptoms (Ishikawa, 1990).</a:t>
            </a:r>
          </a:p>
          <a:p>
            <a:pPr algn="just">
              <a:lnSpc>
                <a:spcPts val="2680"/>
              </a:lnSpc>
            </a:pPr>
            <a:endParaRPr lang="en-US" sz="1914">
              <a:solidFill>
                <a:srgbClr val="673117"/>
              </a:solidFill>
              <a:latin typeface="Montserrat"/>
              <a:ea typeface="Montserrat"/>
              <a:cs typeface="Montserrat"/>
              <a:sym typeface="Montserrat"/>
            </a:endParaRPr>
          </a:p>
          <a:p>
            <a:pPr algn="just">
              <a:lnSpc>
                <a:spcPts val="2680"/>
              </a:lnSpc>
            </a:pPr>
            <a:endParaRPr lang="en-US" sz="1914">
              <a:solidFill>
                <a:srgbClr val="673117"/>
              </a:solidFill>
              <a:latin typeface="Montserrat"/>
              <a:ea typeface="Montserrat"/>
              <a:cs typeface="Montserrat"/>
              <a:sym typeface="Montserrat"/>
            </a:endParaRPr>
          </a:p>
        </p:txBody>
      </p:sp>
      <p:sp>
        <p:nvSpPr>
          <p:cNvPr id="7" name="TextBox 7"/>
          <p:cNvSpPr txBox="1"/>
          <p:nvPr/>
        </p:nvSpPr>
        <p:spPr>
          <a:xfrm>
            <a:off x="1249576" y="1228255"/>
            <a:ext cx="13779902" cy="2245978"/>
          </a:xfrm>
          <a:prstGeom prst="rect">
            <a:avLst/>
          </a:prstGeom>
        </p:spPr>
        <p:txBody>
          <a:bodyPr lIns="0" tIns="0" rIns="0" bIns="0" rtlCol="0" anchor="t">
            <a:spAutoFit/>
          </a:bodyPr>
          <a:lstStyle/>
          <a:p>
            <a:pPr algn="l">
              <a:lnSpc>
                <a:spcPts val="9030"/>
              </a:lnSpc>
            </a:pPr>
            <a:r>
              <a:rPr lang="en-US" sz="6450" b="1">
                <a:solidFill>
                  <a:srgbClr val="000000"/>
                </a:solidFill>
                <a:latin typeface="Montserrat Bold"/>
                <a:ea typeface="Montserrat Bold"/>
                <a:cs typeface="Montserrat Bold"/>
                <a:sym typeface="Montserrat Bold"/>
              </a:rPr>
              <a:t>Cause &amp; Effect Model: Critique</a:t>
            </a:r>
          </a:p>
          <a:p>
            <a:pPr algn="l">
              <a:lnSpc>
                <a:spcPts val="9030"/>
              </a:lnSpc>
              <a:spcBef>
                <a:spcPct val="0"/>
              </a:spcBef>
            </a:pPr>
            <a:endParaRPr lang="en-US" sz="6450" b="1">
              <a:solidFill>
                <a:srgbClr val="000000"/>
              </a:solidFill>
              <a:latin typeface="Montserrat Bold"/>
              <a:ea typeface="Montserrat Bold"/>
              <a:cs typeface="Montserrat Bold"/>
              <a:sym typeface="Montserrat Bold"/>
            </a:endParaRPr>
          </a:p>
        </p:txBody>
      </p:sp>
      <p:sp>
        <p:nvSpPr>
          <p:cNvPr id="8" name="TextBox 8"/>
          <p:cNvSpPr txBox="1"/>
          <p:nvPr/>
        </p:nvSpPr>
        <p:spPr>
          <a:xfrm>
            <a:off x="1249576" y="5302378"/>
            <a:ext cx="8441921" cy="1674124"/>
          </a:xfrm>
          <a:prstGeom prst="rect">
            <a:avLst/>
          </a:prstGeom>
        </p:spPr>
        <p:txBody>
          <a:bodyPr lIns="0" tIns="0" rIns="0" bIns="0" rtlCol="0" anchor="t">
            <a:spAutoFit/>
          </a:bodyPr>
          <a:lstStyle/>
          <a:p>
            <a:pPr algn="just">
              <a:lnSpc>
                <a:spcPts val="2820"/>
              </a:lnSpc>
            </a:pPr>
            <a:r>
              <a:rPr lang="en-US" sz="2014" b="1">
                <a:solidFill>
                  <a:srgbClr val="673117"/>
                </a:solidFill>
                <a:latin typeface="Montserrat Bold"/>
                <a:ea typeface="Montserrat Bold"/>
                <a:cs typeface="Montserrat Bold"/>
                <a:sym typeface="Montserrat Bold"/>
              </a:rPr>
              <a:t>Strength</a:t>
            </a:r>
          </a:p>
          <a:p>
            <a:pPr marL="413361" lvl="1" indent="-206680" algn="l">
              <a:lnSpc>
                <a:spcPts val="2680"/>
              </a:lnSpc>
              <a:buFont typeface="Arial"/>
              <a:buChar char="•"/>
            </a:pPr>
            <a:r>
              <a:rPr lang="en-US" sz="1914">
                <a:solidFill>
                  <a:srgbClr val="673117"/>
                </a:solidFill>
                <a:latin typeface="Montserrat"/>
                <a:ea typeface="Montserrat"/>
                <a:cs typeface="Montserrat"/>
                <a:sym typeface="Montserrat"/>
              </a:rPr>
              <a:t>Visual and easy to understand</a:t>
            </a:r>
          </a:p>
          <a:p>
            <a:pPr marL="413361" lvl="1" indent="-206680" algn="l">
              <a:lnSpc>
                <a:spcPts val="2680"/>
              </a:lnSpc>
              <a:buFont typeface="Arial"/>
              <a:buChar char="•"/>
            </a:pPr>
            <a:r>
              <a:rPr lang="en-US" sz="1914">
                <a:solidFill>
                  <a:srgbClr val="673117"/>
                </a:solidFill>
                <a:latin typeface="Montserrat"/>
                <a:ea typeface="Montserrat"/>
                <a:cs typeface="Montserrat"/>
                <a:sym typeface="Montserrat"/>
              </a:rPr>
              <a:t>Fosters teamwork — minimises overlooked causes</a:t>
            </a:r>
          </a:p>
          <a:p>
            <a:pPr marL="413361" lvl="1" indent="-206680" algn="l">
              <a:lnSpc>
                <a:spcPts val="2680"/>
              </a:lnSpc>
              <a:buFont typeface="Arial"/>
              <a:buChar char="•"/>
            </a:pPr>
            <a:r>
              <a:rPr lang="en-US" sz="1914">
                <a:solidFill>
                  <a:srgbClr val="673117"/>
                </a:solidFill>
                <a:latin typeface="Montserrat"/>
                <a:ea typeface="Montserrat"/>
                <a:cs typeface="Montserrat"/>
                <a:sym typeface="Montserrat"/>
              </a:rPr>
              <a:t>Systematic and comprehensive (Slack et al., 2019</a:t>
            </a:r>
          </a:p>
          <a:p>
            <a:pPr algn="l">
              <a:lnSpc>
                <a:spcPts val="2680"/>
              </a:lnSpc>
            </a:pPr>
            <a:endParaRPr lang="en-US" sz="1914">
              <a:solidFill>
                <a:srgbClr val="673117"/>
              </a:solidFill>
              <a:latin typeface="Montserrat"/>
              <a:ea typeface="Montserrat"/>
              <a:cs typeface="Montserrat"/>
              <a:sym typeface="Montserrat"/>
            </a:endParaRPr>
          </a:p>
        </p:txBody>
      </p:sp>
      <p:sp>
        <p:nvSpPr>
          <p:cNvPr id="9" name="TextBox 9"/>
          <p:cNvSpPr txBox="1"/>
          <p:nvPr/>
        </p:nvSpPr>
        <p:spPr>
          <a:xfrm>
            <a:off x="1249576" y="7167002"/>
            <a:ext cx="8441921" cy="2674249"/>
          </a:xfrm>
          <a:prstGeom prst="rect">
            <a:avLst/>
          </a:prstGeom>
        </p:spPr>
        <p:txBody>
          <a:bodyPr lIns="0" tIns="0" rIns="0" bIns="0" rtlCol="0" anchor="t">
            <a:spAutoFit/>
          </a:bodyPr>
          <a:lstStyle/>
          <a:p>
            <a:pPr algn="just">
              <a:lnSpc>
                <a:spcPts val="2820"/>
              </a:lnSpc>
            </a:pPr>
            <a:r>
              <a:rPr lang="en-US" sz="2014" b="1">
                <a:solidFill>
                  <a:srgbClr val="000000"/>
                </a:solidFill>
                <a:latin typeface="Montserrat Bold"/>
                <a:ea typeface="Montserrat Bold"/>
                <a:cs typeface="Montserrat Bold"/>
                <a:sym typeface="Montserrat Bold"/>
              </a:rPr>
              <a:t>Limitation</a:t>
            </a:r>
          </a:p>
          <a:p>
            <a:pPr marL="413361" lvl="1" indent="-206680" algn="l">
              <a:lnSpc>
                <a:spcPts val="2680"/>
              </a:lnSpc>
              <a:buFont typeface="Arial"/>
              <a:buChar char="•"/>
            </a:pPr>
            <a:r>
              <a:rPr lang="en-US" sz="1914">
                <a:solidFill>
                  <a:srgbClr val="000000"/>
                </a:solidFill>
                <a:latin typeface="Montserrat"/>
                <a:ea typeface="Montserrat"/>
                <a:cs typeface="Montserrat"/>
                <a:sym typeface="Montserrat"/>
              </a:rPr>
              <a:t>Can become dense with no indication of priority (Dale et al., 2016)</a:t>
            </a:r>
          </a:p>
          <a:p>
            <a:pPr marL="413361" lvl="1" indent="-206680" algn="l">
              <a:lnSpc>
                <a:spcPts val="2680"/>
              </a:lnSpc>
              <a:buFont typeface="Arial"/>
              <a:buChar char="•"/>
            </a:pPr>
            <a:r>
              <a:rPr lang="en-US" sz="1914">
                <a:solidFill>
                  <a:srgbClr val="000000"/>
                </a:solidFill>
                <a:latin typeface="Montserrat"/>
                <a:ea typeface="Montserrat"/>
                <a:cs typeface="Montserrat"/>
                <a:sym typeface="Montserrat"/>
              </a:rPr>
              <a:t>No mechanism to verify or evidence identified causes</a:t>
            </a:r>
          </a:p>
          <a:p>
            <a:pPr marL="413361" lvl="1" indent="-206680" algn="l">
              <a:lnSpc>
                <a:spcPts val="2680"/>
              </a:lnSpc>
              <a:buFont typeface="Arial"/>
              <a:buChar char="•"/>
            </a:pPr>
            <a:r>
              <a:rPr lang="en-US" sz="1914">
                <a:solidFill>
                  <a:srgbClr val="000000"/>
                </a:solidFill>
                <a:latin typeface="Montserrat"/>
                <a:ea typeface="Montserrat"/>
                <a:cs typeface="Montserrat"/>
                <a:sym typeface="Montserrat"/>
              </a:rPr>
              <a:t>Diagnostic only — does not prescribe solutions</a:t>
            </a:r>
          </a:p>
          <a:p>
            <a:pPr marL="413361" lvl="1" indent="-206680" algn="l">
              <a:lnSpc>
                <a:spcPts val="2680"/>
              </a:lnSpc>
              <a:buFont typeface="Arial"/>
              <a:buChar char="•"/>
            </a:pPr>
            <a:r>
              <a:rPr lang="en-US" sz="1914">
                <a:solidFill>
                  <a:srgbClr val="000000"/>
                </a:solidFill>
                <a:latin typeface="Montserrat"/>
                <a:ea typeface="Montserrat"/>
                <a:cs typeface="Montserrat"/>
                <a:sym typeface="Montserrat"/>
              </a:rPr>
              <a:t>Output quality depends heavily on participants' knowledge and objectivity (Ishikawa, 1990)</a:t>
            </a:r>
          </a:p>
          <a:p>
            <a:pPr algn="l">
              <a:lnSpc>
                <a:spcPts val="2680"/>
              </a:lnSpc>
            </a:pPr>
            <a:endParaRPr lang="en-US" sz="1914">
              <a:solidFill>
                <a:srgbClr val="000000"/>
              </a:solidFill>
              <a:latin typeface="Montserrat"/>
              <a:ea typeface="Montserrat"/>
              <a:cs typeface="Montserrat"/>
              <a:sym typeface="Montserrat"/>
            </a:endParaRPr>
          </a:p>
          <a:p>
            <a:pPr algn="l">
              <a:lnSpc>
                <a:spcPts val="2680"/>
              </a:lnSpc>
            </a:pPr>
            <a:endParaRPr lang="en-US" sz="1914">
              <a:solidFill>
                <a:srgbClr val="000000"/>
              </a:solidFill>
              <a:latin typeface="Montserrat"/>
              <a:ea typeface="Montserrat"/>
              <a:cs typeface="Montserrat"/>
              <a:sym typeface="Montserrat"/>
            </a:endParaRPr>
          </a:p>
        </p:txBody>
      </p:sp>
      <p:grpSp>
        <p:nvGrpSpPr>
          <p:cNvPr id="10" name="Group 10"/>
          <p:cNvGrpSpPr/>
          <p:nvPr/>
        </p:nvGrpSpPr>
        <p:grpSpPr>
          <a:xfrm>
            <a:off x="10948868" y="2520315"/>
            <a:ext cx="6310432" cy="7766685"/>
            <a:chOff x="0" y="0"/>
            <a:chExt cx="660400" cy="812800"/>
          </a:xfrm>
        </p:grpSpPr>
        <p:sp>
          <p:nvSpPr>
            <p:cNvPr id="11" name="Freeform 11"/>
            <p:cNvSpPr/>
            <p:nvPr/>
          </p:nvSpPr>
          <p:spPr>
            <a:xfrm>
              <a:off x="0" y="0"/>
              <a:ext cx="660400" cy="812800"/>
            </a:xfrm>
            <a:custGeom>
              <a:avLst/>
              <a:gdLst/>
              <a:ahLst/>
              <a:cxnLst/>
              <a:rect l="l" t="t" r="r" b="b"/>
              <a:pathLst>
                <a:path w="660400" h="8128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blipFill>
              <a:blip r:embed="rId3"/>
              <a:stretch>
                <a:fillRect l="-42192" r="-42192"/>
              </a:stretch>
            </a:blipFill>
            <a:ln w="38100" cap="sq">
              <a:solidFill>
                <a:srgbClr val="634636"/>
              </a:solidFill>
              <a:prstDash val="solid"/>
              <a:miter/>
            </a:ln>
          </p:spPr>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25643" y="2999071"/>
            <a:ext cx="2506147" cy="909471"/>
            <a:chOff x="0" y="0"/>
            <a:chExt cx="886934" cy="321865"/>
          </a:xfrm>
        </p:grpSpPr>
        <p:sp>
          <p:nvSpPr>
            <p:cNvPr id="3" name="Freeform 3"/>
            <p:cNvSpPr/>
            <p:nvPr/>
          </p:nvSpPr>
          <p:spPr>
            <a:xfrm>
              <a:off x="0" y="0"/>
              <a:ext cx="886934" cy="321865"/>
            </a:xfrm>
            <a:custGeom>
              <a:avLst/>
              <a:gdLst/>
              <a:ahLst/>
              <a:cxnLst/>
              <a:rect l="l" t="t" r="r" b="b"/>
              <a:pathLst>
                <a:path w="886934" h="321865">
                  <a:moveTo>
                    <a:pt x="30892" y="0"/>
                  </a:moveTo>
                  <a:lnTo>
                    <a:pt x="856042" y="0"/>
                  </a:lnTo>
                  <a:cubicBezTo>
                    <a:pt x="873103" y="0"/>
                    <a:pt x="886934" y="13831"/>
                    <a:pt x="886934" y="30892"/>
                  </a:cubicBezTo>
                  <a:lnTo>
                    <a:pt x="886934" y="290973"/>
                  </a:lnTo>
                  <a:cubicBezTo>
                    <a:pt x="886934" y="308034"/>
                    <a:pt x="873103" y="321865"/>
                    <a:pt x="856042" y="321865"/>
                  </a:cubicBezTo>
                  <a:lnTo>
                    <a:pt x="30892" y="321865"/>
                  </a:lnTo>
                  <a:cubicBezTo>
                    <a:pt x="13831" y="321865"/>
                    <a:pt x="0" y="308034"/>
                    <a:pt x="0" y="290973"/>
                  </a:cubicBezTo>
                  <a:lnTo>
                    <a:pt x="0" y="30892"/>
                  </a:lnTo>
                  <a:cubicBezTo>
                    <a:pt x="0" y="13831"/>
                    <a:pt x="13831" y="0"/>
                    <a:pt x="30892" y="0"/>
                  </a:cubicBezTo>
                  <a:close/>
                </a:path>
              </a:pathLst>
            </a:custGeom>
            <a:solidFill>
              <a:srgbClr val="FFFFFF"/>
            </a:solidFill>
            <a:ln w="95250" cap="sq">
              <a:solidFill>
                <a:srgbClr val="E5E341"/>
              </a:solidFill>
              <a:prstDash val="solid"/>
              <a:miter/>
            </a:ln>
          </p:spPr>
        </p:sp>
        <p:sp>
          <p:nvSpPr>
            <p:cNvPr id="4" name="TextBox 4"/>
            <p:cNvSpPr txBox="1"/>
            <p:nvPr/>
          </p:nvSpPr>
          <p:spPr>
            <a:xfrm>
              <a:off x="0" y="-66675"/>
              <a:ext cx="886934" cy="388540"/>
            </a:xfrm>
            <a:prstGeom prst="rect">
              <a:avLst/>
            </a:prstGeom>
          </p:spPr>
          <p:txBody>
            <a:bodyPr lIns="50800" tIns="50800" rIns="50800" bIns="50800" rtlCol="0" anchor="ctr"/>
            <a:lstStyle/>
            <a:p>
              <a:pPr algn="ctr">
                <a:lnSpc>
                  <a:spcPts val="3639"/>
                </a:lnSpc>
              </a:pPr>
              <a:r>
                <a:rPr lang="en-US" sz="2599" b="1">
                  <a:solidFill>
                    <a:srgbClr val="000000"/>
                  </a:solidFill>
                  <a:latin typeface="Poppins Bold"/>
                  <a:ea typeface="Poppins Bold"/>
                  <a:cs typeface="Poppins Bold"/>
                  <a:sym typeface="Poppins Bold"/>
                </a:rPr>
                <a:t>METHODS</a:t>
              </a:r>
            </a:p>
          </p:txBody>
        </p:sp>
      </p:grpSp>
      <p:grpSp>
        <p:nvGrpSpPr>
          <p:cNvPr id="5" name="Group 5"/>
          <p:cNvGrpSpPr/>
          <p:nvPr/>
        </p:nvGrpSpPr>
        <p:grpSpPr>
          <a:xfrm>
            <a:off x="5850641" y="2982536"/>
            <a:ext cx="2434377" cy="909471"/>
            <a:chOff x="0" y="0"/>
            <a:chExt cx="861534" cy="321865"/>
          </a:xfrm>
        </p:grpSpPr>
        <p:sp>
          <p:nvSpPr>
            <p:cNvPr id="6" name="Freeform 6"/>
            <p:cNvSpPr/>
            <p:nvPr/>
          </p:nvSpPr>
          <p:spPr>
            <a:xfrm>
              <a:off x="0" y="0"/>
              <a:ext cx="861534" cy="321865"/>
            </a:xfrm>
            <a:custGeom>
              <a:avLst/>
              <a:gdLst/>
              <a:ahLst/>
              <a:cxnLst/>
              <a:rect l="l" t="t" r="r" b="b"/>
              <a:pathLst>
                <a:path w="861534" h="321865">
                  <a:moveTo>
                    <a:pt x="31802" y="0"/>
                  </a:moveTo>
                  <a:lnTo>
                    <a:pt x="829732" y="0"/>
                  </a:lnTo>
                  <a:cubicBezTo>
                    <a:pt x="847296" y="0"/>
                    <a:pt x="861534" y="14238"/>
                    <a:pt x="861534" y="31802"/>
                  </a:cubicBezTo>
                  <a:lnTo>
                    <a:pt x="861534" y="290062"/>
                  </a:lnTo>
                  <a:cubicBezTo>
                    <a:pt x="861534" y="307626"/>
                    <a:pt x="847296" y="321865"/>
                    <a:pt x="829732" y="321865"/>
                  </a:cubicBezTo>
                  <a:lnTo>
                    <a:pt x="31802" y="321865"/>
                  </a:lnTo>
                  <a:cubicBezTo>
                    <a:pt x="14238" y="321865"/>
                    <a:pt x="0" y="307626"/>
                    <a:pt x="0" y="290062"/>
                  </a:cubicBezTo>
                  <a:lnTo>
                    <a:pt x="0" y="31802"/>
                  </a:lnTo>
                  <a:cubicBezTo>
                    <a:pt x="0" y="14238"/>
                    <a:pt x="14238" y="0"/>
                    <a:pt x="31802" y="0"/>
                  </a:cubicBezTo>
                  <a:close/>
                </a:path>
              </a:pathLst>
            </a:custGeom>
            <a:solidFill>
              <a:srgbClr val="FFFFFF"/>
            </a:solidFill>
            <a:ln w="95250" cap="sq">
              <a:solidFill>
                <a:srgbClr val="F0215F"/>
              </a:solidFill>
              <a:prstDash val="solid"/>
              <a:miter/>
            </a:ln>
          </p:spPr>
        </p:sp>
        <p:sp>
          <p:nvSpPr>
            <p:cNvPr id="7" name="TextBox 7"/>
            <p:cNvSpPr txBox="1"/>
            <p:nvPr/>
          </p:nvSpPr>
          <p:spPr>
            <a:xfrm>
              <a:off x="0" y="-66675"/>
              <a:ext cx="861534" cy="388540"/>
            </a:xfrm>
            <a:prstGeom prst="rect">
              <a:avLst/>
            </a:prstGeom>
          </p:spPr>
          <p:txBody>
            <a:bodyPr lIns="50800" tIns="50800" rIns="50800" bIns="50800" rtlCol="0" anchor="ctr"/>
            <a:lstStyle/>
            <a:p>
              <a:pPr algn="ctr">
                <a:lnSpc>
                  <a:spcPts val="3639"/>
                </a:lnSpc>
              </a:pPr>
              <a:r>
                <a:rPr lang="en-US" sz="2599" b="1">
                  <a:solidFill>
                    <a:srgbClr val="000000"/>
                  </a:solidFill>
                  <a:latin typeface="Poppins Bold"/>
                  <a:ea typeface="Poppins Bold"/>
                  <a:cs typeface="Poppins Bold"/>
                  <a:sym typeface="Poppins Bold"/>
                </a:rPr>
                <a:t>MACHINE</a:t>
              </a:r>
            </a:p>
          </p:txBody>
        </p:sp>
      </p:grpSp>
      <p:grpSp>
        <p:nvGrpSpPr>
          <p:cNvPr id="8" name="Group 8"/>
          <p:cNvGrpSpPr/>
          <p:nvPr/>
        </p:nvGrpSpPr>
        <p:grpSpPr>
          <a:xfrm>
            <a:off x="10303870" y="3045991"/>
            <a:ext cx="2553994" cy="909471"/>
            <a:chOff x="0" y="0"/>
            <a:chExt cx="903867" cy="321865"/>
          </a:xfrm>
        </p:grpSpPr>
        <p:sp>
          <p:nvSpPr>
            <p:cNvPr id="9" name="Freeform 9"/>
            <p:cNvSpPr/>
            <p:nvPr/>
          </p:nvSpPr>
          <p:spPr>
            <a:xfrm>
              <a:off x="0" y="0"/>
              <a:ext cx="903867" cy="321865"/>
            </a:xfrm>
            <a:custGeom>
              <a:avLst/>
              <a:gdLst/>
              <a:ahLst/>
              <a:cxnLst/>
              <a:rect l="l" t="t" r="r" b="b"/>
              <a:pathLst>
                <a:path w="903867" h="321865">
                  <a:moveTo>
                    <a:pt x="30313" y="0"/>
                  </a:moveTo>
                  <a:lnTo>
                    <a:pt x="873554" y="0"/>
                  </a:lnTo>
                  <a:cubicBezTo>
                    <a:pt x="890295" y="0"/>
                    <a:pt x="903867" y="13572"/>
                    <a:pt x="903867" y="30313"/>
                  </a:cubicBezTo>
                  <a:lnTo>
                    <a:pt x="903867" y="291552"/>
                  </a:lnTo>
                  <a:cubicBezTo>
                    <a:pt x="903867" y="308293"/>
                    <a:pt x="890295" y="321865"/>
                    <a:pt x="873554" y="321865"/>
                  </a:cubicBezTo>
                  <a:lnTo>
                    <a:pt x="30313" y="321865"/>
                  </a:lnTo>
                  <a:cubicBezTo>
                    <a:pt x="13572" y="321865"/>
                    <a:pt x="0" y="308293"/>
                    <a:pt x="0" y="291552"/>
                  </a:cubicBezTo>
                  <a:lnTo>
                    <a:pt x="0" y="30313"/>
                  </a:lnTo>
                  <a:cubicBezTo>
                    <a:pt x="0" y="13572"/>
                    <a:pt x="13572" y="0"/>
                    <a:pt x="30313" y="0"/>
                  </a:cubicBezTo>
                  <a:close/>
                </a:path>
              </a:pathLst>
            </a:custGeom>
            <a:solidFill>
              <a:srgbClr val="FFFFFF"/>
            </a:solidFill>
            <a:ln w="95250" cap="sq">
              <a:solidFill>
                <a:srgbClr val="B72B00"/>
              </a:solidFill>
              <a:prstDash val="solid"/>
              <a:miter/>
            </a:ln>
          </p:spPr>
        </p:sp>
        <p:sp>
          <p:nvSpPr>
            <p:cNvPr id="10" name="TextBox 10"/>
            <p:cNvSpPr txBox="1"/>
            <p:nvPr/>
          </p:nvSpPr>
          <p:spPr>
            <a:xfrm>
              <a:off x="0" y="-66675"/>
              <a:ext cx="903867" cy="388540"/>
            </a:xfrm>
            <a:prstGeom prst="rect">
              <a:avLst/>
            </a:prstGeom>
          </p:spPr>
          <p:txBody>
            <a:bodyPr lIns="50800" tIns="50800" rIns="50800" bIns="50800" rtlCol="0" anchor="ctr"/>
            <a:lstStyle/>
            <a:p>
              <a:pPr algn="ctr">
                <a:lnSpc>
                  <a:spcPts val="3639"/>
                </a:lnSpc>
              </a:pPr>
              <a:r>
                <a:rPr lang="en-US" sz="2599" b="1">
                  <a:solidFill>
                    <a:srgbClr val="000000"/>
                  </a:solidFill>
                  <a:latin typeface="Poppins Bold"/>
                  <a:ea typeface="Poppins Bold"/>
                  <a:cs typeface="Poppins Bold"/>
                  <a:sym typeface="Poppins Bold"/>
                </a:rPr>
                <a:t>PEOPLE</a:t>
              </a:r>
            </a:p>
          </p:txBody>
        </p:sp>
      </p:grpSp>
      <p:grpSp>
        <p:nvGrpSpPr>
          <p:cNvPr id="11" name="Group 11"/>
          <p:cNvGrpSpPr/>
          <p:nvPr/>
        </p:nvGrpSpPr>
        <p:grpSpPr>
          <a:xfrm>
            <a:off x="1358360" y="7673821"/>
            <a:ext cx="2678138" cy="909471"/>
            <a:chOff x="0" y="0"/>
            <a:chExt cx="947802" cy="321865"/>
          </a:xfrm>
        </p:grpSpPr>
        <p:sp>
          <p:nvSpPr>
            <p:cNvPr id="12" name="Freeform 12"/>
            <p:cNvSpPr/>
            <p:nvPr/>
          </p:nvSpPr>
          <p:spPr>
            <a:xfrm>
              <a:off x="0" y="0"/>
              <a:ext cx="947802" cy="321865"/>
            </a:xfrm>
            <a:custGeom>
              <a:avLst/>
              <a:gdLst/>
              <a:ahLst/>
              <a:cxnLst/>
              <a:rect l="l" t="t" r="r" b="b"/>
              <a:pathLst>
                <a:path w="947802" h="321865">
                  <a:moveTo>
                    <a:pt x="28908" y="0"/>
                  </a:moveTo>
                  <a:lnTo>
                    <a:pt x="918894" y="0"/>
                  </a:lnTo>
                  <a:cubicBezTo>
                    <a:pt x="926561" y="0"/>
                    <a:pt x="933914" y="3046"/>
                    <a:pt x="939335" y="8467"/>
                  </a:cubicBezTo>
                  <a:cubicBezTo>
                    <a:pt x="944756" y="13888"/>
                    <a:pt x="947802" y="21241"/>
                    <a:pt x="947802" y="28908"/>
                  </a:cubicBezTo>
                  <a:lnTo>
                    <a:pt x="947802" y="292957"/>
                  </a:lnTo>
                  <a:cubicBezTo>
                    <a:pt x="947802" y="308922"/>
                    <a:pt x="934860" y="321865"/>
                    <a:pt x="918894" y="321865"/>
                  </a:cubicBezTo>
                  <a:lnTo>
                    <a:pt x="28908" y="321865"/>
                  </a:lnTo>
                  <a:cubicBezTo>
                    <a:pt x="21241" y="321865"/>
                    <a:pt x="13888" y="318819"/>
                    <a:pt x="8467" y="313398"/>
                  </a:cubicBezTo>
                  <a:cubicBezTo>
                    <a:pt x="3046" y="307977"/>
                    <a:pt x="0" y="300624"/>
                    <a:pt x="0" y="292957"/>
                  </a:cubicBezTo>
                  <a:lnTo>
                    <a:pt x="0" y="28908"/>
                  </a:lnTo>
                  <a:cubicBezTo>
                    <a:pt x="0" y="21241"/>
                    <a:pt x="3046" y="13888"/>
                    <a:pt x="8467" y="8467"/>
                  </a:cubicBezTo>
                  <a:cubicBezTo>
                    <a:pt x="13888" y="3046"/>
                    <a:pt x="21241" y="0"/>
                    <a:pt x="28908" y="0"/>
                  </a:cubicBezTo>
                  <a:close/>
                </a:path>
              </a:pathLst>
            </a:custGeom>
            <a:solidFill>
              <a:srgbClr val="FFFFFF"/>
            </a:solidFill>
            <a:ln w="95250" cap="sq">
              <a:solidFill>
                <a:srgbClr val="7C2FA5"/>
              </a:solidFill>
              <a:prstDash val="solid"/>
              <a:miter/>
            </a:ln>
          </p:spPr>
        </p:sp>
        <p:sp>
          <p:nvSpPr>
            <p:cNvPr id="13" name="TextBox 13"/>
            <p:cNvSpPr txBox="1"/>
            <p:nvPr/>
          </p:nvSpPr>
          <p:spPr>
            <a:xfrm>
              <a:off x="0" y="-66675"/>
              <a:ext cx="947802" cy="388540"/>
            </a:xfrm>
            <a:prstGeom prst="rect">
              <a:avLst/>
            </a:prstGeom>
          </p:spPr>
          <p:txBody>
            <a:bodyPr lIns="50800" tIns="50800" rIns="50800" bIns="50800" rtlCol="0" anchor="ctr"/>
            <a:lstStyle/>
            <a:p>
              <a:pPr algn="ctr">
                <a:lnSpc>
                  <a:spcPts val="3639"/>
                </a:lnSpc>
              </a:pPr>
              <a:r>
                <a:rPr lang="en-US" sz="2599" b="1">
                  <a:solidFill>
                    <a:srgbClr val="000000"/>
                  </a:solidFill>
                  <a:latin typeface="Poppins Bold"/>
                  <a:ea typeface="Poppins Bold"/>
                  <a:cs typeface="Poppins Bold"/>
                  <a:sym typeface="Poppins Bold"/>
                </a:rPr>
                <a:t>MATERIALS</a:t>
              </a:r>
            </a:p>
          </p:txBody>
        </p:sp>
      </p:grpSp>
      <p:grpSp>
        <p:nvGrpSpPr>
          <p:cNvPr id="14" name="Group 14"/>
          <p:cNvGrpSpPr/>
          <p:nvPr/>
        </p:nvGrpSpPr>
        <p:grpSpPr>
          <a:xfrm>
            <a:off x="6061991" y="7673821"/>
            <a:ext cx="2844223" cy="909471"/>
            <a:chOff x="0" y="0"/>
            <a:chExt cx="1006580" cy="321865"/>
          </a:xfrm>
        </p:grpSpPr>
        <p:sp>
          <p:nvSpPr>
            <p:cNvPr id="15" name="Freeform 15"/>
            <p:cNvSpPr/>
            <p:nvPr/>
          </p:nvSpPr>
          <p:spPr>
            <a:xfrm>
              <a:off x="0" y="0"/>
              <a:ext cx="1006580" cy="321865"/>
            </a:xfrm>
            <a:custGeom>
              <a:avLst/>
              <a:gdLst/>
              <a:ahLst/>
              <a:cxnLst/>
              <a:rect l="l" t="t" r="r" b="b"/>
              <a:pathLst>
                <a:path w="1006580" h="321865">
                  <a:moveTo>
                    <a:pt x="27220" y="0"/>
                  </a:moveTo>
                  <a:lnTo>
                    <a:pt x="979360" y="0"/>
                  </a:lnTo>
                  <a:cubicBezTo>
                    <a:pt x="994393" y="0"/>
                    <a:pt x="1006580" y="12187"/>
                    <a:pt x="1006580" y="27220"/>
                  </a:cubicBezTo>
                  <a:lnTo>
                    <a:pt x="1006580" y="294645"/>
                  </a:lnTo>
                  <a:cubicBezTo>
                    <a:pt x="1006580" y="309678"/>
                    <a:pt x="994393" y="321865"/>
                    <a:pt x="979360" y="321865"/>
                  </a:cubicBezTo>
                  <a:lnTo>
                    <a:pt x="27220" y="321865"/>
                  </a:lnTo>
                  <a:cubicBezTo>
                    <a:pt x="12187" y="321865"/>
                    <a:pt x="0" y="309678"/>
                    <a:pt x="0" y="294645"/>
                  </a:cubicBezTo>
                  <a:lnTo>
                    <a:pt x="0" y="27220"/>
                  </a:lnTo>
                  <a:cubicBezTo>
                    <a:pt x="0" y="12187"/>
                    <a:pt x="12187" y="0"/>
                    <a:pt x="27220" y="0"/>
                  </a:cubicBezTo>
                  <a:close/>
                </a:path>
              </a:pathLst>
            </a:custGeom>
            <a:solidFill>
              <a:srgbClr val="FFFFFF"/>
            </a:solidFill>
            <a:ln w="95250" cap="sq">
              <a:solidFill>
                <a:srgbClr val="3B36C9"/>
              </a:solidFill>
              <a:prstDash val="solid"/>
              <a:miter/>
            </a:ln>
          </p:spPr>
        </p:sp>
        <p:sp>
          <p:nvSpPr>
            <p:cNvPr id="16" name="TextBox 16"/>
            <p:cNvSpPr txBox="1"/>
            <p:nvPr/>
          </p:nvSpPr>
          <p:spPr>
            <a:xfrm>
              <a:off x="0" y="-66675"/>
              <a:ext cx="1006580" cy="388540"/>
            </a:xfrm>
            <a:prstGeom prst="rect">
              <a:avLst/>
            </a:prstGeom>
          </p:spPr>
          <p:txBody>
            <a:bodyPr lIns="50800" tIns="50800" rIns="50800" bIns="50800" rtlCol="0" anchor="ctr"/>
            <a:lstStyle/>
            <a:p>
              <a:pPr algn="ctr">
                <a:lnSpc>
                  <a:spcPts val="3639"/>
                </a:lnSpc>
              </a:pPr>
              <a:r>
                <a:rPr lang="en-US" sz="2599" b="1">
                  <a:solidFill>
                    <a:srgbClr val="000000"/>
                  </a:solidFill>
                  <a:latin typeface="Poppins Bold"/>
                  <a:ea typeface="Poppins Bold"/>
                  <a:cs typeface="Poppins Bold"/>
                  <a:sym typeface="Poppins Bold"/>
                </a:rPr>
                <a:t>MEASUREMENT</a:t>
              </a:r>
            </a:p>
          </p:txBody>
        </p:sp>
      </p:grpSp>
      <p:grpSp>
        <p:nvGrpSpPr>
          <p:cNvPr id="17" name="Group 17"/>
          <p:cNvGrpSpPr/>
          <p:nvPr/>
        </p:nvGrpSpPr>
        <p:grpSpPr>
          <a:xfrm>
            <a:off x="10610850" y="7673821"/>
            <a:ext cx="2829123" cy="909471"/>
            <a:chOff x="0" y="0"/>
            <a:chExt cx="1001236" cy="321865"/>
          </a:xfrm>
        </p:grpSpPr>
        <p:sp>
          <p:nvSpPr>
            <p:cNvPr id="18" name="Freeform 18"/>
            <p:cNvSpPr/>
            <p:nvPr/>
          </p:nvSpPr>
          <p:spPr>
            <a:xfrm>
              <a:off x="0" y="0"/>
              <a:ext cx="1001236" cy="321865"/>
            </a:xfrm>
            <a:custGeom>
              <a:avLst/>
              <a:gdLst/>
              <a:ahLst/>
              <a:cxnLst/>
              <a:rect l="l" t="t" r="r" b="b"/>
              <a:pathLst>
                <a:path w="1001236" h="321865">
                  <a:moveTo>
                    <a:pt x="27365" y="0"/>
                  </a:moveTo>
                  <a:lnTo>
                    <a:pt x="973871" y="0"/>
                  </a:lnTo>
                  <a:cubicBezTo>
                    <a:pt x="981129" y="0"/>
                    <a:pt x="988089" y="2883"/>
                    <a:pt x="993221" y="8015"/>
                  </a:cubicBezTo>
                  <a:cubicBezTo>
                    <a:pt x="998353" y="13147"/>
                    <a:pt x="1001236" y="20107"/>
                    <a:pt x="1001236" y="27365"/>
                  </a:cubicBezTo>
                  <a:lnTo>
                    <a:pt x="1001236" y="294500"/>
                  </a:lnTo>
                  <a:cubicBezTo>
                    <a:pt x="1001236" y="301757"/>
                    <a:pt x="998353" y="308718"/>
                    <a:pt x="993221" y="313850"/>
                  </a:cubicBezTo>
                  <a:cubicBezTo>
                    <a:pt x="988089" y="318982"/>
                    <a:pt x="981129" y="321865"/>
                    <a:pt x="973871" y="321865"/>
                  </a:cubicBezTo>
                  <a:lnTo>
                    <a:pt x="27365" y="321865"/>
                  </a:lnTo>
                  <a:cubicBezTo>
                    <a:pt x="20107" y="321865"/>
                    <a:pt x="13147" y="318982"/>
                    <a:pt x="8015" y="313850"/>
                  </a:cubicBezTo>
                  <a:cubicBezTo>
                    <a:pt x="2883" y="308718"/>
                    <a:pt x="0" y="301757"/>
                    <a:pt x="0" y="294500"/>
                  </a:cubicBezTo>
                  <a:lnTo>
                    <a:pt x="0" y="27365"/>
                  </a:lnTo>
                  <a:cubicBezTo>
                    <a:pt x="0" y="20107"/>
                    <a:pt x="2883" y="13147"/>
                    <a:pt x="8015" y="8015"/>
                  </a:cubicBezTo>
                  <a:cubicBezTo>
                    <a:pt x="13147" y="2883"/>
                    <a:pt x="20107" y="0"/>
                    <a:pt x="27365" y="0"/>
                  </a:cubicBezTo>
                  <a:close/>
                </a:path>
              </a:pathLst>
            </a:custGeom>
            <a:solidFill>
              <a:srgbClr val="FFFFFF"/>
            </a:solidFill>
            <a:ln w="95250" cap="sq">
              <a:solidFill>
                <a:srgbClr val="40C030"/>
              </a:solidFill>
              <a:prstDash val="solid"/>
              <a:miter/>
            </a:ln>
          </p:spPr>
        </p:sp>
        <p:sp>
          <p:nvSpPr>
            <p:cNvPr id="19" name="TextBox 19"/>
            <p:cNvSpPr txBox="1"/>
            <p:nvPr/>
          </p:nvSpPr>
          <p:spPr>
            <a:xfrm>
              <a:off x="0" y="-66675"/>
              <a:ext cx="1001236" cy="388540"/>
            </a:xfrm>
            <a:prstGeom prst="rect">
              <a:avLst/>
            </a:prstGeom>
          </p:spPr>
          <p:txBody>
            <a:bodyPr lIns="50800" tIns="50800" rIns="50800" bIns="50800" rtlCol="0" anchor="ctr"/>
            <a:lstStyle/>
            <a:p>
              <a:pPr algn="ctr">
                <a:lnSpc>
                  <a:spcPts val="3639"/>
                </a:lnSpc>
              </a:pPr>
              <a:r>
                <a:rPr lang="en-US" sz="2599" b="1">
                  <a:solidFill>
                    <a:srgbClr val="000000"/>
                  </a:solidFill>
                  <a:latin typeface="Poppins Bold"/>
                  <a:ea typeface="Poppins Bold"/>
                  <a:cs typeface="Poppins Bold"/>
                  <a:sym typeface="Poppins Bold"/>
                </a:rPr>
                <a:t>ENVIRONMENT</a:t>
              </a:r>
            </a:p>
          </p:txBody>
        </p:sp>
      </p:grpSp>
      <p:sp>
        <p:nvSpPr>
          <p:cNvPr id="20" name="AutoShape 20"/>
          <p:cNvSpPr/>
          <p:nvPr/>
        </p:nvSpPr>
        <p:spPr>
          <a:xfrm>
            <a:off x="2578716" y="3908542"/>
            <a:ext cx="1990175" cy="1810460"/>
          </a:xfrm>
          <a:prstGeom prst="line">
            <a:avLst/>
          </a:prstGeom>
          <a:ln w="85725" cap="flat">
            <a:solidFill>
              <a:srgbClr val="E5E341">
                <a:alpha val="55686"/>
              </a:srgbClr>
            </a:solidFill>
            <a:prstDash val="solid"/>
            <a:headEnd type="none" w="sm" len="sm"/>
            <a:tailEnd type="none" w="sm" len="sm"/>
          </a:ln>
        </p:spPr>
      </p:sp>
      <p:sp>
        <p:nvSpPr>
          <p:cNvPr id="21" name="AutoShape 21"/>
          <p:cNvSpPr/>
          <p:nvPr/>
        </p:nvSpPr>
        <p:spPr>
          <a:xfrm flipV="1">
            <a:off x="2578716" y="5719002"/>
            <a:ext cx="1990175" cy="1954819"/>
          </a:xfrm>
          <a:prstGeom prst="line">
            <a:avLst/>
          </a:prstGeom>
          <a:ln w="85725" cap="flat">
            <a:solidFill>
              <a:srgbClr val="7C2FA5">
                <a:alpha val="51765"/>
              </a:srgbClr>
            </a:solidFill>
            <a:prstDash val="solid"/>
            <a:headEnd type="none" w="sm" len="sm"/>
            <a:tailEnd type="none" w="sm" len="sm"/>
          </a:ln>
        </p:spPr>
      </p:sp>
      <p:sp>
        <p:nvSpPr>
          <p:cNvPr id="22" name="AutoShape 22"/>
          <p:cNvSpPr/>
          <p:nvPr/>
        </p:nvSpPr>
        <p:spPr>
          <a:xfrm>
            <a:off x="11580867" y="3955462"/>
            <a:ext cx="1859107" cy="1763540"/>
          </a:xfrm>
          <a:prstGeom prst="line">
            <a:avLst/>
          </a:prstGeom>
          <a:ln w="85725" cap="flat">
            <a:solidFill>
              <a:srgbClr val="B72B00">
                <a:alpha val="53725"/>
              </a:srgbClr>
            </a:solidFill>
            <a:prstDash val="solid"/>
            <a:headEnd type="none" w="sm" len="sm"/>
            <a:tailEnd type="none" w="sm" len="sm"/>
          </a:ln>
        </p:spPr>
      </p:sp>
      <p:sp>
        <p:nvSpPr>
          <p:cNvPr id="23" name="AutoShape 23"/>
          <p:cNvSpPr/>
          <p:nvPr/>
        </p:nvSpPr>
        <p:spPr>
          <a:xfrm flipV="1">
            <a:off x="11465691" y="5778311"/>
            <a:ext cx="1945491" cy="1895510"/>
          </a:xfrm>
          <a:prstGeom prst="line">
            <a:avLst/>
          </a:prstGeom>
          <a:ln w="85725" cap="flat">
            <a:solidFill>
              <a:srgbClr val="40C030">
                <a:alpha val="53725"/>
              </a:srgbClr>
            </a:solidFill>
            <a:prstDash val="solid"/>
            <a:headEnd type="none" w="sm" len="sm"/>
            <a:tailEnd type="none" w="sm" len="sm"/>
          </a:ln>
        </p:spPr>
      </p:sp>
      <p:sp>
        <p:nvSpPr>
          <p:cNvPr id="24" name="TextBox 24"/>
          <p:cNvSpPr txBox="1"/>
          <p:nvPr/>
        </p:nvSpPr>
        <p:spPr>
          <a:xfrm>
            <a:off x="1358360" y="4093620"/>
            <a:ext cx="3633440" cy="34925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Retail park footfall declining</a:t>
            </a:r>
          </a:p>
        </p:txBody>
      </p:sp>
      <p:sp>
        <p:nvSpPr>
          <p:cNvPr id="25" name="TextBox 25"/>
          <p:cNvSpPr txBox="1"/>
          <p:nvPr/>
        </p:nvSpPr>
        <p:spPr>
          <a:xfrm>
            <a:off x="1358360" y="4760615"/>
            <a:ext cx="4016216" cy="34925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Rise of remote working culture</a:t>
            </a:r>
          </a:p>
        </p:txBody>
      </p:sp>
      <p:sp>
        <p:nvSpPr>
          <p:cNvPr id="26" name="TextBox 26"/>
          <p:cNvSpPr txBox="1"/>
          <p:nvPr/>
        </p:nvSpPr>
        <p:spPr>
          <a:xfrm>
            <a:off x="5850641" y="4244432"/>
            <a:ext cx="3633440" cy="34925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No KPIs tracked post-COVID</a:t>
            </a:r>
          </a:p>
        </p:txBody>
      </p:sp>
      <p:sp>
        <p:nvSpPr>
          <p:cNvPr id="27" name="TextBox 27"/>
          <p:cNvSpPr txBox="1"/>
          <p:nvPr/>
        </p:nvSpPr>
        <p:spPr>
          <a:xfrm>
            <a:off x="5850641" y="4945063"/>
            <a:ext cx="3633440" cy="34925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No sales forecasting in place</a:t>
            </a:r>
          </a:p>
        </p:txBody>
      </p:sp>
      <p:sp>
        <p:nvSpPr>
          <p:cNvPr id="28" name="AutoShape 28"/>
          <p:cNvSpPr/>
          <p:nvPr/>
        </p:nvSpPr>
        <p:spPr>
          <a:xfrm>
            <a:off x="7123074" y="3891886"/>
            <a:ext cx="1783141" cy="1799560"/>
          </a:xfrm>
          <a:prstGeom prst="line">
            <a:avLst/>
          </a:prstGeom>
          <a:ln w="85725" cap="flat">
            <a:solidFill>
              <a:srgbClr val="F0215F">
                <a:alpha val="55686"/>
              </a:srgbClr>
            </a:solidFill>
            <a:prstDash val="solid"/>
            <a:headEnd type="none" w="sm" len="sm"/>
            <a:tailEnd type="none" w="sm" len="sm"/>
          </a:ln>
        </p:spPr>
      </p:sp>
      <p:sp>
        <p:nvSpPr>
          <p:cNvPr id="29" name="AutoShape 29"/>
          <p:cNvSpPr/>
          <p:nvPr/>
        </p:nvSpPr>
        <p:spPr>
          <a:xfrm flipV="1">
            <a:off x="6863590" y="5746558"/>
            <a:ext cx="2042624" cy="1927263"/>
          </a:xfrm>
          <a:prstGeom prst="line">
            <a:avLst/>
          </a:prstGeom>
          <a:ln w="85725" cap="flat">
            <a:solidFill>
              <a:srgbClr val="3B36C9">
                <a:alpha val="51765"/>
              </a:srgbClr>
            </a:solidFill>
            <a:prstDash val="solid"/>
            <a:headEnd type="none" w="sm" len="sm"/>
            <a:tailEnd type="none" w="sm" len="sm"/>
          </a:ln>
        </p:spPr>
      </p:sp>
      <p:sp>
        <p:nvSpPr>
          <p:cNvPr id="30" name="TextBox 30"/>
          <p:cNvSpPr txBox="1"/>
          <p:nvPr/>
        </p:nvSpPr>
        <p:spPr>
          <a:xfrm>
            <a:off x="10303870" y="4244432"/>
            <a:ext cx="3633440" cy="34925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No online ordering platform</a:t>
            </a:r>
          </a:p>
        </p:txBody>
      </p:sp>
      <p:sp>
        <p:nvSpPr>
          <p:cNvPr id="31" name="TextBox 31"/>
          <p:cNvSpPr txBox="1"/>
          <p:nvPr/>
        </p:nvSpPr>
        <p:spPr>
          <a:xfrm>
            <a:off x="10303870" y="5062240"/>
            <a:ext cx="3633440" cy="34925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Phone not always answered</a:t>
            </a:r>
          </a:p>
        </p:txBody>
      </p:sp>
      <p:sp>
        <p:nvSpPr>
          <p:cNvPr id="32" name="AutoShape 32"/>
          <p:cNvSpPr/>
          <p:nvPr/>
        </p:nvSpPr>
        <p:spPr>
          <a:xfrm>
            <a:off x="1325800" y="5691446"/>
            <a:ext cx="13318258" cy="55112"/>
          </a:xfrm>
          <a:prstGeom prst="line">
            <a:avLst/>
          </a:prstGeom>
          <a:ln w="76200" cap="flat">
            <a:solidFill>
              <a:srgbClr val="2A2B39"/>
            </a:solidFill>
            <a:prstDash val="solid"/>
            <a:headEnd type="none" w="sm" len="sm"/>
            <a:tailEnd type="none" w="sm" len="sm"/>
          </a:ln>
        </p:spPr>
      </p:sp>
      <p:sp>
        <p:nvSpPr>
          <p:cNvPr id="33" name="TextBox 33"/>
          <p:cNvSpPr txBox="1"/>
          <p:nvPr/>
        </p:nvSpPr>
        <p:spPr>
          <a:xfrm>
            <a:off x="1358360" y="6279958"/>
            <a:ext cx="4279374" cy="34925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Crop failure disrupts supply chain</a:t>
            </a:r>
          </a:p>
        </p:txBody>
      </p:sp>
      <p:sp>
        <p:nvSpPr>
          <p:cNvPr id="34" name="TextBox 34"/>
          <p:cNvSpPr txBox="1"/>
          <p:nvPr/>
        </p:nvSpPr>
        <p:spPr>
          <a:xfrm>
            <a:off x="1358360" y="6943533"/>
            <a:ext cx="4279374" cy="34925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Organic ingredients cost-volatile</a:t>
            </a:r>
          </a:p>
        </p:txBody>
      </p:sp>
      <p:sp>
        <p:nvSpPr>
          <p:cNvPr id="35" name="TextBox 35"/>
          <p:cNvSpPr txBox="1"/>
          <p:nvPr/>
        </p:nvSpPr>
        <p:spPr>
          <a:xfrm>
            <a:off x="5965501" y="6285629"/>
            <a:ext cx="4279374" cy="34925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Loyal customers made redundant</a:t>
            </a:r>
          </a:p>
        </p:txBody>
      </p:sp>
      <p:sp>
        <p:nvSpPr>
          <p:cNvPr id="36" name="TextBox 36"/>
          <p:cNvSpPr txBox="1"/>
          <p:nvPr/>
        </p:nvSpPr>
        <p:spPr>
          <a:xfrm>
            <a:off x="5965501" y="6987304"/>
            <a:ext cx="4279374" cy="34925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Basil required on-site to bake</a:t>
            </a:r>
          </a:p>
        </p:txBody>
      </p:sp>
      <p:sp>
        <p:nvSpPr>
          <p:cNvPr id="37" name="TextBox 37"/>
          <p:cNvSpPr txBox="1"/>
          <p:nvPr/>
        </p:nvSpPr>
        <p:spPr>
          <a:xfrm>
            <a:off x="10718177" y="6344218"/>
            <a:ext cx="4279374" cy="34925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Pre-order system unreliable</a:t>
            </a:r>
          </a:p>
        </p:txBody>
      </p:sp>
      <p:sp>
        <p:nvSpPr>
          <p:cNvPr id="38" name="TextBox 38"/>
          <p:cNvSpPr txBox="1"/>
          <p:nvPr/>
        </p:nvSpPr>
        <p:spPr>
          <a:xfrm>
            <a:off x="10718177" y="6987304"/>
            <a:ext cx="4279374" cy="34925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No delivery service offered</a:t>
            </a:r>
          </a:p>
        </p:txBody>
      </p:sp>
      <p:grpSp>
        <p:nvGrpSpPr>
          <p:cNvPr id="39" name="Group 39"/>
          <p:cNvGrpSpPr/>
          <p:nvPr/>
        </p:nvGrpSpPr>
        <p:grpSpPr>
          <a:xfrm>
            <a:off x="14644058" y="5035667"/>
            <a:ext cx="2553994" cy="1366671"/>
            <a:chOff x="0" y="0"/>
            <a:chExt cx="903867" cy="483669"/>
          </a:xfrm>
        </p:grpSpPr>
        <p:sp>
          <p:nvSpPr>
            <p:cNvPr id="40" name="Freeform 40"/>
            <p:cNvSpPr/>
            <p:nvPr/>
          </p:nvSpPr>
          <p:spPr>
            <a:xfrm>
              <a:off x="0" y="0"/>
              <a:ext cx="903867" cy="483669"/>
            </a:xfrm>
            <a:custGeom>
              <a:avLst/>
              <a:gdLst/>
              <a:ahLst/>
              <a:cxnLst/>
              <a:rect l="l" t="t" r="r" b="b"/>
              <a:pathLst>
                <a:path w="903867" h="483669">
                  <a:moveTo>
                    <a:pt x="30313" y="0"/>
                  </a:moveTo>
                  <a:lnTo>
                    <a:pt x="873554" y="0"/>
                  </a:lnTo>
                  <a:cubicBezTo>
                    <a:pt x="890295" y="0"/>
                    <a:pt x="903867" y="13572"/>
                    <a:pt x="903867" y="30313"/>
                  </a:cubicBezTo>
                  <a:lnTo>
                    <a:pt x="903867" y="453356"/>
                  </a:lnTo>
                  <a:cubicBezTo>
                    <a:pt x="903867" y="470098"/>
                    <a:pt x="890295" y="483669"/>
                    <a:pt x="873554" y="483669"/>
                  </a:cubicBezTo>
                  <a:lnTo>
                    <a:pt x="30313" y="483669"/>
                  </a:lnTo>
                  <a:cubicBezTo>
                    <a:pt x="13572" y="483669"/>
                    <a:pt x="0" y="470098"/>
                    <a:pt x="0" y="453356"/>
                  </a:cubicBezTo>
                  <a:lnTo>
                    <a:pt x="0" y="30313"/>
                  </a:lnTo>
                  <a:cubicBezTo>
                    <a:pt x="0" y="13572"/>
                    <a:pt x="13572" y="0"/>
                    <a:pt x="30313" y="0"/>
                  </a:cubicBezTo>
                  <a:close/>
                </a:path>
              </a:pathLst>
            </a:custGeom>
            <a:solidFill>
              <a:srgbClr val="A1B4A2"/>
            </a:solidFill>
            <a:ln w="95250" cap="sq">
              <a:solidFill>
                <a:srgbClr val="A1B4A2"/>
              </a:solidFill>
              <a:prstDash val="solid"/>
              <a:miter/>
            </a:ln>
          </p:spPr>
        </p:sp>
        <p:sp>
          <p:nvSpPr>
            <p:cNvPr id="41" name="TextBox 41"/>
            <p:cNvSpPr txBox="1"/>
            <p:nvPr/>
          </p:nvSpPr>
          <p:spPr>
            <a:xfrm>
              <a:off x="0" y="-66675"/>
              <a:ext cx="903867" cy="550344"/>
            </a:xfrm>
            <a:prstGeom prst="rect">
              <a:avLst/>
            </a:prstGeom>
          </p:spPr>
          <p:txBody>
            <a:bodyPr lIns="50800" tIns="50800" rIns="50800" bIns="50800" rtlCol="0" anchor="ctr"/>
            <a:lstStyle/>
            <a:p>
              <a:pPr algn="ctr">
                <a:lnSpc>
                  <a:spcPts val="3639"/>
                </a:lnSpc>
              </a:pPr>
              <a:r>
                <a:rPr lang="en-US" sz="2599" b="1">
                  <a:solidFill>
                    <a:srgbClr val="000000"/>
                  </a:solidFill>
                  <a:latin typeface="Poppins Bold"/>
                  <a:ea typeface="Poppins Bold"/>
                  <a:cs typeface="Poppins Bold"/>
                  <a:sym typeface="Poppins Bold"/>
                </a:rPr>
                <a:t>STAGNATION IN SALES</a:t>
              </a:r>
            </a:p>
          </p:txBody>
        </p:sp>
      </p:grpSp>
      <p:sp>
        <p:nvSpPr>
          <p:cNvPr id="42" name="TextBox 42"/>
          <p:cNvSpPr txBox="1"/>
          <p:nvPr/>
        </p:nvSpPr>
        <p:spPr>
          <a:xfrm>
            <a:off x="1325643" y="1006138"/>
            <a:ext cx="13779902" cy="2245978"/>
          </a:xfrm>
          <a:prstGeom prst="rect">
            <a:avLst/>
          </a:prstGeom>
        </p:spPr>
        <p:txBody>
          <a:bodyPr lIns="0" tIns="0" rIns="0" bIns="0" rtlCol="0" anchor="t">
            <a:spAutoFit/>
          </a:bodyPr>
          <a:lstStyle/>
          <a:p>
            <a:pPr algn="l">
              <a:lnSpc>
                <a:spcPts val="9030"/>
              </a:lnSpc>
            </a:pPr>
            <a:r>
              <a:rPr lang="en-US" sz="6450" b="1">
                <a:solidFill>
                  <a:srgbClr val="000000"/>
                </a:solidFill>
                <a:latin typeface="Montserrat Bold"/>
                <a:ea typeface="Montserrat Bold"/>
                <a:cs typeface="Montserrat Bold"/>
                <a:sym typeface="Montserrat Bold"/>
              </a:rPr>
              <a:t>Cause &amp; Effect Model</a:t>
            </a:r>
          </a:p>
          <a:p>
            <a:pPr algn="l">
              <a:lnSpc>
                <a:spcPts val="9030"/>
              </a:lnSpc>
              <a:spcBef>
                <a:spcPct val="0"/>
              </a:spcBef>
            </a:pPr>
            <a:endParaRPr lang="en-US" sz="6450" b="1">
              <a:solidFill>
                <a:srgbClr val="000000"/>
              </a:solidFill>
              <a:latin typeface="Montserrat Bold"/>
              <a:ea typeface="Montserrat Bold"/>
              <a:cs typeface="Montserrat Bold"/>
              <a:sym typeface="Montserrat Bol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46450" y="1028700"/>
            <a:ext cx="7846403" cy="8229600"/>
            <a:chOff x="0" y="0"/>
            <a:chExt cx="1215613" cy="1274980"/>
          </a:xfrm>
        </p:grpSpPr>
        <p:sp>
          <p:nvSpPr>
            <p:cNvPr id="3" name="Freeform 3"/>
            <p:cNvSpPr/>
            <p:nvPr/>
          </p:nvSpPr>
          <p:spPr>
            <a:xfrm>
              <a:off x="0" y="0"/>
              <a:ext cx="1215613" cy="1274980"/>
            </a:xfrm>
            <a:custGeom>
              <a:avLst/>
              <a:gdLst/>
              <a:ahLst/>
              <a:cxnLst/>
              <a:rect l="l" t="t" r="r" b="b"/>
              <a:pathLst>
                <a:path w="1215613" h="1274980">
                  <a:moveTo>
                    <a:pt x="29601" y="0"/>
                  </a:moveTo>
                  <a:lnTo>
                    <a:pt x="1186013" y="0"/>
                  </a:lnTo>
                  <a:cubicBezTo>
                    <a:pt x="1202361" y="0"/>
                    <a:pt x="1215613" y="13253"/>
                    <a:pt x="1215613" y="29601"/>
                  </a:cubicBezTo>
                  <a:lnTo>
                    <a:pt x="1215613" y="1245380"/>
                  </a:lnTo>
                  <a:cubicBezTo>
                    <a:pt x="1215613" y="1261728"/>
                    <a:pt x="1202361" y="1274980"/>
                    <a:pt x="1186013" y="1274980"/>
                  </a:cubicBezTo>
                  <a:lnTo>
                    <a:pt x="29601" y="1274980"/>
                  </a:lnTo>
                  <a:cubicBezTo>
                    <a:pt x="13253" y="1274980"/>
                    <a:pt x="0" y="1261728"/>
                    <a:pt x="0" y="1245380"/>
                  </a:cubicBezTo>
                  <a:lnTo>
                    <a:pt x="0" y="29601"/>
                  </a:lnTo>
                  <a:cubicBezTo>
                    <a:pt x="0" y="13253"/>
                    <a:pt x="13253" y="0"/>
                    <a:pt x="29601" y="0"/>
                  </a:cubicBezTo>
                  <a:close/>
                </a:path>
              </a:pathLst>
            </a:custGeom>
            <a:blipFill>
              <a:blip r:embed="rId2"/>
              <a:stretch>
                <a:fillRect t="-60543" b="-9161"/>
              </a:stretch>
            </a:blipFill>
            <a:ln w="76200" cap="rnd">
              <a:solidFill>
                <a:srgbClr val="521E0E"/>
              </a:solidFill>
              <a:prstDash val="solid"/>
              <a:round/>
            </a:ln>
          </p:spPr>
        </p:sp>
      </p:grpSp>
      <p:sp>
        <p:nvSpPr>
          <p:cNvPr id="4" name="Freeform 4"/>
          <p:cNvSpPr/>
          <p:nvPr/>
        </p:nvSpPr>
        <p:spPr>
          <a:xfrm flipH="1" flipV="1">
            <a:off x="14824883" y="0"/>
            <a:ext cx="3565757" cy="3501207"/>
          </a:xfrm>
          <a:custGeom>
            <a:avLst/>
            <a:gdLst/>
            <a:ahLst/>
            <a:cxnLst/>
            <a:rect l="l" t="t" r="r" b="b"/>
            <a:pathLst>
              <a:path w="3565757" h="3501207">
                <a:moveTo>
                  <a:pt x="3565757" y="3501207"/>
                </a:moveTo>
                <a:lnTo>
                  <a:pt x="0" y="3501207"/>
                </a:lnTo>
                <a:lnTo>
                  <a:pt x="0" y="0"/>
                </a:lnTo>
                <a:lnTo>
                  <a:pt x="3565757" y="0"/>
                </a:lnTo>
                <a:lnTo>
                  <a:pt x="3565757" y="3501207"/>
                </a:lnTo>
                <a:close/>
              </a:path>
            </a:pathLst>
          </a:custGeom>
          <a:blipFill>
            <a:blip>
              <a:extLst>
                <a:ext uri="{96DAC541-7B7A-43D3-8B79-37D633B846F1}">
                  <asvg:svgBlip xmlns:asvg="http://schemas.microsoft.com/office/drawing/2016/SVG/main" r:embed="rId3"/>
                </a:ext>
              </a:extLst>
            </a:blip>
            <a:stretch>
              <a:fillRect/>
            </a:stretch>
          </a:blipFill>
        </p:spPr>
      </p:sp>
      <p:sp>
        <p:nvSpPr>
          <p:cNvPr id="5" name="TextBox 5"/>
          <p:cNvSpPr txBox="1"/>
          <p:nvPr/>
        </p:nvSpPr>
        <p:spPr>
          <a:xfrm>
            <a:off x="8867167" y="993608"/>
            <a:ext cx="9523473" cy="2094213"/>
          </a:xfrm>
          <a:prstGeom prst="rect">
            <a:avLst/>
          </a:prstGeom>
        </p:spPr>
        <p:txBody>
          <a:bodyPr lIns="0" tIns="0" rIns="0" bIns="0" rtlCol="0" anchor="t">
            <a:spAutoFit/>
          </a:bodyPr>
          <a:lstStyle/>
          <a:p>
            <a:pPr marL="0" lvl="0" indent="0" algn="l">
              <a:lnSpc>
                <a:spcPts val="8470"/>
              </a:lnSpc>
              <a:spcBef>
                <a:spcPct val="0"/>
              </a:spcBef>
            </a:pPr>
            <a:r>
              <a:rPr lang="en-US" sz="6050" b="1" u="none" strike="noStrike">
                <a:solidFill>
                  <a:srgbClr val="000000"/>
                </a:solidFill>
                <a:latin typeface="Montserrat Bold"/>
                <a:ea typeface="Montserrat Bold"/>
                <a:cs typeface="Montserrat Bold"/>
                <a:sym typeface="Montserrat Bold"/>
              </a:rPr>
              <a:t>Cause &amp; Effect Applied in Basil’s Bakery</a:t>
            </a:r>
          </a:p>
        </p:txBody>
      </p:sp>
      <p:sp>
        <p:nvSpPr>
          <p:cNvPr id="6" name="TextBox 6"/>
          <p:cNvSpPr txBox="1"/>
          <p:nvPr/>
        </p:nvSpPr>
        <p:spPr>
          <a:xfrm>
            <a:off x="9183447" y="4040322"/>
            <a:ext cx="6887033" cy="701675"/>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Inconsistent staff training affects customer engagement; no succession planning limits strategic evolution</a:t>
            </a:r>
          </a:p>
        </p:txBody>
      </p:sp>
      <p:sp>
        <p:nvSpPr>
          <p:cNvPr id="7" name="TextBox 7"/>
          <p:cNvSpPr txBox="1"/>
          <p:nvPr/>
        </p:nvSpPr>
        <p:spPr>
          <a:xfrm>
            <a:off x="9160645" y="3453582"/>
            <a:ext cx="5770586" cy="405765"/>
          </a:xfrm>
          <a:prstGeom prst="rect">
            <a:avLst/>
          </a:prstGeom>
        </p:spPr>
        <p:txBody>
          <a:bodyPr lIns="0" tIns="0" rIns="0" bIns="0" rtlCol="0" anchor="t">
            <a:spAutoFit/>
          </a:bodyPr>
          <a:lstStyle/>
          <a:p>
            <a:pPr algn="l">
              <a:lnSpc>
                <a:spcPts val="3359"/>
              </a:lnSpc>
            </a:pPr>
            <a:r>
              <a:rPr lang="en-US" sz="2400" b="1">
                <a:solidFill>
                  <a:srgbClr val="521E0E"/>
                </a:solidFill>
                <a:latin typeface="TT Firs Neue Bold"/>
                <a:ea typeface="TT Firs Neue Bold"/>
                <a:cs typeface="TT Firs Neue Bold"/>
                <a:sym typeface="TT Firs Neue Bold"/>
              </a:rPr>
              <a:t>PEOPLE</a:t>
            </a:r>
          </a:p>
        </p:txBody>
      </p:sp>
      <p:sp>
        <p:nvSpPr>
          <p:cNvPr id="8" name="Freeform 8"/>
          <p:cNvSpPr/>
          <p:nvPr/>
        </p:nvSpPr>
        <p:spPr>
          <a:xfrm>
            <a:off x="3519459" y="-206488"/>
            <a:ext cx="2192371" cy="2076773"/>
          </a:xfrm>
          <a:custGeom>
            <a:avLst/>
            <a:gdLst/>
            <a:ahLst/>
            <a:cxnLst/>
            <a:rect l="l" t="t" r="r" b="b"/>
            <a:pathLst>
              <a:path w="2192371" h="2076773">
                <a:moveTo>
                  <a:pt x="0" y="0"/>
                </a:moveTo>
                <a:lnTo>
                  <a:pt x="2192371" y="0"/>
                </a:lnTo>
                <a:lnTo>
                  <a:pt x="2192371" y="2076773"/>
                </a:lnTo>
                <a:lnTo>
                  <a:pt x="0" y="2076773"/>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a:off x="16295309" y="8191669"/>
            <a:ext cx="2095331" cy="2095331"/>
          </a:xfrm>
          <a:custGeom>
            <a:avLst/>
            <a:gdLst/>
            <a:ahLst/>
            <a:cxnLst/>
            <a:rect l="l" t="t" r="r" b="b"/>
            <a:pathLst>
              <a:path w="2095331" h="2095331">
                <a:moveTo>
                  <a:pt x="0" y="0"/>
                </a:moveTo>
                <a:lnTo>
                  <a:pt x="2095331" y="0"/>
                </a:lnTo>
                <a:lnTo>
                  <a:pt x="2095331" y="2095331"/>
                </a:lnTo>
                <a:lnTo>
                  <a:pt x="0" y="2095331"/>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TextBox 11"/>
          <p:cNvSpPr txBox="1"/>
          <p:nvPr/>
        </p:nvSpPr>
        <p:spPr>
          <a:xfrm>
            <a:off x="9183447" y="5337810"/>
            <a:ext cx="6887033" cy="701675"/>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No active marketing plan; passive word-of-mouth only; reactive rather than proactive management.</a:t>
            </a:r>
          </a:p>
        </p:txBody>
      </p:sp>
      <p:sp>
        <p:nvSpPr>
          <p:cNvPr id="12" name="TextBox 12"/>
          <p:cNvSpPr txBox="1"/>
          <p:nvPr/>
        </p:nvSpPr>
        <p:spPr>
          <a:xfrm>
            <a:off x="9183447" y="6551203"/>
            <a:ext cx="6887033" cy="701675"/>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No KPIs to track sales trends; no formal customer feedback system to understand switching behaviour.</a:t>
            </a:r>
          </a:p>
        </p:txBody>
      </p:sp>
      <p:sp>
        <p:nvSpPr>
          <p:cNvPr id="13" name="TextBox 13"/>
          <p:cNvSpPr txBox="1"/>
          <p:nvPr/>
        </p:nvSpPr>
        <p:spPr>
          <a:xfrm>
            <a:off x="9183447" y="8134893"/>
            <a:ext cx="6887033" cy="1054100"/>
          </a:xfrm>
          <a:prstGeom prst="rect">
            <a:avLst/>
          </a:prstGeom>
        </p:spPr>
        <p:txBody>
          <a:bodyPr lIns="0" tIns="0" rIns="0" bIns="0" rtlCol="0" anchor="t">
            <a:spAutoFit/>
          </a:bodyPr>
          <a:lstStyle/>
          <a:p>
            <a:pPr algn="l">
              <a:lnSpc>
                <a:spcPts val="2800"/>
              </a:lnSpc>
            </a:pPr>
            <a:r>
              <a:rPr lang="en-US" sz="2000">
                <a:solidFill>
                  <a:srgbClr val="521E0E"/>
                </a:solidFill>
                <a:latin typeface="TT Firs Neue"/>
                <a:ea typeface="TT Firs Neue"/>
                <a:cs typeface="TT Firs Neue"/>
                <a:sym typeface="TT Firs Neue"/>
              </a:rPr>
              <a:t>Increased local competition, shift to digital/convenience shopping, and economic cost pressures all compound internal weaknesses (Slack et al., 2019).</a:t>
            </a:r>
          </a:p>
        </p:txBody>
      </p:sp>
      <p:sp>
        <p:nvSpPr>
          <p:cNvPr id="14" name="TextBox 14"/>
          <p:cNvSpPr txBox="1"/>
          <p:nvPr/>
        </p:nvSpPr>
        <p:spPr>
          <a:xfrm>
            <a:off x="9144000" y="4922971"/>
            <a:ext cx="5770586" cy="405765"/>
          </a:xfrm>
          <a:prstGeom prst="rect">
            <a:avLst/>
          </a:prstGeom>
        </p:spPr>
        <p:txBody>
          <a:bodyPr lIns="0" tIns="0" rIns="0" bIns="0" rtlCol="0" anchor="t">
            <a:spAutoFit/>
          </a:bodyPr>
          <a:lstStyle/>
          <a:p>
            <a:pPr algn="l">
              <a:lnSpc>
                <a:spcPts val="3359"/>
              </a:lnSpc>
            </a:pPr>
            <a:r>
              <a:rPr lang="en-US" sz="2400" b="1">
                <a:solidFill>
                  <a:srgbClr val="521E0E"/>
                </a:solidFill>
                <a:latin typeface="TT Firs Neue Bold"/>
                <a:ea typeface="TT Firs Neue Bold"/>
                <a:cs typeface="TT Firs Neue Bold"/>
                <a:sym typeface="TT Firs Neue Bold"/>
              </a:rPr>
              <a:t>METHOD</a:t>
            </a:r>
          </a:p>
        </p:txBody>
      </p:sp>
      <p:sp>
        <p:nvSpPr>
          <p:cNvPr id="15" name="TextBox 15"/>
          <p:cNvSpPr txBox="1"/>
          <p:nvPr/>
        </p:nvSpPr>
        <p:spPr>
          <a:xfrm>
            <a:off x="9160645" y="6135913"/>
            <a:ext cx="5770586" cy="405765"/>
          </a:xfrm>
          <a:prstGeom prst="rect">
            <a:avLst/>
          </a:prstGeom>
        </p:spPr>
        <p:txBody>
          <a:bodyPr lIns="0" tIns="0" rIns="0" bIns="0" rtlCol="0" anchor="t">
            <a:spAutoFit/>
          </a:bodyPr>
          <a:lstStyle/>
          <a:p>
            <a:pPr algn="l">
              <a:lnSpc>
                <a:spcPts val="3359"/>
              </a:lnSpc>
            </a:pPr>
            <a:r>
              <a:rPr lang="en-US" sz="2400" b="1">
                <a:solidFill>
                  <a:srgbClr val="521E0E"/>
                </a:solidFill>
                <a:latin typeface="TT Firs Neue Bold"/>
                <a:ea typeface="TT Firs Neue Bold"/>
                <a:cs typeface="TT Firs Neue Bold"/>
                <a:sym typeface="TT Firs Neue Bold"/>
              </a:rPr>
              <a:t>MEASUREMENT</a:t>
            </a:r>
          </a:p>
        </p:txBody>
      </p:sp>
      <p:sp>
        <p:nvSpPr>
          <p:cNvPr id="16" name="TextBox 16"/>
          <p:cNvSpPr txBox="1"/>
          <p:nvPr/>
        </p:nvSpPr>
        <p:spPr>
          <a:xfrm>
            <a:off x="9144000" y="7548153"/>
            <a:ext cx="5770586" cy="405765"/>
          </a:xfrm>
          <a:prstGeom prst="rect">
            <a:avLst/>
          </a:prstGeom>
        </p:spPr>
        <p:txBody>
          <a:bodyPr lIns="0" tIns="0" rIns="0" bIns="0" rtlCol="0" anchor="t">
            <a:spAutoFit/>
          </a:bodyPr>
          <a:lstStyle/>
          <a:p>
            <a:pPr algn="l">
              <a:lnSpc>
                <a:spcPts val="3359"/>
              </a:lnSpc>
            </a:pPr>
            <a:r>
              <a:rPr lang="en-US" sz="2400" b="1">
                <a:solidFill>
                  <a:srgbClr val="521E0E"/>
                </a:solidFill>
                <a:latin typeface="TT Firs Neue Bold"/>
                <a:ea typeface="TT Firs Neue Bold"/>
                <a:cs typeface="TT Firs Neue Bold"/>
                <a:sym typeface="TT Firs Neue Bold"/>
              </a:rPr>
              <a:t>ENVIRONMENT</a:t>
            </a:r>
          </a:p>
        </p:txBody>
      </p:sp>
      <p:sp>
        <p:nvSpPr>
          <p:cNvPr id="17" name="Freeform 5">
            <a:extLst>
              <a:ext uri="{FF2B5EF4-FFF2-40B4-BE49-F238E27FC236}">
                <a16:creationId xmlns:a16="http://schemas.microsoft.com/office/drawing/2014/main" id="{57FC6E48-E4D4-0F3D-B9EC-54DA34578588}"/>
              </a:ext>
            </a:extLst>
          </p:cNvPr>
          <p:cNvSpPr/>
          <p:nvPr/>
        </p:nvSpPr>
        <p:spPr>
          <a:xfrm>
            <a:off x="-2364014" y="6100731"/>
            <a:ext cx="7133665" cy="7133665"/>
          </a:xfrm>
          <a:custGeom>
            <a:avLst/>
            <a:gdLst/>
            <a:ahLst/>
            <a:cxnLst/>
            <a:rect l="l" t="t" r="r" b="b"/>
            <a:pathLst>
              <a:path w="7133665" h="7133665">
                <a:moveTo>
                  <a:pt x="0" y="0"/>
                </a:moveTo>
                <a:lnTo>
                  <a:pt x="7133665" y="0"/>
                </a:lnTo>
                <a:lnTo>
                  <a:pt x="7133665" y="7133665"/>
                </a:lnTo>
                <a:lnTo>
                  <a:pt x="0" y="7133665"/>
                </a:lnTo>
                <a:lnTo>
                  <a:pt x="0" y="0"/>
                </a:lnTo>
                <a:close/>
              </a:path>
            </a:pathLst>
          </a:custGeom>
          <a:blipFill>
            <a:blip>
              <a:alphaModFix amt="50000"/>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CF7F6"/>
        </a:solidFill>
        <a:effectLst/>
      </p:bgPr>
    </p:bg>
    <p:spTree>
      <p:nvGrpSpPr>
        <p:cNvPr id="1" name=""/>
        <p:cNvGrpSpPr/>
        <p:nvPr/>
      </p:nvGrpSpPr>
      <p:grpSpPr>
        <a:xfrm>
          <a:off x="0" y="0"/>
          <a:ext cx="0" cy="0"/>
          <a:chOff x="0" y="0"/>
          <a:chExt cx="0" cy="0"/>
        </a:xfrm>
      </p:grpSpPr>
      <p:grpSp>
        <p:nvGrpSpPr>
          <p:cNvPr id="2" name="Group 2"/>
          <p:cNvGrpSpPr/>
          <p:nvPr/>
        </p:nvGrpSpPr>
        <p:grpSpPr>
          <a:xfrm>
            <a:off x="1613015" y="3995124"/>
            <a:ext cx="6381750" cy="2326339"/>
            <a:chOff x="0" y="0"/>
            <a:chExt cx="2258522" cy="823299"/>
          </a:xfrm>
        </p:grpSpPr>
        <p:sp>
          <p:nvSpPr>
            <p:cNvPr id="3" name="Freeform 3"/>
            <p:cNvSpPr/>
            <p:nvPr/>
          </p:nvSpPr>
          <p:spPr>
            <a:xfrm>
              <a:off x="0" y="0"/>
              <a:ext cx="2258522" cy="823299"/>
            </a:xfrm>
            <a:custGeom>
              <a:avLst/>
              <a:gdLst/>
              <a:ahLst/>
              <a:cxnLst/>
              <a:rect l="l" t="t" r="r" b="b"/>
              <a:pathLst>
                <a:path w="2258522" h="823299">
                  <a:moveTo>
                    <a:pt x="12131" y="0"/>
                  </a:moveTo>
                  <a:lnTo>
                    <a:pt x="2246391" y="0"/>
                  </a:lnTo>
                  <a:cubicBezTo>
                    <a:pt x="2253091" y="0"/>
                    <a:pt x="2258522" y="5431"/>
                    <a:pt x="2258522" y="12131"/>
                  </a:cubicBezTo>
                  <a:lnTo>
                    <a:pt x="2258522" y="811168"/>
                  </a:lnTo>
                  <a:cubicBezTo>
                    <a:pt x="2258522" y="814385"/>
                    <a:pt x="2257244" y="817471"/>
                    <a:pt x="2254969" y="819746"/>
                  </a:cubicBezTo>
                  <a:cubicBezTo>
                    <a:pt x="2252694" y="822021"/>
                    <a:pt x="2249608" y="823299"/>
                    <a:pt x="2246391" y="823299"/>
                  </a:cubicBezTo>
                  <a:lnTo>
                    <a:pt x="12131" y="823299"/>
                  </a:lnTo>
                  <a:cubicBezTo>
                    <a:pt x="8914" y="823299"/>
                    <a:pt x="5828" y="822021"/>
                    <a:pt x="3553" y="819746"/>
                  </a:cubicBezTo>
                  <a:cubicBezTo>
                    <a:pt x="1278" y="817471"/>
                    <a:pt x="0" y="814385"/>
                    <a:pt x="0" y="811168"/>
                  </a:cubicBezTo>
                  <a:lnTo>
                    <a:pt x="0" y="12131"/>
                  </a:lnTo>
                  <a:cubicBezTo>
                    <a:pt x="0" y="8914"/>
                    <a:pt x="1278" y="5828"/>
                    <a:pt x="3553" y="3553"/>
                  </a:cubicBezTo>
                  <a:cubicBezTo>
                    <a:pt x="5828" y="1278"/>
                    <a:pt x="8914" y="0"/>
                    <a:pt x="12131" y="0"/>
                  </a:cubicBezTo>
                  <a:close/>
                </a:path>
              </a:pathLst>
            </a:custGeom>
            <a:solidFill>
              <a:srgbClr val="FFFFFF"/>
            </a:solidFill>
            <a:ln w="95250" cap="sq">
              <a:solidFill>
                <a:srgbClr val="717092"/>
              </a:solidFill>
              <a:prstDash val="solid"/>
              <a:miter/>
            </a:ln>
          </p:spPr>
        </p:sp>
        <p:sp>
          <p:nvSpPr>
            <p:cNvPr id="4" name="TextBox 4"/>
            <p:cNvSpPr txBox="1"/>
            <p:nvPr/>
          </p:nvSpPr>
          <p:spPr>
            <a:xfrm>
              <a:off x="0" y="-57150"/>
              <a:ext cx="2258522" cy="880449"/>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613015" y="6743194"/>
            <a:ext cx="6381750" cy="2182298"/>
            <a:chOff x="0" y="0"/>
            <a:chExt cx="2258522" cy="772323"/>
          </a:xfrm>
        </p:grpSpPr>
        <p:sp>
          <p:nvSpPr>
            <p:cNvPr id="6" name="Freeform 6"/>
            <p:cNvSpPr/>
            <p:nvPr/>
          </p:nvSpPr>
          <p:spPr>
            <a:xfrm>
              <a:off x="0" y="0"/>
              <a:ext cx="2258522" cy="772323"/>
            </a:xfrm>
            <a:custGeom>
              <a:avLst/>
              <a:gdLst/>
              <a:ahLst/>
              <a:cxnLst/>
              <a:rect l="l" t="t" r="r" b="b"/>
              <a:pathLst>
                <a:path w="2258522" h="772323">
                  <a:moveTo>
                    <a:pt x="12131" y="0"/>
                  </a:moveTo>
                  <a:lnTo>
                    <a:pt x="2246391" y="0"/>
                  </a:lnTo>
                  <a:cubicBezTo>
                    <a:pt x="2253091" y="0"/>
                    <a:pt x="2258522" y="5431"/>
                    <a:pt x="2258522" y="12131"/>
                  </a:cubicBezTo>
                  <a:lnTo>
                    <a:pt x="2258522" y="760191"/>
                  </a:lnTo>
                  <a:cubicBezTo>
                    <a:pt x="2258522" y="763409"/>
                    <a:pt x="2257244" y="766494"/>
                    <a:pt x="2254969" y="768769"/>
                  </a:cubicBezTo>
                  <a:cubicBezTo>
                    <a:pt x="2252694" y="771045"/>
                    <a:pt x="2249608" y="772323"/>
                    <a:pt x="2246391" y="772323"/>
                  </a:cubicBezTo>
                  <a:lnTo>
                    <a:pt x="12131" y="772323"/>
                  </a:lnTo>
                  <a:cubicBezTo>
                    <a:pt x="5431" y="772323"/>
                    <a:pt x="0" y="766891"/>
                    <a:pt x="0" y="760191"/>
                  </a:cubicBezTo>
                  <a:lnTo>
                    <a:pt x="0" y="12131"/>
                  </a:lnTo>
                  <a:cubicBezTo>
                    <a:pt x="0" y="8914"/>
                    <a:pt x="1278" y="5828"/>
                    <a:pt x="3553" y="3553"/>
                  </a:cubicBezTo>
                  <a:cubicBezTo>
                    <a:pt x="5828" y="1278"/>
                    <a:pt x="8914" y="0"/>
                    <a:pt x="12131" y="0"/>
                  </a:cubicBezTo>
                  <a:close/>
                </a:path>
              </a:pathLst>
            </a:custGeom>
            <a:solidFill>
              <a:srgbClr val="FFFFFF"/>
            </a:solidFill>
            <a:ln w="104775" cap="sq">
              <a:solidFill>
                <a:srgbClr val="A1B4A2"/>
              </a:solidFill>
              <a:prstDash val="solid"/>
              <a:miter/>
            </a:ln>
          </p:spPr>
        </p:sp>
        <p:sp>
          <p:nvSpPr>
            <p:cNvPr id="7" name="TextBox 7"/>
            <p:cNvSpPr txBox="1"/>
            <p:nvPr/>
          </p:nvSpPr>
          <p:spPr>
            <a:xfrm>
              <a:off x="0" y="-57150"/>
              <a:ext cx="2258522" cy="82947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9111794" y="3995124"/>
            <a:ext cx="6413956" cy="2294256"/>
            <a:chOff x="0" y="0"/>
            <a:chExt cx="2269920" cy="811945"/>
          </a:xfrm>
        </p:grpSpPr>
        <p:sp>
          <p:nvSpPr>
            <p:cNvPr id="9" name="Freeform 9"/>
            <p:cNvSpPr/>
            <p:nvPr/>
          </p:nvSpPr>
          <p:spPr>
            <a:xfrm>
              <a:off x="0" y="0"/>
              <a:ext cx="2269921" cy="811945"/>
            </a:xfrm>
            <a:custGeom>
              <a:avLst/>
              <a:gdLst/>
              <a:ahLst/>
              <a:cxnLst/>
              <a:rect l="l" t="t" r="r" b="b"/>
              <a:pathLst>
                <a:path w="2269921" h="811945">
                  <a:moveTo>
                    <a:pt x="12070" y="0"/>
                  </a:moveTo>
                  <a:lnTo>
                    <a:pt x="2257850" y="0"/>
                  </a:lnTo>
                  <a:cubicBezTo>
                    <a:pt x="2261051" y="0"/>
                    <a:pt x="2264121" y="1272"/>
                    <a:pt x="2266385" y="3535"/>
                  </a:cubicBezTo>
                  <a:cubicBezTo>
                    <a:pt x="2268649" y="5799"/>
                    <a:pt x="2269921" y="8869"/>
                    <a:pt x="2269921" y="12070"/>
                  </a:cubicBezTo>
                  <a:lnTo>
                    <a:pt x="2269921" y="799874"/>
                  </a:lnTo>
                  <a:cubicBezTo>
                    <a:pt x="2269921" y="806541"/>
                    <a:pt x="2264516" y="811945"/>
                    <a:pt x="2257850" y="811945"/>
                  </a:cubicBezTo>
                  <a:lnTo>
                    <a:pt x="12070" y="811945"/>
                  </a:lnTo>
                  <a:cubicBezTo>
                    <a:pt x="5404" y="811945"/>
                    <a:pt x="0" y="806541"/>
                    <a:pt x="0" y="799874"/>
                  </a:cubicBezTo>
                  <a:lnTo>
                    <a:pt x="0" y="12070"/>
                  </a:lnTo>
                  <a:cubicBezTo>
                    <a:pt x="0" y="5404"/>
                    <a:pt x="5404" y="0"/>
                    <a:pt x="12070" y="0"/>
                  </a:cubicBezTo>
                  <a:close/>
                </a:path>
              </a:pathLst>
            </a:custGeom>
            <a:solidFill>
              <a:srgbClr val="FFFFFF"/>
            </a:solidFill>
            <a:ln w="104775" cap="sq">
              <a:solidFill>
                <a:srgbClr val="D9B98B"/>
              </a:solidFill>
              <a:prstDash val="solid"/>
              <a:miter/>
            </a:ln>
          </p:spPr>
        </p:sp>
        <p:sp>
          <p:nvSpPr>
            <p:cNvPr id="10" name="TextBox 10"/>
            <p:cNvSpPr txBox="1"/>
            <p:nvPr/>
          </p:nvSpPr>
          <p:spPr>
            <a:xfrm>
              <a:off x="0" y="-57150"/>
              <a:ext cx="2269920" cy="869095"/>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9144000" y="6749372"/>
            <a:ext cx="6381750" cy="2144036"/>
            <a:chOff x="0" y="0"/>
            <a:chExt cx="2258522" cy="758781"/>
          </a:xfrm>
        </p:grpSpPr>
        <p:sp>
          <p:nvSpPr>
            <p:cNvPr id="12" name="Freeform 12"/>
            <p:cNvSpPr/>
            <p:nvPr/>
          </p:nvSpPr>
          <p:spPr>
            <a:xfrm>
              <a:off x="0" y="0"/>
              <a:ext cx="2258522" cy="758781"/>
            </a:xfrm>
            <a:custGeom>
              <a:avLst/>
              <a:gdLst/>
              <a:ahLst/>
              <a:cxnLst/>
              <a:rect l="l" t="t" r="r" b="b"/>
              <a:pathLst>
                <a:path w="2258522" h="758781">
                  <a:moveTo>
                    <a:pt x="12131" y="0"/>
                  </a:moveTo>
                  <a:lnTo>
                    <a:pt x="2246391" y="0"/>
                  </a:lnTo>
                  <a:cubicBezTo>
                    <a:pt x="2253091" y="0"/>
                    <a:pt x="2258522" y="5431"/>
                    <a:pt x="2258522" y="12131"/>
                  </a:cubicBezTo>
                  <a:lnTo>
                    <a:pt x="2258522" y="746650"/>
                  </a:lnTo>
                  <a:cubicBezTo>
                    <a:pt x="2258522" y="749868"/>
                    <a:pt x="2257244" y="752953"/>
                    <a:pt x="2254969" y="755228"/>
                  </a:cubicBezTo>
                  <a:cubicBezTo>
                    <a:pt x="2252694" y="757503"/>
                    <a:pt x="2249608" y="758781"/>
                    <a:pt x="2246391" y="758781"/>
                  </a:cubicBezTo>
                  <a:lnTo>
                    <a:pt x="12131" y="758781"/>
                  </a:lnTo>
                  <a:cubicBezTo>
                    <a:pt x="5431" y="758781"/>
                    <a:pt x="0" y="753350"/>
                    <a:pt x="0" y="746650"/>
                  </a:cubicBezTo>
                  <a:lnTo>
                    <a:pt x="0" y="12131"/>
                  </a:lnTo>
                  <a:cubicBezTo>
                    <a:pt x="0" y="8914"/>
                    <a:pt x="1278" y="5828"/>
                    <a:pt x="3553" y="3553"/>
                  </a:cubicBezTo>
                  <a:cubicBezTo>
                    <a:pt x="5828" y="1278"/>
                    <a:pt x="8914" y="0"/>
                    <a:pt x="12131" y="0"/>
                  </a:cubicBezTo>
                  <a:close/>
                </a:path>
              </a:pathLst>
            </a:custGeom>
            <a:solidFill>
              <a:srgbClr val="FFFFFF"/>
            </a:solidFill>
            <a:ln w="104775" cap="sq">
              <a:solidFill>
                <a:srgbClr val="7DA2A9"/>
              </a:solidFill>
              <a:prstDash val="solid"/>
              <a:miter/>
            </a:ln>
          </p:spPr>
        </p:sp>
        <p:sp>
          <p:nvSpPr>
            <p:cNvPr id="13" name="TextBox 13"/>
            <p:cNvSpPr txBox="1"/>
            <p:nvPr/>
          </p:nvSpPr>
          <p:spPr>
            <a:xfrm>
              <a:off x="0" y="-57150"/>
              <a:ext cx="2258522" cy="815931"/>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1917845" y="4441683"/>
            <a:ext cx="1066766" cy="1066766"/>
            <a:chOff x="0" y="0"/>
            <a:chExt cx="377532" cy="377532"/>
          </a:xfrm>
        </p:grpSpPr>
        <p:sp>
          <p:nvSpPr>
            <p:cNvPr id="15" name="Freeform 15"/>
            <p:cNvSpPr/>
            <p:nvPr/>
          </p:nvSpPr>
          <p:spPr>
            <a:xfrm>
              <a:off x="0" y="0"/>
              <a:ext cx="377532" cy="377532"/>
            </a:xfrm>
            <a:custGeom>
              <a:avLst/>
              <a:gdLst/>
              <a:ahLst/>
              <a:cxnLst/>
              <a:rect l="l" t="t" r="r" b="b"/>
              <a:pathLst>
                <a:path w="377532" h="377532">
                  <a:moveTo>
                    <a:pt x="72574" y="0"/>
                  </a:moveTo>
                  <a:lnTo>
                    <a:pt x="304958" y="0"/>
                  </a:lnTo>
                  <a:cubicBezTo>
                    <a:pt x="324206" y="0"/>
                    <a:pt x="342665" y="7646"/>
                    <a:pt x="356276" y="21256"/>
                  </a:cubicBezTo>
                  <a:cubicBezTo>
                    <a:pt x="369886" y="34867"/>
                    <a:pt x="377532" y="53326"/>
                    <a:pt x="377532" y="72574"/>
                  </a:cubicBezTo>
                  <a:lnTo>
                    <a:pt x="377532" y="304958"/>
                  </a:lnTo>
                  <a:cubicBezTo>
                    <a:pt x="377532" y="324206"/>
                    <a:pt x="369886" y="342665"/>
                    <a:pt x="356276" y="356276"/>
                  </a:cubicBezTo>
                  <a:cubicBezTo>
                    <a:pt x="342665" y="369886"/>
                    <a:pt x="324206" y="377532"/>
                    <a:pt x="304958" y="377532"/>
                  </a:cubicBezTo>
                  <a:lnTo>
                    <a:pt x="72574" y="377532"/>
                  </a:lnTo>
                  <a:cubicBezTo>
                    <a:pt x="53326" y="377532"/>
                    <a:pt x="34867" y="369886"/>
                    <a:pt x="21256" y="356276"/>
                  </a:cubicBezTo>
                  <a:cubicBezTo>
                    <a:pt x="7646" y="342665"/>
                    <a:pt x="0" y="324206"/>
                    <a:pt x="0" y="304958"/>
                  </a:cubicBezTo>
                  <a:lnTo>
                    <a:pt x="0" y="72574"/>
                  </a:lnTo>
                  <a:cubicBezTo>
                    <a:pt x="0" y="53326"/>
                    <a:pt x="7646" y="34867"/>
                    <a:pt x="21256" y="21256"/>
                  </a:cubicBezTo>
                  <a:cubicBezTo>
                    <a:pt x="34867" y="7646"/>
                    <a:pt x="53326" y="0"/>
                    <a:pt x="72574" y="0"/>
                  </a:cubicBezTo>
                  <a:close/>
                </a:path>
              </a:pathLst>
            </a:custGeom>
            <a:solidFill>
              <a:srgbClr val="717092"/>
            </a:solidFill>
          </p:spPr>
        </p:sp>
        <p:sp>
          <p:nvSpPr>
            <p:cNvPr id="16" name="TextBox 16"/>
            <p:cNvSpPr txBox="1"/>
            <p:nvPr/>
          </p:nvSpPr>
          <p:spPr>
            <a:xfrm>
              <a:off x="0" y="-57150"/>
              <a:ext cx="377532" cy="434682"/>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919570" y="7135330"/>
            <a:ext cx="1066766" cy="1066766"/>
            <a:chOff x="0" y="0"/>
            <a:chExt cx="377532" cy="377532"/>
          </a:xfrm>
        </p:grpSpPr>
        <p:sp>
          <p:nvSpPr>
            <p:cNvPr id="18" name="Freeform 18"/>
            <p:cNvSpPr/>
            <p:nvPr/>
          </p:nvSpPr>
          <p:spPr>
            <a:xfrm>
              <a:off x="0" y="0"/>
              <a:ext cx="377532" cy="377532"/>
            </a:xfrm>
            <a:custGeom>
              <a:avLst/>
              <a:gdLst/>
              <a:ahLst/>
              <a:cxnLst/>
              <a:rect l="l" t="t" r="r" b="b"/>
              <a:pathLst>
                <a:path w="377532" h="377532">
                  <a:moveTo>
                    <a:pt x="72574" y="0"/>
                  </a:moveTo>
                  <a:lnTo>
                    <a:pt x="304958" y="0"/>
                  </a:lnTo>
                  <a:cubicBezTo>
                    <a:pt x="324206" y="0"/>
                    <a:pt x="342665" y="7646"/>
                    <a:pt x="356276" y="21256"/>
                  </a:cubicBezTo>
                  <a:cubicBezTo>
                    <a:pt x="369886" y="34867"/>
                    <a:pt x="377532" y="53326"/>
                    <a:pt x="377532" y="72574"/>
                  </a:cubicBezTo>
                  <a:lnTo>
                    <a:pt x="377532" y="304958"/>
                  </a:lnTo>
                  <a:cubicBezTo>
                    <a:pt x="377532" y="324206"/>
                    <a:pt x="369886" y="342665"/>
                    <a:pt x="356276" y="356276"/>
                  </a:cubicBezTo>
                  <a:cubicBezTo>
                    <a:pt x="342665" y="369886"/>
                    <a:pt x="324206" y="377532"/>
                    <a:pt x="304958" y="377532"/>
                  </a:cubicBezTo>
                  <a:lnTo>
                    <a:pt x="72574" y="377532"/>
                  </a:lnTo>
                  <a:cubicBezTo>
                    <a:pt x="53326" y="377532"/>
                    <a:pt x="34867" y="369886"/>
                    <a:pt x="21256" y="356276"/>
                  </a:cubicBezTo>
                  <a:cubicBezTo>
                    <a:pt x="7646" y="342665"/>
                    <a:pt x="0" y="324206"/>
                    <a:pt x="0" y="304958"/>
                  </a:cubicBezTo>
                  <a:lnTo>
                    <a:pt x="0" y="72574"/>
                  </a:lnTo>
                  <a:cubicBezTo>
                    <a:pt x="0" y="53326"/>
                    <a:pt x="7646" y="34867"/>
                    <a:pt x="21256" y="21256"/>
                  </a:cubicBezTo>
                  <a:cubicBezTo>
                    <a:pt x="34867" y="7646"/>
                    <a:pt x="53326" y="0"/>
                    <a:pt x="72574" y="0"/>
                  </a:cubicBezTo>
                  <a:close/>
                </a:path>
              </a:pathLst>
            </a:custGeom>
            <a:solidFill>
              <a:srgbClr val="A1B4A2"/>
            </a:solidFill>
          </p:spPr>
        </p:sp>
        <p:sp>
          <p:nvSpPr>
            <p:cNvPr id="19" name="TextBox 19"/>
            <p:cNvSpPr txBox="1"/>
            <p:nvPr/>
          </p:nvSpPr>
          <p:spPr>
            <a:xfrm>
              <a:off x="0" y="-57150"/>
              <a:ext cx="377532" cy="434682"/>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9416623" y="4409599"/>
            <a:ext cx="1066766" cy="1066766"/>
            <a:chOff x="0" y="0"/>
            <a:chExt cx="377532" cy="377532"/>
          </a:xfrm>
        </p:grpSpPr>
        <p:sp>
          <p:nvSpPr>
            <p:cNvPr id="21" name="Freeform 21"/>
            <p:cNvSpPr/>
            <p:nvPr/>
          </p:nvSpPr>
          <p:spPr>
            <a:xfrm>
              <a:off x="0" y="0"/>
              <a:ext cx="377532" cy="377532"/>
            </a:xfrm>
            <a:custGeom>
              <a:avLst/>
              <a:gdLst/>
              <a:ahLst/>
              <a:cxnLst/>
              <a:rect l="l" t="t" r="r" b="b"/>
              <a:pathLst>
                <a:path w="377532" h="377532">
                  <a:moveTo>
                    <a:pt x="72574" y="0"/>
                  </a:moveTo>
                  <a:lnTo>
                    <a:pt x="304958" y="0"/>
                  </a:lnTo>
                  <a:cubicBezTo>
                    <a:pt x="324206" y="0"/>
                    <a:pt x="342665" y="7646"/>
                    <a:pt x="356276" y="21256"/>
                  </a:cubicBezTo>
                  <a:cubicBezTo>
                    <a:pt x="369886" y="34867"/>
                    <a:pt x="377532" y="53326"/>
                    <a:pt x="377532" y="72574"/>
                  </a:cubicBezTo>
                  <a:lnTo>
                    <a:pt x="377532" y="304958"/>
                  </a:lnTo>
                  <a:cubicBezTo>
                    <a:pt x="377532" y="324206"/>
                    <a:pt x="369886" y="342665"/>
                    <a:pt x="356276" y="356276"/>
                  </a:cubicBezTo>
                  <a:cubicBezTo>
                    <a:pt x="342665" y="369886"/>
                    <a:pt x="324206" y="377532"/>
                    <a:pt x="304958" y="377532"/>
                  </a:cubicBezTo>
                  <a:lnTo>
                    <a:pt x="72574" y="377532"/>
                  </a:lnTo>
                  <a:cubicBezTo>
                    <a:pt x="53326" y="377532"/>
                    <a:pt x="34867" y="369886"/>
                    <a:pt x="21256" y="356276"/>
                  </a:cubicBezTo>
                  <a:cubicBezTo>
                    <a:pt x="7646" y="342665"/>
                    <a:pt x="0" y="324206"/>
                    <a:pt x="0" y="304958"/>
                  </a:cubicBezTo>
                  <a:lnTo>
                    <a:pt x="0" y="72574"/>
                  </a:lnTo>
                  <a:cubicBezTo>
                    <a:pt x="0" y="53326"/>
                    <a:pt x="7646" y="34867"/>
                    <a:pt x="21256" y="21256"/>
                  </a:cubicBezTo>
                  <a:cubicBezTo>
                    <a:pt x="34867" y="7646"/>
                    <a:pt x="53326" y="0"/>
                    <a:pt x="72574" y="0"/>
                  </a:cubicBezTo>
                  <a:close/>
                </a:path>
              </a:pathLst>
            </a:custGeom>
            <a:solidFill>
              <a:srgbClr val="D9B98B"/>
            </a:solidFill>
          </p:spPr>
        </p:sp>
        <p:sp>
          <p:nvSpPr>
            <p:cNvPr id="22" name="TextBox 22"/>
            <p:cNvSpPr txBox="1"/>
            <p:nvPr/>
          </p:nvSpPr>
          <p:spPr>
            <a:xfrm>
              <a:off x="0" y="-57150"/>
              <a:ext cx="377532" cy="434682"/>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a:off x="9416623" y="7060189"/>
            <a:ext cx="1066766" cy="1066766"/>
            <a:chOff x="0" y="0"/>
            <a:chExt cx="377532" cy="377532"/>
          </a:xfrm>
        </p:grpSpPr>
        <p:sp>
          <p:nvSpPr>
            <p:cNvPr id="24" name="Freeform 24"/>
            <p:cNvSpPr/>
            <p:nvPr/>
          </p:nvSpPr>
          <p:spPr>
            <a:xfrm>
              <a:off x="0" y="0"/>
              <a:ext cx="377532" cy="377532"/>
            </a:xfrm>
            <a:custGeom>
              <a:avLst/>
              <a:gdLst/>
              <a:ahLst/>
              <a:cxnLst/>
              <a:rect l="l" t="t" r="r" b="b"/>
              <a:pathLst>
                <a:path w="377532" h="377532">
                  <a:moveTo>
                    <a:pt x="72574" y="0"/>
                  </a:moveTo>
                  <a:lnTo>
                    <a:pt x="304958" y="0"/>
                  </a:lnTo>
                  <a:cubicBezTo>
                    <a:pt x="324206" y="0"/>
                    <a:pt x="342665" y="7646"/>
                    <a:pt x="356276" y="21256"/>
                  </a:cubicBezTo>
                  <a:cubicBezTo>
                    <a:pt x="369886" y="34867"/>
                    <a:pt x="377532" y="53326"/>
                    <a:pt x="377532" y="72574"/>
                  </a:cubicBezTo>
                  <a:lnTo>
                    <a:pt x="377532" y="304958"/>
                  </a:lnTo>
                  <a:cubicBezTo>
                    <a:pt x="377532" y="324206"/>
                    <a:pt x="369886" y="342665"/>
                    <a:pt x="356276" y="356276"/>
                  </a:cubicBezTo>
                  <a:cubicBezTo>
                    <a:pt x="342665" y="369886"/>
                    <a:pt x="324206" y="377532"/>
                    <a:pt x="304958" y="377532"/>
                  </a:cubicBezTo>
                  <a:lnTo>
                    <a:pt x="72574" y="377532"/>
                  </a:lnTo>
                  <a:cubicBezTo>
                    <a:pt x="53326" y="377532"/>
                    <a:pt x="34867" y="369886"/>
                    <a:pt x="21256" y="356276"/>
                  </a:cubicBezTo>
                  <a:cubicBezTo>
                    <a:pt x="7646" y="342665"/>
                    <a:pt x="0" y="324206"/>
                    <a:pt x="0" y="304958"/>
                  </a:cubicBezTo>
                  <a:lnTo>
                    <a:pt x="0" y="72574"/>
                  </a:lnTo>
                  <a:cubicBezTo>
                    <a:pt x="0" y="53326"/>
                    <a:pt x="7646" y="34867"/>
                    <a:pt x="21256" y="21256"/>
                  </a:cubicBezTo>
                  <a:cubicBezTo>
                    <a:pt x="34867" y="7646"/>
                    <a:pt x="53326" y="0"/>
                    <a:pt x="72574" y="0"/>
                  </a:cubicBezTo>
                  <a:close/>
                </a:path>
              </a:pathLst>
            </a:custGeom>
            <a:solidFill>
              <a:srgbClr val="7DA2A9"/>
            </a:solidFill>
          </p:spPr>
        </p:sp>
        <p:sp>
          <p:nvSpPr>
            <p:cNvPr id="25" name="TextBox 25"/>
            <p:cNvSpPr txBox="1"/>
            <p:nvPr/>
          </p:nvSpPr>
          <p:spPr>
            <a:xfrm>
              <a:off x="0" y="-57150"/>
              <a:ext cx="377532" cy="434682"/>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rot="5400000">
            <a:off x="2724482" y="4746283"/>
            <a:ext cx="689159" cy="457566"/>
            <a:chOff x="0" y="0"/>
            <a:chExt cx="812800" cy="539657"/>
          </a:xfrm>
        </p:grpSpPr>
        <p:sp>
          <p:nvSpPr>
            <p:cNvPr id="27" name="Freeform 27"/>
            <p:cNvSpPr/>
            <p:nvPr/>
          </p:nvSpPr>
          <p:spPr>
            <a:xfrm>
              <a:off x="56307" y="56032"/>
              <a:ext cx="700187" cy="483625"/>
            </a:xfrm>
            <a:custGeom>
              <a:avLst/>
              <a:gdLst/>
              <a:ahLst/>
              <a:cxnLst/>
              <a:rect l="l" t="t" r="r" b="b"/>
              <a:pathLst>
                <a:path w="700187" h="483625">
                  <a:moveTo>
                    <a:pt x="417672" y="33706"/>
                  </a:moveTo>
                  <a:lnTo>
                    <a:pt x="688914" y="393887"/>
                  </a:lnTo>
                  <a:cubicBezTo>
                    <a:pt x="701693" y="410856"/>
                    <a:pt x="703777" y="433593"/>
                    <a:pt x="694295" y="452602"/>
                  </a:cubicBezTo>
                  <a:cubicBezTo>
                    <a:pt x="684814" y="471612"/>
                    <a:pt x="665397" y="483625"/>
                    <a:pt x="644154" y="483625"/>
                  </a:cubicBezTo>
                  <a:lnTo>
                    <a:pt x="56032" y="483625"/>
                  </a:lnTo>
                  <a:cubicBezTo>
                    <a:pt x="34789" y="483625"/>
                    <a:pt x="15372" y="471612"/>
                    <a:pt x="5891" y="452602"/>
                  </a:cubicBezTo>
                  <a:cubicBezTo>
                    <a:pt x="-3591" y="433593"/>
                    <a:pt x="-1507" y="410856"/>
                    <a:pt x="11272" y="393887"/>
                  </a:cubicBezTo>
                  <a:lnTo>
                    <a:pt x="282514" y="33706"/>
                  </a:lnTo>
                  <a:cubicBezTo>
                    <a:pt x="298497" y="12482"/>
                    <a:pt x="323523" y="0"/>
                    <a:pt x="350093" y="0"/>
                  </a:cubicBezTo>
                  <a:cubicBezTo>
                    <a:pt x="376663" y="0"/>
                    <a:pt x="401689" y="12482"/>
                    <a:pt x="417672" y="33706"/>
                  </a:cubicBezTo>
                  <a:close/>
                </a:path>
              </a:pathLst>
            </a:custGeom>
            <a:solidFill>
              <a:srgbClr val="717092"/>
            </a:solidFill>
          </p:spPr>
        </p:sp>
        <p:sp>
          <p:nvSpPr>
            <p:cNvPr id="28" name="TextBox 28"/>
            <p:cNvSpPr txBox="1"/>
            <p:nvPr/>
          </p:nvSpPr>
          <p:spPr>
            <a:xfrm>
              <a:off x="127000" y="193405"/>
              <a:ext cx="558800" cy="307705"/>
            </a:xfrm>
            <a:prstGeom prst="rect">
              <a:avLst/>
            </a:prstGeom>
          </p:spPr>
          <p:txBody>
            <a:bodyPr lIns="50800" tIns="50800" rIns="50800" bIns="50800" rtlCol="0" anchor="ctr"/>
            <a:lstStyle/>
            <a:p>
              <a:pPr algn="ctr">
                <a:lnSpc>
                  <a:spcPts val="2659"/>
                </a:lnSpc>
              </a:pPr>
              <a:endParaRPr/>
            </a:p>
          </p:txBody>
        </p:sp>
      </p:grpSp>
      <p:grpSp>
        <p:nvGrpSpPr>
          <p:cNvPr id="29" name="Group 29"/>
          <p:cNvGrpSpPr/>
          <p:nvPr/>
        </p:nvGrpSpPr>
        <p:grpSpPr>
          <a:xfrm rot="5400000">
            <a:off x="2724482" y="7403954"/>
            <a:ext cx="689159" cy="457566"/>
            <a:chOff x="0" y="0"/>
            <a:chExt cx="812800" cy="539657"/>
          </a:xfrm>
        </p:grpSpPr>
        <p:sp>
          <p:nvSpPr>
            <p:cNvPr id="30" name="Freeform 30"/>
            <p:cNvSpPr/>
            <p:nvPr/>
          </p:nvSpPr>
          <p:spPr>
            <a:xfrm>
              <a:off x="56307" y="56032"/>
              <a:ext cx="700187" cy="483625"/>
            </a:xfrm>
            <a:custGeom>
              <a:avLst/>
              <a:gdLst/>
              <a:ahLst/>
              <a:cxnLst/>
              <a:rect l="l" t="t" r="r" b="b"/>
              <a:pathLst>
                <a:path w="700187" h="483625">
                  <a:moveTo>
                    <a:pt x="417672" y="33706"/>
                  </a:moveTo>
                  <a:lnTo>
                    <a:pt x="688914" y="393887"/>
                  </a:lnTo>
                  <a:cubicBezTo>
                    <a:pt x="701693" y="410856"/>
                    <a:pt x="703777" y="433593"/>
                    <a:pt x="694295" y="452602"/>
                  </a:cubicBezTo>
                  <a:cubicBezTo>
                    <a:pt x="684814" y="471612"/>
                    <a:pt x="665397" y="483625"/>
                    <a:pt x="644154" y="483625"/>
                  </a:cubicBezTo>
                  <a:lnTo>
                    <a:pt x="56032" y="483625"/>
                  </a:lnTo>
                  <a:cubicBezTo>
                    <a:pt x="34789" y="483625"/>
                    <a:pt x="15372" y="471612"/>
                    <a:pt x="5891" y="452602"/>
                  </a:cubicBezTo>
                  <a:cubicBezTo>
                    <a:pt x="-3591" y="433593"/>
                    <a:pt x="-1507" y="410856"/>
                    <a:pt x="11272" y="393887"/>
                  </a:cubicBezTo>
                  <a:lnTo>
                    <a:pt x="282514" y="33706"/>
                  </a:lnTo>
                  <a:cubicBezTo>
                    <a:pt x="298497" y="12482"/>
                    <a:pt x="323523" y="0"/>
                    <a:pt x="350093" y="0"/>
                  </a:cubicBezTo>
                  <a:cubicBezTo>
                    <a:pt x="376663" y="0"/>
                    <a:pt x="401689" y="12482"/>
                    <a:pt x="417672" y="33706"/>
                  </a:cubicBezTo>
                  <a:close/>
                </a:path>
              </a:pathLst>
            </a:custGeom>
            <a:solidFill>
              <a:srgbClr val="A1B4A2"/>
            </a:solidFill>
          </p:spPr>
        </p:sp>
        <p:sp>
          <p:nvSpPr>
            <p:cNvPr id="31" name="TextBox 31"/>
            <p:cNvSpPr txBox="1"/>
            <p:nvPr/>
          </p:nvSpPr>
          <p:spPr>
            <a:xfrm>
              <a:off x="127000" y="193405"/>
              <a:ext cx="558800" cy="307705"/>
            </a:xfrm>
            <a:prstGeom prst="rect">
              <a:avLst/>
            </a:prstGeom>
          </p:spPr>
          <p:txBody>
            <a:bodyPr lIns="50800" tIns="50800" rIns="50800" bIns="50800" rtlCol="0" anchor="ctr"/>
            <a:lstStyle/>
            <a:p>
              <a:pPr algn="ctr">
                <a:lnSpc>
                  <a:spcPts val="2659"/>
                </a:lnSpc>
              </a:pPr>
              <a:endParaRPr/>
            </a:p>
          </p:txBody>
        </p:sp>
      </p:grpSp>
      <p:grpSp>
        <p:nvGrpSpPr>
          <p:cNvPr id="32" name="Group 32"/>
          <p:cNvGrpSpPr/>
          <p:nvPr/>
        </p:nvGrpSpPr>
        <p:grpSpPr>
          <a:xfrm rot="5400000">
            <a:off x="10223260" y="4714199"/>
            <a:ext cx="689159" cy="457566"/>
            <a:chOff x="0" y="0"/>
            <a:chExt cx="812800" cy="539657"/>
          </a:xfrm>
        </p:grpSpPr>
        <p:sp>
          <p:nvSpPr>
            <p:cNvPr id="33" name="Freeform 33"/>
            <p:cNvSpPr/>
            <p:nvPr/>
          </p:nvSpPr>
          <p:spPr>
            <a:xfrm>
              <a:off x="56307" y="56032"/>
              <a:ext cx="700187" cy="483625"/>
            </a:xfrm>
            <a:custGeom>
              <a:avLst/>
              <a:gdLst/>
              <a:ahLst/>
              <a:cxnLst/>
              <a:rect l="l" t="t" r="r" b="b"/>
              <a:pathLst>
                <a:path w="700187" h="483625">
                  <a:moveTo>
                    <a:pt x="417672" y="33706"/>
                  </a:moveTo>
                  <a:lnTo>
                    <a:pt x="688914" y="393887"/>
                  </a:lnTo>
                  <a:cubicBezTo>
                    <a:pt x="701693" y="410856"/>
                    <a:pt x="703777" y="433593"/>
                    <a:pt x="694295" y="452602"/>
                  </a:cubicBezTo>
                  <a:cubicBezTo>
                    <a:pt x="684814" y="471612"/>
                    <a:pt x="665397" y="483625"/>
                    <a:pt x="644154" y="483625"/>
                  </a:cubicBezTo>
                  <a:lnTo>
                    <a:pt x="56032" y="483625"/>
                  </a:lnTo>
                  <a:cubicBezTo>
                    <a:pt x="34789" y="483625"/>
                    <a:pt x="15372" y="471612"/>
                    <a:pt x="5891" y="452602"/>
                  </a:cubicBezTo>
                  <a:cubicBezTo>
                    <a:pt x="-3591" y="433593"/>
                    <a:pt x="-1507" y="410856"/>
                    <a:pt x="11272" y="393887"/>
                  </a:cubicBezTo>
                  <a:lnTo>
                    <a:pt x="282514" y="33706"/>
                  </a:lnTo>
                  <a:cubicBezTo>
                    <a:pt x="298497" y="12482"/>
                    <a:pt x="323523" y="0"/>
                    <a:pt x="350093" y="0"/>
                  </a:cubicBezTo>
                  <a:cubicBezTo>
                    <a:pt x="376663" y="0"/>
                    <a:pt x="401689" y="12482"/>
                    <a:pt x="417672" y="33706"/>
                  </a:cubicBezTo>
                  <a:close/>
                </a:path>
              </a:pathLst>
            </a:custGeom>
            <a:solidFill>
              <a:srgbClr val="D9B98B"/>
            </a:solidFill>
          </p:spPr>
        </p:sp>
        <p:sp>
          <p:nvSpPr>
            <p:cNvPr id="34" name="TextBox 34"/>
            <p:cNvSpPr txBox="1"/>
            <p:nvPr/>
          </p:nvSpPr>
          <p:spPr>
            <a:xfrm>
              <a:off x="127000" y="193405"/>
              <a:ext cx="558800" cy="307705"/>
            </a:xfrm>
            <a:prstGeom prst="rect">
              <a:avLst/>
            </a:prstGeom>
          </p:spPr>
          <p:txBody>
            <a:bodyPr lIns="50800" tIns="50800" rIns="50800" bIns="50800" rtlCol="0" anchor="ctr"/>
            <a:lstStyle/>
            <a:p>
              <a:pPr algn="ctr">
                <a:lnSpc>
                  <a:spcPts val="2659"/>
                </a:lnSpc>
              </a:pPr>
              <a:endParaRPr/>
            </a:p>
          </p:txBody>
        </p:sp>
      </p:grpSp>
      <p:grpSp>
        <p:nvGrpSpPr>
          <p:cNvPr id="35" name="Group 35"/>
          <p:cNvGrpSpPr/>
          <p:nvPr/>
        </p:nvGrpSpPr>
        <p:grpSpPr>
          <a:xfrm rot="5400000">
            <a:off x="10223260" y="7371870"/>
            <a:ext cx="689159" cy="457566"/>
            <a:chOff x="0" y="0"/>
            <a:chExt cx="812800" cy="539657"/>
          </a:xfrm>
        </p:grpSpPr>
        <p:sp>
          <p:nvSpPr>
            <p:cNvPr id="36" name="Freeform 36"/>
            <p:cNvSpPr/>
            <p:nvPr/>
          </p:nvSpPr>
          <p:spPr>
            <a:xfrm>
              <a:off x="56307" y="56032"/>
              <a:ext cx="700187" cy="483625"/>
            </a:xfrm>
            <a:custGeom>
              <a:avLst/>
              <a:gdLst/>
              <a:ahLst/>
              <a:cxnLst/>
              <a:rect l="l" t="t" r="r" b="b"/>
              <a:pathLst>
                <a:path w="700187" h="483625">
                  <a:moveTo>
                    <a:pt x="417672" y="33706"/>
                  </a:moveTo>
                  <a:lnTo>
                    <a:pt x="688914" y="393887"/>
                  </a:lnTo>
                  <a:cubicBezTo>
                    <a:pt x="701693" y="410856"/>
                    <a:pt x="703777" y="433593"/>
                    <a:pt x="694295" y="452602"/>
                  </a:cubicBezTo>
                  <a:cubicBezTo>
                    <a:pt x="684814" y="471612"/>
                    <a:pt x="665397" y="483625"/>
                    <a:pt x="644154" y="483625"/>
                  </a:cubicBezTo>
                  <a:lnTo>
                    <a:pt x="56032" y="483625"/>
                  </a:lnTo>
                  <a:cubicBezTo>
                    <a:pt x="34789" y="483625"/>
                    <a:pt x="15372" y="471612"/>
                    <a:pt x="5891" y="452602"/>
                  </a:cubicBezTo>
                  <a:cubicBezTo>
                    <a:pt x="-3591" y="433593"/>
                    <a:pt x="-1507" y="410856"/>
                    <a:pt x="11272" y="393887"/>
                  </a:cubicBezTo>
                  <a:lnTo>
                    <a:pt x="282514" y="33706"/>
                  </a:lnTo>
                  <a:cubicBezTo>
                    <a:pt x="298497" y="12482"/>
                    <a:pt x="323523" y="0"/>
                    <a:pt x="350093" y="0"/>
                  </a:cubicBezTo>
                  <a:cubicBezTo>
                    <a:pt x="376663" y="0"/>
                    <a:pt x="401689" y="12482"/>
                    <a:pt x="417672" y="33706"/>
                  </a:cubicBezTo>
                  <a:close/>
                </a:path>
              </a:pathLst>
            </a:custGeom>
            <a:solidFill>
              <a:srgbClr val="7DA2A9"/>
            </a:solidFill>
          </p:spPr>
        </p:sp>
        <p:sp>
          <p:nvSpPr>
            <p:cNvPr id="37" name="TextBox 37"/>
            <p:cNvSpPr txBox="1"/>
            <p:nvPr/>
          </p:nvSpPr>
          <p:spPr>
            <a:xfrm>
              <a:off x="127000" y="193405"/>
              <a:ext cx="558800" cy="307705"/>
            </a:xfrm>
            <a:prstGeom prst="rect">
              <a:avLst/>
            </a:prstGeom>
          </p:spPr>
          <p:txBody>
            <a:bodyPr lIns="50800" tIns="50800" rIns="50800" bIns="50800" rtlCol="0" anchor="ctr"/>
            <a:lstStyle/>
            <a:p>
              <a:pPr algn="ctr">
                <a:lnSpc>
                  <a:spcPts val="2659"/>
                </a:lnSpc>
              </a:pPr>
              <a:endParaRPr/>
            </a:p>
          </p:txBody>
        </p:sp>
      </p:grpSp>
      <p:sp>
        <p:nvSpPr>
          <p:cNvPr id="38" name="Freeform 38"/>
          <p:cNvSpPr/>
          <p:nvPr/>
        </p:nvSpPr>
        <p:spPr>
          <a:xfrm>
            <a:off x="6783839" y="4850112"/>
            <a:ext cx="3167770" cy="3289917"/>
          </a:xfrm>
          <a:custGeom>
            <a:avLst/>
            <a:gdLst/>
            <a:ahLst/>
            <a:cxnLst/>
            <a:rect l="l" t="t" r="r" b="b"/>
            <a:pathLst>
              <a:path w="3167770" h="3289917">
                <a:moveTo>
                  <a:pt x="0" y="0"/>
                </a:moveTo>
                <a:lnTo>
                  <a:pt x="3167770" y="0"/>
                </a:lnTo>
                <a:lnTo>
                  <a:pt x="3167770" y="3289916"/>
                </a:lnTo>
                <a:lnTo>
                  <a:pt x="0" y="3289916"/>
                </a:lnTo>
                <a:lnTo>
                  <a:pt x="0" y="0"/>
                </a:lnTo>
                <a:close/>
              </a:path>
            </a:pathLst>
          </a:custGeom>
          <a:blipFill>
            <a:blip>
              <a:alphaModFix amt="28000"/>
              <a:extLst>
                <a:ext uri="{96DAC541-7B7A-43D3-8B79-37D633B846F1}">
                  <asvg:svgBlip xmlns:asvg="http://schemas.microsoft.com/office/drawing/2016/SVG/main" r:embed="rId2"/>
                </a:ext>
              </a:extLst>
            </a:blip>
            <a:stretch>
              <a:fillRect/>
            </a:stretch>
          </a:blipFill>
        </p:spPr>
      </p:sp>
      <p:sp>
        <p:nvSpPr>
          <p:cNvPr id="39" name="TextBox 39"/>
          <p:cNvSpPr txBox="1"/>
          <p:nvPr/>
        </p:nvSpPr>
        <p:spPr>
          <a:xfrm>
            <a:off x="1070537" y="2469219"/>
            <a:ext cx="9726086" cy="868680"/>
          </a:xfrm>
          <a:prstGeom prst="rect">
            <a:avLst/>
          </a:prstGeom>
        </p:spPr>
        <p:txBody>
          <a:bodyPr lIns="0" tIns="0" rIns="0" bIns="0" rtlCol="0" anchor="t">
            <a:spAutoFit/>
          </a:bodyPr>
          <a:lstStyle/>
          <a:p>
            <a:pPr algn="ctr">
              <a:lnSpc>
                <a:spcPts val="6719"/>
              </a:lnSpc>
            </a:pPr>
            <a:r>
              <a:rPr lang="en-US" sz="4799" b="1">
                <a:solidFill>
                  <a:srgbClr val="3C3C50"/>
                </a:solidFill>
                <a:latin typeface="Poppins Bold"/>
                <a:ea typeface="Poppins Bold"/>
                <a:cs typeface="Poppins Bold"/>
                <a:sym typeface="Poppins Bold"/>
              </a:rPr>
              <a:t>SUMMARY OF KEY FINDINGS</a:t>
            </a:r>
          </a:p>
        </p:txBody>
      </p:sp>
      <p:sp>
        <p:nvSpPr>
          <p:cNvPr id="40" name="TextBox 40"/>
          <p:cNvSpPr txBox="1"/>
          <p:nvPr/>
        </p:nvSpPr>
        <p:spPr>
          <a:xfrm>
            <a:off x="3462586" y="4359463"/>
            <a:ext cx="3340097" cy="798830"/>
          </a:xfrm>
          <a:prstGeom prst="rect">
            <a:avLst/>
          </a:prstGeom>
        </p:spPr>
        <p:txBody>
          <a:bodyPr lIns="0" tIns="0" rIns="0" bIns="0" rtlCol="0" anchor="t">
            <a:spAutoFit/>
          </a:bodyPr>
          <a:lstStyle/>
          <a:p>
            <a:pPr algn="l">
              <a:lnSpc>
                <a:spcPts val="3219"/>
              </a:lnSpc>
            </a:pPr>
            <a:r>
              <a:rPr lang="en-US" sz="2299" b="1">
                <a:solidFill>
                  <a:srgbClr val="3C3C50"/>
                </a:solidFill>
                <a:latin typeface="Lato Bold"/>
                <a:ea typeface="Lato Bold"/>
                <a:cs typeface="Lato Bold"/>
                <a:sym typeface="Lato Bold"/>
              </a:rPr>
              <a:t>Multi-Causal Problem</a:t>
            </a:r>
          </a:p>
          <a:p>
            <a:pPr algn="l">
              <a:lnSpc>
                <a:spcPts val="3219"/>
              </a:lnSpc>
            </a:pPr>
            <a:endParaRPr lang="en-US" sz="2299" b="1">
              <a:solidFill>
                <a:srgbClr val="3C3C50"/>
              </a:solidFill>
              <a:latin typeface="Lato Bold"/>
              <a:ea typeface="Lato Bold"/>
              <a:cs typeface="Lato Bold"/>
              <a:sym typeface="Lato Bold"/>
            </a:endParaRPr>
          </a:p>
        </p:txBody>
      </p:sp>
      <p:sp>
        <p:nvSpPr>
          <p:cNvPr id="41" name="TextBox 41"/>
          <p:cNvSpPr txBox="1"/>
          <p:nvPr/>
        </p:nvSpPr>
        <p:spPr>
          <a:xfrm>
            <a:off x="2225705" y="4747101"/>
            <a:ext cx="451046" cy="504826"/>
          </a:xfrm>
          <a:prstGeom prst="rect">
            <a:avLst/>
          </a:prstGeom>
        </p:spPr>
        <p:txBody>
          <a:bodyPr lIns="0" tIns="0" rIns="0" bIns="0" rtlCol="0" anchor="t">
            <a:spAutoFit/>
          </a:bodyPr>
          <a:lstStyle/>
          <a:p>
            <a:pPr algn="ctr">
              <a:lnSpc>
                <a:spcPts val="4199"/>
              </a:lnSpc>
            </a:pPr>
            <a:r>
              <a:rPr lang="en-US" sz="2999" b="1">
                <a:solidFill>
                  <a:srgbClr val="000000"/>
                </a:solidFill>
                <a:latin typeface="Lato Bold"/>
                <a:ea typeface="Lato Bold"/>
                <a:cs typeface="Lato Bold"/>
                <a:sym typeface="Lato Bold"/>
              </a:rPr>
              <a:t>01</a:t>
            </a:r>
          </a:p>
        </p:txBody>
      </p:sp>
      <p:sp>
        <p:nvSpPr>
          <p:cNvPr id="42" name="TextBox 42"/>
          <p:cNvSpPr txBox="1"/>
          <p:nvPr/>
        </p:nvSpPr>
        <p:spPr>
          <a:xfrm>
            <a:off x="2227430" y="7387726"/>
            <a:ext cx="451046" cy="504826"/>
          </a:xfrm>
          <a:prstGeom prst="rect">
            <a:avLst/>
          </a:prstGeom>
        </p:spPr>
        <p:txBody>
          <a:bodyPr lIns="0" tIns="0" rIns="0" bIns="0" rtlCol="0" anchor="t">
            <a:spAutoFit/>
          </a:bodyPr>
          <a:lstStyle/>
          <a:p>
            <a:pPr algn="ctr">
              <a:lnSpc>
                <a:spcPts val="4199"/>
              </a:lnSpc>
            </a:pPr>
            <a:r>
              <a:rPr lang="en-US" sz="2999" b="1">
                <a:solidFill>
                  <a:srgbClr val="000000"/>
                </a:solidFill>
                <a:latin typeface="Lato Bold"/>
                <a:ea typeface="Lato Bold"/>
                <a:cs typeface="Lato Bold"/>
                <a:sym typeface="Lato Bold"/>
              </a:rPr>
              <a:t>03</a:t>
            </a:r>
          </a:p>
        </p:txBody>
      </p:sp>
      <p:sp>
        <p:nvSpPr>
          <p:cNvPr id="43" name="TextBox 43"/>
          <p:cNvSpPr txBox="1"/>
          <p:nvPr/>
        </p:nvSpPr>
        <p:spPr>
          <a:xfrm>
            <a:off x="9726086" y="4727430"/>
            <a:ext cx="451046" cy="504826"/>
          </a:xfrm>
          <a:prstGeom prst="rect">
            <a:avLst/>
          </a:prstGeom>
        </p:spPr>
        <p:txBody>
          <a:bodyPr lIns="0" tIns="0" rIns="0" bIns="0" rtlCol="0" anchor="t">
            <a:spAutoFit/>
          </a:bodyPr>
          <a:lstStyle/>
          <a:p>
            <a:pPr algn="ctr">
              <a:lnSpc>
                <a:spcPts val="4199"/>
              </a:lnSpc>
            </a:pPr>
            <a:r>
              <a:rPr lang="en-US" sz="2999" b="1">
                <a:solidFill>
                  <a:srgbClr val="000000"/>
                </a:solidFill>
                <a:latin typeface="Lato Bold"/>
                <a:ea typeface="Lato Bold"/>
                <a:cs typeface="Lato Bold"/>
                <a:sym typeface="Lato Bold"/>
              </a:rPr>
              <a:t>02</a:t>
            </a:r>
          </a:p>
        </p:txBody>
      </p:sp>
      <p:sp>
        <p:nvSpPr>
          <p:cNvPr id="44" name="TextBox 44"/>
          <p:cNvSpPr txBox="1"/>
          <p:nvPr/>
        </p:nvSpPr>
        <p:spPr>
          <a:xfrm>
            <a:off x="9724483" y="7310353"/>
            <a:ext cx="451046" cy="504826"/>
          </a:xfrm>
          <a:prstGeom prst="rect">
            <a:avLst/>
          </a:prstGeom>
        </p:spPr>
        <p:txBody>
          <a:bodyPr lIns="0" tIns="0" rIns="0" bIns="0" rtlCol="0" anchor="t">
            <a:spAutoFit/>
          </a:bodyPr>
          <a:lstStyle/>
          <a:p>
            <a:pPr algn="ctr">
              <a:lnSpc>
                <a:spcPts val="4199"/>
              </a:lnSpc>
            </a:pPr>
            <a:r>
              <a:rPr lang="en-US" sz="2999" b="1">
                <a:solidFill>
                  <a:srgbClr val="000000"/>
                </a:solidFill>
                <a:latin typeface="Lato Bold"/>
                <a:ea typeface="Lato Bold"/>
                <a:cs typeface="Lato Bold"/>
                <a:sym typeface="Lato Bold"/>
              </a:rPr>
              <a:t>04</a:t>
            </a:r>
          </a:p>
        </p:txBody>
      </p:sp>
      <p:sp>
        <p:nvSpPr>
          <p:cNvPr id="45" name="TextBox 45"/>
          <p:cNvSpPr txBox="1"/>
          <p:nvPr/>
        </p:nvSpPr>
        <p:spPr>
          <a:xfrm>
            <a:off x="10958548" y="4327380"/>
            <a:ext cx="3340097" cy="398780"/>
          </a:xfrm>
          <a:prstGeom prst="rect">
            <a:avLst/>
          </a:prstGeom>
        </p:spPr>
        <p:txBody>
          <a:bodyPr lIns="0" tIns="0" rIns="0" bIns="0" rtlCol="0" anchor="t">
            <a:spAutoFit/>
          </a:bodyPr>
          <a:lstStyle/>
          <a:p>
            <a:pPr algn="l">
              <a:lnSpc>
                <a:spcPts val="3219"/>
              </a:lnSpc>
            </a:pPr>
            <a:r>
              <a:rPr lang="en-US" sz="2299" b="1">
                <a:solidFill>
                  <a:srgbClr val="3C3C50"/>
                </a:solidFill>
                <a:latin typeface="Lato Bold"/>
                <a:ea typeface="Lato Bold"/>
                <a:cs typeface="Lato Bold"/>
                <a:sym typeface="Lato Bold"/>
              </a:rPr>
              <a:t>Top External Threats</a:t>
            </a:r>
          </a:p>
        </p:txBody>
      </p:sp>
      <p:sp>
        <p:nvSpPr>
          <p:cNvPr id="46" name="TextBox 46"/>
          <p:cNvSpPr txBox="1"/>
          <p:nvPr/>
        </p:nvSpPr>
        <p:spPr>
          <a:xfrm>
            <a:off x="3462586" y="6889377"/>
            <a:ext cx="4129571" cy="798830"/>
          </a:xfrm>
          <a:prstGeom prst="rect">
            <a:avLst/>
          </a:prstGeom>
        </p:spPr>
        <p:txBody>
          <a:bodyPr lIns="0" tIns="0" rIns="0" bIns="0" rtlCol="0" anchor="t">
            <a:spAutoFit/>
          </a:bodyPr>
          <a:lstStyle/>
          <a:p>
            <a:pPr algn="l">
              <a:lnSpc>
                <a:spcPts val="3219"/>
              </a:lnSpc>
            </a:pPr>
            <a:r>
              <a:rPr lang="en-US" sz="2299" b="1">
                <a:solidFill>
                  <a:srgbClr val="3C3C50"/>
                </a:solidFill>
                <a:latin typeface="Lato Bold"/>
                <a:ea typeface="Lato Bold"/>
                <a:cs typeface="Lato Bold"/>
                <a:sym typeface="Lato Bold"/>
              </a:rPr>
              <a:t>Controllable Internal Failures</a:t>
            </a:r>
          </a:p>
          <a:p>
            <a:pPr algn="l">
              <a:lnSpc>
                <a:spcPts val="3219"/>
              </a:lnSpc>
            </a:pPr>
            <a:endParaRPr lang="en-US" sz="2299" b="1">
              <a:solidFill>
                <a:srgbClr val="3C3C50"/>
              </a:solidFill>
              <a:latin typeface="Lato Bold"/>
              <a:ea typeface="Lato Bold"/>
              <a:cs typeface="Lato Bold"/>
              <a:sym typeface="Lato Bold"/>
            </a:endParaRPr>
          </a:p>
        </p:txBody>
      </p:sp>
      <p:sp>
        <p:nvSpPr>
          <p:cNvPr id="47" name="TextBox 47"/>
          <p:cNvSpPr txBox="1"/>
          <p:nvPr/>
        </p:nvSpPr>
        <p:spPr>
          <a:xfrm>
            <a:off x="10796623" y="6832224"/>
            <a:ext cx="3502022" cy="798830"/>
          </a:xfrm>
          <a:prstGeom prst="rect">
            <a:avLst/>
          </a:prstGeom>
        </p:spPr>
        <p:txBody>
          <a:bodyPr lIns="0" tIns="0" rIns="0" bIns="0" rtlCol="0" anchor="t">
            <a:spAutoFit/>
          </a:bodyPr>
          <a:lstStyle/>
          <a:p>
            <a:pPr algn="l">
              <a:lnSpc>
                <a:spcPts val="3219"/>
              </a:lnSpc>
            </a:pPr>
            <a:r>
              <a:rPr lang="en-US" sz="2299" b="1">
                <a:solidFill>
                  <a:srgbClr val="3C3C50"/>
                </a:solidFill>
                <a:latin typeface="Lato Bold"/>
                <a:ea typeface="Lato Bold"/>
                <a:cs typeface="Lato Bold"/>
                <a:sym typeface="Lato Bold"/>
              </a:rPr>
              <a:t>Strategic Imperatives</a:t>
            </a:r>
          </a:p>
          <a:p>
            <a:pPr algn="l">
              <a:lnSpc>
                <a:spcPts val="3219"/>
              </a:lnSpc>
            </a:pPr>
            <a:endParaRPr lang="en-US" sz="2299" b="1">
              <a:solidFill>
                <a:srgbClr val="3C3C50"/>
              </a:solidFill>
              <a:latin typeface="Lato Bold"/>
              <a:ea typeface="Lato Bold"/>
              <a:cs typeface="Lato Bold"/>
              <a:sym typeface="Lato Bold"/>
            </a:endParaRPr>
          </a:p>
        </p:txBody>
      </p:sp>
      <p:sp>
        <p:nvSpPr>
          <p:cNvPr id="48" name="TextBox 48"/>
          <p:cNvSpPr txBox="1"/>
          <p:nvPr/>
        </p:nvSpPr>
        <p:spPr>
          <a:xfrm>
            <a:off x="3462586" y="4855034"/>
            <a:ext cx="4608071" cy="1259205"/>
          </a:xfrm>
          <a:prstGeom prst="rect">
            <a:avLst/>
          </a:prstGeom>
        </p:spPr>
        <p:txBody>
          <a:bodyPr lIns="0" tIns="0" rIns="0" bIns="0" rtlCol="0" anchor="t">
            <a:spAutoFit/>
          </a:bodyPr>
          <a:lstStyle/>
          <a:p>
            <a:pPr algn="l">
              <a:lnSpc>
                <a:spcPts val="2520"/>
              </a:lnSpc>
            </a:pPr>
            <a:r>
              <a:rPr lang="en-US" sz="1800">
                <a:solidFill>
                  <a:srgbClr val="5F6075"/>
                </a:solidFill>
                <a:latin typeface="Lato"/>
                <a:ea typeface="Lato"/>
                <a:cs typeface="Lato"/>
                <a:sym typeface="Lato"/>
              </a:rPr>
              <a:t>Sales stagnation results from simultaneous internal operational failures and external macro-environmental pressures — not a single issue</a:t>
            </a:r>
          </a:p>
        </p:txBody>
      </p:sp>
      <p:sp>
        <p:nvSpPr>
          <p:cNvPr id="49" name="TextBox 49"/>
          <p:cNvSpPr txBox="1"/>
          <p:nvPr/>
        </p:nvSpPr>
        <p:spPr>
          <a:xfrm>
            <a:off x="10958548" y="4802487"/>
            <a:ext cx="4534995" cy="1573530"/>
          </a:xfrm>
          <a:prstGeom prst="rect">
            <a:avLst/>
          </a:prstGeom>
        </p:spPr>
        <p:txBody>
          <a:bodyPr lIns="0" tIns="0" rIns="0" bIns="0" rtlCol="0" anchor="t">
            <a:spAutoFit/>
          </a:bodyPr>
          <a:lstStyle/>
          <a:p>
            <a:pPr algn="l">
              <a:lnSpc>
                <a:spcPts val="2520"/>
              </a:lnSpc>
            </a:pPr>
            <a:r>
              <a:rPr lang="en-US" sz="1800">
                <a:solidFill>
                  <a:srgbClr val="5F6075"/>
                </a:solidFill>
                <a:latin typeface="Lato"/>
                <a:ea typeface="Lato"/>
                <a:cs typeface="Lato"/>
                <a:sym typeface="Lato"/>
              </a:rPr>
              <a:t>PESTEL identified economic, social, and technological factors as most threatening — rising costs, shifting consumer tastes, and digital absence (Johnson et al., 2017).</a:t>
            </a:r>
          </a:p>
          <a:p>
            <a:pPr algn="l">
              <a:lnSpc>
                <a:spcPts val="2520"/>
              </a:lnSpc>
            </a:pPr>
            <a:endParaRPr lang="en-US" sz="1800">
              <a:solidFill>
                <a:srgbClr val="5F6075"/>
              </a:solidFill>
              <a:latin typeface="Lato"/>
              <a:ea typeface="Lato"/>
              <a:cs typeface="Lato"/>
              <a:sym typeface="Lato"/>
            </a:endParaRPr>
          </a:p>
        </p:txBody>
      </p:sp>
      <p:sp>
        <p:nvSpPr>
          <p:cNvPr id="50" name="TextBox 50"/>
          <p:cNvSpPr txBox="1"/>
          <p:nvPr/>
        </p:nvSpPr>
        <p:spPr>
          <a:xfrm>
            <a:off x="3462586" y="7351962"/>
            <a:ext cx="4532180" cy="1573530"/>
          </a:xfrm>
          <a:prstGeom prst="rect">
            <a:avLst/>
          </a:prstGeom>
        </p:spPr>
        <p:txBody>
          <a:bodyPr lIns="0" tIns="0" rIns="0" bIns="0" rtlCol="0" anchor="t">
            <a:spAutoFit/>
          </a:bodyPr>
          <a:lstStyle/>
          <a:p>
            <a:pPr algn="l">
              <a:lnSpc>
                <a:spcPts val="2520"/>
              </a:lnSpc>
            </a:pPr>
            <a:r>
              <a:rPr lang="en-US" sz="1800">
                <a:solidFill>
                  <a:srgbClr val="5F6075"/>
                </a:solidFill>
                <a:latin typeface="Lato"/>
                <a:ea typeface="Lato"/>
                <a:cs typeface="Lato"/>
                <a:sym typeface="Lato"/>
              </a:rPr>
              <a:t>The Cause &amp; Effect model revealed that the lack of marketing strategy, digital infrastruc-</a:t>
            </a:r>
          </a:p>
          <a:p>
            <a:pPr algn="l">
              <a:lnSpc>
                <a:spcPts val="2520"/>
              </a:lnSpc>
            </a:pPr>
            <a:r>
              <a:rPr lang="en-US" sz="1800">
                <a:solidFill>
                  <a:srgbClr val="5F6075"/>
                </a:solidFill>
                <a:latin typeface="Lato"/>
                <a:ea typeface="Lato"/>
                <a:cs typeface="Lato"/>
                <a:sym typeface="Lato"/>
              </a:rPr>
              <a:t>ture, and performance measurement are actionable priorities (Mintzberg et al., 2009).</a:t>
            </a:r>
          </a:p>
          <a:p>
            <a:pPr algn="l">
              <a:lnSpc>
                <a:spcPts val="2520"/>
              </a:lnSpc>
            </a:pPr>
            <a:endParaRPr lang="en-US" sz="1800">
              <a:solidFill>
                <a:srgbClr val="5F6075"/>
              </a:solidFill>
              <a:latin typeface="Lato"/>
              <a:ea typeface="Lato"/>
              <a:cs typeface="Lato"/>
              <a:sym typeface="Lato"/>
            </a:endParaRPr>
          </a:p>
        </p:txBody>
      </p:sp>
      <p:sp>
        <p:nvSpPr>
          <p:cNvPr id="51" name="TextBox 51"/>
          <p:cNvSpPr txBox="1"/>
          <p:nvPr/>
        </p:nvSpPr>
        <p:spPr>
          <a:xfrm>
            <a:off x="10796623" y="7291818"/>
            <a:ext cx="4611557" cy="1259205"/>
          </a:xfrm>
          <a:prstGeom prst="rect">
            <a:avLst/>
          </a:prstGeom>
        </p:spPr>
        <p:txBody>
          <a:bodyPr lIns="0" tIns="0" rIns="0" bIns="0" rtlCol="0" anchor="t">
            <a:spAutoFit/>
          </a:bodyPr>
          <a:lstStyle/>
          <a:p>
            <a:pPr algn="l">
              <a:lnSpc>
                <a:spcPts val="2520"/>
              </a:lnSpc>
            </a:pPr>
            <a:r>
              <a:rPr lang="en-US" sz="1800">
                <a:solidFill>
                  <a:srgbClr val="5F6075"/>
                </a:solidFill>
                <a:latin typeface="Lato"/>
                <a:ea typeface="Lato"/>
                <a:cs typeface="Lato"/>
                <a:sym typeface="Lato"/>
              </a:rPr>
              <a:t>Basil's Bakery must invest in digital capability, diversify its product range to meet modern consumer preferences, and embed strategic planning and performance measurement</a:t>
            </a:r>
          </a:p>
        </p:txBody>
      </p:sp>
      <p:sp>
        <p:nvSpPr>
          <p:cNvPr id="52" name="Freeform 52"/>
          <p:cNvSpPr/>
          <p:nvPr/>
        </p:nvSpPr>
        <p:spPr>
          <a:xfrm>
            <a:off x="-3729488" y="6388427"/>
            <a:ext cx="7133665" cy="7133665"/>
          </a:xfrm>
          <a:custGeom>
            <a:avLst/>
            <a:gdLst/>
            <a:ahLst/>
            <a:cxnLst/>
            <a:rect l="l" t="t" r="r" b="b"/>
            <a:pathLst>
              <a:path w="7133665" h="7133665">
                <a:moveTo>
                  <a:pt x="0" y="0"/>
                </a:moveTo>
                <a:lnTo>
                  <a:pt x="7133665" y="0"/>
                </a:lnTo>
                <a:lnTo>
                  <a:pt x="7133665" y="7133664"/>
                </a:lnTo>
                <a:lnTo>
                  <a:pt x="0" y="7133664"/>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1524000" y="1330547"/>
            <a:ext cx="5402826" cy="1104265"/>
          </a:xfrm>
          <a:prstGeom prst="rect">
            <a:avLst/>
          </a:prstGeom>
        </p:spPr>
        <p:txBody>
          <a:bodyPr lIns="0" tIns="0" rIns="0" bIns="0" rtlCol="0" anchor="t">
            <a:spAutoFit/>
          </a:bodyPr>
          <a:lstStyle/>
          <a:p>
            <a:pPr algn="l">
              <a:lnSpc>
                <a:spcPts val="8959"/>
              </a:lnSpc>
              <a:spcBef>
                <a:spcPct val="0"/>
              </a:spcBef>
            </a:pPr>
            <a:r>
              <a:rPr lang="en-US" sz="6399" b="1" dirty="0">
                <a:solidFill>
                  <a:srgbClr val="000000"/>
                </a:solidFill>
                <a:latin typeface="Public Sans Bold"/>
                <a:ea typeface="Public Sans Bold"/>
                <a:cs typeface="Public Sans Bold"/>
                <a:sym typeface="Public Sans Bold"/>
              </a:rPr>
              <a:t>REFERENCE</a:t>
            </a:r>
          </a:p>
        </p:txBody>
      </p:sp>
      <p:sp>
        <p:nvSpPr>
          <p:cNvPr id="4" name="TextBox 4"/>
          <p:cNvSpPr txBox="1"/>
          <p:nvPr/>
        </p:nvSpPr>
        <p:spPr>
          <a:xfrm>
            <a:off x="1521542" y="5935748"/>
            <a:ext cx="13305520" cy="621030"/>
          </a:xfrm>
          <a:prstGeom prst="rect">
            <a:avLst/>
          </a:prstGeom>
        </p:spPr>
        <p:txBody>
          <a:bodyPr wrap="square" lIns="0" tIns="0" rIns="0" bIns="0" rtlCol="0" anchor="t">
            <a:spAutoFit/>
          </a:bodyPr>
          <a:lstStyle/>
          <a:p>
            <a:pPr algn="just">
              <a:lnSpc>
                <a:spcPts val="2520"/>
              </a:lnSpc>
              <a:spcBef>
                <a:spcPct val="0"/>
              </a:spcBef>
            </a:pPr>
            <a:r>
              <a:rPr lang="en-US" sz="1800" dirty="0">
                <a:solidFill>
                  <a:srgbClr val="545454"/>
                </a:solidFill>
                <a:latin typeface="Inter"/>
                <a:ea typeface="Inter"/>
                <a:cs typeface="Inter"/>
                <a:sym typeface="Inter"/>
              </a:rPr>
              <a:t>Johnson, G. et al. (2017) Exploring Strategy. 11th </a:t>
            </a:r>
            <a:r>
              <a:rPr lang="en-US" sz="1800" dirty="0" err="1">
                <a:solidFill>
                  <a:srgbClr val="545454"/>
                </a:solidFill>
                <a:latin typeface="Inter"/>
                <a:ea typeface="Inter"/>
                <a:cs typeface="Inter"/>
                <a:sym typeface="Inter"/>
              </a:rPr>
              <a:t>edn</a:t>
            </a:r>
            <a:r>
              <a:rPr lang="en-US" sz="1800" dirty="0">
                <a:solidFill>
                  <a:srgbClr val="545454"/>
                </a:solidFill>
                <a:latin typeface="Inter"/>
                <a:ea typeface="Inter"/>
                <a:cs typeface="Inter"/>
                <a:sym typeface="Inter"/>
              </a:rPr>
              <a:t>. Harlow: Pearson. | Kotler, P. and Keller, K.L. (2016) Marketing Management. 15th </a:t>
            </a:r>
            <a:r>
              <a:rPr lang="en-US" sz="1800" dirty="0" err="1">
                <a:solidFill>
                  <a:srgbClr val="545454"/>
                </a:solidFill>
                <a:latin typeface="Inter"/>
                <a:ea typeface="Inter"/>
                <a:cs typeface="Inter"/>
                <a:sym typeface="Inter"/>
              </a:rPr>
              <a:t>edn</a:t>
            </a:r>
            <a:r>
              <a:rPr lang="en-US" sz="1800" dirty="0">
                <a:solidFill>
                  <a:srgbClr val="545454"/>
                </a:solidFill>
                <a:latin typeface="Inter"/>
                <a:ea typeface="Inter"/>
                <a:cs typeface="Inter"/>
                <a:sym typeface="Inter"/>
              </a:rPr>
              <a:t>. Harlow: Pearson Education.</a:t>
            </a:r>
          </a:p>
        </p:txBody>
      </p:sp>
      <p:sp>
        <p:nvSpPr>
          <p:cNvPr id="7" name="TextBox 7"/>
          <p:cNvSpPr txBox="1"/>
          <p:nvPr/>
        </p:nvSpPr>
        <p:spPr>
          <a:xfrm>
            <a:off x="1524000" y="2705322"/>
            <a:ext cx="13305520" cy="621030"/>
          </a:xfrm>
          <a:prstGeom prst="rect">
            <a:avLst/>
          </a:prstGeom>
        </p:spPr>
        <p:txBody>
          <a:bodyPr wrap="square" lIns="0" tIns="0" rIns="0" bIns="0" rtlCol="0" anchor="t">
            <a:spAutoFit/>
          </a:bodyPr>
          <a:lstStyle/>
          <a:p>
            <a:pPr algn="just">
              <a:lnSpc>
                <a:spcPts val="2520"/>
              </a:lnSpc>
              <a:spcBef>
                <a:spcPct val="0"/>
              </a:spcBef>
            </a:pPr>
            <a:r>
              <a:rPr lang="en-US" sz="1800" dirty="0">
                <a:solidFill>
                  <a:srgbClr val="545454"/>
                </a:solidFill>
                <a:latin typeface="Inter"/>
                <a:ea typeface="Inter"/>
                <a:cs typeface="Inter"/>
                <a:sym typeface="Inter"/>
              </a:rPr>
              <a:t>Armstrong, G., Kotler, P., Harker, M. and Brennan, R. (2017) Marketing: An Introduction. 3rd </a:t>
            </a:r>
            <a:r>
              <a:rPr lang="en-US" sz="1800" dirty="0" err="1">
                <a:solidFill>
                  <a:srgbClr val="545454"/>
                </a:solidFill>
                <a:latin typeface="Inter"/>
                <a:ea typeface="Inter"/>
                <a:cs typeface="Inter"/>
                <a:sym typeface="Inter"/>
              </a:rPr>
              <a:t>edn</a:t>
            </a:r>
            <a:r>
              <a:rPr lang="en-US" sz="1800" dirty="0">
                <a:solidFill>
                  <a:srgbClr val="545454"/>
                </a:solidFill>
                <a:latin typeface="Inter"/>
                <a:ea typeface="Inter"/>
                <a:cs typeface="Inter"/>
                <a:sym typeface="Inter"/>
              </a:rPr>
              <a:t>. Harlow: Pearson Education.</a:t>
            </a:r>
          </a:p>
        </p:txBody>
      </p:sp>
      <p:sp>
        <p:nvSpPr>
          <p:cNvPr id="8" name="TextBox 8"/>
          <p:cNvSpPr txBox="1"/>
          <p:nvPr/>
        </p:nvSpPr>
        <p:spPr>
          <a:xfrm>
            <a:off x="1524000" y="3613054"/>
            <a:ext cx="13305520" cy="615361"/>
          </a:xfrm>
          <a:prstGeom prst="rect">
            <a:avLst/>
          </a:prstGeom>
        </p:spPr>
        <p:txBody>
          <a:bodyPr wrap="square" lIns="0" tIns="0" rIns="0" bIns="0" rtlCol="0" anchor="t">
            <a:spAutoFit/>
          </a:bodyPr>
          <a:lstStyle/>
          <a:p>
            <a:pPr algn="just">
              <a:lnSpc>
                <a:spcPts val="2520"/>
              </a:lnSpc>
              <a:spcBef>
                <a:spcPct val="0"/>
              </a:spcBef>
            </a:pPr>
            <a:r>
              <a:rPr lang="en-US" sz="1800" dirty="0">
                <a:solidFill>
                  <a:srgbClr val="545454"/>
                </a:solidFill>
                <a:latin typeface="Inter"/>
                <a:ea typeface="Inter"/>
                <a:cs typeface="Inter"/>
                <a:sym typeface="Inter"/>
              </a:rPr>
              <a:t>Capon, C. (2008) Understanding Strategic Management. Harlow: Prentice Hall. | Dale, B.G., van der </a:t>
            </a:r>
            <a:r>
              <a:rPr lang="en-US" sz="1800" dirty="0" err="1">
                <a:solidFill>
                  <a:srgbClr val="545454"/>
                </a:solidFill>
                <a:latin typeface="Inter"/>
                <a:ea typeface="Inter"/>
                <a:cs typeface="Inter"/>
                <a:sym typeface="Inter"/>
              </a:rPr>
              <a:t>Wiele</a:t>
            </a:r>
            <a:r>
              <a:rPr lang="en-US" sz="1800" dirty="0">
                <a:solidFill>
                  <a:srgbClr val="545454"/>
                </a:solidFill>
                <a:latin typeface="Inter"/>
                <a:ea typeface="Inter"/>
                <a:cs typeface="Inter"/>
                <a:sym typeface="Inter"/>
              </a:rPr>
              <a:t>, T. and van </a:t>
            </a:r>
            <a:r>
              <a:rPr lang="en-US" sz="1800" dirty="0" err="1">
                <a:solidFill>
                  <a:srgbClr val="545454"/>
                </a:solidFill>
                <a:latin typeface="Inter"/>
                <a:ea typeface="Inter"/>
                <a:cs typeface="Inter"/>
                <a:sym typeface="Inter"/>
              </a:rPr>
              <a:t>Iwaarden</a:t>
            </a:r>
            <a:r>
              <a:rPr lang="en-US" sz="1800" dirty="0">
                <a:solidFill>
                  <a:srgbClr val="545454"/>
                </a:solidFill>
                <a:latin typeface="Inter"/>
                <a:ea typeface="Inter"/>
                <a:cs typeface="Inter"/>
                <a:sym typeface="Inter"/>
              </a:rPr>
              <a:t>, J. (2016) Managing Quality. 6th </a:t>
            </a:r>
            <a:r>
              <a:rPr lang="en-US" sz="1800" dirty="0" err="1">
                <a:solidFill>
                  <a:srgbClr val="545454"/>
                </a:solidFill>
                <a:latin typeface="Inter"/>
                <a:ea typeface="Inter"/>
                <a:cs typeface="Inter"/>
                <a:sym typeface="Inter"/>
              </a:rPr>
              <a:t>edn</a:t>
            </a:r>
            <a:r>
              <a:rPr lang="en-US" sz="1800" dirty="0">
                <a:solidFill>
                  <a:srgbClr val="545454"/>
                </a:solidFill>
                <a:latin typeface="Inter"/>
                <a:ea typeface="Inter"/>
                <a:cs typeface="Inter"/>
                <a:sym typeface="Inter"/>
              </a:rPr>
              <a:t>. Oxford: Blackwell Publishing.</a:t>
            </a:r>
          </a:p>
        </p:txBody>
      </p:sp>
      <p:sp>
        <p:nvSpPr>
          <p:cNvPr id="9" name="TextBox 9"/>
          <p:cNvSpPr txBox="1"/>
          <p:nvPr/>
        </p:nvSpPr>
        <p:spPr>
          <a:xfrm>
            <a:off x="1524000" y="4815109"/>
            <a:ext cx="13305520" cy="615361"/>
          </a:xfrm>
          <a:prstGeom prst="rect">
            <a:avLst/>
          </a:prstGeom>
        </p:spPr>
        <p:txBody>
          <a:bodyPr wrap="square" lIns="0" tIns="0" rIns="0" bIns="0" rtlCol="0" anchor="t">
            <a:spAutoFit/>
          </a:bodyPr>
          <a:lstStyle/>
          <a:p>
            <a:pPr algn="just">
              <a:lnSpc>
                <a:spcPts val="2520"/>
              </a:lnSpc>
              <a:spcBef>
                <a:spcPct val="0"/>
              </a:spcBef>
            </a:pPr>
            <a:r>
              <a:rPr lang="en-US" sz="1800" dirty="0">
                <a:solidFill>
                  <a:srgbClr val="545454"/>
                </a:solidFill>
                <a:latin typeface="Inter"/>
                <a:ea typeface="Inter"/>
                <a:cs typeface="Inter"/>
                <a:sym typeface="Inter"/>
              </a:rPr>
              <a:t>Ishikawa, K. (1990) Introduction to Quality Control. Tokyo: 3A Corporation. | Jobber, D. and Ellis-Chadwick, F. (2019) Principles and Practice of Marketing. 9th </a:t>
            </a:r>
            <a:r>
              <a:rPr lang="en-US" sz="1800" dirty="0" err="1">
                <a:solidFill>
                  <a:srgbClr val="545454"/>
                </a:solidFill>
                <a:latin typeface="Inter"/>
                <a:ea typeface="Inter"/>
                <a:cs typeface="Inter"/>
                <a:sym typeface="Inter"/>
              </a:rPr>
              <a:t>edn</a:t>
            </a:r>
            <a:r>
              <a:rPr lang="en-US" sz="1800" dirty="0">
                <a:solidFill>
                  <a:srgbClr val="545454"/>
                </a:solidFill>
                <a:latin typeface="Inter"/>
                <a:ea typeface="Inter"/>
                <a:cs typeface="Inter"/>
                <a:sym typeface="Inter"/>
              </a:rPr>
              <a:t>. London: McGraw-Hill.</a:t>
            </a:r>
          </a:p>
        </p:txBody>
      </p:sp>
      <p:sp>
        <p:nvSpPr>
          <p:cNvPr id="10" name="TextBox 10"/>
          <p:cNvSpPr txBox="1"/>
          <p:nvPr/>
        </p:nvSpPr>
        <p:spPr>
          <a:xfrm>
            <a:off x="1521542" y="7002473"/>
            <a:ext cx="13305520" cy="935962"/>
          </a:xfrm>
          <a:prstGeom prst="rect">
            <a:avLst/>
          </a:prstGeom>
        </p:spPr>
        <p:txBody>
          <a:bodyPr wrap="square" lIns="0" tIns="0" rIns="0" bIns="0" rtlCol="0" anchor="t">
            <a:spAutoFit/>
          </a:bodyPr>
          <a:lstStyle/>
          <a:p>
            <a:pPr algn="just">
              <a:lnSpc>
                <a:spcPts val="2520"/>
              </a:lnSpc>
              <a:spcBef>
                <a:spcPct val="0"/>
              </a:spcBef>
            </a:pPr>
            <a:r>
              <a:rPr lang="en-US" sz="1800" dirty="0">
                <a:solidFill>
                  <a:srgbClr val="545454"/>
                </a:solidFill>
                <a:latin typeface="Inter"/>
                <a:ea typeface="Inter"/>
                <a:cs typeface="Inter"/>
                <a:sym typeface="Inter"/>
              </a:rPr>
              <a:t>Mintzberg, H., Ahlstrand, B. and </a:t>
            </a:r>
            <a:r>
              <a:rPr lang="en-US" sz="1800" dirty="0" err="1">
                <a:solidFill>
                  <a:srgbClr val="545454"/>
                </a:solidFill>
                <a:latin typeface="Inter"/>
                <a:ea typeface="Inter"/>
                <a:cs typeface="Inter"/>
                <a:sym typeface="Inter"/>
              </a:rPr>
              <a:t>Lampel</a:t>
            </a:r>
            <a:r>
              <a:rPr lang="en-US" sz="1800" dirty="0">
                <a:solidFill>
                  <a:srgbClr val="545454"/>
                </a:solidFill>
                <a:latin typeface="Inter"/>
                <a:ea typeface="Inter"/>
                <a:cs typeface="Inter"/>
                <a:sym typeface="Inter"/>
              </a:rPr>
              <a:t>, J. (2009) Strategy Safari. 2nd </a:t>
            </a:r>
            <a:r>
              <a:rPr lang="en-US" sz="1800" dirty="0" err="1">
                <a:solidFill>
                  <a:srgbClr val="545454"/>
                </a:solidFill>
                <a:latin typeface="Inter"/>
                <a:ea typeface="Inter"/>
                <a:cs typeface="Inter"/>
                <a:sym typeface="Inter"/>
              </a:rPr>
              <a:t>edn</a:t>
            </a:r>
            <a:r>
              <a:rPr lang="en-US" sz="1800" dirty="0">
                <a:solidFill>
                  <a:srgbClr val="545454"/>
                </a:solidFill>
                <a:latin typeface="Inter"/>
                <a:ea typeface="Inter"/>
                <a:cs typeface="Inter"/>
                <a:sym typeface="Inter"/>
              </a:rPr>
              <a:t>. Harlow: FT Prentice Hall. | Slack, N., Brandon-Jones, A. and Johnston, R. (2019) Operations Management. 9th </a:t>
            </a:r>
            <a:r>
              <a:rPr lang="en-US" sz="1800" dirty="0" err="1">
                <a:solidFill>
                  <a:srgbClr val="545454"/>
                </a:solidFill>
                <a:latin typeface="Inter"/>
                <a:ea typeface="Inter"/>
                <a:cs typeface="Inter"/>
                <a:sym typeface="Inter"/>
              </a:rPr>
              <a:t>edn</a:t>
            </a:r>
            <a:r>
              <a:rPr lang="en-US" sz="1800" dirty="0">
                <a:solidFill>
                  <a:srgbClr val="545454"/>
                </a:solidFill>
                <a:latin typeface="Inter"/>
                <a:ea typeface="Inter"/>
                <a:cs typeface="Inter"/>
                <a:sym typeface="Inter"/>
              </a:rPr>
              <a:t>. Harlow: Pearson. | Worthington, I. and Britton, C. (2009) The Business Environment. 6th </a:t>
            </a:r>
            <a:r>
              <a:rPr lang="en-US" sz="1800" dirty="0" err="1">
                <a:solidFill>
                  <a:srgbClr val="545454"/>
                </a:solidFill>
                <a:latin typeface="Inter"/>
                <a:ea typeface="Inter"/>
                <a:cs typeface="Inter"/>
                <a:sym typeface="Inter"/>
              </a:rPr>
              <a:t>edn</a:t>
            </a:r>
            <a:r>
              <a:rPr lang="en-US" sz="1800" dirty="0">
                <a:solidFill>
                  <a:srgbClr val="545454"/>
                </a:solidFill>
                <a:latin typeface="Inter"/>
                <a:ea typeface="Inter"/>
                <a:cs typeface="Inter"/>
                <a:sym typeface="Inter"/>
              </a:rPr>
              <a:t>. Harlow: Pearson Education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1245</Words>
  <Application>Microsoft Office PowerPoint</Application>
  <PresentationFormat>Custom</PresentationFormat>
  <Paragraphs>116</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BAKERY</dc:title>
  <dc:creator>USER</dc:creator>
  <cp:lastModifiedBy>vanesa brenkacova</cp:lastModifiedBy>
  <cp:revision>6</cp:revision>
  <dcterms:created xsi:type="dcterms:W3CDTF">2006-08-16T00:00:00Z</dcterms:created>
  <dcterms:modified xsi:type="dcterms:W3CDTF">2026-06-11T20:13:08Z</dcterms:modified>
  <dc:identifier>DAHMD9vZt24</dc:identifier>
</cp:coreProperties>
</file>