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447" autoAdjust="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I will answer questions respectfully and relate my response to the evidence in the case and the analysis tools.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99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9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250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427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848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612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480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136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292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190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25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063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0C5998CB-538F-45AF-896C-2191D41163B7}" type="datetimeFigureOut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745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25%34%30%35%37%32@s%74u%64ent%2e%75%77%74%73d%2eac%2e%75%6b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75301B-F9FE-639C-99FA-5A78A9B0F8AC}"/>
              </a:ext>
            </a:extLst>
          </p:cNvPr>
          <p:cNvSpPr>
            <a:spLocks noGrp="1"/>
          </p:cNvSpPr>
          <p:nvPr/>
        </p:nvSpPr>
        <p:spPr>
          <a:xfrm>
            <a:off x="631371" y="2253342"/>
            <a:ext cx="10851825" cy="2931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sz="225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1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Student Name:</a:t>
            </a:r>
            <a:r>
              <a:rPr lang="en-GB" sz="2250" b="1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 Gull Badeen</a:t>
            </a:r>
            <a:endParaRPr sz="1600" dirty="0">
              <a:latin typeface="Arial"/>
              <a:ea typeface="Arial"/>
              <a:cs typeface="Arial"/>
            </a:endParaRPr>
          </a:p>
          <a:p>
            <a:pPr>
              <a:defRPr sz="225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1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Student ID:  </a:t>
            </a:r>
            <a:r>
              <a:rPr lang="en-GB" sz="2250" b="1" u="sng" dirty="0">
                <a:latin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2540572</a:t>
            </a:r>
            <a:endParaRPr sz="2250" b="1" u="sng" dirty="0">
              <a:latin typeface="Arial"/>
              <a:ea typeface="Arial"/>
              <a:cs typeface="Arial"/>
            </a:endParaRPr>
          </a:p>
          <a:p>
            <a:endParaRPr sz="1600" dirty="0">
              <a:latin typeface="Arial"/>
              <a:ea typeface="Arial"/>
              <a:cs typeface="Arial"/>
            </a:endParaRPr>
          </a:p>
          <a:p>
            <a:pPr algn="l">
              <a:defRPr sz="225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1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Lecturer’s Name:  </a:t>
            </a:r>
            <a:r>
              <a:rPr lang="en-GB" sz="2250" b="1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Annamarie Dufficy</a:t>
            </a:r>
            <a:endParaRPr sz="3200" dirty="0">
              <a:latin typeface="Arial"/>
              <a:ea typeface="Arial"/>
              <a:cs typeface="Arial"/>
            </a:endParaRPr>
          </a:p>
          <a:p>
            <a:pPr algn="l">
              <a:defRPr sz="225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1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Module Code:  LCLM 4004</a:t>
            </a:r>
          </a:p>
          <a:p>
            <a:endParaRPr sz="2800" dirty="0">
              <a:latin typeface="Arial"/>
              <a:ea typeface="Arial"/>
              <a:cs typeface="Arial"/>
            </a:endParaRPr>
          </a:p>
          <a:p>
            <a:pPr algn="l">
              <a:defRPr sz="225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50" b="1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Module Name:  Problem Solving and Decision-Making</a:t>
            </a:r>
          </a:p>
          <a:p>
            <a:endParaRPr sz="2800" dirty="0">
              <a:latin typeface="Arial"/>
              <a:ea typeface="Arial"/>
              <a:cs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833010-36CF-17CD-685C-FE25715B17AB}"/>
              </a:ext>
            </a:extLst>
          </p:cNvPr>
          <p:cNvSpPr txBox="1"/>
          <p:nvPr/>
        </p:nvSpPr>
        <p:spPr>
          <a:xfrm>
            <a:off x="914400" y="1056640"/>
            <a:ext cx="9174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Component 1:  Basil’s Bakery</a:t>
            </a:r>
          </a:p>
          <a:p>
            <a:pPr algn="ctr"/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  <a:defRPr sz="25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br>
              <a:rPr lang="en-GB" sz="1200" b="0" u="sng">
                <a:solidFill>
                  <a:srgbClr val="FFFFFF"/>
                </a:solidFill>
                <a:latin typeface="Arial"/>
                <a:ea typeface="Arial"/>
                <a:cs typeface="Arial"/>
              </a:rPr>
            </a:br>
            <a:br>
              <a:rPr lang="en-GB" sz="1200" b="0" u="sng">
                <a:solidFill>
                  <a:srgbClr val="FFFFFF"/>
                </a:solidFill>
                <a:latin typeface="Arial"/>
                <a:ea typeface="Arial"/>
                <a:cs typeface="Arial"/>
              </a:rPr>
            </a:br>
            <a:br>
              <a:rPr lang="en-GB" sz="1200" b="0" u="sng">
                <a:solidFill>
                  <a:srgbClr val="FFFFFF"/>
                </a:solidFill>
                <a:latin typeface="Arial"/>
                <a:ea typeface="Arial"/>
                <a:cs typeface="Arial"/>
              </a:rPr>
            </a:br>
            <a:br>
              <a:rPr lang="en-GB" sz="1200" b="0" u="sng">
                <a:solidFill>
                  <a:srgbClr val="FFFFFF"/>
                </a:solidFill>
                <a:latin typeface="Arial"/>
                <a:ea typeface="Arial"/>
                <a:cs typeface="Arial"/>
              </a:rPr>
            </a:br>
            <a:r>
              <a:rPr lang="en-GB" sz="1200" b="1" u="sng">
                <a:solidFill>
                  <a:srgbClr val="FFFFFF"/>
                </a:solidFill>
                <a:latin typeface="Arial"/>
                <a:ea typeface="Arial"/>
                <a:cs typeface="Arial"/>
              </a:rPr>
              <a:t>What this presentation examines</a:t>
            </a:r>
          </a:p>
          <a:p>
            <a:pPr>
              <a:lnSpc>
                <a:spcPct val="90000"/>
              </a:lnSpc>
              <a:buNone/>
              <a:defRPr sz="25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GB" sz="1200" b="0" u="sng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E661D03-4DD4-45E7-A047-ED722E826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BB104D-388B-CACA-3A52-CC4CA74556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5" y="3227334"/>
            <a:ext cx="4962525" cy="191666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5805" y="2180496"/>
            <a:ext cx="5275001" cy="4045683"/>
          </a:xfrm>
        </p:spPr>
        <p:txBody>
          <a:bodyPr>
            <a:normAutofit/>
          </a:bodyPr>
          <a:lstStyle/>
          <a:p>
            <a:pPr>
              <a:buNone/>
              <a:defRPr sz="19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b="0" dirty="0">
                <a:latin typeface="Arial"/>
                <a:ea typeface="Arial"/>
                <a:cs typeface="Arial"/>
              </a:rPr>
              <a:t>Today I will examine why a previously successful bakery has not regained sales momentum.</a:t>
            </a:r>
          </a:p>
          <a:p>
            <a:pPr marL="0" indent="0">
              <a:buNone/>
            </a:pPr>
            <a:endParaRPr lang="en-GB" dirty="0">
              <a:latin typeface="Arial"/>
              <a:ea typeface="Arial"/>
              <a:cs typeface="Arial"/>
            </a:endParaRPr>
          </a:p>
          <a:p>
            <a:pPr>
              <a:buNone/>
              <a:defRPr sz="19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b="0" dirty="0">
                <a:latin typeface="Arial"/>
                <a:ea typeface="Arial"/>
                <a:cs typeface="Arial"/>
              </a:rPr>
              <a:t>The presentation considers:</a:t>
            </a:r>
          </a:p>
          <a:p>
            <a:pPr lvl="1">
              <a:buNone/>
              <a:defRPr sz="19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b="0" dirty="0">
                <a:latin typeface="Arial"/>
                <a:ea typeface="Arial"/>
                <a:cs typeface="Arial"/>
              </a:rPr>
              <a:t>• changes in the local market</a:t>
            </a:r>
          </a:p>
          <a:p>
            <a:pPr lvl="1">
              <a:buNone/>
              <a:defRPr sz="19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b="0" dirty="0">
                <a:latin typeface="Arial"/>
                <a:ea typeface="Arial"/>
                <a:cs typeface="Arial"/>
              </a:rPr>
              <a:t>• PESTEL as an external scanning tool</a:t>
            </a:r>
          </a:p>
          <a:p>
            <a:pPr lvl="1">
              <a:buNone/>
              <a:defRPr sz="19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b="0" dirty="0">
                <a:latin typeface="Arial"/>
                <a:ea typeface="Arial"/>
                <a:cs typeface="Arial"/>
              </a:rPr>
              <a:t>• a Fishbone Diagram as a diagnostic tool</a:t>
            </a:r>
          </a:p>
          <a:p>
            <a:pPr lvl="1">
              <a:buNone/>
              <a:defRPr sz="19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b="0" dirty="0">
                <a:latin typeface="Arial"/>
                <a:ea typeface="Arial"/>
                <a:cs typeface="Arial"/>
              </a:rPr>
              <a:t>• evidence-led findings for Basil</a:t>
            </a:r>
          </a:p>
        </p:txBody>
      </p:sp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pPr>
              <a:buNone/>
              <a:defRPr sz="25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2550" b="1" u="sng">
                <a:solidFill>
                  <a:srgbClr val="FFFFFF"/>
                </a:solidFill>
                <a:latin typeface="Arial"/>
                <a:ea typeface="Arial"/>
                <a:cs typeface="Arial"/>
              </a:rPr>
              <a:t>Basil’s Bakery: business position</a:t>
            </a:r>
            <a:endParaRPr lang="en-GB" sz="2550" b="1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7225075" cy="3678303"/>
          </a:xfrm>
        </p:spPr>
        <p:txBody>
          <a:bodyPr>
            <a:normAutofit/>
          </a:bodyPr>
          <a:lstStyle/>
          <a:p>
            <a:pPr>
              <a:defRPr sz="16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b="0">
                <a:latin typeface="Arial"/>
                <a:ea typeface="Arial"/>
                <a:cs typeface="Arial"/>
              </a:rPr>
              <a:t>Basil’s Bakery combines artisan baking with organic ingredients. Its traditional customer base came from three nearby groups: retail-park shoppers, shop staff and workers from the industrial area.</a:t>
            </a:r>
          </a:p>
          <a:p>
            <a:pPr>
              <a:defRPr sz="1875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GB">
              <a:latin typeface="Arial"/>
              <a:ea typeface="Arial"/>
              <a:cs typeface="Arial"/>
            </a:endParaRPr>
          </a:p>
          <a:p>
            <a:pPr>
              <a:defRPr sz="16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b="0">
                <a:latin typeface="Arial"/>
                <a:ea typeface="Arial"/>
                <a:cs typeface="Arial"/>
              </a:rPr>
              <a:t>The business performed well until 2019. Since the pandemic, the bakery has experienced lower footfall, a changing weekday customer routine and much higher operating costs. Although sales recovered after lockdowns, they have remained roughly one quarter lower than the 2019 benchmark.</a:t>
            </a:r>
          </a:p>
          <a:p>
            <a:pPr>
              <a:defRPr sz="1875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GB">
              <a:latin typeface="Arial"/>
              <a:ea typeface="Arial"/>
              <a:cs typeface="Arial"/>
            </a:endParaRPr>
          </a:p>
          <a:p>
            <a:pPr marL="0" indent="0">
              <a:buNone/>
              <a:defRPr sz="16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b="0">
                <a:latin typeface="Arial"/>
                <a:ea typeface="Arial"/>
                <a:cs typeface="Arial"/>
              </a:rPr>
              <a:t>Source: Basil’s Bakery Case Study (2026)</a:t>
            </a:r>
          </a:p>
        </p:txBody>
      </p:sp>
      <p:pic>
        <p:nvPicPr>
          <p:cNvPr id="5" name="Picture 4" descr="A display of stack of bread">
            <a:extLst>
              <a:ext uri="{FF2B5EF4-FFF2-40B4-BE49-F238E27FC236}">
                <a16:creationId xmlns:a16="http://schemas.microsoft.com/office/drawing/2014/main" id="{3F05F739-A0E5-3CD7-2F6B-6D210BED13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835" r="16586" b="1"/>
          <a:stretch>
            <a:fillRect/>
          </a:stretch>
        </p:blipFill>
        <p:spPr>
          <a:xfrm>
            <a:off x="8051799" y="1871133"/>
            <a:ext cx="3683001" cy="450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pPr>
              <a:buNone/>
              <a:defRPr sz="240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2400" b="1" u="sng">
                <a:solidFill>
                  <a:srgbClr val="FFFFFF"/>
                </a:solidFill>
                <a:latin typeface="Arial"/>
                <a:ea typeface="Arial"/>
                <a:cs typeface="Arial"/>
              </a:rPr>
              <a:t>Why sales have failed to recover</a:t>
            </a:r>
            <a:endParaRPr lang="en-GB" sz="2400" b="1">
              <a:solidFill>
                <a:srgbClr val="FFFFFF"/>
              </a:solidFill>
            </a:endParaRPr>
          </a:p>
          <a:p>
            <a:pPr>
              <a:buNone/>
              <a:defRPr sz="240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GB" sz="24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3545D-6FBE-2985-5F35-4C84283CF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114" y="1871133"/>
            <a:ext cx="7587343" cy="4813630"/>
          </a:xfrm>
        </p:spPr>
        <p:txBody>
          <a:bodyPr>
            <a:normAutofit lnSpcReduction="10000"/>
          </a:bodyPr>
          <a:lstStyle/>
          <a:p>
            <a:r>
              <a:rPr lang="en-GB" sz="1600" b="1" dirty="0"/>
              <a:t>Why Have Sales Stagnated?</a:t>
            </a:r>
          </a:p>
          <a:p>
            <a:pPr marL="0" indent="0">
              <a:buNone/>
            </a:pPr>
            <a:r>
              <a:rPr lang="en-GB" sz="1600" b="1" dirty="0"/>
              <a:t>Sales are around 25% below 2019 levels</a:t>
            </a:r>
            <a:endParaRPr lang="en-GB" sz="1600" dirty="0"/>
          </a:p>
          <a:p>
            <a:r>
              <a:rPr lang="en-GB" sz="1600" b="1" dirty="0"/>
              <a:t>External pressures</a:t>
            </a:r>
            <a:br>
              <a:rPr lang="en-GB" sz="1600" dirty="0"/>
            </a:br>
            <a:r>
              <a:rPr lang="en-GB" sz="1600" dirty="0"/>
              <a:t>↓ </a:t>
            </a:r>
          </a:p>
          <a:p>
            <a:pPr lvl="0"/>
            <a:r>
              <a:rPr lang="en-GB" sz="1600" dirty="0"/>
              <a:t>Retail park is quieter and shops are closing </a:t>
            </a:r>
          </a:p>
          <a:p>
            <a:pPr lvl="0"/>
            <a:r>
              <a:rPr lang="en-GB" sz="1600" dirty="0"/>
              <a:t>Hybrid working has reduced weekday customers </a:t>
            </a:r>
          </a:p>
          <a:p>
            <a:pPr lvl="0"/>
            <a:r>
              <a:rPr lang="en-GB" sz="1600" dirty="0"/>
              <a:t>Costs of rent, utilities and organic stock have risen</a:t>
            </a:r>
          </a:p>
          <a:p>
            <a:r>
              <a:rPr lang="en-GB" sz="1600" b="1" dirty="0"/>
              <a:t>Internal limitations</a:t>
            </a:r>
            <a:br>
              <a:rPr lang="en-GB" sz="1600" dirty="0"/>
            </a:br>
            <a:r>
              <a:rPr lang="en-GB" sz="1600" dirty="0"/>
              <a:t>↓ </a:t>
            </a:r>
          </a:p>
          <a:p>
            <a:pPr lvl="0"/>
            <a:r>
              <a:rPr lang="en-GB" sz="1600" dirty="0"/>
              <a:t>Business relies on customers visiting in person </a:t>
            </a:r>
          </a:p>
          <a:p>
            <a:pPr lvl="0"/>
            <a:r>
              <a:rPr lang="en-GB" sz="1600" dirty="0"/>
              <a:t>No delivery service for former regular customers </a:t>
            </a:r>
          </a:p>
          <a:p>
            <a:pPr lvl="0"/>
            <a:r>
              <a:rPr lang="en-GB" sz="1600" dirty="0"/>
              <a:t>Busy-period queues and missed pre-orders lose sales</a:t>
            </a:r>
          </a:p>
          <a:p>
            <a:pPr marL="0" indent="0">
              <a:buNone/>
            </a:pPr>
            <a:r>
              <a:rPr lang="en-GB" sz="1600" b="1" dirty="0"/>
              <a:t>Impact:</a:t>
            </a:r>
            <a:r>
              <a:rPr lang="en-GB" sz="1600" dirty="0"/>
              <a:t> Fewer sales + higher costs = reduced profitability</a:t>
            </a:r>
          </a:p>
          <a:p>
            <a:pPr marL="0" indent="0">
              <a:buNone/>
            </a:pPr>
            <a:r>
              <a:rPr lang="en-GB" sz="1600" i="1" dirty="0"/>
              <a:t>Source: Basil’s Bakery Case Study (2026)</a:t>
            </a:r>
            <a:endParaRPr lang="en-GB" sz="1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AA0491-0B20-0A2F-F73E-296C780F1A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9224" b="4"/>
          <a:stretch>
            <a:fillRect/>
          </a:stretch>
        </p:blipFill>
        <p:spPr>
          <a:xfrm>
            <a:off x="8051799" y="1871133"/>
            <a:ext cx="3683001" cy="450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79A26B8-6C4E-452B-ADD3-ED324A7AB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B4167E1-E2B0-4192-8DA2-6967DDFF87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14407"/>
            <a:ext cx="5609967" cy="561177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121" y="960723"/>
            <a:ext cx="4968489" cy="1013800"/>
          </a:xfrm>
        </p:spPr>
        <p:txBody>
          <a:bodyPr>
            <a:normAutofit/>
          </a:bodyPr>
          <a:lstStyle/>
          <a:p>
            <a:pPr>
              <a:buNone/>
              <a:defRPr sz="24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2475" b="1" u="sng">
                <a:solidFill>
                  <a:srgbClr val="FFFFFF"/>
                </a:solidFill>
                <a:latin typeface="Arial"/>
                <a:ea typeface="Arial"/>
                <a:cs typeface="Arial"/>
              </a:rPr>
              <a:t>PESTEL as a decision-support tool</a:t>
            </a:r>
          </a:p>
          <a:p>
            <a:pPr>
              <a:buNone/>
              <a:defRPr sz="24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GB" sz="2475" b="0" u="sng">
              <a:solidFill>
                <a:srgbClr val="FF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03E4FEE-2E6A-44AB-B6BA-C1AD0CD6D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560581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817EB59-13B3-43DA-9B91-A7CC174A6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44318" y="457200"/>
            <a:ext cx="5600007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B820E-B9B3-5CF2-E1AE-F54AA3FA0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3387" y="1502229"/>
            <a:ext cx="4947221" cy="478615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100" b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PESTEL maps the macro-environment surrounding an organisation. It prompts decision makers to examine public policy, the economy, consumer behaviour, technology, environmental conditions and law.</a:t>
            </a:r>
          </a:p>
          <a:p>
            <a:pPr lvl="1">
              <a:lnSpc>
                <a:spcPct val="90000"/>
              </a:lnSpc>
              <a:buNone/>
            </a:pPr>
            <a:endParaRPr lang="en-GB" sz="1100" b="0" dirty="0">
              <a:solidFill>
                <a:srgbClr val="FFFFFF"/>
              </a:solidFill>
              <a:latin typeface="Arial"/>
              <a:ea typeface="Arial"/>
              <a:cs typeface="Arial"/>
            </a:endParaRP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100" b="1" u="sng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Why it adds value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100" b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• keeps external change visible when reviewing business performance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100" b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• provides a common language for discussing risks and opportunities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100" b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• supports early-stage strategic planning</a:t>
            </a:r>
          </a:p>
          <a:p>
            <a:pPr marL="457200" lvl="1" indent="0">
              <a:lnSpc>
                <a:spcPct val="90000"/>
              </a:lnSpc>
              <a:buNone/>
              <a:defRPr sz="165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GB" sz="1100" dirty="0">
              <a:solidFill>
                <a:srgbClr val="FFFFFF"/>
              </a:solidFill>
              <a:latin typeface="Arial"/>
              <a:ea typeface="Arial"/>
              <a:cs typeface="Arial"/>
            </a:endParaRP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100" b="1" u="sng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Critical perspective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100" b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• the framework can produce a long list without identifying priorities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100" b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• it does not explain how factors interact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100" b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• managers need current evidence to avoid assumptions</a:t>
            </a:r>
          </a:p>
          <a:p>
            <a:pPr lvl="1">
              <a:lnSpc>
                <a:spcPct val="90000"/>
              </a:lnSpc>
              <a:buNone/>
              <a:defRPr sz="165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GB" sz="1100" b="0" dirty="0">
              <a:solidFill>
                <a:srgbClr val="FFFFFF"/>
              </a:solidFill>
              <a:latin typeface="Arial"/>
              <a:ea typeface="Arial"/>
              <a:cs typeface="Arial"/>
            </a:endParaRP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100" b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Source: Adair (2022)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130573-085C-EE8C-0F9D-7E8DE9B7E7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8084" y="1025410"/>
            <a:ext cx="4952475" cy="481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6103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B691D59-8F51-4DD8-AD41-D568D29B08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04AEF18-0627-48F3-9B3D-F7E8F050B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EAEE08A-C572-438F-9753-B0D527A51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B93146F-62ED-4C59-844C-0935D0FB50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7207B7B-5C57-458C-BE38-95D2CD765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3770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822E561-F97C-4CBB-A9A6-A6BF6317B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7705" y="0"/>
            <a:ext cx="4654295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9235" y="863695"/>
            <a:ext cx="3511233" cy="377999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 sz="22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3600" u="sng">
                <a:solidFill>
                  <a:schemeClr val="tx1"/>
                </a:solidFill>
              </a:rPr>
              <a:t>External pressures and openings</a:t>
            </a:r>
            <a:endParaRPr lang="en-US" sz="360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1666FE-5FA9-4929-8C2C-2EECA06705C6}"/>
              </a:ext>
            </a:extLst>
          </p:cNvPr>
          <p:cNvSpPr>
            <a:spLocks noGrp="1"/>
          </p:cNvSpPr>
          <p:nvPr/>
        </p:nvSpPr>
        <p:spPr>
          <a:xfrm>
            <a:off x="8109236" y="4739780"/>
            <a:ext cx="3511233" cy="11470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defRPr sz="750" b="1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700" b="1" cap="all">
                <a:solidFill>
                  <a:schemeClr val="accent4"/>
                </a:solidFill>
              </a:rPr>
              <a:t>Sources: Brooks, Weatherston and Wilkinson (2011); Basil’s Bakery Case Study (2026)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01B0E58-A5C8-4CDA-A2E0-35DF94E59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09235" y="457200"/>
            <a:ext cx="3511233" cy="9143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F829F51-7795-AB58-7BB7-36485E51FF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05542" y="453643"/>
            <a:ext cx="7107164" cy="5884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6050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2AC7AAA-F039-4011-98DE-17464A67B2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7225075" cy="1013800"/>
          </a:xfrm>
        </p:spPr>
        <p:txBody>
          <a:bodyPr>
            <a:normAutofit/>
          </a:bodyPr>
          <a:lstStyle/>
          <a:p>
            <a:pPr>
              <a:buNone/>
              <a:defRPr sz="24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2475" b="1" u="sng">
                <a:solidFill>
                  <a:schemeClr val="accent1"/>
                </a:solidFill>
                <a:latin typeface="Arial"/>
                <a:ea typeface="Arial"/>
                <a:cs typeface="Arial"/>
              </a:rPr>
              <a:t>Fishbone Diagram as a root-cause tool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5EBB90B-3A54-4B2B-9FA6-7B47E1075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46534" y="453643"/>
            <a:ext cx="11298933" cy="98554"/>
            <a:chOff x="446534" y="453643"/>
            <a:chExt cx="11298933" cy="9855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04116F5-E398-4593-B279-7099177A09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6534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C1AD6AE-28AC-4C67-A749-1BC18D86C3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42147" y="453643"/>
              <a:ext cx="3703320" cy="985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122DC0F-D6EF-4A88-9742-855D48E4E2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41830" y="457200"/>
              <a:ext cx="3703320" cy="91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D8426-20C5-630E-80E5-EAB06B11C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4" y="1896533"/>
            <a:ext cx="7225074" cy="396226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500" b="0">
                <a:latin typeface="Arial"/>
                <a:ea typeface="Arial"/>
                <a:cs typeface="Arial"/>
              </a:rPr>
              <a:t>A Fishbone Diagram starts with one outcome and works backwards through categories of possible causes. It is commonly used to investigate recurring service, process and quality problems.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500" b="1">
                <a:latin typeface="Arial"/>
                <a:ea typeface="Arial"/>
                <a:cs typeface="Arial"/>
              </a:rPr>
              <a:t>Strengths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500" b="0">
                <a:latin typeface="Arial"/>
                <a:ea typeface="Arial"/>
                <a:cs typeface="Arial"/>
              </a:rPr>
              <a:t>• makes complex problems easier to discuss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500" b="0">
                <a:latin typeface="Arial"/>
                <a:ea typeface="Arial"/>
                <a:cs typeface="Arial"/>
              </a:rPr>
              <a:t>• prevents a team from focusing on one obvious cause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500" b="0">
                <a:latin typeface="Arial"/>
                <a:ea typeface="Arial"/>
                <a:cs typeface="Arial"/>
              </a:rPr>
              <a:t>• connects operational factors with customer experience</a:t>
            </a:r>
            <a:endParaRPr lang="en-GB" sz="1500" b="1">
              <a:latin typeface="Arial"/>
              <a:ea typeface="Arial"/>
              <a:cs typeface="Arial"/>
            </a:endParaRP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500" b="1">
                <a:latin typeface="Arial"/>
                <a:ea typeface="Arial"/>
                <a:cs typeface="Arial"/>
              </a:rPr>
              <a:t>Limitations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500" b="0">
                <a:latin typeface="Arial"/>
                <a:ea typeface="Arial"/>
                <a:cs typeface="Arial"/>
              </a:rPr>
              <a:t>• it reflects hypotheses, not proof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500" b="0">
                <a:latin typeface="Arial"/>
                <a:ea typeface="Arial"/>
                <a:cs typeface="Arial"/>
              </a:rPr>
              <a:t>• causes may overlap across branches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500" b="0">
                <a:latin typeface="Arial"/>
                <a:ea typeface="Arial"/>
                <a:cs typeface="Arial"/>
              </a:rPr>
              <a:t>• </a:t>
            </a:r>
            <a:r>
              <a:rPr lang="en-GB" sz="1500" b="0" err="1">
                <a:latin typeface="Arial"/>
                <a:ea typeface="Arial"/>
                <a:cs typeface="Arial"/>
              </a:rPr>
              <a:t>prioritisation</a:t>
            </a:r>
            <a:r>
              <a:rPr lang="en-GB" sz="1500" b="0">
                <a:latin typeface="Arial"/>
                <a:ea typeface="Arial"/>
                <a:cs typeface="Arial"/>
              </a:rPr>
              <a:t> requires evidence such as transaction patterns and customer feedback</a:t>
            </a:r>
          </a:p>
          <a:p>
            <a:pPr lvl="1">
              <a:lnSpc>
                <a:spcPct val="90000"/>
              </a:lnSpc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500" b="0">
                <a:latin typeface="Arial"/>
                <a:ea typeface="Arial"/>
                <a:cs typeface="Arial"/>
              </a:rPr>
              <a:t>Source: Sproull (2018)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5674EA-96D8-BBC5-03B5-74CA033CA61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95" r="-2" b="1674"/>
          <a:stretch>
            <a:fillRect/>
          </a:stretch>
        </p:blipFill>
        <p:spPr>
          <a:xfrm>
            <a:off x="8042147" y="600075"/>
            <a:ext cx="3695828" cy="5792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123C5DD-9135-EA5A-0C12-57ABF0012AEF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388466" y="1028763"/>
            <a:ext cx="11585447" cy="4496781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573EDED8-BFC3-46DA-B1DC-CCA42566C63E}"/>
              </a:ext>
            </a:extLst>
          </p:cNvPr>
          <p:cNvSpPr>
            <a:spLocks noGrp="1"/>
          </p:cNvSpPr>
          <p:nvPr/>
        </p:nv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traight Connector 5">
            <a:extLst>
              <a:ext uri="{FF2B5EF4-FFF2-40B4-BE49-F238E27FC236}">
                <a16:creationId xmlns:a16="http://schemas.microsoft.com/office/drawing/2014/main" id="{D265E2C7-B85A-4F8D-BE20-86098C961A27}"/>
              </a:ext>
            </a:extLst>
          </p:cNvPr>
          <p:cNvSpPr>
            <a:spLocks noGrp="1"/>
          </p:cNvSpPr>
          <p:nvPr/>
        </p:nv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Straight Connector 7">
            <a:extLst>
              <a:ext uri="{FF2B5EF4-FFF2-40B4-BE49-F238E27FC236}">
                <a16:creationId xmlns:a16="http://schemas.microsoft.com/office/drawing/2014/main" id="{C53B65E0-0297-421F-8895-82FDC8F58816}"/>
              </a:ext>
            </a:extLst>
          </p:cNvPr>
          <p:cNvSpPr>
            <a:spLocks noGrp="1"/>
          </p:cNvSpPr>
          <p:nvPr/>
        </p:nv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Straight Connector 11">
            <a:extLst>
              <a:ext uri="{FF2B5EF4-FFF2-40B4-BE49-F238E27FC236}">
                <a16:creationId xmlns:a16="http://schemas.microsoft.com/office/drawing/2014/main" id="{3787FC46-2B5E-40E0-842A-3106F25C184F}"/>
              </a:ext>
            </a:extLst>
          </p:cNvPr>
          <p:cNvSpPr>
            <a:spLocks noGrp="1"/>
          </p:cNvSpPr>
          <p:nvPr/>
        </p:nv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Straight Connector 12">
            <a:extLst>
              <a:ext uri="{FF2B5EF4-FFF2-40B4-BE49-F238E27FC236}">
                <a16:creationId xmlns:a16="http://schemas.microsoft.com/office/drawing/2014/main" id="{EA7AC5E0-2096-494B-BF5B-D4E2532EC39A}"/>
              </a:ext>
            </a:extLst>
          </p:cNvPr>
          <p:cNvSpPr>
            <a:spLocks noGrp="1"/>
          </p:cNvSpPr>
          <p:nvPr/>
        </p:nv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47" name="Straight Connector 14"/>
          <p:cNvCxnSpPr>
            <a:endCxn id="33" idx="2"/>
          </p:cNvCxnSpPr>
          <p:nvPr/>
        </p:nvCxnSpPr>
        <p:spPr>
          <a:xfrm flipH="1" flipV="1">
            <a:off x="7481250" y="1976409"/>
            <a:ext cx="1524174" cy="144116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Straight Connector 15">
            <a:extLst>
              <a:ext uri="{FF2B5EF4-FFF2-40B4-BE49-F238E27FC236}">
                <a16:creationId xmlns:a16="http://schemas.microsoft.com/office/drawing/2014/main" id="{24D921DD-747C-45F3-B49F-A6961DE8AAA4}"/>
              </a:ext>
            </a:extLst>
          </p:cNvPr>
          <p:cNvSpPr>
            <a:spLocks noGrp="1"/>
          </p:cNvSpPr>
          <p:nvPr/>
        </p:nv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3B994F6-BB20-88F1-925A-272C4C1BB063}"/>
              </a:ext>
            </a:extLst>
          </p:cNvPr>
          <p:cNvSpPr>
            <a:spLocks noGrp="1"/>
          </p:cNvSpPr>
          <p:nvPr/>
        </p:nvSpPr>
        <p:spPr>
          <a:xfrm>
            <a:off x="608512" y="1484101"/>
            <a:ext cx="2129680" cy="457200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2400" b="1">
                <a:solidFill>
                  <a:srgbClr val="FFC000"/>
                </a:solidFill>
                <a:latin typeface="Arial"/>
                <a:ea typeface="Arial"/>
                <a:cs typeface="Arial"/>
              </a:rPr>
              <a:t>Service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B6A20C-CFF4-B26B-E98B-7BE2AD6107BC}"/>
              </a:ext>
            </a:extLst>
          </p:cNvPr>
          <p:cNvSpPr>
            <a:spLocks noGrp="1"/>
          </p:cNvSpPr>
          <p:nvPr/>
        </p:nvSpPr>
        <p:spPr>
          <a:xfrm>
            <a:off x="3545260" y="1505437"/>
            <a:ext cx="2129680" cy="4572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2400" b="1">
                <a:solidFill>
                  <a:srgbClr val="FF0000"/>
                </a:solidFill>
                <a:latin typeface="Arial"/>
                <a:ea typeface="Arial"/>
                <a:cs typeface="Arial"/>
              </a:rPr>
              <a:t>Workload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489ABC-2CE6-75F6-77BF-F7A56B625F65}"/>
              </a:ext>
            </a:extLst>
          </p:cNvPr>
          <p:cNvSpPr>
            <a:spLocks noGrp="1"/>
          </p:cNvSpPr>
          <p:nvPr/>
        </p:nvSpPr>
        <p:spPr>
          <a:xfrm>
            <a:off x="6405359" y="1514744"/>
            <a:ext cx="2151782" cy="4572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2400" b="1">
                <a:solidFill>
                  <a:srgbClr val="C00000"/>
                </a:solidFill>
                <a:latin typeface="Arial"/>
                <a:ea typeface="Arial"/>
                <a:cs typeface="Arial"/>
              </a:rPr>
              <a:t>Demand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8A0BA3C-0398-33B0-8A61-9B6B82677B43}"/>
              </a:ext>
            </a:extLst>
          </p:cNvPr>
          <p:cNvSpPr>
            <a:spLocks noGrp="1"/>
          </p:cNvSpPr>
          <p:nvPr/>
        </p:nvSpPr>
        <p:spPr>
          <a:xfrm>
            <a:off x="587172" y="4912234"/>
            <a:ext cx="2151020" cy="45720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2400" b="1">
                <a:solidFill>
                  <a:srgbClr val="7030A0"/>
                </a:solidFill>
                <a:latin typeface="Arial"/>
                <a:ea typeface="Arial"/>
                <a:cs typeface="Arial"/>
              </a:rPr>
              <a:t>Inputs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80725-B1FF-C78B-7A5D-9000F381FF02}"/>
              </a:ext>
            </a:extLst>
          </p:cNvPr>
          <p:cNvSpPr>
            <a:spLocks noGrp="1"/>
          </p:cNvSpPr>
          <p:nvPr/>
        </p:nvSpPr>
        <p:spPr>
          <a:xfrm>
            <a:off x="3503402" y="4921646"/>
            <a:ext cx="2151020" cy="457200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2400" b="1">
                <a:solidFill>
                  <a:srgbClr val="00B0F0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2A6F30-A98D-AA4B-6D38-F12F52305694}"/>
              </a:ext>
            </a:extLst>
          </p:cNvPr>
          <p:cNvSpPr>
            <a:spLocks noGrp="1"/>
          </p:cNvSpPr>
          <p:nvPr/>
        </p:nvSpPr>
        <p:spPr>
          <a:xfrm>
            <a:off x="6385494" y="4917074"/>
            <a:ext cx="2191513" cy="45720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2400" b="1">
                <a:solidFill>
                  <a:srgbClr val="00B050"/>
                </a:solidFill>
                <a:latin typeface="Arial"/>
                <a:ea typeface="Arial"/>
                <a:cs typeface="Arial"/>
              </a:rPr>
              <a:t>Local area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1BD776-63C4-D3EE-069C-C9BBE2DC4B45}"/>
              </a:ext>
            </a:extLst>
          </p:cNvPr>
          <p:cNvSpPr>
            <a:spLocks noGrp="1"/>
          </p:cNvSpPr>
          <p:nvPr/>
        </p:nvSpPr>
        <p:spPr>
          <a:xfrm>
            <a:off x="9424002" y="3186737"/>
            <a:ext cx="2167128" cy="4572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 b="1">
                <a:latin typeface="Arial"/>
                <a:ea typeface="Arial"/>
                <a:cs typeface="Arial"/>
              </a:rPr>
              <a:t>Sales remain below the 2019 level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80A6708-DF3B-47D7-80AD-BED7584E4872}"/>
              </a:ext>
            </a:extLst>
          </p:cNvPr>
          <p:cNvSpPr>
            <a:spLocks noGrp="1"/>
          </p:cNvSpPr>
          <p:nvPr/>
        </p:nvSpPr>
        <p:spPr>
          <a:xfrm>
            <a:off x="6369413" y="4416742"/>
            <a:ext cx="2207594" cy="2743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>
                <a:latin typeface="Arial"/>
                <a:ea typeface="Arial"/>
                <a:cs typeface="Arial"/>
              </a:rPr>
              <a:t>Shop closures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167E83-1CE4-F3CA-7557-1CDDF3628DBE}"/>
              </a:ext>
            </a:extLst>
          </p:cNvPr>
          <p:cNvSpPr>
            <a:spLocks noGrp="1"/>
          </p:cNvSpPr>
          <p:nvPr/>
        </p:nvSpPr>
        <p:spPr>
          <a:xfrm>
            <a:off x="6377453" y="3799203"/>
            <a:ext cx="2207594" cy="2743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>
                <a:latin typeface="Arial"/>
                <a:ea typeface="Arial"/>
                <a:cs typeface="Arial"/>
              </a:rPr>
              <a:t>Reduced passing trade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F0A62B-BCD1-8AD8-F315-6F09A31F7FFE}"/>
              </a:ext>
            </a:extLst>
          </p:cNvPr>
          <p:cNvSpPr>
            <a:spLocks noGrp="1"/>
          </p:cNvSpPr>
          <p:nvPr/>
        </p:nvSpPr>
        <p:spPr>
          <a:xfrm>
            <a:off x="6405359" y="2241614"/>
            <a:ext cx="2207594" cy="2743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>
                <a:latin typeface="Arial"/>
                <a:ea typeface="Arial"/>
                <a:cs typeface="Arial"/>
              </a:rPr>
              <a:t>Home-working days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30538D-67ED-A3A1-CFA1-39377D70B9B9}"/>
              </a:ext>
            </a:extLst>
          </p:cNvPr>
          <p:cNvSpPr>
            <a:spLocks noGrp="1"/>
          </p:cNvSpPr>
          <p:nvPr/>
        </p:nvSpPr>
        <p:spPr>
          <a:xfrm>
            <a:off x="6405359" y="2814221"/>
            <a:ext cx="2207594" cy="2743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>
                <a:latin typeface="Arial"/>
                <a:ea typeface="Arial"/>
                <a:cs typeface="Arial"/>
              </a:rPr>
              <a:t>Fewer lunch visits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E1DBE5-167E-78C1-BCD0-8D2DCE9A4F68}"/>
              </a:ext>
            </a:extLst>
          </p:cNvPr>
          <p:cNvSpPr>
            <a:spLocks noGrp="1"/>
          </p:cNvSpPr>
          <p:nvPr/>
        </p:nvSpPr>
        <p:spPr>
          <a:xfrm>
            <a:off x="3506303" y="4416742"/>
            <a:ext cx="2207594" cy="2743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>
                <a:latin typeface="Arial"/>
                <a:ea typeface="Arial"/>
                <a:cs typeface="Arial"/>
              </a:rPr>
              <a:t>No delivery option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DD08689-6B7D-0F8F-480D-F4AAD7FE2D5B}"/>
              </a:ext>
            </a:extLst>
          </p:cNvPr>
          <p:cNvSpPr>
            <a:spLocks noGrp="1"/>
          </p:cNvSpPr>
          <p:nvPr/>
        </p:nvSpPr>
        <p:spPr>
          <a:xfrm>
            <a:off x="3545260" y="3791588"/>
            <a:ext cx="2207594" cy="2743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>
                <a:latin typeface="Arial"/>
                <a:ea typeface="Arial"/>
                <a:cs typeface="Arial"/>
              </a:rPr>
              <a:t>No web ordering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B04F4-8499-0CBD-C2DD-C750D2568FD9}"/>
              </a:ext>
            </a:extLst>
          </p:cNvPr>
          <p:cNvSpPr>
            <a:spLocks noGrp="1"/>
          </p:cNvSpPr>
          <p:nvPr/>
        </p:nvSpPr>
        <p:spPr>
          <a:xfrm>
            <a:off x="614996" y="4389626"/>
            <a:ext cx="2207594" cy="2743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>
                <a:latin typeface="Arial"/>
                <a:ea typeface="Arial"/>
                <a:cs typeface="Arial"/>
              </a:rPr>
              <a:t>Organic stock uncertainty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7A92EC-E2CD-E0BC-131F-C601B5DE7C4F}"/>
              </a:ext>
            </a:extLst>
          </p:cNvPr>
          <p:cNvSpPr>
            <a:spLocks noGrp="1"/>
          </p:cNvSpPr>
          <p:nvPr/>
        </p:nvSpPr>
        <p:spPr>
          <a:xfrm>
            <a:off x="614996" y="3799203"/>
            <a:ext cx="2207594" cy="2743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>
                <a:latin typeface="Arial"/>
                <a:ea typeface="Arial"/>
                <a:cs typeface="Arial"/>
              </a:rPr>
              <a:t>Higher supplier prices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894965-CBAF-C3E0-3A1E-98F25A8DA3BD}"/>
              </a:ext>
            </a:extLst>
          </p:cNvPr>
          <p:cNvSpPr>
            <a:spLocks noGrp="1"/>
          </p:cNvSpPr>
          <p:nvPr/>
        </p:nvSpPr>
        <p:spPr>
          <a:xfrm>
            <a:off x="3492003" y="2178258"/>
            <a:ext cx="2207594" cy="2743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>
                <a:latin typeface="Arial"/>
                <a:ea typeface="Arial"/>
                <a:cs typeface="Arial"/>
              </a:rPr>
              <a:t>Baking needs onsite time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1E4133F-2751-3952-C07B-9EBB9CE035BD}"/>
              </a:ext>
            </a:extLst>
          </p:cNvPr>
          <p:cNvSpPr>
            <a:spLocks noGrp="1"/>
          </p:cNvSpPr>
          <p:nvPr/>
        </p:nvSpPr>
        <p:spPr>
          <a:xfrm>
            <a:off x="3519909" y="2814220"/>
            <a:ext cx="2207594" cy="2743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>
                <a:latin typeface="Arial"/>
                <a:ea typeface="Arial"/>
                <a:cs typeface="Arial"/>
              </a:rPr>
              <a:t>One-person capacity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9B946EB-160F-14E8-6E65-A3ACFE53BA8E}"/>
              </a:ext>
            </a:extLst>
          </p:cNvPr>
          <p:cNvSpPr>
            <a:spLocks noGrp="1"/>
          </p:cNvSpPr>
          <p:nvPr/>
        </p:nvSpPr>
        <p:spPr>
          <a:xfrm>
            <a:off x="569555" y="2177470"/>
            <a:ext cx="2207594" cy="2743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>
                <a:latin typeface="Arial"/>
                <a:ea typeface="Arial"/>
                <a:cs typeface="Arial"/>
              </a:rPr>
              <a:t>Peak-time queues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A129B97-8AB0-A07D-27D5-16E805A4DFB6}"/>
              </a:ext>
            </a:extLst>
          </p:cNvPr>
          <p:cNvSpPr>
            <a:spLocks noGrp="1"/>
          </p:cNvSpPr>
          <p:nvPr/>
        </p:nvSpPr>
        <p:spPr>
          <a:xfrm>
            <a:off x="606084" y="2797352"/>
            <a:ext cx="2207594" cy="2743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sz="1200">
                <a:latin typeface="Arial"/>
                <a:ea typeface="Arial"/>
                <a:cs typeface="Arial"/>
              </a:rPr>
              <a:t>Pre-order calls missed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0A04F2-4F22-A08C-F5B4-F30F002E227B}"/>
              </a:ext>
            </a:extLst>
          </p:cNvPr>
          <p:cNvSpPr>
            <a:spLocks noGrp="1"/>
          </p:cNvSpPr>
          <p:nvPr/>
        </p:nvSpPr>
        <p:spPr>
          <a:xfrm>
            <a:off x="399351" y="94505"/>
            <a:ext cx="1158544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  <a:defRPr sz="22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800" b="1" u="sng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Sales stagnation: a root-cause map</a:t>
            </a:r>
          </a:p>
          <a:p>
            <a:pPr algn="ctr">
              <a:buNone/>
              <a:defRPr sz="22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sz="2800" b="1" u="sng" dirty="0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E62149-100D-392D-3127-3D301273C6F0}"/>
              </a:ext>
            </a:extLst>
          </p:cNvPr>
          <p:cNvSpPr>
            <a:spLocks noGrp="1"/>
          </p:cNvSpPr>
          <p:nvPr/>
        </p:nvSpPr>
        <p:spPr>
          <a:xfrm>
            <a:off x="1932318" y="5874927"/>
            <a:ext cx="10041596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/>
              <a:buChar char="•"/>
              <a:defRPr sz="1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00000"/>
                </a:solidFill>
                <a:latin typeface="Arial"/>
                <a:ea typeface="Arial"/>
                <a:cs typeface="Arial"/>
              </a:rPr>
              <a:t>Sources: Sproull (2018); Basil’s Bakery Case Study (2026)</a:t>
            </a:r>
            <a:endParaRPr>
              <a:latin typeface="Arial"/>
              <a:ea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42852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BB56EB9-078F-4952-AC1F-149C7A0AE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9934" y="702156"/>
            <a:ext cx="7157865" cy="1013800"/>
          </a:xfrm>
        </p:spPr>
        <p:txBody>
          <a:bodyPr>
            <a:normAutofit/>
          </a:bodyPr>
          <a:lstStyle/>
          <a:p>
            <a:pPr>
              <a:buNone/>
              <a:defRPr sz="2550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2550" b="1" u="sng">
                <a:solidFill>
                  <a:schemeClr val="accent1"/>
                </a:solidFill>
                <a:latin typeface="Arial"/>
                <a:ea typeface="Arial"/>
                <a:cs typeface="Arial"/>
              </a:rPr>
              <a:t>Key findings from the analysis</a:t>
            </a:r>
          </a:p>
        </p:txBody>
      </p:sp>
      <p:pic>
        <p:nvPicPr>
          <p:cNvPr id="5" name="Picture 4" descr="Breads on display">
            <a:extLst>
              <a:ext uri="{FF2B5EF4-FFF2-40B4-BE49-F238E27FC236}">
                <a16:creationId xmlns:a16="http://schemas.microsoft.com/office/drawing/2014/main" id="{9FCB8E5E-7A24-5AEB-DC0C-ECB15ACE6F8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018" r="33766" b="-1"/>
          <a:stretch>
            <a:fillRect/>
          </a:stretch>
        </p:blipFill>
        <p:spPr>
          <a:xfrm>
            <a:off x="20" y="10"/>
            <a:ext cx="4131713" cy="68579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B42427A-0A1F-4A55-8705-D9179F1E0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49934" y="457200"/>
            <a:ext cx="7223760" cy="91440"/>
          </a:xfrm>
          <a:prstGeom prst="rect">
            <a:avLst/>
          </a:prstGeom>
          <a:solidFill>
            <a:srgbClr val="DDA954"/>
          </a:solidFill>
          <a:ln>
            <a:solidFill>
              <a:srgbClr val="DDA95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9934" y="1896533"/>
            <a:ext cx="7157866" cy="3962266"/>
          </a:xfrm>
        </p:spPr>
        <p:txBody>
          <a:bodyPr>
            <a:normAutofit/>
          </a:bodyPr>
          <a:lstStyle/>
          <a:p>
            <a:pPr marL="0" indent="0">
              <a:buClr>
                <a:srgbClr val="DDA954"/>
              </a:buClr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b="0" dirty="0">
                <a:latin typeface="Arial"/>
                <a:ea typeface="Arial"/>
                <a:cs typeface="Arial"/>
              </a:rPr>
              <a:t>Basil’s Bakery depends on a local footfall level that no longer exists consistently</a:t>
            </a:r>
          </a:p>
          <a:p>
            <a:pPr>
              <a:buClr>
                <a:srgbClr val="DDA954"/>
              </a:buClr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dirty="0">
                <a:latin typeface="Arial"/>
                <a:ea typeface="Arial"/>
                <a:cs typeface="Arial"/>
              </a:rPr>
              <a:t>Hybrid work has changed when and where former customers buy lunch and snacks</a:t>
            </a:r>
          </a:p>
          <a:p>
            <a:pPr>
              <a:buClr>
                <a:srgbClr val="DDA954"/>
              </a:buClr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dirty="0">
                <a:latin typeface="Arial"/>
                <a:ea typeface="Arial"/>
                <a:cs typeface="Arial"/>
              </a:rPr>
              <a:t>Service capacity and limited ordering channels can convert customer interest into missed sales</a:t>
            </a:r>
          </a:p>
          <a:p>
            <a:pPr>
              <a:buClr>
                <a:srgbClr val="DDA954"/>
              </a:buClr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dirty="0">
                <a:latin typeface="Arial"/>
                <a:ea typeface="Arial"/>
                <a:cs typeface="Arial"/>
              </a:rPr>
              <a:t>The PESTEL </a:t>
            </a:r>
            <a:r>
              <a:rPr lang="en-GB" b="0" dirty="0">
                <a:latin typeface="Arial"/>
                <a:ea typeface="Arial"/>
                <a:cs typeface="Arial"/>
              </a:rPr>
              <a:t> and Fishbone analyses both indicate that the problem has multiple connected causes</a:t>
            </a:r>
          </a:p>
          <a:p>
            <a:pPr marL="0" indent="0">
              <a:buClr>
                <a:srgbClr val="DDA954"/>
              </a:buClr>
              <a:buNone/>
            </a:pPr>
            <a:endParaRPr lang="en-GB" dirty="0">
              <a:latin typeface="Arial"/>
              <a:ea typeface="Arial"/>
              <a:cs typeface="Arial"/>
            </a:endParaRPr>
          </a:p>
          <a:p>
            <a:pPr lvl="2">
              <a:buClr>
                <a:srgbClr val="DDA954"/>
              </a:buClr>
              <a:buNone/>
              <a:defRPr sz="1575" b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b="0" dirty="0">
                <a:latin typeface="Arial"/>
                <a:ea typeface="Arial"/>
                <a:cs typeface="Arial"/>
              </a:rPr>
              <a:t>Sources: Basil’s Bakery Case Study (2026); Brooks, Weatherston and Wilkinson (2011); Belton and Stewart (2002)</a:t>
            </a:r>
          </a:p>
        </p:txBody>
      </p:sp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EA81853-BCE1-4B7C-922E-A502B7B5FD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A53F3F5-328C-4AC3-B3C4-6A9D4C3D37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6F4EB7-4458-1BD6-84B6-F065295257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41830" y="863695"/>
            <a:ext cx="7498617" cy="4947169"/>
          </a:xfrm>
        </p:spPr>
        <p:txBody>
          <a:bodyPr anchor="ctr">
            <a:no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Adair, J.E. (2022) </a:t>
            </a:r>
            <a:r>
              <a:rPr lang="en-GB" sz="1600" i="1" dirty="0">
                <a:solidFill>
                  <a:schemeClr val="bg1"/>
                </a:solidFill>
              </a:rPr>
              <a:t>Decision making and problem solving: Break through the barriers and banish uncertainty at work</a:t>
            </a:r>
            <a:r>
              <a:rPr lang="en-GB" sz="1600" dirty="0">
                <a:solidFill>
                  <a:schemeClr val="bg1"/>
                </a:solidFill>
              </a:rPr>
              <a:t>. 5th </a:t>
            </a:r>
            <a:r>
              <a:rPr lang="en-GB" sz="1600" dirty="0" err="1">
                <a:solidFill>
                  <a:schemeClr val="bg1"/>
                </a:solidFill>
              </a:rPr>
              <a:t>edn</a:t>
            </a:r>
            <a:r>
              <a:rPr lang="en-GB" sz="1600" dirty="0">
                <a:solidFill>
                  <a:schemeClr val="bg1"/>
                </a:solidFill>
              </a:rPr>
              <a:t>. London: Kogan Page.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Basil’s Bakery Case Study (2026) </a:t>
            </a:r>
            <a:r>
              <a:rPr lang="en-GB" sz="1600" i="1" dirty="0">
                <a:solidFill>
                  <a:schemeClr val="bg1"/>
                </a:solidFill>
              </a:rPr>
              <a:t>Assessment case material</a:t>
            </a:r>
            <a:r>
              <a:rPr lang="en-GB" sz="1600" dirty="0">
                <a:solidFill>
                  <a:schemeClr val="bg1"/>
                </a:solidFill>
              </a:rPr>
              <a:t>. Provided by the module tutor.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Belton, V. and Stewart, T.J. (2002) </a:t>
            </a:r>
            <a:r>
              <a:rPr lang="en-GB" sz="1600" i="1" dirty="0">
                <a:solidFill>
                  <a:schemeClr val="bg1"/>
                </a:solidFill>
              </a:rPr>
              <a:t>Multiple criteria decision analysis: An integrated approach</a:t>
            </a:r>
            <a:r>
              <a:rPr lang="en-GB" sz="1600" dirty="0">
                <a:solidFill>
                  <a:schemeClr val="bg1"/>
                </a:solidFill>
              </a:rPr>
              <a:t>. New York: Springer.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Brooks, I., Weatherston, J. and Wilkinson, G. (2011) </a:t>
            </a:r>
            <a:r>
              <a:rPr lang="en-GB" sz="1600" i="1" dirty="0">
                <a:solidFill>
                  <a:schemeClr val="bg1"/>
                </a:solidFill>
              </a:rPr>
              <a:t>The international business environment: Challenges and changes</a:t>
            </a:r>
            <a:r>
              <a:rPr lang="en-GB" sz="1600" dirty="0">
                <a:solidFill>
                  <a:schemeClr val="bg1"/>
                </a:solidFill>
              </a:rPr>
              <a:t>. 2nd </a:t>
            </a:r>
            <a:r>
              <a:rPr lang="en-GB" sz="1600" dirty="0" err="1">
                <a:solidFill>
                  <a:schemeClr val="bg1"/>
                </a:solidFill>
              </a:rPr>
              <a:t>edn</a:t>
            </a:r>
            <a:r>
              <a:rPr lang="en-GB" sz="1600" dirty="0">
                <a:solidFill>
                  <a:schemeClr val="bg1"/>
                </a:solidFill>
              </a:rPr>
              <a:t>. Harlow: Financial Times/Prentice Hall.</a:t>
            </a:r>
            <a:br>
              <a:rPr lang="en-GB" sz="1600" dirty="0">
                <a:solidFill>
                  <a:schemeClr val="bg1"/>
                </a:solidFill>
              </a:rPr>
            </a:br>
            <a:r>
              <a:rPr lang="en-GB" sz="1600" dirty="0">
                <a:solidFill>
                  <a:schemeClr val="bg1"/>
                </a:solidFill>
              </a:rPr>
              <a:t>Sproull, R. (2018) </a:t>
            </a:r>
            <a:r>
              <a:rPr lang="en-GB" sz="1600" i="1" dirty="0">
                <a:solidFill>
                  <a:schemeClr val="bg1"/>
                </a:solidFill>
              </a:rPr>
              <a:t>The problem-solving, problem-prevention, and decision-making guide: Organized and systematic roadmaps for managers</a:t>
            </a:r>
            <a:r>
              <a:rPr lang="en-GB" sz="1600" dirty="0">
                <a:solidFill>
                  <a:schemeClr val="bg1"/>
                </a:solidFill>
              </a:rPr>
              <a:t>. New York: Taylor &amp; Francis.</a:t>
            </a:r>
            <a:br>
              <a:rPr lang="en-GB" sz="1600" dirty="0">
                <a:solidFill>
                  <a:schemeClr val="bg1"/>
                </a:solidFill>
              </a:rPr>
            </a:b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8C0B53-F62B-4C6C-948D-0F3A70C42A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644729"/>
            <a:ext cx="3703320" cy="574583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7B976E-B086-88A5-A32B-C398CF02C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8268" y="863695"/>
            <a:ext cx="3059854" cy="4947170"/>
          </a:xfrm>
        </p:spPr>
        <p:txBody>
          <a:bodyPr anchor="ctr">
            <a:norm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References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ECACBD-42EC-44A4-B0DE-2DEDB73E13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BBB5757-5277-4AC5-8E2C-46B13387BC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3643"/>
            <a:ext cx="7503637" cy="9499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21" y="1495426"/>
            <a:ext cx="10584679" cy="4681537"/>
          </a:xfrm>
        </p:spPr>
        <p:txBody>
          <a:bodyPr/>
          <a:lstStyle/>
          <a:p>
            <a:pPr algn="ctr">
              <a:defRPr sz="3000" b="1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00000"/>
                </a:solidFill>
                <a:latin typeface="Arial"/>
                <a:ea typeface="Arial"/>
                <a:cs typeface="Arial"/>
              </a:rPr>
              <a:t>Questions and answers</a:t>
            </a:r>
            <a:endParaRPr>
              <a:latin typeface="Arial"/>
              <a:ea typeface="Arial"/>
              <a:cs typeface="Arial"/>
            </a:endParaRPr>
          </a:p>
        </p:txBody>
      </p:sp>
      <p:pic>
        <p:nvPicPr>
          <p:cNvPr id="6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885871" y="2087592"/>
            <a:ext cx="6551427" cy="273762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30</TotalTime>
  <Words>797</Words>
  <Application>Microsoft Office PowerPoint</Application>
  <DocSecurity>0</DocSecurity>
  <PresentationFormat>Widescreen</PresentationFormat>
  <Paragraphs>94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Gill Sans MT</vt:lpstr>
      <vt:lpstr>Wingdings 2</vt:lpstr>
      <vt:lpstr>Dividend</vt:lpstr>
      <vt:lpstr>PowerPoint Presentation</vt:lpstr>
      <vt:lpstr>    What this presentation examines </vt:lpstr>
      <vt:lpstr>Basil’s Bakery: business position</vt:lpstr>
      <vt:lpstr>Why sales have failed to recover </vt:lpstr>
      <vt:lpstr>PESTEL as a decision-support tool </vt:lpstr>
      <vt:lpstr>External pressures and openings</vt:lpstr>
      <vt:lpstr>Fishbone Diagram as a root-cause tool</vt:lpstr>
      <vt:lpstr>PowerPoint Presentation</vt:lpstr>
      <vt:lpstr>Key findings from the analysis</vt:lpstr>
      <vt:lpstr>Adair, J.E. (2022) Decision making and problem solving: Break through the barriers and banish uncertainty at work. 5th edn. London: Kogan Page. Basil’s Bakery Case Study (2026) Assessment case material. Provided by the module tutor. Belton, V. and Stewart, T.J. (2002) Multiple criteria decision analysis: An integrated approach. New York: Springer. Brooks, I., Weatherston, J. and Wilkinson, G. (2011) The international business environment: Challenges and changes. 2nd edn. Harlow: Financial Times/Prentice Hall. Sproull, R. (2018) The problem-solving, problem-prevention, and decision-making guide: Organized and systematic roadmaps for managers. New York: Taylor &amp; Francis.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Maryam Ashraf</cp:lastModifiedBy>
  <cp:revision>6</cp:revision>
  <dcterms:created xsi:type="dcterms:W3CDTF">2026-10-03T14:53:00Z</dcterms:created>
  <dcterms:modified xsi:type="dcterms:W3CDTF">2026-10-11T23:15:49Z</dcterms:modified>
</cp:coreProperties>
</file>