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71" r:id="rId7"/>
    <p:sldId id="272" r:id="rId8"/>
    <p:sldId id="270" r:id="rId9"/>
    <p:sldId id="267" r:id="rId10"/>
    <p:sldId id="268" r:id="rId11"/>
    <p:sldId id="269" r:id="rId12"/>
  </p:sldIdLst>
  <p:sldSz cx="9144000" cy="5143500" type="screen16x9"/>
  <p:notesSz cx="5143500" cy="9144000"/>
  <p:embeddedFontLst>
    <p:embeddedFont>
      <p:font typeface="Barlow Bold" panose="020B0604020202020204" pitchFamily="34" charset="0"/>
      <p:regular r:id="rId14"/>
    </p:embeddedFont>
    <p:embeddedFont>
      <p:font typeface="Merriweather Bold" pitchFamily="2" charset="0"/>
      <p:regular r:id="rId15"/>
    </p:embeddedFont>
    <p:embeddedFont>
      <p:font typeface="Merriweather Light" panose="00000400000000000000" pitchFamily="2" charset="0"/>
      <p:regular r:id="rId16"/>
      <p:italic r:id="rId17"/>
    </p:embeddedFont>
    <p:embeddedFont>
      <p:font typeface="Open Sans" panose="020B0606030504020204" pitchFamily="34" charset="0"/>
      <p:regular r:id="rId18"/>
      <p:bold r:id="rId19"/>
      <p:italic r:id="rId20"/>
      <p:boldItalic r:id="rId21"/>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99"/>
    <a:srgbClr val="CCFFFF"/>
    <a:srgbClr val="FFCCCC"/>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84" d="100"/>
          <a:sy n="84" d="100"/>
        </p:scale>
        <p:origin x="78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font" Target="fonts/font5.fntdata" /><Relationship Id="rId3" Type="http://schemas.openxmlformats.org/officeDocument/2006/relationships/slide" Target="slides/slide2.xml" /><Relationship Id="rId21" Type="http://schemas.openxmlformats.org/officeDocument/2006/relationships/font" Target="fonts/font8.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4.fntdata"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font" Target="fonts/font3.fntdata" /><Relationship Id="rId20" Type="http://schemas.openxmlformats.org/officeDocument/2006/relationships/font" Target="fonts/font7.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font" Target="fonts/font2.fntdata"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font" Target="fonts/font6.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1.fntdata"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843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 Id="rId4" Type="http://schemas.openxmlformats.org/officeDocument/2006/relationships/image" Target="../media/image5.png"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notesSlide" Target="../notesSlides/notesSlide7.xml" /><Relationship Id="rId1" Type="http://schemas.openxmlformats.org/officeDocument/2006/relationships/slideLayout" Target="../slideLayouts/slideLayout2.xml" /><Relationship Id="rId4" Type="http://schemas.openxmlformats.org/officeDocument/2006/relationships/image" Target="../media/image9.svg" /></Relationships>
</file>

<file path=ppt/slides/_rels/slide11.xml.rels><?xml version="1.0" encoding="UTF-8" standalone="yes"?>
<Relationships xmlns="http://schemas.openxmlformats.org/package/2006/relationships"><Relationship Id="rId8" Type="http://schemas.openxmlformats.org/officeDocument/2006/relationships/hyperlink" Target="https://pmc.ncbi.nlm.nih.gov/articles/PMC12540260/" TargetMode="External" /><Relationship Id="rId13" Type="http://schemas.openxmlformats.org/officeDocument/2006/relationships/hyperlink" Target="https://journals.physiology.org/doi/pdf/10.1152/ajprenal.00184.2024" TargetMode="External" /><Relationship Id="rId3" Type="http://schemas.openxmlformats.org/officeDocument/2006/relationships/hyperlink" Target="https://www.jbc.org/article/S0021-9258(24)02021-0/pdf" TargetMode="External" /><Relationship Id="rId7" Type="http://schemas.openxmlformats.org/officeDocument/2006/relationships/hyperlink" Target="https://academic.oup.com/stmcls/advance-article-abstract/doi/10.1093/stmcls/sxag003/8432920" TargetMode="External" /><Relationship Id="rId12" Type="http://schemas.openxmlformats.org/officeDocument/2006/relationships/hyperlink" Target="https://www.mdpi.com/2218-273X/15/6/794" TargetMode="Externa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hyperlink" Target="https://www.sciencedirect.com/science/article/pii/S0085253822001831" TargetMode="External" /><Relationship Id="rId11" Type="http://schemas.openxmlformats.org/officeDocument/2006/relationships/hyperlink" Target="https://journals.lww.com/rmr/fulltext/2025/12000/mechanisms_and_clinical_advances_in_the_in_vivo.3.aspx" TargetMode="External" /><Relationship Id="rId5" Type="http://schemas.openxmlformats.org/officeDocument/2006/relationships/hyperlink" Target="https://link.springer.com/content/pdf/10.1186/s43556-026-00462-z.pdf" TargetMode="External" /><Relationship Id="rId10" Type="http://schemas.openxmlformats.org/officeDocument/2006/relationships/hyperlink" Target="https://www.mdpi.com/1422-0067/23/3/1542" TargetMode="External" /><Relationship Id="rId4" Type="http://schemas.openxmlformats.org/officeDocument/2006/relationships/hyperlink" Target="https://www.frontiersin.org/journals/immunology/articles/10.3389/fimmu.2026.1738491/pdf" TargetMode="External" /><Relationship Id="rId9" Type="http://schemas.openxmlformats.org/officeDocument/2006/relationships/hyperlink" Target="https://www.frontiersin.org/journals/immunology/articles/10.3389/fimmu.2022.849891/pdf" TargetMode="External" /><Relationship Id="rId14" Type="http://schemas.openxmlformats.org/officeDocument/2006/relationships/hyperlink" Target="https://www.sciencedirect.com/science/article/pii/S0026049522000725"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3429000" cy="5143500"/>
          </a:xfrm>
          <a:prstGeom prst="rect">
            <a:avLst/>
          </a:prstGeom>
        </p:spPr>
      </p:pic>
      <p:sp>
        <p:nvSpPr>
          <p:cNvPr id="3" name="Text 0"/>
          <p:cNvSpPr/>
          <p:nvPr/>
        </p:nvSpPr>
        <p:spPr>
          <a:xfrm>
            <a:off x="3925119" y="639812"/>
            <a:ext cx="4722763" cy="1162645"/>
          </a:xfrm>
          <a:prstGeom prst="rect">
            <a:avLst/>
          </a:prstGeom>
          <a:noFill/>
          <a:ln/>
        </p:spPr>
        <p:txBody>
          <a:bodyPr wrap="square" lIns="0" tIns="0" rIns="0" bIns="0" rtlCol="0" anchor="t">
            <a:normAutofit/>
          </a:bodyPr>
          <a:lstStyle/>
          <a:p>
            <a:pPr marL="0" indent="0" algn="l">
              <a:lnSpc>
                <a:spcPct val="104000"/>
              </a:lnSpc>
              <a:buNone/>
            </a:pPr>
            <a:r>
              <a:rPr lang="en-US" sz="2400" b="1" dirty="0">
                <a:solidFill>
                  <a:srgbClr val="403C4E"/>
                </a:solidFill>
                <a:latin typeface="Merriweather Bold" pitchFamily="34" charset="0"/>
                <a:ea typeface="Merriweather Bold" pitchFamily="34" charset="-122"/>
                <a:cs typeface="Merriweather Bold" pitchFamily="34" charset="-120"/>
              </a:rPr>
              <a:t>Acute Kidney Injury (AKI): Mechanisms of Injury, Repair and Regenerative Medicine</a:t>
            </a:r>
            <a:endParaRPr lang="en-US" sz="2400" dirty="0"/>
          </a:p>
        </p:txBody>
      </p:sp>
      <p:sp>
        <p:nvSpPr>
          <p:cNvPr id="4" name="Text 1"/>
          <p:cNvSpPr/>
          <p:nvPr/>
        </p:nvSpPr>
        <p:spPr>
          <a:xfrm>
            <a:off x="3925119" y="1988493"/>
            <a:ext cx="5179963"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LCHS7006 Case Study</a:t>
            </a:r>
            <a:endParaRPr lang="en-US" sz="950" dirty="0"/>
          </a:p>
        </p:txBody>
      </p:sp>
      <p:sp>
        <p:nvSpPr>
          <p:cNvPr id="5" name="Shape 2"/>
          <p:cNvSpPr/>
          <p:nvPr/>
        </p:nvSpPr>
        <p:spPr>
          <a:xfrm>
            <a:off x="3925119" y="2326481"/>
            <a:ext cx="4722763" cy="451321"/>
          </a:xfrm>
          <a:prstGeom prst="roundRect">
            <a:avLst>
              <a:gd name="adj" fmla="val 11544"/>
            </a:avLst>
          </a:prstGeom>
          <a:solidFill>
            <a:srgbClr val="FFD8CC"/>
          </a:solidFill>
          <a:ln w="4763">
            <a:solidFill>
              <a:srgbClr val="E5BEB2"/>
            </a:solidFill>
            <a:prstDash val="solid"/>
          </a:ln>
        </p:spPr>
      </p:sp>
      <p:sp>
        <p:nvSpPr>
          <p:cNvPr id="6" name="Text 3"/>
          <p:cNvSpPr/>
          <p:nvPr/>
        </p:nvSpPr>
        <p:spPr>
          <a:xfrm>
            <a:off x="4053855" y="2455218"/>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Student Name: </a:t>
            </a:r>
            <a:r>
              <a:rPr lang="en-US" sz="1200" b="1" dirty="0" err="1">
                <a:solidFill>
                  <a:srgbClr val="403C4E"/>
                </a:solidFill>
                <a:latin typeface="Merriweather Bold" pitchFamily="34" charset="0"/>
                <a:ea typeface="Merriweather Bold" pitchFamily="34" charset="-122"/>
                <a:cs typeface="Merriweather Bold" pitchFamily="34" charset="-120"/>
              </a:rPr>
              <a:t>Krishaben</a:t>
            </a:r>
            <a:r>
              <a:rPr lang="en-US" sz="1200" b="1" dirty="0">
                <a:solidFill>
                  <a:srgbClr val="403C4E"/>
                </a:solidFill>
                <a:latin typeface="Merriweather Bold" pitchFamily="34" charset="0"/>
                <a:ea typeface="Merriweather Bold" pitchFamily="34" charset="-122"/>
                <a:cs typeface="Merriweather Bold" pitchFamily="34" charset="-120"/>
              </a:rPr>
              <a:t> </a:t>
            </a:r>
            <a:r>
              <a:rPr lang="en-US" sz="1200" b="1" dirty="0" err="1">
                <a:solidFill>
                  <a:srgbClr val="403C4E"/>
                </a:solidFill>
                <a:latin typeface="Merriweather Bold" pitchFamily="34" charset="0"/>
                <a:ea typeface="Merriweather Bold" pitchFamily="34" charset="-122"/>
                <a:cs typeface="Merriweather Bold" pitchFamily="34" charset="-120"/>
              </a:rPr>
              <a:t>Mukeshbhai</a:t>
            </a:r>
            <a:r>
              <a:rPr lang="en-US" sz="1200" b="1" dirty="0">
                <a:solidFill>
                  <a:srgbClr val="403C4E"/>
                </a:solidFill>
                <a:latin typeface="Merriweather Bold" pitchFamily="34" charset="0"/>
                <a:ea typeface="Merriweather Bold" pitchFamily="34" charset="-122"/>
                <a:cs typeface="Merriweather Bold" pitchFamily="34" charset="-120"/>
              </a:rPr>
              <a:t> Ahir</a:t>
            </a:r>
            <a:endParaRPr lang="en-US" sz="1200" dirty="0"/>
          </a:p>
        </p:txBody>
      </p:sp>
      <p:sp>
        <p:nvSpPr>
          <p:cNvPr id="7" name="Shape 4"/>
          <p:cNvSpPr/>
          <p:nvPr/>
        </p:nvSpPr>
        <p:spPr>
          <a:xfrm>
            <a:off x="3925119" y="2901776"/>
            <a:ext cx="4722763" cy="451321"/>
          </a:xfrm>
          <a:prstGeom prst="roundRect">
            <a:avLst>
              <a:gd name="adj" fmla="val 11544"/>
            </a:avLst>
          </a:prstGeom>
          <a:solidFill>
            <a:srgbClr val="FFD8CC"/>
          </a:solidFill>
          <a:ln w="4763">
            <a:solidFill>
              <a:srgbClr val="E5BEB2"/>
            </a:solidFill>
            <a:prstDash val="solid"/>
          </a:ln>
        </p:spPr>
      </p:sp>
      <p:sp>
        <p:nvSpPr>
          <p:cNvPr id="8" name="Text 5"/>
          <p:cNvSpPr/>
          <p:nvPr/>
        </p:nvSpPr>
        <p:spPr>
          <a:xfrm>
            <a:off x="4053855" y="3030513"/>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Student ID: 2527055</a:t>
            </a:r>
            <a:endParaRPr lang="en-US" sz="1200" dirty="0"/>
          </a:p>
        </p:txBody>
      </p:sp>
      <p:sp>
        <p:nvSpPr>
          <p:cNvPr id="9" name="Shape 6"/>
          <p:cNvSpPr/>
          <p:nvPr/>
        </p:nvSpPr>
        <p:spPr>
          <a:xfrm>
            <a:off x="3925119" y="3477071"/>
            <a:ext cx="4722763" cy="451321"/>
          </a:xfrm>
          <a:prstGeom prst="roundRect">
            <a:avLst>
              <a:gd name="adj" fmla="val 11544"/>
            </a:avLst>
          </a:prstGeom>
          <a:solidFill>
            <a:srgbClr val="FFD8CC"/>
          </a:solidFill>
          <a:ln w="4763">
            <a:solidFill>
              <a:srgbClr val="E5BEB2"/>
            </a:solidFill>
            <a:prstDash val="solid"/>
          </a:ln>
        </p:spPr>
      </p:sp>
      <p:sp>
        <p:nvSpPr>
          <p:cNvPr id="10" name="Text 7"/>
          <p:cNvSpPr/>
          <p:nvPr/>
        </p:nvSpPr>
        <p:spPr>
          <a:xfrm>
            <a:off x="4053854" y="3589020"/>
            <a:ext cx="4853925" cy="396240"/>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Module Code: Quality Assurance and Service Improvements </a:t>
            </a:r>
          </a:p>
          <a:p>
            <a:pPr marL="0" indent="0" algn="l">
              <a:lnSpc>
                <a:spcPct val="104000"/>
              </a:lnSpc>
              <a:buNone/>
            </a:pPr>
            <a:r>
              <a:rPr lang="en-US" sz="1200" b="1" dirty="0"/>
              <a:t>                               </a:t>
            </a:r>
            <a:r>
              <a:rPr lang="en-US" sz="1200" b="1" dirty="0">
                <a:solidFill>
                  <a:schemeClr val="tx2">
                    <a:lumMod val="75000"/>
                  </a:schemeClr>
                </a:solidFill>
              </a:rPr>
              <a:t>(LCHS7006)</a:t>
            </a:r>
          </a:p>
        </p:txBody>
      </p:sp>
      <p:sp>
        <p:nvSpPr>
          <p:cNvPr id="11" name="Shape 8"/>
          <p:cNvSpPr/>
          <p:nvPr/>
        </p:nvSpPr>
        <p:spPr>
          <a:xfrm>
            <a:off x="3917499" y="4052367"/>
            <a:ext cx="4722763" cy="451321"/>
          </a:xfrm>
          <a:prstGeom prst="roundRect">
            <a:avLst>
              <a:gd name="adj" fmla="val 11544"/>
            </a:avLst>
          </a:prstGeom>
          <a:solidFill>
            <a:srgbClr val="FFD8CC"/>
          </a:solidFill>
          <a:ln w="4763">
            <a:solidFill>
              <a:srgbClr val="E5BEB2"/>
            </a:solidFill>
            <a:prstDash val="solid"/>
          </a:ln>
        </p:spPr>
      </p:sp>
      <p:sp>
        <p:nvSpPr>
          <p:cNvPr id="12" name="Text 9"/>
          <p:cNvSpPr/>
          <p:nvPr/>
        </p:nvSpPr>
        <p:spPr>
          <a:xfrm>
            <a:off x="4053855" y="4181103"/>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Lecturer Name: Dr. Fahad Khan</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96119" y="583777"/>
            <a:ext cx="7242125" cy="492027"/>
          </a:xfrm>
          <a:prstGeom prst="rect">
            <a:avLst/>
          </a:prstGeom>
          <a:noFill/>
          <a:ln/>
        </p:spPr>
        <p:txBody>
          <a:bodyPr wrap="none" lIns="0" tIns="0" rIns="0" bIns="0" rtlCol="0" anchor="t"/>
          <a:lstStyle/>
          <a:p>
            <a:pPr algn="ctr">
              <a:lnSpc>
                <a:spcPct val="104000"/>
              </a:lnSpc>
            </a:pPr>
            <a:r>
              <a:rPr lang="en-IN" b="1" dirty="0"/>
              <a:t>Case Study Overview and National Pattern</a:t>
            </a:r>
            <a:endParaRPr lang="en-US" sz="1200" b="1" dirty="0">
              <a:solidFill>
                <a:srgbClr val="403C4E"/>
              </a:solidFill>
              <a:latin typeface="Merriweather Bold" pitchFamily="34" charset="0"/>
              <a:ea typeface="Merriweather Bold" pitchFamily="34" charset="-122"/>
              <a:cs typeface="Merriweather Bold" pitchFamily="34" charset="-120"/>
            </a:endParaRPr>
          </a:p>
          <a:p>
            <a:pPr marL="0" indent="0" algn="ctr">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Acute Kidney Injury as a Patient Safety Issue</a:t>
            </a:r>
            <a:endParaRPr lang="en-US" sz="1200" dirty="0"/>
          </a:p>
        </p:txBody>
      </p:sp>
      <p:sp>
        <p:nvSpPr>
          <p:cNvPr id="3" name="Shape 1"/>
          <p:cNvSpPr/>
          <p:nvPr/>
        </p:nvSpPr>
        <p:spPr>
          <a:xfrm>
            <a:off x="496119" y="1219349"/>
            <a:ext cx="1230064" cy="233214"/>
          </a:xfrm>
          <a:prstGeom prst="roundRect">
            <a:avLst>
              <a:gd name="adj" fmla="val 17872"/>
            </a:avLst>
          </a:prstGeom>
          <a:solidFill>
            <a:srgbClr val="FFD8CC"/>
          </a:solidFill>
          <a:ln/>
        </p:spPr>
      </p:sp>
      <p:sp>
        <p:nvSpPr>
          <p:cNvPr id="4" name="Text 2"/>
          <p:cNvSpPr/>
          <p:nvPr/>
        </p:nvSpPr>
        <p:spPr>
          <a:xfrm>
            <a:off x="570533" y="1256556"/>
            <a:ext cx="1538436" cy="158800"/>
          </a:xfrm>
          <a:prstGeom prst="rect">
            <a:avLst/>
          </a:prstGeom>
          <a:noFill/>
          <a:ln/>
        </p:spPr>
        <p:txBody>
          <a:bodyPr wrap="none" lIns="0" tIns="0" rIns="0" bIns="0" rtlCol="0" anchor="t"/>
          <a:lstStyle/>
          <a:p>
            <a:pPr marL="0" indent="0" algn="l">
              <a:lnSpc>
                <a:spcPct val="133000"/>
              </a:lnSpc>
              <a:buNone/>
            </a:pPr>
            <a:r>
              <a:rPr lang="en-US" sz="750" dirty="0">
                <a:solidFill>
                  <a:srgbClr val="403C4E"/>
                </a:solidFill>
                <a:latin typeface="Open Sans" pitchFamily="34" charset="0"/>
                <a:ea typeface="Open Sans" pitchFamily="34" charset="-122"/>
                <a:cs typeface="Open Sans" pitchFamily="34" charset="-120"/>
              </a:rPr>
              <a:t>CASE STUDY OVERVIEW</a:t>
            </a:r>
            <a:endParaRPr lang="en-US" sz="750"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1595884"/>
            <a:ext cx="186035" cy="186035"/>
          </a:xfrm>
          <a:prstGeom prst="rect">
            <a:avLst/>
          </a:prstGeom>
        </p:spPr>
      </p:pic>
      <p:sp>
        <p:nvSpPr>
          <p:cNvPr id="6" name="Text 3"/>
          <p:cNvSpPr/>
          <p:nvPr/>
        </p:nvSpPr>
        <p:spPr>
          <a:xfrm>
            <a:off x="899145" y="1592089"/>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Global Burden</a:t>
            </a:r>
            <a:endParaRPr lang="en-US" sz="1200" dirty="0"/>
          </a:p>
        </p:txBody>
      </p:sp>
      <p:sp>
        <p:nvSpPr>
          <p:cNvPr id="7" name="Text 4"/>
          <p:cNvSpPr/>
          <p:nvPr/>
        </p:nvSpPr>
        <p:spPr>
          <a:xfrm>
            <a:off x="899145" y="1860352"/>
            <a:ext cx="3595315" cy="992312"/>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Acute kidney injury (AKI) is a common and serious hospital-acquired complication associated with increased morbidity, mortality, healthcare costs and prolonged hospital stays across healthcare systems worldwide (Rayego-Mateos et al., 2022).</a:t>
            </a:r>
            <a:endParaRPr lang="en-US" sz="950" dirty="0"/>
          </a:p>
        </p:txBody>
      </p:sp>
      <p:pic>
        <p:nvPicPr>
          <p:cNvPr id="8"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95974" y="1595884"/>
            <a:ext cx="186035" cy="186035"/>
          </a:xfrm>
          <a:prstGeom prst="rect">
            <a:avLst/>
          </a:prstGeom>
        </p:spPr>
      </p:pic>
      <p:sp>
        <p:nvSpPr>
          <p:cNvPr id="9" name="Text 5"/>
          <p:cNvSpPr/>
          <p:nvPr/>
        </p:nvSpPr>
        <p:spPr>
          <a:xfrm>
            <a:off x="5052492" y="1592089"/>
            <a:ext cx="1581522"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Delayed Recognition</a:t>
            </a:r>
            <a:endParaRPr lang="en-US" sz="1200" dirty="0"/>
          </a:p>
        </p:txBody>
      </p:sp>
      <p:sp>
        <p:nvSpPr>
          <p:cNvPr id="10" name="Text 6"/>
          <p:cNvSpPr/>
          <p:nvPr/>
        </p:nvSpPr>
        <p:spPr>
          <a:xfrm>
            <a:off x="5052492" y="1860352"/>
            <a:ext cx="3595390"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Delayed recognition and intervention frequently worsen kidney damage and increase the likelihood of progression to chronic kidney disease (Huang et al., 2026).</a:t>
            </a:r>
            <a:endParaRPr lang="en-US" sz="950" dirty="0"/>
          </a:p>
        </p:txBody>
      </p:sp>
      <p:pic>
        <p:nvPicPr>
          <p:cNvPr id="11"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627" y="3104480"/>
            <a:ext cx="186035" cy="186035"/>
          </a:xfrm>
          <a:prstGeom prst="rect">
            <a:avLst/>
          </a:prstGeom>
        </p:spPr>
      </p:pic>
      <p:sp>
        <p:nvSpPr>
          <p:cNvPr id="12" name="Text 7"/>
          <p:cNvSpPr/>
          <p:nvPr/>
        </p:nvSpPr>
        <p:spPr>
          <a:xfrm>
            <a:off x="899145" y="3100685"/>
            <a:ext cx="15505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Preventability</a:t>
            </a:r>
            <a:endParaRPr lang="en-US" sz="1200" dirty="0"/>
          </a:p>
        </p:txBody>
      </p:sp>
      <p:sp>
        <p:nvSpPr>
          <p:cNvPr id="13" name="Text 8"/>
          <p:cNvSpPr/>
          <p:nvPr/>
        </p:nvSpPr>
        <p:spPr>
          <a:xfrm>
            <a:off x="899145" y="3368948"/>
            <a:ext cx="359531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AKI often develops during inpatient care and may be preventable through timely monitoring, risk assessment and early clinical intervention (Zhang et al., 2024).</a:t>
            </a:r>
            <a:endParaRPr lang="en-US" sz="950" dirty="0"/>
          </a:p>
        </p:txBody>
      </p:sp>
      <p:pic>
        <p:nvPicPr>
          <p:cNvPr id="14"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95974" y="3104480"/>
            <a:ext cx="186035" cy="186035"/>
          </a:xfrm>
          <a:prstGeom prst="rect">
            <a:avLst/>
          </a:prstGeom>
        </p:spPr>
      </p:pic>
      <p:sp>
        <p:nvSpPr>
          <p:cNvPr id="15" name="Text 9"/>
          <p:cNvSpPr/>
          <p:nvPr/>
        </p:nvSpPr>
        <p:spPr>
          <a:xfrm>
            <a:off x="5052492" y="3100685"/>
            <a:ext cx="156708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Systemic Challenges</a:t>
            </a:r>
            <a:endParaRPr lang="en-US" sz="1200" dirty="0"/>
          </a:p>
        </p:txBody>
      </p:sp>
      <p:sp>
        <p:nvSpPr>
          <p:cNvPr id="16" name="Text 10"/>
          <p:cNvSpPr/>
          <p:nvPr/>
        </p:nvSpPr>
        <p:spPr>
          <a:xfrm>
            <a:off x="5052492" y="3368948"/>
            <a:ext cx="3595390" cy="1190774"/>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Healthcare organisations continue facing challenges in identifying high-risk patients and implementing consistent preventative measures (Xu et al., 2025). National patient safety strategies increasingly prioritise early AKI detection, prevention and effective management approaches (Naved et al., 2022).</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547464"/>
            <a:ext cx="7517234" cy="511598"/>
          </a:xfrm>
          <a:prstGeom prst="rect">
            <a:avLst/>
          </a:prstGeom>
          <a:noFill/>
          <a:ln/>
        </p:spPr>
        <p:txBody>
          <a:bodyPr wrap="none" lIns="0" tIns="0" rIns="0" bIns="0" rtlCol="0" anchor="t"/>
          <a:lstStyle/>
          <a:p>
            <a:pPr algn="ctr">
              <a:lnSpc>
                <a:spcPct val="104000"/>
              </a:lnSpc>
            </a:pPr>
            <a:r>
              <a:rPr lang="en-IN" b="1" dirty="0"/>
              <a:t>What Went Wrong?</a:t>
            </a:r>
            <a:endParaRPr lang="en-IN" dirty="0"/>
          </a:p>
          <a:p>
            <a:pPr marL="0" indent="0" algn="ctr">
              <a:lnSpc>
                <a:spcPct val="104000"/>
              </a:lnSpc>
              <a:buNone/>
            </a:pPr>
            <a:r>
              <a:rPr lang="en-US" sz="1100" b="1" dirty="0">
                <a:solidFill>
                  <a:srgbClr val="403C4E"/>
                </a:solidFill>
                <a:latin typeface="Merriweather Bold" pitchFamily="34" charset="0"/>
                <a:ea typeface="Merriweather Bold" pitchFamily="34" charset="-122"/>
                <a:cs typeface="Merriweather Bold" pitchFamily="34" charset="-120"/>
              </a:rPr>
              <a:t>Contributing Factors to Hospital-Acquired AKI</a:t>
            </a:r>
            <a:endParaRPr lang="en-US" sz="2400" dirty="0"/>
          </a:p>
        </p:txBody>
      </p:sp>
      <p:sp>
        <p:nvSpPr>
          <p:cNvPr id="3" name="Shape 1"/>
          <p:cNvSpPr/>
          <p:nvPr/>
        </p:nvSpPr>
        <p:spPr>
          <a:xfrm>
            <a:off x="496119" y="1183035"/>
            <a:ext cx="1178123" cy="233214"/>
          </a:xfrm>
          <a:prstGeom prst="roundRect">
            <a:avLst>
              <a:gd name="adj" fmla="val 17872"/>
            </a:avLst>
          </a:prstGeom>
          <a:solidFill>
            <a:srgbClr val="FFD8CC"/>
          </a:solidFill>
          <a:ln/>
        </p:spPr>
      </p:sp>
      <p:sp>
        <p:nvSpPr>
          <p:cNvPr id="4" name="Text 2"/>
          <p:cNvSpPr/>
          <p:nvPr/>
        </p:nvSpPr>
        <p:spPr>
          <a:xfrm>
            <a:off x="570533" y="1220242"/>
            <a:ext cx="1486495" cy="158800"/>
          </a:xfrm>
          <a:prstGeom prst="rect">
            <a:avLst/>
          </a:prstGeom>
          <a:noFill/>
          <a:ln/>
        </p:spPr>
        <p:txBody>
          <a:bodyPr wrap="none" lIns="0" tIns="0" rIns="0" bIns="0" rtlCol="0" anchor="t"/>
          <a:lstStyle/>
          <a:p>
            <a:pPr marL="0" indent="0" algn="l">
              <a:lnSpc>
                <a:spcPct val="133000"/>
              </a:lnSpc>
              <a:buNone/>
            </a:pPr>
            <a:r>
              <a:rPr lang="en-US" sz="750" dirty="0">
                <a:solidFill>
                  <a:srgbClr val="403C4E"/>
                </a:solidFill>
                <a:latin typeface="Open Sans" pitchFamily="34" charset="0"/>
                <a:ea typeface="Open Sans" pitchFamily="34" charset="-122"/>
                <a:cs typeface="Open Sans" pitchFamily="34" charset="-120"/>
              </a:rPr>
              <a:t>WHAT WENT WRONG?</a:t>
            </a:r>
            <a:endParaRPr lang="en-US" sz="750" dirty="0"/>
          </a:p>
        </p:txBody>
      </p:sp>
      <p:sp>
        <p:nvSpPr>
          <p:cNvPr id="5" name="Shape 3"/>
          <p:cNvSpPr/>
          <p:nvPr/>
        </p:nvSpPr>
        <p:spPr>
          <a:xfrm>
            <a:off x="406822" y="1555775"/>
            <a:ext cx="4103191" cy="3040261"/>
          </a:xfrm>
          <a:prstGeom prst="roundRect">
            <a:avLst>
              <a:gd name="adj" fmla="val 2938"/>
            </a:avLst>
          </a:prstGeom>
          <a:solidFill>
            <a:schemeClr val="accent4">
              <a:lumMod val="20000"/>
              <a:lumOff val="80000"/>
            </a:schemeClr>
          </a:solidFill>
          <a:ln/>
        </p:spPr>
        <p:txBody>
          <a:bodyPr/>
          <a:lstStyle/>
          <a:p>
            <a:endParaRPr lang="en-IN" dirty="0"/>
          </a:p>
        </p:txBody>
      </p:sp>
      <p:sp>
        <p:nvSpPr>
          <p:cNvPr id="6" name="Text 4"/>
          <p:cNvSpPr/>
          <p:nvPr/>
        </p:nvSpPr>
        <p:spPr>
          <a:xfrm>
            <a:off x="530796" y="1679749"/>
            <a:ext cx="2044750"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Contributing Factors</a:t>
            </a:r>
            <a:endParaRPr lang="en-US" sz="1200" dirty="0"/>
          </a:p>
        </p:txBody>
      </p:sp>
      <p:sp>
        <p:nvSpPr>
          <p:cNvPr id="7" name="Text 5"/>
          <p:cNvSpPr/>
          <p:nvPr/>
        </p:nvSpPr>
        <p:spPr>
          <a:xfrm>
            <a:off x="530796" y="1997571"/>
            <a:ext cx="3855244" cy="2555081"/>
          </a:xfrm>
          <a:prstGeom prst="rect">
            <a:avLst/>
          </a:prstGeom>
          <a:noFill/>
          <a:ln/>
        </p:spPr>
        <p:txBody>
          <a:bodyPr wrap="square" lIns="0" tIns="0" rIns="0" bIns="0" rtlCol="0" anchor="t">
            <a:normAutofit lnSpcReduction="10000"/>
          </a:bodyPr>
          <a:lstStyle/>
          <a:p>
            <a:pPr marL="342900" indent="-342900" algn="l">
              <a:lnSpc>
                <a:spcPct val="133000"/>
              </a:lnSpc>
              <a:buSzPct val="100000"/>
              <a:buChar char="•"/>
            </a:pPr>
            <a:r>
              <a:rPr lang="en-US" sz="950" dirty="0">
                <a:solidFill>
                  <a:srgbClr val="000000"/>
                </a:solidFill>
                <a:latin typeface="Open Sans" pitchFamily="34" charset="0"/>
                <a:ea typeface="Open Sans" pitchFamily="34" charset="-122"/>
                <a:cs typeface="Open Sans" pitchFamily="34" charset="-120"/>
              </a:rPr>
              <a:t>Delayed recognition of deteriorating renal function reduces opportunities for early treatment and recovery (Zhang et al., 2024).</a:t>
            </a:r>
            <a:endParaRPr lang="en-US" sz="950" dirty="0"/>
          </a:p>
          <a:p>
            <a:pPr marL="342900" indent="-342900" algn="l">
              <a:lnSpc>
                <a:spcPct val="133000"/>
              </a:lnSpc>
              <a:buSzPct val="100000"/>
              <a:buChar char="•"/>
            </a:pPr>
            <a:r>
              <a:rPr lang="en-US" sz="950" dirty="0">
                <a:solidFill>
                  <a:srgbClr val="000000"/>
                </a:solidFill>
                <a:latin typeface="Open Sans" pitchFamily="34" charset="0"/>
                <a:ea typeface="Open Sans" pitchFamily="34" charset="-122"/>
                <a:cs typeface="Open Sans" pitchFamily="34" charset="-120"/>
              </a:rPr>
              <a:t>Inadequate monitoring of serum creatinine levels and urine output contributes to missed clinical deterioration (Rayego-Mateos et al., 2022).</a:t>
            </a:r>
            <a:endParaRPr lang="en-US" sz="950" dirty="0"/>
          </a:p>
          <a:p>
            <a:pPr marL="342900" indent="-342900" algn="l">
              <a:lnSpc>
                <a:spcPct val="133000"/>
              </a:lnSpc>
              <a:buSzPct val="100000"/>
              <a:buChar char="•"/>
            </a:pPr>
            <a:r>
              <a:rPr lang="en-US" sz="950" dirty="0">
                <a:solidFill>
                  <a:srgbClr val="000000"/>
                </a:solidFill>
                <a:latin typeface="Open Sans" pitchFamily="34" charset="0"/>
                <a:ea typeface="Open Sans" pitchFamily="34" charset="-122"/>
                <a:cs typeface="Open Sans" pitchFamily="34" charset="-120"/>
              </a:rPr>
              <a:t>Communication failures between multidisciplinary teams delay escalation and specialist referral processes (Huang et al., 2026).</a:t>
            </a:r>
            <a:endParaRPr lang="en-US" sz="950" dirty="0"/>
          </a:p>
          <a:p>
            <a:pPr marL="342900" indent="-342900" algn="l">
              <a:lnSpc>
                <a:spcPct val="133000"/>
              </a:lnSpc>
              <a:buSzPct val="100000"/>
              <a:buChar char="•"/>
            </a:pPr>
            <a:r>
              <a:rPr lang="en-US" sz="950" dirty="0">
                <a:solidFill>
                  <a:srgbClr val="000000"/>
                </a:solidFill>
                <a:latin typeface="Open Sans" pitchFamily="34" charset="0"/>
                <a:ea typeface="Open Sans" pitchFamily="34" charset="-122"/>
                <a:cs typeface="Open Sans" pitchFamily="34" charset="-120"/>
              </a:rPr>
              <a:t>Workforce shortages reduce patient surveillance and increase the risk of preventable complications (Xu et al., 2025).</a:t>
            </a:r>
            <a:endParaRPr lang="en-US" sz="950" dirty="0"/>
          </a:p>
          <a:p>
            <a:pPr marL="342900" indent="-342900" algn="l">
              <a:lnSpc>
                <a:spcPct val="133000"/>
              </a:lnSpc>
              <a:buSzPct val="100000"/>
              <a:buChar char="•"/>
            </a:pPr>
            <a:r>
              <a:rPr lang="en-US" sz="950" dirty="0">
                <a:solidFill>
                  <a:srgbClr val="000000"/>
                </a:solidFill>
                <a:latin typeface="Open Sans" pitchFamily="34" charset="0"/>
                <a:ea typeface="Open Sans" pitchFamily="34" charset="-122"/>
                <a:cs typeface="Open Sans" pitchFamily="34" charset="-120"/>
              </a:rPr>
              <a:t>Failure to consistently implement evidence-based AKI protocols contributes to variation in clinical practice (Naved et al., 2022).</a:t>
            </a:r>
            <a:endParaRPr lang="en-US" sz="950" dirty="0"/>
          </a:p>
        </p:txBody>
      </p:sp>
      <p:sp>
        <p:nvSpPr>
          <p:cNvPr id="8" name="Text 6"/>
          <p:cNvSpPr/>
          <p:nvPr/>
        </p:nvSpPr>
        <p:spPr>
          <a:xfrm>
            <a:off x="4728046" y="1679749"/>
            <a:ext cx="20077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Consequences</a:t>
            </a:r>
            <a:endParaRPr lang="en-US" sz="1200" dirty="0"/>
          </a:p>
        </p:txBody>
      </p:sp>
      <p:sp>
        <p:nvSpPr>
          <p:cNvPr id="9" name="Text 7"/>
          <p:cNvSpPr/>
          <p:nvPr/>
        </p:nvSpPr>
        <p:spPr>
          <a:xfrm>
            <a:off x="4728046" y="1997571"/>
            <a:ext cx="3924598" cy="1165845"/>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950" dirty="0">
                <a:solidFill>
                  <a:srgbClr val="403C4E"/>
                </a:solidFill>
                <a:latin typeface="Open Sans" pitchFamily="34" charset="0"/>
                <a:ea typeface="Open Sans" pitchFamily="34" charset="-122"/>
                <a:cs typeface="Open Sans" pitchFamily="34" charset="-120"/>
              </a:rPr>
              <a:t>Progressive kidney injury.</a:t>
            </a:r>
            <a:endParaRPr lang="en-US" sz="950" dirty="0"/>
          </a:p>
          <a:p>
            <a:pPr marL="342900" indent="-342900" algn="l">
              <a:lnSpc>
                <a:spcPct val="133000"/>
              </a:lnSpc>
              <a:buSzPct val="100000"/>
              <a:buChar char="•"/>
            </a:pPr>
            <a:r>
              <a:rPr lang="en-US" sz="950" dirty="0">
                <a:solidFill>
                  <a:srgbClr val="403C4E"/>
                </a:solidFill>
                <a:latin typeface="Open Sans" pitchFamily="34" charset="0"/>
                <a:ea typeface="Open Sans" pitchFamily="34" charset="-122"/>
                <a:cs typeface="Open Sans" pitchFamily="34" charset="-120"/>
              </a:rPr>
              <a:t>Increased risk of CKD.</a:t>
            </a:r>
            <a:endParaRPr lang="en-US" sz="950" dirty="0"/>
          </a:p>
          <a:p>
            <a:pPr marL="342900" indent="-342900" algn="l">
              <a:lnSpc>
                <a:spcPct val="133000"/>
              </a:lnSpc>
              <a:buSzPct val="100000"/>
              <a:buChar char="•"/>
            </a:pPr>
            <a:r>
              <a:rPr lang="en-US" sz="950" dirty="0">
                <a:solidFill>
                  <a:srgbClr val="403C4E"/>
                </a:solidFill>
                <a:latin typeface="Open Sans" pitchFamily="34" charset="0"/>
                <a:ea typeface="Open Sans" pitchFamily="34" charset="-122"/>
                <a:cs typeface="Open Sans" pitchFamily="34" charset="-120"/>
              </a:rPr>
              <a:t>Extended hospitalisation.</a:t>
            </a:r>
            <a:endParaRPr lang="en-US" sz="950" dirty="0"/>
          </a:p>
          <a:p>
            <a:pPr marL="342900" indent="-342900" algn="l">
              <a:lnSpc>
                <a:spcPct val="133000"/>
              </a:lnSpc>
              <a:buSzPct val="100000"/>
              <a:buChar char="•"/>
            </a:pPr>
            <a:r>
              <a:rPr lang="en-US" sz="950" dirty="0">
                <a:solidFill>
                  <a:srgbClr val="403C4E"/>
                </a:solidFill>
                <a:latin typeface="Open Sans" pitchFamily="34" charset="0"/>
                <a:ea typeface="Open Sans" pitchFamily="34" charset="-122"/>
                <a:cs typeface="Open Sans" pitchFamily="34" charset="-120"/>
              </a:rPr>
              <a:t>Higher healthcare expenditure.</a:t>
            </a:r>
            <a:endParaRPr lang="en-US" sz="950" dirty="0"/>
          </a:p>
          <a:p>
            <a:pPr marL="342900" indent="-342900" algn="l">
              <a:lnSpc>
                <a:spcPct val="133000"/>
              </a:lnSpc>
              <a:buSzPct val="100000"/>
              <a:buChar char="•"/>
            </a:pPr>
            <a:r>
              <a:rPr lang="en-US" sz="950" dirty="0">
                <a:solidFill>
                  <a:srgbClr val="403C4E"/>
                </a:solidFill>
                <a:latin typeface="Open Sans" pitchFamily="34" charset="0"/>
                <a:ea typeface="Open Sans" pitchFamily="34" charset="-122"/>
                <a:cs typeface="Open Sans" pitchFamily="34" charset="-120"/>
              </a:rPr>
              <a:t>Increased mortality risk.</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22815" y="341114"/>
            <a:ext cx="2007766" cy="193849"/>
          </a:xfrm>
          <a:prstGeom prst="rect">
            <a:avLst/>
          </a:prstGeom>
          <a:noFill/>
          <a:ln/>
        </p:spPr>
        <p:txBody>
          <a:bodyPr wrap="none" lIns="0" tIns="0" rIns="0" bIns="0" rtlCol="0" anchor="t"/>
          <a:lstStyle/>
          <a:p>
            <a:pPr marL="0" indent="0" algn="l">
              <a:lnSpc>
                <a:spcPct val="104000"/>
              </a:lnSpc>
              <a:buNone/>
            </a:pPr>
            <a:r>
              <a:rPr lang="en-US" sz="1200" b="1" dirty="0">
                <a:solidFill>
                  <a:srgbClr val="403C4E"/>
                </a:solidFill>
                <a:latin typeface="Merriweather Bold" pitchFamily="34" charset="0"/>
                <a:ea typeface="Merriweather Bold" pitchFamily="34" charset="-122"/>
                <a:cs typeface="Merriweather Bold" pitchFamily="34" charset="-120"/>
              </a:rPr>
              <a:t>Swiss Cheese Model</a:t>
            </a:r>
            <a:endParaRPr lang="en-US" sz="1200" dirty="0"/>
          </a:p>
        </p:txBody>
      </p:sp>
      <p:sp>
        <p:nvSpPr>
          <p:cNvPr id="3" name="Shape 1"/>
          <p:cNvSpPr/>
          <p:nvPr/>
        </p:nvSpPr>
        <p:spPr>
          <a:xfrm>
            <a:off x="522815" y="596949"/>
            <a:ext cx="1524034" cy="193849"/>
          </a:xfrm>
          <a:prstGeom prst="roundRect">
            <a:avLst>
              <a:gd name="adj" fmla="val 21543"/>
            </a:avLst>
          </a:prstGeom>
          <a:solidFill>
            <a:srgbClr val="FFD8CC"/>
          </a:solidFill>
          <a:ln/>
        </p:spPr>
      </p:sp>
      <p:sp>
        <p:nvSpPr>
          <p:cNvPr id="4" name="Text 2"/>
          <p:cNvSpPr/>
          <p:nvPr/>
        </p:nvSpPr>
        <p:spPr>
          <a:xfrm>
            <a:off x="532158" y="623812"/>
            <a:ext cx="1148953" cy="140122"/>
          </a:xfrm>
          <a:prstGeom prst="rect">
            <a:avLst/>
          </a:prstGeom>
          <a:noFill/>
          <a:ln/>
        </p:spPr>
        <p:txBody>
          <a:bodyPr wrap="none" lIns="0" tIns="0" rIns="0" bIns="0" rtlCol="0" anchor="t"/>
          <a:lstStyle/>
          <a:p>
            <a:pPr marL="0" indent="0" algn="l">
              <a:lnSpc>
                <a:spcPct val="100000"/>
              </a:lnSpc>
              <a:buNone/>
            </a:pPr>
            <a:r>
              <a:rPr lang="en-US" sz="800" dirty="0">
                <a:solidFill>
                  <a:srgbClr val="403C4E"/>
                </a:solidFill>
                <a:latin typeface="Open Sans" pitchFamily="34" charset="0"/>
                <a:ea typeface="Open Sans" pitchFamily="34" charset="-122"/>
                <a:cs typeface="Open Sans" pitchFamily="34" charset="-120"/>
              </a:rPr>
              <a:t>PATIENT SAFETY FRAMEWORK</a:t>
            </a:r>
            <a:endParaRPr lang="en-US" sz="800" dirty="0"/>
          </a:p>
        </p:txBody>
      </p:sp>
      <p:sp>
        <p:nvSpPr>
          <p:cNvPr id="5" name="Text 3"/>
          <p:cNvSpPr/>
          <p:nvPr/>
        </p:nvSpPr>
        <p:spPr>
          <a:xfrm>
            <a:off x="522815" y="883392"/>
            <a:ext cx="7333991" cy="282673"/>
          </a:xfrm>
          <a:prstGeom prst="rect">
            <a:avLst/>
          </a:prstGeom>
          <a:noFill/>
          <a:ln/>
        </p:spPr>
        <p:txBody>
          <a:bodyPr wrap="square" lIns="0" tIns="0" rIns="0" bIns="0" rtlCol="0" anchor="t">
            <a:normAutofit/>
          </a:bodyPr>
          <a:lstStyle/>
          <a:p>
            <a:pPr marL="0" indent="0" algn="l">
              <a:lnSpc>
                <a:spcPct val="100000"/>
              </a:lnSpc>
              <a:buNone/>
            </a:pPr>
            <a:r>
              <a:rPr lang="en-US" sz="800" dirty="0">
                <a:solidFill>
                  <a:srgbClr val="403C4E"/>
                </a:solidFill>
                <a:latin typeface="Open Sans" pitchFamily="34" charset="0"/>
                <a:ea typeface="Open Sans" pitchFamily="34" charset="-122"/>
                <a:cs typeface="Open Sans" pitchFamily="34" charset="-120"/>
              </a:rPr>
              <a:t>The Swiss Cheese Model explains how adverse patient outcomes occur when multiple organisational safety barriers contain weaknesses that align, allowing hazards to pass through all protective layers and result in patient harm (Naved et al., 2022).</a:t>
            </a:r>
            <a:endParaRPr lang="en-US" sz="800" dirty="0"/>
          </a:p>
        </p:txBody>
      </p:sp>
      <p:pic>
        <p:nvPicPr>
          <p:cNvPr id="6" name="Image 0" descr="preencoded.png"/>
          <p:cNvPicPr>
            <a:picLocks noChangeAspect="1"/>
          </p:cNvPicPr>
          <p:nvPr/>
        </p:nvPicPr>
        <p:blipFill>
          <a:blip r:embed="rId3"/>
          <a:stretch>
            <a:fillRect/>
          </a:stretch>
        </p:blipFill>
        <p:spPr>
          <a:xfrm>
            <a:off x="301784" y="1350062"/>
            <a:ext cx="3887318" cy="2588436"/>
          </a:xfrm>
          <a:prstGeom prst="rect">
            <a:avLst/>
          </a:prstGeom>
        </p:spPr>
      </p:pic>
      <p:pic>
        <p:nvPicPr>
          <p:cNvPr id="7" name="Image 1" descr="preencoded.png"/>
          <p:cNvPicPr>
            <a:picLocks noChangeAspect="1"/>
          </p:cNvPicPr>
          <p:nvPr/>
        </p:nvPicPr>
        <p:blipFill>
          <a:blip r:embed="rId4"/>
          <a:stretch>
            <a:fillRect/>
          </a:stretch>
        </p:blipFill>
        <p:spPr>
          <a:xfrm>
            <a:off x="4107051" y="1217568"/>
            <a:ext cx="4531147" cy="2763887"/>
          </a:xfrm>
          <a:prstGeom prst="rect">
            <a:avLst/>
          </a:prstGeom>
        </p:spPr>
      </p:pic>
      <p:sp>
        <p:nvSpPr>
          <p:cNvPr id="8" name="Text 4"/>
          <p:cNvSpPr/>
          <p:nvPr/>
        </p:nvSpPr>
        <p:spPr>
          <a:xfrm>
            <a:off x="4279502" y="1750869"/>
            <a:ext cx="1032647" cy="137554"/>
          </a:xfrm>
          <a:prstGeom prst="rect">
            <a:avLst/>
          </a:prstGeom>
          <a:noFill/>
          <a:ln/>
        </p:spPr>
        <p:txBody>
          <a:bodyPr wrap="none" lIns="0" tIns="0" rIns="0" bIns="0" rtlCol="0" anchor="t"/>
          <a:lstStyle/>
          <a:p>
            <a:pPr marL="0" indent="0" algn="ctr">
              <a:lnSpc>
                <a:spcPct val="104000"/>
              </a:lnSpc>
              <a:buNone/>
            </a:pPr>
            <a:r>
              <a:rPr lang="en-US" sz="850" b="1" dirty="0">
                <a:solidFill>
                  <a:srgbClr val="403C4E"/>
                </a:solidFill>
                <a:latin typeface="Merriweather Bold" pitchFamily="34" charset="0"/>
                <a:ea typeface="Merriweather Bold" pitchFamily="34" charset="-122"/>
                <a:cs typeface="Merriweather Bold" pitchFamily="34" charset="-120"/>
              </a:rPr>
              <a:t>Staffing</a:t>
            </a:r>
            <a:endParaRPr lang="en-US" sz="850" dirty="0"/>
          </a:p>
        </p:txBody>
      </p:sp>
      <p:sp>
        <p:nvSpPr>
          <p:cNvPr id="9" name="Text 5"/>
          <p:cNvSpPr/>
          <p:nvPr/>
        </p:nvSpPr>
        <p:spPr>
          <a:xfrm>
            <a:off x="5002806" y="2976169"/>
            <a:ext cx="1032647" cy="137554"/>
          </a:xfrm>
          <a:prstGeom prst="rect">
            <a:avLst/>
          </a:prstGeom>
          <a:noFill/>
          <a:ln/>
        </p:spPr>
        <p:txBody>
          <a:bodyPr wrap="none" lIns="0" tIns="0" rIns="0" bIns="0" rtlCol="0" anchor="t"/>
          <a:lstStyle/>
          <a:p>
            <a:pPr marL="0" indent="0" algn="ctr">
              <a:lnSpc>
                <a:spcPct val="104000"/>
              </a:lnSpc>
              <a:buNone/>
            </a:pPr>
            <a:r>
              <a:rPr lang="en-US" sz="850" b="1" dirty="0">
                <a:solidFill>
                  <a:srgbClr val="403C4E"/>
                </a:solidFill>
                <a:latin typeface="Merriweather Bold" pitchFamily="34" charset="0"/>
                <a:ea typeface="Merriweather Bold" pitchFamily="34" charset="-122"/>
                <a:cs typeface="Merriweather Bold" pitchFamily="34" charset="-120"/>
              </a:rPr>
              <a:t>Training</a:t>
            </a:r>
            <a:endParaRPr lang="en-US" sz="850" dirty="0"/>
          </a:p>
        </p:txBody>
      </p:sp>
      <p:sp>
        <p:nvSpPr>
          <p:cNvPr id="10" name="Text 6"/>
          <p:cNvSpPr/>
          <p:nvPr/>
        </p:nvSpPr>
        <p:spPr>
          <a:xfrm>
            <a:off x="5882769" y="1882692"/>
            <a:ext cx="1066195" cy="137554"/>
          </a:xfrm>
          <a:prstGeom prst="rect">
            <a:avLst/>
          </a:prstGeom>
          <a:noFill/>
          <a:ln/>
        </p:spPr>
        <p:txBody>
          <a:bodyPr wrap="none" lIns="0" tIns="0" rIns="0" bIns="0" rtlCol="0" anchor="t"/>
          <a:lstStyle/>
          <a:p>
            <a:pPr marL="0" indent="0" algn="ctr">
              <a:lnSpc>
                <a:spcPct val="104000"/>
              </a:lnSpc>
              <a:buNone/>
            </a:pPr>
            <a:r>
              <a:rPr lang="en-US" sz="850" b="1" dirty="0">
                <a:solidFill>
                  <a:srgbClr val="403C4E"/>
                </a:solidFill>
                <a:latin typeface="Merriweather Bold" pitchFamily="34" charset="0"/>
                <a:ea typeface="Merriweather Bold" pitchFamily="34" charset="-122"/>
                <a:cs typeface="Merriweather Bold" pitchFamily="34" charset="-120"/>
              </a:rPr>
              <a:t>Monitoring</a:t>
            </a:r>
            <a:endParaRPr lang="en-US" sz="850" dirty="0"/>
          </a:p>
        </p:txBody>
      </p:sp>
      <p:sp>
        <p:nvSpPr>
          <p:cNvPr id="11" name="Text 7"/>
          <p:cNvSpPr/>
          <p:nvPr/>
        </p:nvSpPr>
        <p:spPr>
          <a:xfrm>
            <a:off x="6598584" y="3296440"/>
            <a:ext cx="1032648" cy="137554"/>
          </a:xfrm>
          <a:prstGeom prst="rect">
            <a:avLst/>
          </a:prstGeom>
          <a:noFill/>
          <a:ln/>
        </p:spPr>
        <p:txBody>
          <a:bodyPr wrap="none" lIns="0" tIns="0" rIns="0" bIns="0" rtlCol="0" anchor="t"/>
          <a:lstStyle/>
          <a:p>
            <a:pPr marL="0" indent="0" algn="ctr">
              <a:lnSpc>
                <a:spcPct val="104000"/>
              </a:lnSpc>
              <a:buNone/>
            </a:pPr>
            <a:r>
              <a:rPr lang="en-US" sz="850" b="1" dirty="0">
                <a:solidFill>
                  <a:srgbClr val="403C4E"/>
                </a:solidFill>
                <a:latin typeface="Merriweather Bold" pitchFamily="34" charset="0"/>
                <a:ea typeface="Merriweather Bold" pitchFamily="34" charset="-122"/>
                <a:cs typeface="Merriweather Bold" pitchFamily="34" charset="-120"/>
              </a:rPr>
              <a:t>Communication</a:t>
            </a:r>
            <a:endParaRPr lang="en-US" sz="850" dirty="0"/>
          </a:p>
        </p:txBody>
      </p:sp>
      <p:sp>
        <p:nvSpPr>
          <p:cNvPr id="12" name="Text 8"/>
          <p:cNvSpPr/>
          <p:nvPr/>
        </p:nvSpPr>
        <p:spPr>
          <a:xfrm>
            <a:off x="7515151" y="2170561"/>
            <a:ext cx="1032647" cy="137554"/>
          </a:xfrm>
          <a:prstGeom prst="rect">
            <a:avLst/>
          </a:prstGeom>
          <a:noFill/>
          <a:ln/>
        </p:spPr>
        <p:txBody>
          <a:bodyPr wrap="none" lIns="0" tIns="0" rIns="0" bIns="0" rtlCol="0" anchor="t"/>
          <a:lstStyle/>
          <a:p>
            <a:pPr marL="0" indent="0" algn="ctr">
              <a:lnSpc>
                <a:spcPct val="104000"/>
              </a:lnSpc>
              <a:buNone/>
            </a:pPr>
            <a:r>
              <a:rPr lang="en-US" sz="850" b="1" dirty="0">
                <a:solidFill>
                  <a:srgbClr val="403C4E"/>
                </a:solidFill>
                <a:latin typeface="Merriweather Bold" pitchFamily="34" charset="0"/>
                <a:ea typeface="Merriweather Bold" pitchFamily="34" charset="-122"/>
                <a:cs typeface="Merriweather Bold" pitchFamily="34" charset="-120"/>
              </a:rPr>
              <a:t>Governance</a:t>
            </a:r>
            <a:endParaRPr lang="en-US" sz="850" dirty="0"/>
          </a:p>
        </p:txBody>
      </p:sp>
      <p:sp>
        <p:nvSpPr>
          <p:cNvPr id="13" name="Shape 9"/>
          <p:cNvSpPr/>
          <p:nvPr/>
        </p:nvSpPr>
        <p:spPr>
          <a:xfrm>
            <a:off x="2126531" y="4079587"/>
            <a:ext cx="1609651" cy="397669"/>
          </a:xfrm>
          <a:prstGeom prst="roundRect">
            <a:avLst>
              <a:gd name="adj" fmla="val 6551"/>
            </a:avLst>
          </a:prstGeom>
          <a:solidFill>
            <a:srgbClr val="FFD8CC"/>
          </a:solidFill>
          <a:ln w="4763">
            <a:solidFill>
              <a:srgbClr val="E5BEB2"/>
            </a:solidFill>
            <a:prstDash val="solid"/>
          </a:ln>
        </p:spPr>
      </p:sp>
      <p:sp>
        <p:nvSpPr>
          <p:cNvPr id="14" name="Text 10"/>
          <p:cNvSpPr/>
          <p:nvPr/>
        </p:nvSpPr>
        <p:spPr>
          <a:xfrm>
            <a:off x="2193280" y="4146337"/>
            <a:ext cx="775246" cy="96887"/>
          </a:xfrm>
          <a:prstGeom prst="rect">
            <a:avLst/>
          </a:prstGeom>
          <a:noFill/>
          <a:ln/>
        </p:spPr>
        <p:txBody>
          <a:bodyPr wrap="none" lIns="0" tIns="0" rIns="0" bIns="0" rtlCol="0" anchor="t"/>
          <a:lstStyle/>
          <a:p>
            <a:pPr marL="0" indent="0" algn="l">
              <a:lnSpc>
                <a:spcPct val="104000"/>
              </a:lnSpc>
              <a:buNone/>
            </a:pPr>
            <a:r>
              <a:rPr lang="en-US" sz="600" b="1" dirty="0">
                <a:solidFill>
                  <a:srgbClr val="403C4E"/>
                </a:solidFill>
                <a:latin typeface="Merriweather Bold" pitchFamily="34" charset="0"/>
                <a:ea typeface="Merriweather Bold" pitchFamily="34" charset="-122"/>
                <a:cs typeface="Merriweather Bold" pitchFamily="34" charset="-120"/>
              </a:rPr>
              <a:t>Systems Focus</a:t>
            </a:r>
            <a:endParaRPr lang="en-US" sz="600" dirty="0"/>
          </a:p>
        </p:txBody>
      </p:sp>
      <p:sp>
        <p:nvSpPr>
          <p:cNvPr id="15" name="Text 11"/>
          <p:cNvSpPr/>
          <p:nvPr/>
        </p:nvSpPr>
        <p:spPr>
          <a:xfrm>
            <a:off x="2193280" y="4261827"/>
            <a:ext cx="1476152" cy="74340"/>
          </a:xfrm>
          <a:prstGeom prst="rect">
            <a:avLst/>
          </a:prstGeom>
          <a:noFill/>
          <a:ln/>
        </p:spPr>
        <p:txBody>
          <a:bodyPr wrap="none" lIns="0" tIns="0" rIns="0" bIns="0" rtlCol="0" anchor="t"/>
          <a:lstStyle/>
          <a:p>
            <a:pPr marL="0" indent="0" algn="l">
              <a:lnSpc>
                <a:spcPct val="100000"/>
              </a:lnSpc>
              <a:buNone/>
            </a:pPr>
            <a:r>
              <a:rPr lang="en-US" sz="450" dirty="0">
                <a:solidFill>
                  <a:srgbClr val="403C4E"/>
                </a:solidFill>
                <a:latin typeface="Open Sans" pitchFamily="34" charset="0"/>
                <a:ea typeface="Open Sans" pitchFamily="34" charset="-122"/>
                <a:cs typeface="Open Sans" pitchFamily="34" charset="-120"/>
              </a:rPr>
              <a:t>Focuses on systems rather than individual blame.</a:t>
            </a:r>
            <a:endParaRPr lang="en-US" sz="450" dirty="0"/>
          </a:p>
        </p:txBody>
      </p:sp>
      <p:sp>
        <p:nvSpPr>
          <p:cNvPr id="16" name="Shape 12"/>
          <p:cNvSpPr/>
          <p:nvPr/>
        </p:nvSpPr>
        <p:spPr>
          <a:xfrm>
            <a:off x="3767137" y="4079587"/>
            <a:ext cx="1609651" cy="397669"/>
          </a:xfrm>
          <a:prstGeom prst="roundRect">
            <a:avLst>
              <a:gd name="adj" fmla="val 6551"/>
            </a:avLst>
          </a:prstGeom>
          <a:solidFill>
            <a:srgbClr val="FFD8CC"/>
          </a:solidFill>
          <a:ln w="4763">
            <a:solidFill>
              <a:srgbClr val="E5BEB2"/>
            </a:solidFill>
            <a:prstDash val="solid"/>
          </a:ln>
        </p:spPr>
      </p:sp>
      <p:sp>
        <p:nvSpPr>
          <p:cNvPr id="17" name="Text 13"/>
          <p:cNvSpPr/>
          <p:nvPr/>
        </p:nvSpPr>
        <p:spPr>
          <a:xfrm>
            <a:off x="3833887" y="4146337"/>
            <a:ext cx="775246" cy="96887"/>
          </a:xfrm>
          <a:prstGeom prst="rect">
            <a:avLst/>
          </a:prstGeom>
          <a:noFill/>
          <a:ln/>
        </p:spPr>
        <p:txBody>
          <a:bodyPr wrap="none" lIns="0" tIns="0" rIns="0" bIns="0" rtlCol="0" anchor="t"/>
          <a:lstStyle/>
          <a:p>
            <a:pPr marL="0" indent="0" algn="l">
              <a:lnSpc>
                <a:spcPct val="104000"/>
              </a:lnSpc>
              <a:buNone/>
            </a:pPr>
            <a:r>
              <a:rPr lang="en-US" sz="600" b="1" dirty="0">
                <a:solidFill>
                  <a:srgbClr val="403C4E"/>
                </a:solidFill>
                <a:latin typeface="Merriweather Bold" pitchFamily="34" charset="0"/>
                <a:ea typeface="Merriweather Bold" pitchFamily="34" charset="-122"/>
                <a:cs typeface="Merriweather Bold" pitchFamily="34" charset="-120"/>
              </a:rPr>
              <a:t>Latent Weaknesses</a:t>
            </a:r>
            <a:endParaRPr lang="en-US" sz="600" dirty="0"/>
          </a:p>
        </p:txBody>
      </p:sp>
      <p:sp>
        <p:nvSpPr>
          <p:cNvPr id="18" name="Text 14"/>
          <p:cNvSpPr/>
          <p:nvPr/>
        </p:nvSpPr>
        <p:spPr>
          <a:xfrm>
            <a:off x="3833887" y="4261827"/>
            <a:ext cx="1476152" cy="74340"/>
          </a:xfrm>
          <a:prstGeom prst="rect">
            <a:avLst/>
          </a:prstGeom>
          <a:noFill/>
          <a:ln/>
        </p:spPr>
        <p:txBody>
          <a:bodyPr wrap="none" lIns="0" tIns="0" rIns="0" bIns="0" rtlCol="0" anchor="t"/>
          <a:lstStyle/>
          <a:p>
            <a:pPr marL="0" indent="0" algn="l">
              <a:lnSpc>
                <a:spcPct val="100000"/>
              </a:lnSpc>
              <a:buNone/>
            </a:pPr>
            <a:r>
              <a:rPr lang="en-US" sz="450" dirty="0">
                <a:solidFill>
                  <a:srgbClr val="403C4E"/>
                </a:solidFill>
                <a:latin typeface="Open Sans" pitchFamily="34" charset="0"/>
                <a:ea typeface="Open Sans" pitchFamily="34" charset="-122"/>
                <a:cs typeface="Open Sans" pitchFamily="34" charset="-120"/>
              </a:rPr>
              <a:t>Identifies latent organisational weaknesses.</a:t>
            </a:r>
            <a:endParaRPr lang="en-US" sz="450" dirty="0"/>
          </a:p>
        </p:txBody>
      </p:sp>
      <p:sp>
        <p:nvSpPr>
          <p:cNvPr id="19" name="Shape 15"/>
          <p:cNvSpPr/>
          <p:nvPr/>
        </p:nvSpPr>
        <p:spPr>
          <a:xfrm>
            <a:off x="5407744" y="4079587"/>
            <a:ext cx="1609725" cy="397669"/>
          </a:xfrm>
          <a:prstGeom prst="roundRect">
            <a:avLst>
              <a:gd name="adj" fmla="val 6551"/>
            </a:avLst>
          </a:prstGeom>
          <a:solidFill>
            <a:srgbClr val="FFD8CC"/>
          </a:solidFill>
          <a:ln w="4763">
            <a:solidFill>
              <a:srgbClr val="E5BEB2"/>
            </a:solidFill>
            <a:prstDash val="solid"/>
          </a:ln>
        </p:spPr>
      </p:sp>
      <p:sp>
        <p:nvSpPr>
          <p:cNvPr id="20" name="Text 16"/>
          <p:cNvSpPr/>
          <p:nvPr/>
        </p:nvSpPr>
        <p:spPr>
          <a:xfrm>
            <a:off x="5474494" y="4146337"/>
            <a:ext cx="821680" cy="96887"/>
          </a:xfrm>
          <a:prstGeom prst="rect">
            <a:avLst/>
          </a:prstGeom>
          <a:noFill/>
          <a:ln/>
        </p:spPr>
        <p:txBody>
          <a:bodyPr wrap="none" lIns="0" tIns="0" rIns="0" bIns="0" rtlCol="0" anchor="t"/>
          <a:lstStyle/>
          <a:p>
            <a:pPr marL="0" indent="0" algn="l">
              <a:lnSpc>
                <a:spcPct val="104000"/>
              </a:lnSpc>
              <a:buNone/>
            </a:pPr>
            <a:r>
              <a:rPr lang="en-US" sz="600" b="1" dirty="0">
                <a:solidFill>
                  <a:srgbClr val="403C4E"/>
                </a:solidFill>
                <a:latin typeface="Merriweather Bold" pitchFamily="34" charset="0"/>
                <a:ea typeface="Merriweather Bold" pitchFamily="34" charset="-122"/>
                <a:cs typeface="Merriweather Bold" pitchFamily="34" charset="-120"/>
              </a:rPr>
              <a:t>Quality Improvement</a:t>
            </a:r>
            <a:endParaRPr lang="en-US" sz="600" dirty="0"/>
          </a:p>
        </p:txBody>
      </p:sp>
      <p:sp>
        <p:nvSpPr>
          <p:cNvPr id="21" name="Text 17"/>
          <p:cNvSpPr/>
          <p:nvPr/>
        </p:nvSpPr>
        <p:spPr>
          <a:xfrm>
            <a:off x="5474494" y="4261827"/>
            <a:ext cx="1476226" cy="148679"/>
          </a:xfrm>
          <a:prstGeom prst="rect">
            <a:avLst/>
          </a:prstGeom>
          <a:noFill/>
          <a:ln/>
        </p:spPr>
        <p:txBody>
          <a:bodyPr wrap="square" lIns="0" tIns="0" rIns="0" bIns="0" rtlCol="0" anchor="t">
            <a:normAutofit/>
          </a:bodyPr>
          <a:lstStyle/>
          <a:p>
            <a:pPr marL="0" indent="0" algn="l">
              <a:lnSpc>
                <a:spcPct val="100000"/>
              </a:lnSpc>
              <a:buNone/>
            </a:pPr>
            <a:r>
              <a:rPr lang="en-US" sz="450" dirty="0">
                <a:solidFill>
                  <a:srgbClr val="403C4E"/>
                </a:solidFill>
                <a:latin typeface="Open Sans" pitchFamily="34" charset="0"/>
                <a:ea typeface="Open Sans" pitchFamily="34" charset="-122"/>
                <a:cs typeface="Open Sans" pitchFamily="34" charset="-120"/>
              </a:rPr>
              <a:t>Supports continuous quality improvement and patient safety initiatives (Xu et al., 2025).</a:t>
            </a:r>
            <a:endParaRPr lang="en-US" sz="4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96119" y="499914"/>
            <a:ext cx="6767885" cy="387548"/>
          </a:xfrm>
          <a:prstGeom prst="rect">
            <a:avLst/>
          </a:prstGeom>
          <a:noFill/>
          <a:ln/>
        </p:spPr>
        <p:txBody>
          <a:bodyPr wrap="none" lIns="0" tIns="0" rIns="0" bIns="0" rtlCol="0" anchor="t"/>
          <a:lstStyle/>
          <a:p>
            <a:pPr marL="0" indent="0" algn="l">
              <a:lnSpc>
                <a:spcPct val="104000"/>
              </a:lnSpc>
              <a:buNone/>
            </a:pPr>
            <a:r>
              <a:rPr lang="en-US" sz="2400" b="1" dirty="0">
                <a:solidFill>
                  <a:srgbClr val="403C4E"/>
                </a:solidFill>
                <a:latin typeface="Merriweather Bold" pitchFamily="34" charset="0"/>
                <a:ea typeface="Merriweather Bold" pitchFamily="34" charset="-122"/>
                <a:cs typeface="Merriweather Bold" pitchFamily="34" charset="-120"/>
              </a:rPr>
              <a:t>Application of Swiss Cheese Model to AKI</a:t>
            </a:r>
            <a:endParaRPr lang="en-US" sz="2400" dirty="0"/>
          </a:p>
        </p:txBody>
      </p:sp>
      <p:sp>
        <p:nvSpPr>
          <p:cNvPr id="3" name="Shape 1"/>
          <p:cNvSpPr/>
          <p:nvPr/>
        </p:nvSpPr>
        <p:spPr>
          <a:xfrm>
            <a:off x="496119" y="1135484"/>
            <a:ext cx="1095152" cy="233214"/>
          </a:xfrm>
          <a:prstGeom prst="roundRect">
            <a:avLst>
              <a:gd name="adj" fmla="val 17872"/>
            </a:avLst>
          </a:prstGeom>
          <a:solidFill>
            <a:srgbClr val="FFD8CC"/>
          </a:solidFill>
          <a:ln/>
        </p:spPr>
      </p:sp>
      <p:sp>
        <p:nvSpPr>
          <p:cNvPr id="4" name="Text 2"/>
          <p:cNvSpPr/>
          <p:nvPr/>
        </p:nvSpPr>
        <p:spPr>
          <a:xfrm>
            <a:off x="570533" y="1172691"/>
            <a:ext cx="1403524" cy="158800"/>
          </a:xfrm>
          <a:prstGeom prst="rect">
            <a:avLst/>
          </a:prstGeom>
          <a:noFill/>
          <a:ln/>
        </p:spPr>
        <p:txBody>
          <a:bodyPr wrap="none" lIns="0" tIns="0" rIns="0" bIns="0" rtlCol="0" anchor="t"/>
          <a:lstStyle/>
          <a:p>
            <a:pPr marL="0" indent="0" algn="l">
              <a:lnSpc>
                <a:spcPct val="133000"/>
              </a:lnSpc>
              <a:buNone/>
            </a:pPr>
            <a:r>
              <a:rPr lang="en-US" sz="750" dirty="0">
                <a:solidFill>
                  <a:srgbClr val="403C4E"/>
                </a:solidFill>
                <a:latin typeface="Open Sans" pitchFamily="34" charset="0"/>
                <a:ea typeface="Open Sans" pitchFamily="34" charset="-122"/>
                <a:cs typeface="Open Sans" pitchFamily="34" charset="-120"/>
              </a:rPr>
              <a:t>LAYERS OF DEFENCE</a:t>
            </a:r>
            <a:endParaRPr lang="en-US" sz="750" dirty="0"/>
          </a:p>
        </p:txBody>
      </p:sp>
      <p:sp>
        <p:nvSpPr>
          <p:cNvPr id="5" name="Shape 3"/>
          <p:cNvSpPr/>
          <p:nvPr/>
        </p:nvSpPr>
        <p:spPr>
          <a:xfrm>
            <a:off x="496119" y="1508224"/>
            <a:ext cx="8151763" cy="2174230"/>
          </a:xfrm>
          <a:prstGeom prst="roundRect">
            <a:avLst>
              <a:gd name="adj" fmla="val 2396"/>
            </a:avLst>
          </a:prstGeom>
          <a:noFill/>
          <a:ln w="4763">
            <a:solidFill>
              <a:srgbClr val="000000">
                <a:alpha val="8000"/>
              </a:srgbClr>
            </a:solidFill>
            <a:prstDash val="solid"/>
          </a:ln>
        </p:spPr>
      </p:sp>
      <p:sp>
        <p:nvSpPr>
          <p:cNvPr id="6" name="Shape 4"/>
          <p:cNvSpPr/>
          <p:nvPr/>
        </p:nvSpPr>
        <p:spPr>
          <a:xfrm>
            <a:off x="501030" y="1512987"/>
            <a:ext cx="2035522" cy="359197"/>
          </a:xfrm>
          <a:prstGeom prst="rect">
            <a:avLst/>
          </a:prstGeom>
          <a:solidFill>
            <a:srgbClr val="FFAD94"/>
          </a:solidFill>
          <a:ln/>
        </p:spPr>
      </p:sp>
      <p:sp>
        <p:nvSpPr>
          <p:cNvPr id="7" name="Text 5"/>
          <p:cNvSpPr/>
          <p:nvPr/>
        </p:nvSpPr>
        <p:spPr>
          <a:xfrm>
            <a:off x="625004" y="1592163"/>
            <a:ext cx="2244775"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Open Sans" pitchFamily="34" charset="0"/>
                <a:ea typeface="Open Sans" pitchFamily="34" charset="-122"/>
                <a:cs typeface="Open Sans" pitchFamily="34" charset="-120"/>
              </a:rPr>
              <a:t>Layer of Defence</a:t>
            </a:r>
            <a:endParaRPr lang="en-US" sz="950" dirty="0"/>
          </a:p>
        </p:txBody>
      </p:sp>
      <p:sp>
        <p:nvSpPr>
          <p:cNvPr id="8" name="Shape 6"/>
          <p:cNvSpPr/>
          <p:nvPr/>
        </p:nvSpPr>
        <p:spPr>
          <a:xfrm>
            <a:off x="2536552" y="1512987"/>
            <a:ext cx="3093988" cy="359197"/>
          </a:xfrm>
          <a:prstGeom prst="rect">
            <a:avLst/>
          </a:prstGeom>
          <a:solidFill>
            <a:srgbClr val="FFAD94"/>
          </a:solidFill>
          <a:ln/>
        </p:spPr>
      </p:sp>
      <p:sp>
        <p:nvSpPr>
          <p:cNvPr id="9" name="Text 7"/>
          <p:cNvSpPr/>
          <p:nvPr/>
        </p:nvSpPr>
        <p:spPr>
          <a:xfrm>
            <a:off x="2660526" y="1592163"/>
            <a:ext cx="3303240"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Open Sans" pitchFamily="34" charset="0"/>
                <a:ea typeface="Open Sans" pitchFamily="34" charset="-122"/>
                <a:cs typeface="Open Sans" pitchFamily="34" charset="-120"/>
              </a:rPr>
              <a:t>Intended Function</a:t>
            </a:r>
            <a:endParaRPr lang="en-US" sz="950" dirty="0"/>
          </a:p>
        </p:txBody>
      </p:sp>
      <p:sp>
        <p:nvSpPr>
          <p:cNvPr id="10" name="Shape 8"/>
          <p:cNvSpPr/>
          <p:nvPr/>
        </p:nvSpPr>
        <p:spPr>
          <a:xfrm>
            <a:off x="5630540" y="1512987"/>
            <a:ext cx="3012579" cy="359197"/>
          </a:xfrm>
          <a:prstGeom prst="rect">
            <a:avLst/>
          </a:prstGeom>
          <a:solidFill>
            <a:srgbClr val="FFAD94"/>
          </a:solidFill>
          <a:ln/>
        </p:spPr>
      </p:sp>
      <p:sp>
        <p:nvSpPr>
          <p:cNvPr id="11" name="Text 9"/>
          <p:cNvSpPr/>
          <p:nvPr/>
        </p:nvSpPr>
        <p:spPr>
          <a:xfrm>
            <a:off x="5754514" y="1592163"/>
            <a:ext cx="3221831" cy="198462"/>
          </a:xfrm>
          <a:prstGeom prst="rect">
            <a:avLst/>
          </a:prstGeom>
          <a:noFill/>
          <a:ln/>
        </p:spPr>
        <p:txBody>
          <a:bodyPr wrap="none" lIns="0" tIns="0" rIns="0" bIns="0" rtlCol="0" anchor="t"/>
          <a:lstStyle/>
          <a:p>
            <a:pPr marL="0" indent="0" algn="l">
              <a:lnSpc>
                <a:spcPct val="133000"/>
              </a:lnSpc>
              <a:buNone/>
            </a:pPr>
            <a:r>
              <a:rPr lang="en-US" sz="950" b="1" dirty="0">
                <a:solidFill>
                  <a:srgbClr val="272525"/>
                </a:solidFill>
                <a:latin typeface="Open Sans" pitchFamily="34" charset="0"/>
                <a:ea typeface="Open Sans" pitchFamily="34" charset="-122"/>
                <a:cs typeface="Open Sans" pitchFamily="34" charset="-120"/>
              </a:rPr>
              <a:t>Hole (Weakness)</a:t>
            </a:r>
            <a:endParaRPr lang="en-US" sz="950" dirty="0"/>
          </a:p>
        </p:txBody>
      </p:sp>
      <p:sp>
        <p:nvSpPr>
          <p:cNvPr id="12" name="Text 10"/>
          <p:cNvSpPr/>
          <p:nvPr/>
        </p:nvSpPr>
        <p:spPr>
          <a:xfrm>
            <a:off x="625004" y="1953741"/>
            <a:ext cx="2244775"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Staffing</a:t>
            </a:r>
            <a:endParaRPr lang="en-US" sz="950" dirty="0"/>
          </a:p>
        </p:txBody>
      </p:sp>
      <p:sp>
        <p:nvSpPr>
          <p:cNvPr id="13" name="Text 11"/>
          <p:cNvSpPr/>
          <p:nvPr/>
        </p:nvSpPr>
        <p:spPr>
          <a:xfrm>
            <a:off x="2660526" y="1953741"/>
            <a:ext cx="3303240"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Continuous monitoring</a:t>
            </a:r>
            <a:endParaRPr lang="en-US" sz="950" dirty="0"/>
          </a:p>
        </p:txBody>
      </p:sp>
      <p:sp>
        <p:nvSpPr>
          <p:cNvPr id="14" name="Text 12"/>
          <p:cNvSpPr/>
          <p:nvPr/>
        </p:nvSpPr>
        <p:spPr>
          <a:xfrm>
            <a:off x="5754514" y="1953741"/>
            <a:ext cx="3221831"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Workforce shortages</a:t>
            </a:r>
            <a:endParaRPr lang="en-US" sz="950" dirty="0"/>
          </a:p>
        </p:txBody>
      </p:sp>
      <p:sp>
        <p:nvSpPr>
          <p:cNvPr id="15" name="Text 13"/>
          <p:cNvSpPr/>
          <p:nvPr/>
        </p:nvSpPr>
        <p:spPr>
          <a:xfrm>
            <a:off x="625004" y="2315319"/>
            <a:ext cx="2244775"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Training</a:t>
            </a:r>
            <a:endParaRPr lang="en-US" sz="950" dirty="0"/>
          </a:p>
        </p:txBody>
      </p:sp>
      <p:sp>
        <p:nvSpPr>
          <p:cNvPr id="16" name="Text 14"/>
          <p:cNvSpPr/>
          <p:nvPr/>
        </p:nvSpPr>
        <p:spPr>
          <a:xfrm>
            <a:off x="2660526" y="2315319"/>
            <a:ext cx="3303240"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Early recognition</a:t>
            </a:r>
            <a:endParaRPr lang="en-US" sz="950" dirty="0"/>
          </a:p>
        </p:txBody>
      </p:sp>
      <p:sp>
        <p:nvSpPr>
          <p:cNvPr id="17" name="Text 15"/>
          <p:cNvSpPr/>
          <p:nvPr/>
        </p:nvSpPr>
        <p:spPr>
          <a:xfrm>
            <a:off x="5754514" y="2315319"/>
            <a:ext cx="3221831"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Limited AKI awareness</a:t>
            </a:r>
            <a:endParaRPr lang="en-US" sz="950" dirty="0"/>
          </a:p>
        </p:txBody>
      </p:sp>
      <p:sp>
        <p:nvSpPr>
          <p:cNvPr id="18" name="Text 16"/>
          <p:cNvSpPr/>
          <p:nvPr/>
        </p:nvSpPr>
        <p:spPr>
          <a:xfrm>
            <a:off x="625004" y="2676897"/>
            <a:ext cx="2244775"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Monitoring Systems</a:t>
            </a:r>
            <a:endParaRPr lang="en-US" sz="950" dirty="0"/>
          </a:p>
        </p:txBody>
      </p:sp>
      <p:sp>
        <p:nvSpPr>
          <p:cNvPr id="19" name="Text 17"/>
          <p:cNvSpPr/>
          <p:nvPr/>
        </p:nvSpPr>
        <p:spPr>
          <a:xfrm>
            <a:off x="2660526" y="2676897"/>
            <a:ext cx="3303240"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Detect deterioration</a:t>
            </a:r>
            <a:endParaRPr lang="en-US" sz="950" dirty="0"/>
          </a:p>
        </p:txBody>
      </p:sp>
      <p:sp>
        <p:nvSpPr>
          <p:cNvPr id="20" name="Text 18"/>
          <p:cNvSpPr/>
          <p:nvPr/>
        </p:nvSpPr>
        <p:spPr>
          <a:xfrm>
            <a:off x="5754514" y="2676897"/>
            <a:ext cx="3221831"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Missed observations</a:t>
            </a:r>
            <a:endParaRPr lang="en-US" sz="950" dirty="0"/>
          </a:p>
        </p:txBody>
      </p:sp>
      <p:sp>
        <p:nvSpPr>
          <p:cNvPr id="21" name="Text 19"/>
          <p:cNvSpPr/>
          <p:nvPr/>
        </p:nvSpPr>
        <p:spPr>
          <a:xfrm>
            <a:off x="625004" y="3038475"/>
            <a:ext cx="2244775"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Communication</a:t>
            </a:r>
            <a:endParaRPr lang="en-US" sz="950" dirty="0"/>
          </a:p>
        </p:txBody>
      </p:sp>
      <p:sp>
        <p:nvSpPr>
          <p:cNvPr id="22" name="Text 20"/>
          <p:cNvSpPr/>
          <p:nvPr/>
        </p:nvSpPr>
        <p:spPr>
          <a:xfrm>
            <a:off x="2660526" y="3038475"/>
            <a:ext cx="3303240"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Escalate concerns</a:t>
            </a:r>
            <a:endParaRPr lang="en-US" sz="950" dirty="0"/>
          </a:p>
        </p:txBody>
      </p:sp>
      <p:sp>
        <p:nvSpPr>
          <p:cNvPr id="23" name="Text 21"/>
          <p:cNvSpPr/>
          <p:nvPr/>
        </p:nvSpPr>
        <p:spPr>
          <a:xfrm>
            <a:off x="5754514" y="3038475"/>
            <a:ext cx="3221831"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Delayed referrals</a:t>
            </a:r>
            <a:endParaRPr lang="en-US" sz="950" dirty="0"/>
          </a:p>
        </p:txBody>
      </p:sp>
      <p:sp>
        <p:nvSpPr>
          <p:cNvPr id="24" name="Text 22"/>
          <p:cNvSpPr/>
          <p:nvPr/>
        </p:nvSpPr>
        <p:spPr>
          <a:xfrm>
            <a:off x="625004" y="3400053"/>
            <a:ext cx="2244775"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Governance</a:t>
            </a:r>
            <a:endParaRPr lang="en-US" sz="950" dirty="0"/>
          </a:p>
        </p:txBody>
      </p:sp>
      <p:sp>
        <p:nvSpPr>
          <p:cNvPr id="25" name="Text 23"/>
          <p:cNvSpPr/>
          <p:nvPr/>
        </p:nvSpPr>
        <p:spPr>
          <a:xfrm>
            <a:off x="2660526" y="3400053"/>
            <a:ext cx="3303240"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Quality oversight</a:t>
            </a:r>
            <a:endParaRPr lang="en-US" sz="950" dirty="0"/>
          </a:p>
        </p:txBody>
      </p:sp>
      <p:sp>
        <p:nvSpPr>
          <p:cNvPr id="26" name="Text 24"/>
          <p:cNvSpPr/>
          <p:nvPr/>
        </p:nvSpPr>
        <p:spPr>
          <a:xfrm>
            <a:off x="5754514" y="3400053"/>
            <a:ext cx="3221831" cy="198462"/>
          </a:xfrm>
          <a:prstGeom prst="rect">
            <a:avLst/>
          </a:prstGeom>
          <a:noFill/>
          <a:ln/>
        </p:spPr>
        <p:txBody>
          <a:bodyPr wrap="none" lIns="0" tIns="0" rIns="0" bIns="0" rtlCol="0" anchor="t"/>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Weak organisational learning</a:t>
            </a:r>
            <a:endParaRPr lang="en-US" sz="950" dirty="0"/>
          </a:p>
        </p:txBody>
      </p:sp>
      <p:sp>
        <p:nvSpPr>
          <p:cNvPr id="27" name="Shape 25"/>
          <p:cNvSpPr/>
          <p:nvPr/>
        </p:nvSpPr>
        <p:spPr>
          <a:xfrm>
            <a:off x="496119" y="3821981"/>
            <a:ext cx="8151763" cy="682079"/>
          </a:xfrm>
          <a:prstGeom prst="roundRect">
            <a:avLst>
              <a:gd name="adj" fmla="val 7638"/>
            </a:avLst>
          </a:prstGeom>
          <a:solidFill>
            <a:srgbClr val="FCF2B5"/>
          </a:solidFill>
          <a:ln/>
        </p:spPr>
      </p:sp>
      <p:pic>
        <p:nvPicPr>
          <p:cNvPr id="28" name="Image 0" descr="preencoded.png"/>
          <p:cNvPicPr>
            <a:picLocks noChangeAspect="1"/>
          </p:cNvPicPr>
          <p:nvPr/>
        </p:nvPicPr>
        <p:blipFill>
          <a:blip r:embed="rId3"/>
          <a:stretch>
            <a:fillRect/>
          </a:stretch>
        </p:blipFill>
        <p:spPr>
          <a:xfrm>
            <a:off x="620092" y="4001765"/>
            <a:ext cx="155004" cy="123974"/>
          </a:xfrm>
          <a:prstGeom prst="rect">
            <a:avLst/>
          </a:prstGeom>
        </p:spPr>
      </p:pic>
      <p:sp>
        <p:nvSpPr>
          <p:cNvPr id="29" name="Text 26"/>
          <p:cNvSpPr/>
          <p:nvPr/>
        </p:nvSpPr>
        <p:spPr>
          <a:xfrm>
            <a:off x="899071" y="3964558"/>
            <a:ext cx="7624837"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000000"/>
                </a:solidFill>
                <a:latin typeface="Open Sans" pitchFamily="34" charset="0"/>
                <a:ea typeface="Open Sans" pitchFamily="34" charset="-122"/>
                <a:cs typeface="Open Sans" pitchFamily="34" charset="-120"/>
              </a:rPr>
              <a:t>The alignment of failures at various organisational levels led to delayed diagnosis, delayed therapy and progression of the kidney injury. All these shortcomings combined together, contributed to further injury to patients (Xu et al., 2025; Huang et al., 2026).</a:t>
            </a:r>
            <a:endParaRPr lang="en-US" sz="9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AE49283-97D0-C433-62E1-04850AE8137D}"/>
              </a:ext>
            </a:extLst>
          </p:cNvPr>
          <p:cNvGraphicFramePr>
            <a:graphicFrameLocks noGrp="1"/>
          </p:cNvGraphicFramePr>
          <p:nvPr>
            <p:extLst>
              <p:ext uri="{D42A27DB-BD31-4B8C-83A1-F6EECF244321}">
                <p14:modId xmlns:p14="http://schemas.microsoft.com/office/powerpoint/2010/main" val="2400940828"/>
              </p:ext>
            </p:extLst>
          </p:nvPr>
        </p:nvGraphicFramePr>
        <p:xfrm>
          <a:off x="576775" y="757710"/>
          <a:ext cx="7863836" cy="3110904"/>
        </p:xfrm>
        <a:graphic>
          <a:graphicData uri="http://schemas.openxmlformats.org/drawingml/2006/table">
            <a:tbl>
              <a:tblPr/>
              <a:tblGrid>
                <a:gridCol w="1965959">
                  <a:extLst>
                    <a:ext uri="{9D8B030D-6E8A-4147-A177-3AD203B41FA5}">
                      <a16:colId xmlns:a16="http://schemas.microsoft.com/office/drawing/2014/main" val="3874627419"/>
                    </a:ext>
                  </a:extLst>
                </a:gridCol>
                <a:gridCol w="1965959">
                  <a:extLst>
                    <a:ext uri="{9D8B030D-6E8A-4147-A177-3AD203B41FA5}">
                      <a16:colId xmlns:a16="http://schemas.microsoft.com/office/drawing/2014/main" val="3059066905"/>
                    </a:ext>
                  </a:extLst>
                </a:gridCol>
                <a:gridCol w="1965959">
                  <a:extLst>
                    <a:ext uri="{9D8B030D-6E8A-4147-A177-3AD203B41FA5}">
                      <a16:colId xmlns:a16="http://schemas.microsoft.com/office/drawing/2014/main" val="826745707"/>
                    </a:ext>
                  </a:extLst>
                </a:gridCol>
                <a:gridCol w="1965959">
                  <a:extLst>
                    <a:ext uri="{9D8B030D-6E8A-4147-A177-3AD203B41FA5}">
                      <a16:colId xmlns:a16="http://schemas.microsoft.com/office/drawing/2014/main" val="397398132"/>
                    </a:ext>
                  </a:extLst>
                </a:gridCol>
              </a:tblGrid>
              <a:tr h="372488">
                <a:tc>
                  <a:txBody>
                    <a:bodyPr/>
                    <a:lstStyle/>
                    <a:p>
                      <a:pPr algn="ctr">
                        <a:buNone/>
                      </a:pPr>
                      <a:r>
                        <a:rPr lang="en-IN" sz="1000" b="1" dirty="0">
                          <a:latin typeface="Open Sans" panose="020B0606030504020204" pitchFamily="34" charset="0"/>
                          <a:ea typeface="Open Sans" panose="020B0606030504020204" pitchFamily="34" charset="0"/>
                          <a:cs typeface="Open Sans" panose="020B0606030504020204" pitchFamily="34" charset="0"/>
                        </a:rPr>
                        <a:t>Indicator</a:t>
                      </a:r>
                    </a:p>
                  </a:txBody>
                  <a:tcPr marL="31070" marR="31070" marT="15535" marB="15535" anchor="ctr">
                    <a:lnL>
                      <a:noFill/>
                    </a:lnL>
                    <a:lnR>
                      <a:noFill/>
                    </a:lnR>
                    <a:lnT>
                      <a:noFill/>
                    </a:lnT>
                    <a:lnB>
                      <a:noFill/>
                    </a:lnB>
                    <a:solidFill>
                      <a:srgbClr val="FFCCCC"/>
                    </a:solidFill>
                  </a:tcPr>
                </a:tc>
                <a:tc>
                  <a:txBody>
                    <a:bodyPr/>
                    <a:lstStyle/>
                    <a:p>
                      <a:pPr algn="ctr">
                        <a:buNone/>
                      </a:pPr>
                      <a:r>
                        <a:rPr lang="en-IN" sz="1000" b="1" dirty="0">
                          <a:latin typeface="Open Sans" panose="020B0606030504020204" pitchFamily="34" charset="0"/>
                          <a:ea typeface="Open Sans" panose="020B0606030504020204" pitchFamily="34" charset="0"/>
                          <a:cs typeface="Open Sans" panose="020B0606030504020204" pitchFamily="34" charset="0"/>
                        </a:rPr>
                        <a:t>National Standard (NICE/KDIGO/NHS)</a:t>
                      </a:r>
                    </a:p>
                  </a:txBody>
                  <a:tcPr marL="31070" marR="31070" marT="15535" marB="15535" anchor="ctr">
                    <a:lnL>
                      <a:noFill/>
                    </a:lnL>
                    <a:lnR>
                      <a:noFill/>
                    </a:lnR>
                    <a:lnT>
                      <a:noFill/>
                    </a:lnT>
                    <a:lnB>
                      <a:noFill/>
                    </a:lnB>
                    <a:solidFill>
                      <a:srgbClr val="FFCCCC"/>
                    </a:solidFill>
                  </a:tcPr>
                </a:tc>
                <a:tc>
                  <a:txBody>
                    <a:bodyPr/>
                    <a:lstStyle/>
                    <a:p>
                      <a:pPr algn="ctr">
                        <a:buNone/>
                      </a:pPr>
                      <a:r>
                        <a:rPr lang="en-IN" sz="1000" b="1" dirty="0">
                          <a:latin typeface="Open Sans" panose="020B0606030504020204" pitchFamily="34" charset="0"/>
                          <a:ea typeface="Open Sans" panose="020B0606030504020204" pitchFamily="34" charset="0"/>
                          <a:cs typeface="Open Sans" panose="020B0606030504020204" pitchFamily="34" charset="0"/>
                        </a:rPr>
                        <a:t>Current Performance / AKI Findings</a:t>
                      </a:r>
                    </a:p>
                  </a:txBody>
                  <a:tcPr marL="31070" marR="31070" marT="15535" marB="15535" anchor="ctr">
                    <a:lnL>
                      <a:noFill/>
                    </a:lnL>
                    <a:lnR>
                      <a:noFill/>
                    </a:lnR>
                    <a:lnT>
                      <a:noFill/>
                    </a:lnT>
                    <a:lnB>
                      <a:noFill/>
                    </a:lnB>
                    <a:solidFill>
                      <a:srgbClr val="FFCCCC"/>
                    </a:solidFill>
                  </a:tcPr>
                </a:tc>
                <a:tc>
                  <a:txBody>
                    <a:bodyPr/>
                    <a:lstStyle/>
                    <a:p>
                      <a:pPr algn="ctr">
                        <a:buNone/>
                      </a:pPr>
                      <a:r>
                        <a:rPr lang="en-IN" sz="1000" b="1" dirty="0">
                          <a:latin typeface="Open Sans" panose="020B0606030504020204" pitchFamily="34" charset="0"/>
                          <a:ea typeface="Open Sans" panose="020B0606030504020204" pitchFamily="34" charset="0"/>
                          <a:cs typeface="Open Sans" panose="020B0606030504020204" pitchFamily="34" charset="0"/>
                        </a:rPr>
                        <a:t>Brief Explanation</a:t>
                      </a:r>
                    </a:p>
                  </a:txBody>
                  <a:tcPr marL="31070" marR="31070" marT="15535" marB="15535" anchor="ctr">
                    <a:lnL>
                      <a:noFill/>
                    </a:lnL>
                    <a:lnR>
                      <a:noFill/>
                    </a:lnR>
                    <a:lnT>
                      <a:noFill/>
                    </a:lnT>
                    <a:lnB>
                      <a:noFill/>
                    </a:lnB>
                    <a:solidFill>
                      <a:srgbClr val="FFCCCC"/>
                    </a:solidFill>
                  </a:tcPr>
                </a:tc>
                <a:extLst>
                  <a:ext uri="{0D108BD9-81ED-4DB2-BD59-A6C34878D82A}">
                    <a16:rowId xmlns:a16="http://schemas.microsoft.com/office/drawing/2014/main" val="367959903"/>
                  </a:ext>
                </a:extLst>
              </a:tr>
              <a:tr h="547683">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Early AKI Detection</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High-risk patients should be routinely monitored and identified early (NICE, 2023)</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Delayed recognition of deteriorating renal function remains common</a:t>
                      </a:r>
                    </a:p>
                  </a:txBody>
                  <a:tcPr marL="31070" marR="31070" marT="15535" marB="15535" anchor="ctr">
                    <a:lnL>
                      <a:noFill/>
                    </a:lnL>
                    <a:lnR>
                      <a:noFill/>
                    </a:lnR>
                    <a:lnT>
                      <a:noFill/>
                    </a:lnT>
                    <a:lnB>
                      <a:noFill/>
                    </a:lnB>
                    <a:noFill/>
                  </a:tcPr>
                </a:tc>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Late identification delays treatment and increases progression to CKD and mortality.</a:t>
                      </a:r>
                    </a:p>
                  </a:txBody>
                  <a:tcPr marL="31070" marR="31070" marT="15535" marB="15535" anchor="ctr">
                    <a:lnL>
                      <a:noFill/>
                    </a:lnL>
                    <a:lnR>
                      <a:noFill/>
                    </a:lnR>
                    <a:lnT>
                      <a:noFill/>
                    </a:lnT>
                    <a:lnB>
                      <a:noFill/>
                    </a:lnB>
                    <a:noFill/>
                  </a:tcPr>
                </a:tc>
                <a:extLst>
                  <a:ext uri="{0D108BD9-81ED-4DB2-BD59-A6C34878D82A}">
                    <a16:rowId xmlns:a16="http://schemas.microsoft.com/office/drawing/2014/main" val="1871949124"/>
                  </a:ext>
                </a:extLst>
              </a:tr>
              <a:tr h="461207">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Serum Creatinine Monitoring</a:t>
                      </a:r>
                    </a:p>
                  </a:txBody>
                  <a:tcPr marL="31070" marR="31070" marT="15535" marB="15535" anchor="ctr">
                    <a:lnL>
                      <a:noFill/>
                    </a:lnL>
                    <a:lnR>
                      <a:noFill/>
                    </a:lnR>
                    <a:lnT>
                      <a:noFill/>
                    </a:lnT>
                    <a:lnB>
                      <a:noFill/>
                    </a:lnB>
                    <a:noFill/>
                  </a:tcPr>
                </a:tc>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Continuous monitoring of renal function and urine output (NCEPOD, 2023)</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Monitoring practices remain inconsistent across settings</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Missed observations reduce opportunities for early intervention.</a:t>
                      </a:r>
                    </a:p>
                  </a:txBody>
                  <a:tcPr marL="31070" marR="31070" marT="15535" marB="15535" anchor="ctr">
                    <a:lnL>
                      <a:noFill/>
                    </a:lnL>
                    <a:lnR>
                      <a:noFill/>
                    </a:lnR>
                    <a:lnT>
                      <a:noFill/>
                    </a:lnT>
                    <a:lnB>
                      <a:noFill/>
                    </a:lnB>
                    <a:noFill/>
                  </a:tcPr>
                </a:tc>
                <a:extLst>
                  <a:ext uri="{0D108BD9-81ED-4DB2-BD59-A6C34878D82A}">
                    <a16:rowId xmlns:a16="http://schemas.microsoft.com/office/drawing/2014/main" val="4044027912"/>
                  </a:ext>
                </a:extLst>
              </a:tr>
              <a:tr h="634160">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Staff Competency</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Healthcare professionals should receive AKI training and follow evidence-based pathways (KDIGO, 2024)</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Knowledge gaps and variation in practice identified</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Inconsistent implementation contributes to variable patient outcomes.</a:t>
                      </a:r>
                    </a:p>
                  </a:txBody>
                  <a:tcPr marL="31070" marR="31070" marT="15535" marB="15535" anchor="ctr">
                    <a:lnL>
                      <a:noFill/>
                    </a:lnL>
                    <a:lnR>
                      <a:noFill/>
                    </a:lnR>
                    <a:lnT>
                      <a:noFill/>
                    </a:lnT>
                    <a:lnB>
                      <a:noFill/>
                    </a:lnB>
                    <a:noFill/>
                  </a:tcPr>
                </a:tc>
                <a:extLst>
                  <a:ext uri="{0D108BD9-81ED-4DB2-BD59-A6C34878D82A}">
                    <a16:rowId xmlns:a16="http://schemas.microsoft.com/office/drawing/2014/main" val="105185561"/>
                  </a:ext>
                </a:extLst>
              </a:tr>
              <a:tr h="547683">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Escalation and Referral</a:t>
                      </a:r>
                    </a:p>
                  </a:txBody>
                  <a:tcPr marL="31070" marR="31070" marT="15535" marB="15535" anchor="ctr">
                    <a:lnL>
                      <a:noFill/>
                    </a:lnL>
                    <a:lnR>
                      <a:noFill/>
                    </a:lnR>
                    <a:lnT>
                      <a:noFill/>
                    </a:lnT>
                    <a:lnB>
                      <a:noFill/>
                    </a:lnB>
                    <a:noFill/>
                  </a:tcPr>
                </a:tc>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Prompt multidisciplinary escalation and nephrology referral (NHS England, 2024)</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Delayed communication and specialist referral reported</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Delays increase the risk of preventable complications and prolonged hospital stay.</a:t>
                      </a:r>
                    </a:p>
                  </a:txBody>
                  <a:tcPr marL="31070" marR="31070" marT="15535" marB="15535" anchor="ctr">
                    <a:lnL>
                      <a:noFill/>
                    </a:lnL>
                    <a:lnR>
                      <a:noFill/>
                    </a:lnR>
                    <a:lnT>
                      <a:noFill/>
                    </a:lnT>
                    <a:lnB>
                      <a:noFill/>
                    </a:lnB>
                    <a:noFill/>
                  </a:tcPr>
                </a:tc>
                <a:extLst>
                  <a:ext uri="{0D108BD9-81ED-4DB2-BD59-A6C34878D82A}">
                    <a16:rowId xmlns:a16="http://schemas.microsoft.com/office/drawing/2014/main" val="2137377400"/>
                  </a:ext>
                </a:extLst>
              </a:tr>
              <a:tr h="547683">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Governance and Audit</a:t>
                      </a:r>
                    </a:p>
                  </a:txBody>
                  <a:tcPr marL="31070" marR="31070" marT="15535" marB="15535" anchor="ctr">
                    <a:lnL>
                      <a:noFill/>
                    </a:lnL>
                    <a:lnR>
                      <a:noFill/>
                    </a:lnR>
                    <a:lnT>
                      <a:noFill/>
                    </a:lnT>
                    <a:lnB>
                      <a:noFill/>
                    </a:lnB>
                    <a:noFill/>
                  </a:tcPr>
                </a:tc>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Regular audit, organisational learning and quality improvement activities</a:t>
                      </a:r>
                    </a:p>
                  </a:txBody>
                  <a:tcPr marL="31070" marR="31070" marT="15535" marB="15535" anchor="ctr">
                    <a:lnL>
                      <a:noFill/>
                    </a:lnL>
                    <a:lnR>
                      <a:noFill/>
                    </a:lnR>
                    <a:lnT>
                      <a:noFill/>
                    </a:lnT>
                    <a:lnB>
                      <a:noFill/>
                    </a:lnB>
                    <a:noFill/>
                  </a:tcPr>
                </a:tc>
                <a:tc>
                  <a:txBody>
                    <a:bodyPr/>
                    <a:lstStyle/>
                    <a:p>
                      <a:pPr algn="ctr">
                        <a:buNone/>
                      </a:pPr>
                      <a:r>
                        <a:rPr lang="en-IN" sz="800">
                          <a:latin typeface="Open Sans" panose="020B0606030504020204" pitchFamily="34" charset="0"/>
                          <a:ea typeface="Open Sans" panose="020B0606030504020204" pitchFamily="34" charset="0"/>
                          <a:cs typeface="Open Sans" panose="020B0606030504020204" pitchFamily="34" charset="0"/>
                        </a:rPr>
                        <a:t>Weak organisational learning and monitoring systems identified</a:t>
                      </a:r>
                    </a:p>
                  </a:txBody>
                  <a:tcPr marL="31070" marR="31070" marT="15535" marB="15535" anchor="ctr">
                    <a:lnL>
                      <a:noFill/>
                    </a:lnL>
                    <a:lnR>
                      <a:noFill/>
                    </a:lnR>
                    <a:lnT>
                      <a:noFill/>
                    </a:lnT>
                    <a:lnB>
                      <a:noFill/>
                    </a:lnB>
                    <a:noFill/>
                  </a:tcPr>
                </a:tc>
                <a:tc>
                  <a:txBody>
                    <a:bodyPr/>
                    <a:lstStyle/>
                    <a:p>
                      <a:pPr algn="ctr">
                        <a:buNone/>
                      </a:pPr>
                      <a:r>
                        <a:rPr lang="en-IN" sz="800" dirty="0">
                          <a:latin typeface="Open Sans" panose="020B0606030504020204" pitchFamily="34" charset="0"/>
                          <a:ea typeface="Open Sans" panose="020B0606030504020204" pitchFamily="34" charset="0"/>
                          <a:cs typeface="Open Sans" panose="020B0606030504020204" pitchFamily="34" charset="0"/>
                        </a:rPr>
                        <a:t>Limited learning reduces the ability to prevent recurring patient safety failures.</a:t>
                      </a:r>
                    </a:p>
                  </a:txBody>
                  <a:tcPr marL="31070" marR="31070" marT="15535" marB="15535" anchor="ctr">
                    <a:lnL>
                      <a:noFill/>
                    </a:lnL>
                    <a:lnR>
                      <a:noFill/>
                    </a:lnR>
                    <a:lnT>
                      <a:noFill/>
                    </a:lnT>
                    <a:lnB>
                      <a:noFill/>
                    </a:lnB>
                    <a:noFill/>
                  </a:tcPr>
                </a:tc>
                <a:extLst>
                  <a:ext uri="{0D108BD9-81ED-4DB2-BD59-A6C34878D82A}">
                    <a16:rowId xmlns:a16="http://schemas.microsoft.com/office/drawing/2014/main" val="1590986233"/>
                  </a:ext>
                </a:extLst>
              </a:tr>
            </a:tbl>
          </a:graphicData>
        </a:graphic>
      </p:graphicFrame>
      <p:sp>
        <p:nvSpPr>
          <p:cNvPr id="5" name="Shape 23">
            <a:extLst>
              <a:ext uri="{FF2B5EF4-FFF2-40B4-BE49-F238E27FC236}">
                <a16:creationId xmlns:a16="http://schemas.microsoft.com/office/drawing/2014/main" id="{C87D7369-B02E-D98F-D877-29FC4FD66F07}"/>
              </a:ext>
            </a:extLst>
          </p:cNvPr>
          <p:cNvSpPr/>
          <p:nvPr/>
        </p:nvSpPr>
        <p:spPr>
          <a:xfrm>
            <a:off x="473943" y="3960100"/>
            <a:ext cx="8196114" cy="1069100"/>
          </a:xfrm>
          <a:prstGeom prst="roundRect">
            <a:avLst>
              <a:gd name="adj" fmla="val 21131"/>
            </a:avLst>
          </a:prstGeom>
          <a:solidFill>
            <a:srgbClr val="CCFFFF"/>
          </a:solidFill>
          <a:ln/>
        </p:spPr>
      </p:sp>
      <p:sp>
        <p:nvSpPr>
          <p:cNvPr id="6" name="TextBox 5">
            <a:extLst>
              <a:ext uri="{FF2B5EF4-FFF2-40B4-BE49-F238E27FC236}">
                <a16:creationId xmlns:a16="http://schemas.microsoft.com/office/drawing/2014/main" id="{F8DF031E-D733-EEE9-280B-03449E006A04}"/>
              </a:ext>
            </a:extLst>
          </p:cNvPr>
          <p:cNvSpPr txBox="1"/>
          <p:nvPr/>
        </p:nvSpPr>
        <p:spPr>
          <a:xfrm>
            <a:off x="502917" y="3986818"/>
            <a:ext cx="8011551" cy="1015663"/>
          </a:xfrm>
          <a:prstGeom prst="rect">
            <a:avLst/>
          </a:prstGeom>
          <a:noFill/>
        </p:spPr>
        <p:txBody>
          <a:bodyPr wrap="square" rtlCol="0">
            <a:spAutoFit/>
          </a:bodyPr>
          <a:lstStyle/>
          <a:p>
            <a:pPr algn="just"/>
            <a:r>
              <a:rPr lang="en-US" sz="1000" dirty="0"/>
              <a:t>The benchmarking exercise against NICE standards shows wide differences in the care provided according to NICE recommendations and current AKI care practices (NICE, 2023). In terms of early diagnosis and surveillance of AKI, there are some gaps which lead to late clinical action and risks of negative consequences (Zhang et al., 2024). There are still some problems in communication and escalation procedures due to the late referrals to specialists (NHS England, 2024). In addition, the non-uniform application of evidence-based pathways is another factor which affects the inconsistency in the quality of care and patient outcomes (KDIGO, 2024). The results prove the necessity of additional education of staff, better governance and improved monitoring (Xu et al., 2025).</a:t>
            </a:r>
            <a:endParaRPr lang="en-IN" sz="1000" dirty="0"/>
          </a:p>
        </p:txBody>
      </p:sp>
      <p:sp>
        <p:nvSpPr>
          <p:cNvPr id="7" name="Text 0">
            <a:extLst>
              <a:ext uri="{FF2B5EF4-FFF2-40B4-BE49-F238E27FC236}">
                <a16:creationId xmlns:a16="http://schemas.microsoft.com/office/drawing/2014/main" id="{ECF75225-7022-79B6-79D4-1BE218E56D3E}"/>
              </a:ext>
            </a:extLst>
          </p:cNvPr>
          <p:cNvSpPr/>
          <p:nvPr/>
        </p:nvSpPr>
        <p:spPr>
          <a:xfrm>
            <a:off x="473943" y="368004"/>
            <a:ext cx="3683719" cy="389706"/>
          </a:xfrm>
          <a:prstGeom prst="rect">
            <a:avLst/>
          </a:prstGeom>
          <a:noFill/>
          <a:ln/>
        </p:spPr>
        <p:txBody>
          <a:bodyPr wrap="none" lIns="0" tIns="0" rIns="0" bIns="0" rtlCol="0" anchor="t"/>
          <a:lstStyle/>
          <a:p>
            <a:pPr marL="0" indent="0" algn="l">
              <a:lnSpc>
                <a:spcPct val="104000"/>
              </a:lnSpc>
              <a:buNone/>
            </a:pPr>
            <a:r>
              <a:rPr lang="en-US" sz="2000" b="1" dirty="0">
                <a:solidFill>
                  <a:srgbClr val="2E3C4E"/>
                </a:solidFill>
                <a:latin typeface="Barlow Bold" pitchFamily="34" charset="0"/>
                <a:ea typeface="Barlow Bold" pitchFamily="34" charset="-122"/>
                <a:cs typeface="Barlow Bold" pitchFamily="34" charset="-120"/>
              </a:rPr>
              <a:t>Benchmarking Analysis</a:t>
            </a:r>
            <a:endParaRPr lang="en-US" sz="2000" dirty="0"/>
          </a:p>
        </p:txBody>
      </p:sp>
    </p:spTree>
    <p:extLst>
      <p:ext uri="{BB962C8B-B14F-4D97-AF65-F5344CB8AC3E}">
        <p14:creationId xmlns:p14="http://schemas.microsoft.com/office/powerpoint/2010/main" val="227143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AD01E01-72D2-92E9-8F7E-166E1C5912F2}"/>
              </a:ext>
            </a:extLst>
          </p:cNvPr>
          <p:cNvGraphicFramePr>
            <a:graphicFrameLocks noGrp="1"/>
          </p:cNvGraphicFramePr>
          <p:nvPr>
            <p:extLst>
              <p:ext uri="{D42A27DB-BD31-4B8C-83A1-F6EECF244321}">
                <p14:modId xmlns:p14="http://schemas.microsoft.com/office/powerpoint/2010/main" val="1262774517"/>
              </p:ext>
            </p:extLst>
          </p:nvPr>
        </p:nvGraphicFramePr>
        <p:xfrm>
          <a:off x="1132449" y="607960"/>
          <a:ext cx="6879099" cy="3147367"/>
        </p:xfrm>
        <a:graphic>
          <a:graphicData uri="http://schemas.openxmlformats.org/drawingml/2006/table">
            <a:tbl>
              <a:tblPr firstRow="1" firstCol="1" bandRow="1">
                <a:tableStyleId>{00A15C55-8517-42AA-B614-E9B94910E393}</a:tableStyleId>
              </a:tblPr>
              <a:tblGrid>
                <a:gridCol w="2236763">
                  <a:extLst>
                    <a:ext uri="{9D8B030D-6E8A-4147-A177-3AD203B41FA5}">
                      <a16:colId xmlns:a16="http://schemas.microsoft.com/office/drawing/2014/main" val="989922287"/>
                    </a:ext>
                  </a:extLst>
                </a:gridCol>
                <a:gridCol w="2328203">
                  <a:extLst>
                    <a:ext uri="{9D8B030D-6E8A-4147-A177-3AD203B41FA5}">
                      <a16:colId xmlns:a16="http://schemas.microsoft.com/office/drawing/2014/main" val="3257016231"/>
                    </a:ext>
                  </a:extLst>
                </a:gridCol>
                <a:gridCol w="2314133">
                  <a:extLst>
                    <a:ext uri="{9D8B030D-6E8A-4147-A177-3AD203B41FA5}">
                      <a16:colId xmlns:a16="http://schemas.microsoft.com/office/drawing/2014/main" val="2018774561"/>
                    </a:ext>
                  </a:extLst>
                </a:gridCol>
              </a:tblGrid>
              <a:tr h="244958">
                <a:tc>
                  <a:txBody>
                    <a:bodyPr/>
                    <a:lstStyle/>
                    <a:p>
                      <a:pPr algn="ctr">
                        <a:lnSpc>
                          <a:spcPct val="150000"/>
                        </a:lnSpc>
                        <a:spcAft>
                          <a:spcPts val="800"/>
                        </a:spcAft>
                        <a:buNone/>
                      </a:pPr>
                      <a:r>
                        <a:rPr lang="en-IN" sz="70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Expected Standard</a:t>
                      </a:r>
                    </a:p>
                  </a:txBody>
                  <a:tcPr marL="38325" marR="38325" marT="0" marB="0">
                    <a:solidFill>
                      <a:srgbClr val="FFFF00"/>
                    </a:solidFill>
                  </a:tcPr>
                </a:tc>
                <a:tc>
                  <a:txBody>
                    <a:bodyPr/>
                    <a:lstStyle/>
                    <a:p>
                      <a:pPr algn="ctr">
                        <a:lnSpc>
                          <a:spcPct val="150000"/>
                        </a:lnSpc>
                        <a:spcAft>
                          <a:spcPts val="800"/>
                        </a:spcAft>
                        <a:buNone/>
                      </a:pPr>
                      <a:r>
                        <a:rPr lang="en-IN" sz="70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Actual Practice</a:t>
                      </a:r>
                    </a:p>
                  </a:txBody>
                  <a:tcPr marL="38325" marR="38325" marT="0" marB="0">
                    <a:solidFill>
                      <a:srgbClr val="FFFF00"/>
                    </a:solidFill>
                  </a:tcPr>
                </a:tc>
                <a:tc>
                  <a:txBody>
                    <a:bodyPr/>
                    <a:lstStyle/>
                    <a:p>
                      <a:pPr algn="ctr">
                        <a:lnSpc>
                          <a:spcPct val="150000"/>
                        </a:lnSpc>
                        <a:spcAft>
                          <a:spcPts val="800"/>
                        </a:spcAft>
                        <a:buNone/>
                      </a:pPr>
                      <a:r>
                        <a:rPr lang="en-IN" sz="70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Gap</a:t>
                      </a:r>
                    </a:p>
                  </a:txBody>
                  <a:tcPr marL="38325" marR="38325" marT="0" marB="0">
                    <a:solidFill>
                      <a:srgbClr val="FFFF00"/>
                    </a:solidFill>
                  </a:tcPr>
                </a:tc>
                <a:extLst>
                  <a:ext uri="{0D108BD9-81ED-4DB2-BD59-A6C34878D82A}">
                    <a16:rowId xmlns:a16="http://schemas.microsoft.com/office/drawing/2014/main" val="927462438"/>
                  </a:ext>
                </a:extLst>
              </a:tr>
              <a:tr h="673333">
                <a:tc>
                  <a:txBody>
                    <a:bodyPr/>
                    <a:lstStyle/>
                    <a:p>
                      <a:pPr algn="ctr">
                        <a:lnSpc>
                          <a:spcPct val="150000"/>
                        </a:lnSpc>
                        <a:spcAft>
                          <a:spcPts val="800"/>
                        </a:spcAft>
                        <a:buNone/>
                      </a:pPr>
                      <a:r>
                        <a:rPr lang="en-IN" sz="700" b="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Early identification and prompt management of AKI (NICE, 2023)</a:t>
                      </a:r>
                    </a:p>
                  </a:txBody>
                  <a:tcPr marL="38325" marR="38325" marT="0" marB="0">
                    <a:solidFill>
                      <a:srgbClr val="CCFF99"/>
                    </a:solidFill>
                  </a:tcPr>
                </a:tc>
                <a:tc>
                  <a:txBody>
                    <a:bodyPr/>
                    <a:lstStyle/>
                    <a:p>
                      <a:pPr algn="ctr">
                        <a:lnSpc>
                          <a:spcPct val="150000"/>
                        </a:lnSpc>
                        <a:spcAft>
                          <a:spcPts val="800"/>
                        </a:spcAft>
                        <a:buNone/>
                      </a:pPr>
                      <a:r>
                        <a:rPr lang="en-IN" sz="700" kern="100" dirty="0">
                          <a:effectLst/>
                          <a:latin typeface="Open Sans" panose="020B0606030504020204" pitchFamily="34" charset="0"/>
                          <a:ea typeface="Open Sans" panose="020B0606030504020204" pitchFamily="34" charset="0"/>
                          <a:cs typeface="Open Sans" panose="020B0606030504020204" pitchFamily="34" charset="0"/>
                        </a:rPr>
                        <a:t>Delayed recognition of deteriorating renal function remains common</a:t>
                      </a:r>
                    </a:p>
                  </a:txBody>
                  <a:tcPr marL="38325" marR="38325" marT="0" marB="0"/>
                </a:tc>
                <a:tc>
                  <a:txBody>
                    <a:bodyPr/>
                    <a:lstStyle/>
                    <a:p>
                      <a:pPr algn="ctr">
                        <a:lnSpc>
                          <a:spcPct val="150000"/>
                        </a:lnSpc>
                        <a:spcAft>
                          <a:spcPts val="800"/>
                        </a:spcAft>
                        <a:buNone/>
                      </a:pPr>
                      <a:r>
                        <a:rPr lang="en-IN" sz="700" kern="100" dirty="0">
                          <a:effectLst/>
                          <a:latin typeface="Open Sans" panose="020B0606030504020204" pitchFamily="34" charset="0"/>
                          <a:ea typeface="Open Sans" panose="020B0606030504020204" pitchFamily="34" charset="0"/>
                          <a:cs typeface="Open Sans" panose="020B0606030504020204" pitchFamily="34" charset="0"/>
                        </a:rPr>
                        <a:t>High – Delayed identification reduces opportunities for timely intervention and increases the risk of progression to chronic kidney disease and mortality (Zhang et al., 2024).</a:t>
                      </a:r>
                    </a:p>
                  </a:txBody>
                  <a:tcPr marL="38325" marR="38325" marT="0" marB="0"/>
                </a:tc>
                <a:extLst>
                  <a:ext uri="{0D108BD9-81ED-4DB2-BD59-A6C34878D82A}">
                    <a16:rowId xmlns:a16="http://schemas.microsoft.com/office/drawing/2014/main" val="3334471723"/>
                  </a:ext>
                </a:extLst>
              </a:tr>
              <a:tr h="535359">
                <a:tc>
                  <a:txBody>
                    <a:bodyPr/>
                    <a:lstStyle/>
                    <a:p>
                      <a:pPr algn="ctr">
                        <a:lnSpc>
                          <a:spcPct val="150000"/>
                        </a:lnSpc>
                        <a:spcAft>
                          <a:spcPts val="800"/>
                        </a:spcAft>
                        <a:buNone/>
                      </a:pPr>
                      <a:r>
                        <a:rPr lang="en-IN" sz="700" b="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Continuous monitoring of serum creatinine and urine output (NCEPOD, 2023)</a:t>
                      </a:r>
                    </a:p>
                  </a:txBody>
                  <a:tcPr marL="38325" marR="38325" marT="0" marB="0">
                    <a:solidFill>
                      <a:srgbClr val="CCFF99"/>
                    </a:solidFill>
                  </a:tcPr>
                </a:tc>
                <a:tc>
                  <a:txBody>
                    <a:bodyPr/>
                    <a:lstStyle/>
                    <a:p>
                      <a:pPr algn="ctr">
                        <a:lnSpc>
                          <a:spcPct val="150000"/>
                        </a:lnSpc>
                        <a:spcAft>
                          <a:spcPts val="800"/>
                        </a:spcAft>
                        <a:buNone/>
                      </a:pPr>
                      <a:r>
                        <a:rPr lang="en-IN" sz="700" kern="100">
                          <a:effectLst/>
                          <a:latin typeface="Open Sans" panose="020B0606030504020204" pitchFamily="34" charset="0"/>
                          <a:ea typeface="Open Sans" panose="020B0606030504020204" pitchFamily="34" charset="0"/>
                          <a:cs typeface="Open Sans" panose="020B0606030504020204" pitchFamily="34" charset="0"/>
                        </a:rPr>
                        <a:t>Monitoring practices remain inconsistent across healthcare settings</a:t>
                      </a:r>
                    </a:p>
                  </a:txBody>
                  <a:tcPr marL="38325" marR="38325" marT="0" marB="0"/>
                </a:tc>
                <a:tc>
                  <a:txBody>
                    <a:bodyPr/>
                    <a:lstStyle/>
                    <a:p>
                      <a:pPr algn="ctr">
                        <a:lnSpc>
                          <a:spcPct val="150000"/>
                        </a:lnSpc>
                        <a:spcAft>
                          <a:spcPts val="800"/>
                        </a:spcAft>
                        <a:buNone/>
                      </a:pPr>
                      <a:r>
                        <a:rPr lang="en-IN" sz="700" kern="100">
                          <a:effectLst/>
                          <a:latin typeface="Open Sans" panose="020B0606030504020204" pitchFamily="34" charset="0"/>
                          <a:ea typeface="Open Sans" panose="020B0606030504020204" pitchFamily="34" charset="0"/>
                          <a:cs typeface="Open Sans" panose="020B0606030504020204" pitchFamily="34" charset="0"/>
                        </a:rPr>
                        <a:t>Significant – Missed observations delay detection of clinical deterioration and contribute to preventable complications (Rayego-Mateos et al., 2022).</a:t>
                      </a:r>
                    </a:p>
                  </a:txBody>
                  <a:tcPr marL="38325" marR="38325" marT="0" marB="0"/>
                </a:tc>
                <a:extLst>
                  <a:ext uri="{0D108BD9-81ED-4DB2-BD59-A6C34878D82A}">
                    <a16:rowId xmlns:a16="http://schemas.microsoft.com/office/drawing/2014/main" val="128530877"/>
                  </a:ext>
                </a:extLst>
              </a:tr>
              <a:tr h="535359">
                <a:tc>
                  <a:txBody>
                    <a:bodyPr/>
                    <a:lstStyle/>
                    <a:p>
                      <a:pPr algn="ctr">
                        <a:lnSpc>
                          <a:spcPct val="150000"/>
                        </a:lnSpc>
                        <a:spcAft>
                          <a:spcPts val="800"/>
                        </a:spcAft>
                        <a:buNone/>
                      </a:pPr>
                      <a:r>
                        <a:rPr lang="en-IN" sz="700" b="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Staff should follow evidence-based AKI pathways and receive regular training (KDIGO, 2024)</a:t>
                      </a:r>
                    </a:p>
                  </a:txBody>
                  <a:tcPr marL="38325" marR="38325" marT="0" marB="0">
                    <a:solidFill>
                      <a:srgbClr val="CCFF99"/>
                    </a:solidFill>
                  </a:tcPr>
                </a:tc>
                <a:tc>
                  <a:txBody>
                    <a:bodyPr/>
                    <a:lstStyle/>
                    <a:p>
                      <a:pPr algn="ctr">
                        <a:lnSpc>
                          <a:spcPct val="150000"/>
                        </a:lnSpc>
                        <a:spcAft>
                          <a:spcPts val="800"/>
                        </a:spcAft>
                        <a:buNone/>
                      </a:pPr>
                      <a:r>
                        <a:rPr lang="en-IN" sz="700" kern="100" dirty="0">
                          <a:effectLst/>
                          <a:latin typeface="Open Sans" panose="020B0606030504020204" pitchFamily="34" charset="0"/>
                          <a:ea typeface="Open Sans" panose="020B0606030504020204" pitchFamily="34" charset="0"/>
                          <a:cs typeface="Open Sans" panose="020B0606030504020204" pitchFamily="34" charset="0"/>
                        </a:rPr>
                        <a:t>Knowledge gaps and variation in clinical practice persist</a:t>
                      </a:r>
                    </a:p>
                  </a:txBody>
                  <a:tcPr marL="38325" marR="38325" marT="0" marB="0"/>
                </a:tc>
                <a:tc>
                  <a:txBody>
                    <a:bodyPr/>
                    <a:lstStyle/>
                    <a:p>
                      <a:pPr algn="ctr">
                        <a:lnSpc>
                          <a:spcPct val="150000"/>
                        </a:lnSpc>
                        <a:spcAft>
                          <a:spcPts val="800"/>
                        </a:spcAft>
                        <a:buNone/>
                      </a:pPr>
                      <a:r>
                        <a:rPr lang="en-IN" sz="700" kern="100">
                          <a:effectLst/>
                          <a:latin typeface="Open Sans" panose="020B0606030504020204" pitchFamily="34" charset="0"/>
                          <a:ea typeface="Open Sans" panose="020B0606030504020204" pitchFamily="34" charset="0"/>
                          <a:cs typeface="Open Sans" panose="020B0606030504020204" pitchFamily="34" charset="0"/>
                        </a:rPr>
                        <a:t>Significant – Inconsistent application of AKI guidelines contributes to variation in patient outcomes and quality of care (Naved et al., 2022).</a:t>
                      </a:r>
                    </a:p>
                  </a:txBody>
                  <a:tcPr marL="38325" marR="38325" marT="0" marB="0"/>
                </a:tc>
                <a:extLst>
                  <a:ext uri="{0D108BD9-81ED-4DB2-BD59-A6C34878D82A}">
                    <a16:rowId xmlns:a16="http://schemas.microsoft.com/office/drawing/2014/main" val="2831188336"/>
                  </a:ext>
                </a:extLst>
              </a:tr>
              <a:tr h="535359">
                <a:tc>
                  <a:txBody>
                    <a:bodyPr/>
                    <a:lstStyle/>
                    <a:p>
                      <a:pPr algn="ctr">
                        <a:lnSpc>
                          <a:spcPct val="150000"/>
                        </a:lnSpc>
                        <a:spcAft>
                          <a:spcPts val="800"/>
                        </a:spcAft>
                        <a:buNone/>
                      </a:pPr>
                      <a:r>
                        <a:rPr lang="en-IN" sz="700" b="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Rapid multidisciplinary communication and specialist referral (NHS England, 2024)</a:t>
                      </a:r>
                    </a:p>
                  </a:txBody>
                  <a:tcPr marL="38325" marR="38325" marT="0" marB="0">
                    <a:solidFill>
                      <a:srgbClr val="CCFF99"/>
                    </a:solidFill>
                  </a:tcPr>
                </a:tc>
                <a:tc>
                  <a:txBody>
                    <a:bodyPr/>
                    <a:lstStyle/>
                    <a:p>
                      <a:pPr algn="ctr">
                        <a:lnSpc>
                          <a:spcPct val="150000"/>
                        </a:lnSpc>
                        <a:spcAft>
                          <a:spcPts val="800"/>
                        </a:spcAft>
                        <a:buNone/>
                      </a:pPr>
                      <a:r>
                        <a:rPr lang="en-IN" sz="700" kern="100" dirty="0">
                          <a:effectLst/>
                          <a:latin typeface="Open Sans" panose="020B0606030504020204" pitchFamily="34" charset="0"/>
                          <a:ea typeface="Open Sans" panose="020B0606030504020204" pitchFamily="34" charset="0"/>
                          <a:cs typeface="Open Sans" panose="020B0606030504020204" pitchFamily="34" charset="0"/>
                        </a:rPr>
                        <a:t>Delayed escalation and nephrology referrals reported</a:t>
                      </a:r>
                    </a:p>
                  </a:txBody>
                  <a:tcPr marL="38325" marR="38325" marT="0" marB="0"/>
                </a:tc>
                <a:tc>
                  <a:txBody>
                    <a:bodyPr/>
                    <a:lstStyle/>
                    <a:p>
                      <a:pPr algn="ctr">
                        <a:lnSpc>
                          <a:spcPct val="150000"/>
                        </a:lnSpc>
                        <a:spcAft>
                          <a:spcPts val="800"/>
                        </a:spcAft>
                        <a:buNone/>
                      </a:pPr>
                      <a:r>
                        <a:rPr lang="en-IN" sz="700" kern="100">
                          <a:effectLst/>
                          <a:latin typeface="Open Sans" panose="020B0606030504020204" pitchFamily="34" charset="0"/>
                          <a:ea typeface="Open Sans" panose="020B0606030504020204" pitchFamily="34" charset="0"/>
                          <a:cs typeface="Open Sans" panose="020B0606030504020204" pitchFamily="34" charset="0"/>
                        </a:rPr>
                        <a:t>High – Communication failures hinder timely treatment and increase the likelihood of adverse patient outcomes (Huang et al., 2026).</a:t>
                      </a:r>
                    </a:p>
                  </a:txBody>
                  <a:tcPr marL="38325" marR="38325" marT="0" marB="0"/>
                </a:tc>
                <a:extLst>
                  <a:ext uri="{0D108BD9-81ED-4DB2-BD59-A6C34878D82A}">
                    <a16:rowId xmlns:a16="http://schemas.microsoft.com/office/drawing/2014/main" val="1398591055"/>
                  </a:ext>
                </a:extLst>
              </a:tr>
              <a:tr h="535359">
                <a:tc>
                  <a:txBody>
                    <a:bodyPr/>
                    <a:lstStyle/>
                    <a:p>
                      <a:pPr algn="ctr">
                        <a:lnSpc>
                          <a:spcPct val="150000"/>
                        </a:lnSpc>
                        <a:spcAft>
                          <a:spcPts val="800"/>
                        </a:spcAft>
                        <a:buNone/>
                      </a:pPr>
                      <a:r>
                        <a:rPr lang="en-IN" sz="700" b="0" kern="100" dirty="0">
                          <a:solidFill>
                            <a:schemeClr val="tx1"/>
                          </a:solidFill>
                          <a:effectLst/>
                          <a:latin typeface="Open Sans" panose="020B0606030504020204" pitchFamily="34" charset="0"/>
                          <a:ea typeface="Open Sans" panose="020B0606030504020204" pitchFamily="34" charset="0"/>
                          <a:cs typeface="Open Sans" panose="020B0606030504020204" pitchFamily="34" charset="0"/>
                        </a:rPr>
                        <a:t>Effective governance, audit and organisational learning systems</a:t>
                      </a:r>
                    </a:p>
                  </a:txBody>
                  <a:tcPr marL="38325" marR="38325" marT="0" marB="0">
                    <a:solidFill>
                      <a:srgbClr val="CCFF99"/>
                    </a:solidFill>
                  </a:tcPr>
                </a:tc>
                <a:tc>
                  <a:txBody>
                    <a:bodyPr/>
                    <a:lstStyle/>
                    <a:p>
                      <a:pPr algn="ctr">
                        <a:lnSpc>
                          <a:spcPct val="150000"/>
                        </a:lnSpc>
                        <a:spcAft>
                          <a:spcPts val="800"/>
                        </a:spcAft>
                        <a:buNone/>
                      </a:pPr>
                      <a:r>
                        <a:rPr lang="en-IN" sz="700" kern="100">
                          <a:effectLst/>
                          <a:latin typeface="Open Sans" panose="020B0606030504020204" pitchFamily="34" charset="0"/>
                          <a:ea typeface="Open Sans" panose="020B0606030504020204" pitchFamily="34" charset="0"/>
                          <a:cs typeface="Open Sans" panose="020B0606030504020204" pitchFamily="34" charset="0"/>
                        </a:rPr>
                        <a:t>Limited evidence of continuous monitoring and quality improvement</a:t>
                      </a:r>
                    </a:p>
                  </a:txBody>
                  <a:tcPr marL="38325" marR="38325" marT="0" marB="0"/>
                </a:tc>
                <a:tc>
                  <a:txBody>
                    <a:bodyPr/>
                    <a:lstStyle/>
                    <a:p>
                      <a:pPr algn="ctr">
                        <a:lnSpc>
                          <a:spcPct val="150000"/>
                        </a:lnSpc>
                        <a:spcAft>
                          <a:spcPts val="800"/>
                        </a:spcAft>
                        <a:buNone/>
                      </a:pPr>
                      <a:r>
                        <a:rPr lang="en-IN" sz="700" kern="100" dirty="0">
                          <a:effectLst/>
                          <a:latin typeface="Open Sans" panose="020B0606030504020204" pitchFamily="34" charset="0"/>
                          <a:ea typeface="Open Sans" panose="020B0606030504020204" pitchFamily="34" charset="0"/>
                          <a:cs typeface="Open Sans" panose="020B0606030504020204" pitchFamily="34" charset="0"/>
                        </a:rPr>
                        <a:t>High – Weak governance arrangements reduce the ability to identify recurring safety issues and implement sustainable improvements (Xu et al., 2025).</a:t>
                      </a:r>
                    </a:p>
                  </a:txBody>
                  <a:tcPr marL="38325" marR="38325" marT="0" marB="0"/>
                </a:tc>
                <a:extLst>
                  <a:ext uri="{0D108BD9-81ED-4DB2-BD59-A6C34878D82A}">
                    <a16:rowId xmlns:a16="http://schemas.microsoft.com/office/drawing/2014/main" val="196729157"/>
                  </a:ext>
                </a:extLst>
              </a:tr>
            </a:tbl>
          </a:graphicData>
        </a:graphic>
      </p:graphicFrame>
      <p:sp>
        <p:nvSpPr>
          <p:cNvPr id="3" name="Shape 23">
            <a:extLst>
              <a:ext uri="{FF2B5EF4-FFF2-40B4-BE49-F238E27FC236}">
                <a16:creationId xmlns:a16="http://schemas.microsoft.com/office/drawing/2014/main" id="{F434192B-E011-EE8F-C401-8B37BD8745E4}"/>
              </a:ext>
            </a:extLst>
          </p:cNvPr>
          <p:cNvSpPr/>
          <p:nvPr/>
        </p:nvSpPr>
        <p:spPr>
          <a:xfrm>
            <a:off x="527538" y="3871070"/>
            <a:ext cx="7943392" cy="1108893"/>
          </a:xfrm>
          <a:prstGeom prst="roundRect">
            <a:avLst>
              <a:gd name="adj" fmla="val 21131"/>
            </a:avLst>
          </a:prstGeom>
          <a:solidFill>
            <a:srgbClr val="CCFF99"/>
          </a:solidFill>
          <a:ln/>
        </p:spPr>
      </p:sp>
      <p:sp>
        <p:nvSpPr>
          <p:cNvPr id="4" name="Text 0">
            <a:extLst>
              <a:ext uri="{FF2B5EF4-FFF2-40B4-BE49-F238E27FC236}">
                <a16:creationId xmlns:a16="http://schemas.microsoft.com/office/drawing/2014/main" id="{266B4BE4-DEF8-2EBC-3284-957E8296D081}"/>
              </a:ext>
            </a:extLst>
          </p:cNvPr>
          <p:cNvSpPr/>
          <p:nvPr/>
        </p:nvSpPr>
        <p:spPr>
          <a:xfrm>
            <a:off x="473943" y="193916"/>
            <a:ext cx="3683719" cy="389706"/>
          </a:xfrm>
          <a:prstGeom prst="rect">
            <a:avLst/>
          </a:prstGeom>
          <a:noFill/>
          <a:ln/>
        </p:spPr>
        <p:txBody>
          <a:bodyPr wrap="none" lIns="0" tIns="0" rIns="0" bIns="0" rtlCol="0" anchor="t"/>
          <a:lstStyle/>
          <a:p>
            <a:pPr marL="0" indent="0" algn="l">
              <a:lnSpc>
                <a:spcPct val="104000"/>
              </a:lnSpc>
              <a:buNone/>
            </a:pPr>
            <a:r>
              <a:rPr lang="en-US" sz="2000" b="1" dirty="0">
                <a:solidFill>
                  <a:srgbClr val="2E3C4E"/>
                </a:solidFill>
                <a:latin typeface="Barlow Bold" pitchFamily="34" charset="0"/>
                <a:ea typeface="Barlow Bold" pitchFamily="34" charset="-122"/>
                <a:cs typeface="Barlow Bold" pitchFamily="34" charset="-120"/>
              </a:rPr>
              <a:t>Gap Analysis</a:t>
            </a:r>
            <a:endParaRPr lang="en-US" sz="2000" dirty="0"/>
          </a:p>
        </p:txBody>
      </p:sp>
      <p:sp>
        <p:nvSpPr>
          <p:cNvPr id="5" name="TextBox 4">
            <a:extLst>
              <a:ext uri="{FF2B5EF4-FFF2-40B4-BE49-F238E27FC236}">
                <a16:creationId xmlns:a16="http://schemas.microsoft.com/office/drawing/2014/main" id="{16525AE9-577A-060B-0565-C32CDAC1ACDE}"/>
              </a:ext>
            </a:extLst>
          </p:cNvPr>
          <p:cNvSpPr txBox="1"/>
          <p:nvPr/>
        </p:nvSpPr>
        <p:spPr>
          <a:xfrm>
            <a:off x="673070" y="3860243"/>
            <a:ext cx="7644452" cy="1108893"/>
          </a:xfrm>
          <a:prstGeom prst="rect">
            <a:avLst/>
          </a:prstGeom>
          <a:noFill/>
        </p:spPr>
        <p:txBody>
          <a:bodyPr wrap="square" rtlCol="0">
            <a:spAutoFit/>
          </a:bodyPr>
          <a:lstStyle/>
          <a:p>
            <a:pPr algn="just">
              <a:lnSpc>
                <a:spcPct val="150000"/>
              </a:lnSpc>
            </a:pPr>
            <a:r>
              <a:rPr lang="en-US" sz="900" dirty="0">
                <a:latin typeface="Open Sans" panose="020B0606030504020204" pitchFamily="34" charset="0"/>
                <a:ea typeface="Open Sans" panose="020B0606030504020204" pitchFamily="34" charset="0"/>
                <a:cs typeface="Open Sans" panose="020B0606030504020204" pitchFamily="34" charset="0"/>
              </a:rPr>
              <a:t>The analysis identifies substantial gaps between national AKI management standards and current clinical practice. The most significant deficiencies relate to early detection, patient monitoring, communication processes and governance oversight. Delayed recognition of kidney injury, inconsistent implementation of evidence-based pathways and weaknesses in </a:t>
            </a:r>
            <a:r>
              <a:rPr lang="en-US" sz="900" dirty="0" err="1">
                <a:latin typeface="Open Sans" panose="020B0606030504020204" pitchFamily="34" charset="0"/>
                <a:ea typeface="Open Sans" panose="020B0606030504020204" pitchFamily="34" charset="0"/>
                <a:cs typeface="Open Sans" panose="020B0606030504020204" pitchFamily="34" charset="0"/>
              </a:rPr>
              <a:t>organisational</a:t>
            </a:r>
            <a:r>
              <a:rPr lang="en-US" sz="900" dirty="0">
                <a:latin typeface="Open Sans" panose="020B0606030504020204" pitchFamily="34" charset="0"/>
                <a:ea typeface="Open Sans" panose="020B0606030504020204" pitchFamily="34" charset="0"/>
                <a:cs typeface="Open Sans" panose="020B0606030504020204" pitchFamily="34" charset="0"/>
              </a:rPr>
              <a:t> learning continue to expose patients to avoidable harm. These shortcomings highlight the need for enhanced workforce education, stronger governance frameworks and more robust monitoring systems to improve patient safety and achieve compliance with national standards (NICE, 2023).</a:t>
            </a:r>
            <a:endParaRPr lang="en-IN" sz="900" dirty="0">
              <a:latin typeface="Open Sans" panose="020B0606030504020204" pitchFamily="34" charset="0"/>
              <a:ea typeface="Open Sans" panose="020B0606030504020204" pitchFamily="34" charset="0"/>
              <a:cs typeface="Open Sans" panose="020B0606030504020204" pitchFamily="34" charset="0"/>
            </a:endParaRPr>
          </a:p>
        </p:txBody>
      </p:sp>
    </p:spTree>
    <p:extLst>
      <p:ext uri="{BB962C8B-B14F-4D97-AF65-F5344CB8AC3E}">
        <p14:creationId xmlns:p14="http://schemas.microsoft.com/office/powerpoint/2010/main" val="100853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ADF4AB-69FC-2486-8427-804EBEED3699}"/>
              </a:ext>
            </a:extLst>
          </p:cNvPr>
          <p:cNvSpPr txBox="1"/>
          <p:nvPr/>
        </p:nvSpPr>
        <p:spPr>
          <a:xfrm>
            <a:off x="478301" y="348568"/>
            <a:ext cx="5233182" cy="307777"/>
          </a:xfrm>
          <a:prstGeom prst="rect">
            <a:avLst/>
          </a:prstGeom>
          <a:noFill/>
        </p:spPr>
        <p:txBody>
          <a:bodyPr wrap="square">
            <a:spAutoFit/>
          </a:bodyPr>
          <a:lstStyle/>
          <a:p>
            <a:r>
              <a:rPr lang="en-IN" sz="1400" b="1" dirty="0">
                <a:effectLst/>
                <a:latin typeface="Merriweather Bold" panose="020B0604020202020204" charset="0"/>
                <a:ea typeface="Merriweather Bold" panose="020B0604020202020204" charset="0"/>
                <a:cs typeface="Merriweather Bold" panose="020B0604020202020204" charset="0"/>
              </a:rPr>
              <a:t>National Policies and Standards for AKI Management</a:t>
            </a:r>
            <a:endParaRPr lang="en-IN" sz="1400" dirty="0">
              <a:latin typeface="Merriweather Bold" panose="020B0604020202020204" charset="0"/>
              <a:ea typeface="Merriweather Bold" panose="020B0604020202020204" charset="0"/>
              <a:cs typeface="Merriweather Bold" panose="020B0604020202020204" charset="0"/>
            </a:endParaRPr>
          </a:p>
        </p:txBody>
      </p:sp>
      <p:graphicFrame>
        <p:nvGraphicFramePr>
          <p:cNvPr id="5" name="Table 4">
            <a:extLst>
              <a:ext uri="{FF2B5EF4-FFF2-40B4-BE49-F238E27FC236}">
                <a16:creationId xmlns:a16="http://schemas.microsoft.com/office/drawing/2014/main" id="{EAFC9C39-2D9C-90AE-1B9F-8A16CC55A85F}"/>
              </a:ext>
            </a:extLst>
          </p:cNvPr>
          <p:cNvGraphicFramePr>
            <a:graphicFrameLocks noGrp="1"/>
          </p:cNvGraphicFramePr>
          <p:nvPr>
            <p:extLst>
              <p:ext uri="{D42A27DB-BD31-4B8C-83A1-F6EECF244321}">
                <p14:modId xmlns:p14="http://schemas.microsoft.com/office/powerpoint/2010/main" val="3943988326"/>
              </p:ext>
            </p:extLst>
          </p:nvPr>
        </p:nvGraphicFramePr>
        <p:xfrm>
          <a:off x="764491" y="903712"/>
          <a:ext cx="7615018" cy="2489981"/>
        </p:xfrm>
        <a:graphic>
          <a:graphicData uri="http://schemas.openxmlformats.org/drawingml/2006/table">
            <a:tbl>
              <a:tblPr firstRow="1" firstCol="1" bandRow="1">
                <a:tableStyleId>{69CF1AB2-1976-4502-BF36-3FF5EA218861}</a:tableStyleId>
              </a:tblPr>
              <a:tblGrid>
                <a:gridCol w="3784209">
                  <a:extLst>
                    <a:ext uri="{9D8B030D-6E8A-4147-A177-3AD203B41FA5}">
                      <a16:colId xmlns:a16="http://schemas.microsoft.com/office/drawing/2014/main" val="704526405"/>
                    </a:ext>
                  </a:extLst>
                </a:gridCol>
                <a:gridCol w="3830809">
                  <a:extLst>
                    <a:ext uri="{9D8B030D-6E8A-4147-A177-3AD203B41FA5}">
                      <a16:colId xmlns:a16="http://schemas.microsoft.com/office/drawing/2014/main" val="2548445765"/>
                    </a:ext>
                  </a:extLst>
                </a:gridCol>
              </a:tblGrid>
              <a:tr h="272551">
                <a:tc>
                  <a:txBody>
                    <a:bodyPr/>
                    <a:lstStyle/>
                    <a:p>
                      <a:pPr algn="ctr">
                        <a:lnSpc>
                          <a:spcPct val="150000"/>
                        </a:lnSpc>
                        <a:spcAft>
                          <a:spcPts val="800"/>
                        </a:spcAft>
                        <a:buNone/>
                      </a:pPr>
                      <a:r>
                        <a:rPr lang="en-IN" sz="1000" b="1" kern="100" dirty="0">
                          <a:effectLst/>
                          <a:latin typeface="Open Sans" panose="020B0606030504020204" pitchFamily="34" charset="0"/>
                          <a:ea typeface="Open Sans" panose="020B0606030504020204" pitchFamily="34" charset="0"/>
                          <a:cs typeface="Open Sans" panose="020B0606030504020204" pitchFamily="34" charset="0"/>
                        </a:rPr>
                        <a:t>Policy / Standard</a:t>
                      </a:r>
                      <a:endParaRPr lang="en-IN" sz="10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tc>
                  <a:txBody>
                    <a:bodyPr/>
                    <a:lstStyle/>
                    <a:p>
                      <a:pPr algn="ctr">
                        <a:lnSpc>
                          <a:spcPct val="150000"/>
                        </a:lnSpc>
                        <a:spcAft>
                          <a:spcPts val="800"/>
                        </a:spcAft>
                        <a:buNone/>
                      </a:pPr>
                      <a:r>
                        <a:rPr lang="en-IN" sz="1000" b="1" kern="100" dirty="0">
                          <a:effectLst/>
                          <a:latin typeface="Open Sans" panose="020B0606030504020204" pitchFamily="34" charset="0"/>
                          <a:ea typeface="Open Sans" panose="020B0606030504020204" pitchFamily="34" charset="0"/>
                          <a:cs typeface="Open Sans" panose="020B0606030504020204" pitchFamily="34" charset="0"/>
                        </a:rPr>
                        <a:t>Key Requirement</a:t>
                      </a:r>
                      <a:endParaRPr lang="en-IN" sz="1000" kern="100" dirty="0">
                        <a:effectLst/>
                        <a:latin typeface="Open Sans" panose="020B0606030504020204" pitchFamily="34" charset="0"/>
                        <a:ea typeface="Open Sans" panose="020B0606030504020204" pitchFamily="34" charset="0"/>
                        <a:cs typeface="Open Sans" panose="020B0606030504020204" pitchFamily="34" charset="0"/>
                      </a:endParaRPr>
                    </a:p>
                  </a:txBody>
                  <a:tcPr marL="68580" marR="68580" marT="0" marB="0"/>
                </a:tc>
                <a:extLst>
                  <a:ext uri="{0D108BD9-81ED-4DB2-BD59-A6C34878D82A}">
                    <a16:rowId xmlns:a16="http://schemas.microsoft.com/office/drawing/2014/main" val="2936816258"/>
                  </a:ext>
                </a:extLst>
              </a:tr>
              <a:tr h="443486">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NICE Guideline NG148</a:t>
                      </a:r>
                    </a:p>
                  </a:txBody>
                  <a:tcPr marL="68580" marR="68580" marT="0" marB="0"/>
                </a:tc>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Early identification, risk assessment and prompt management of AKI (NICE, 2023)</a:t>
                      </a:r>
                    </a:p>
                  </a:txBody>
                  <a:tcPr marL="68580" marR="68580" marT="0" marB="0"/>
                </a:tc>
                <a:extLst>
                  <a:ext uri="{0D108BD9-81ED-4DB2-BD59-A6C34878D82A}">
                    <a16:rowId xmlns:a16="http://schemas.microsoft.com/office/drawing/2014/main" val="1020106288"/>
                  </a:ext>
                </a:extLst>
              </a:tr>
              <a:tr h="443486">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NHS Patient Safety Strategy</a:t>
                      </a:r>
                    </a:p>
                  </a:txBody>
                  <a:tcPr marL="68580" marR="68580" marT="0" marB="0"/>
                </a:tc>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Prevention of avoidable patient harm through systematic safety improvement (NHS England, 2024)</a:t>
                      </a:r>
                    </a:p>
                  </a:txBody>
                  <a:tcPr marL="68580" marR="68580" marT="0" marB="0"/>
                </a:tc>
                <a:extLst>
                  <a:ext uri="{0D108BD9-81ED-4DB2-BD59-A6C34878D82A}">
                    <a16:rowId xmlns:a16="http://schemas.microsoft.com/office/drawing/2014/main" val="2583562476"/>
                  </a:ext>
                </a:extLst>
              </a:tr>
              <a:tr h="443486">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KDIGO Guidelines</a:t>
                      </a:r>
                    </a:p>
                  </a:txBody>
                  <a:tcPr marL="68580" marR="68580" marT="0" marB="0"/>
                </a:tc>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Standardised diagnostic criteria and evidence-based treatment pathways (KDIGO, 2024)</a:t>
                      </a:r>
                    </a:p>
                  </a:txBody>
                  <a:tcPr marL="68580" marR="68580" marT="0" marB="0"/>
                </a:tc>
                <a:extLst>
                  <a:ext uri="{0D108BD9-81ED-4DB2-BD59-A6C34878D82A}">
                    <a16:rowId xmlns:a16="http://schemas.microsoft.com/office/drawing/2014/main" val="3895603168"/>
                  </a:ext>
                </a:extLst>
              </a:tr>
              <a:tr h="443486">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CQC Quality Standards</a:t>
                      </a:r>
                    </a:p>
                  </a:txBody>
                  <a:tcPr marL="68580" marR="68580" marT="0" marB="0"/>
                </a:tc>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Monitoring quality, safety and governance compliance (CQC, 2024)</a:t>
                      </a:r>
                    </a:p>
                  </a:txBody>
                  <a:tcPr marL="68580" marR="68580" marT="0" marB="0"/>
                </a:tc>
                <a:extLst>
                  <a:ext uri="{0D108BD9-81ED-4DB2-BD59-A6C34878D82A}">
                    <a16:rowId xmlns:a16="http://schemas.microsoft.com/office/drawing/2014/main" val="4028008243"/>
                  </a:ext>
                </a:extLst>
              </a:tr>
              <a:tr h="443486">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NCEPOD Reports</a:t>
                      </a:r>
                    </a:p>
                  </a:txBody>
                  <a:tcPr marL="68580" marR="68580" marT="0" marB="0"/>
                </a:tc>
                <a:tc>
                  <a:txBody>
                    <a:bodyPr/>
                    <a:lstStyle/>
                    <a:p>
                      <a:pPr algn="ctr">
                        <a:lnSpc>
                          <a:spcPct val="150000"/>
                        </a:lnSpc>
                        <a:spcAft>
                          <a:spcPts val="800"/>
                        </a:spcAft>
                        <a:buNone/>
                      </a:pPr>
                      <a:r>
                        <a:rPr lang="en-IN" sz="1000" b="0" kern="100" dirty="0">
                          <a:effectLst/>
                          <a:latin typeface="Open Sans" panose="020B0606030504020204" pitchFamily="34" charset="0"/>
                          <a:ea typeface="Open Sans" panose="020B0606030504020204" pitchFamily="34" charset="0"/>
                          <a:cs typeface="Open Sans" panose="020B0606030504020204" pitchFamily="34" charset="0"/>
                        </a:rPr>
                        <a:t>Timely recognition, escalation and specialist referral of AKI patients (NCEPOD, 2023)</a:t>
                      </a:r>
                    </a:p>
                  </a:txBody>
                  <a:tcPr marL="68580" marR="68580" marT="0" marB="0"/>
                </a:tc>
                <a:extLst>
                  <a:ext uri="{0D108BD9-81ED-4DB2-BD59-A6C34878D82A}">
                    <a16:rowId xmlns:a16="http://schemas.microsoft.com/office/drawing/2014/main" val="3224781983"/>
                  </a:ext>
                </a:extLst>
              </a:tr>
            </a:tbl>
          </a:graphicData>
        </a:graphic>
      </p:graphicFrame>
      <p:sp>
        <p:nvSpPr>
          <p:cNvPr id="8" name="TextBox 7">
            <a:extLst>
              <a:ext uri="{FF2B5EF4-FFF2-40B4-BE49-F238E27FC236}">
                <a16:creationId xmlns:a16="http://schemas.microsoft.com/office/drawing/2014/main" id="{FE06B473-0A39-4EB9-C9B4-D82CB3C1DF96}"/>
              </a:ext>
            </a:extLst>
          </p:cNvPr>
          <p:cNvSpPr txBox="1"/>
          <p:nvPr/>
        </p:nvSpPr>
        <p:spPr>
          <a:xfrm>
            <a:off x="478301" y="3421828"/>
            <a:ext cx="8278836" cy="1221873"/>
          </a:xfrm>
          <a:prstGeom prst="rect">
            <a:avLst/>
          </a:prstGeom>
          <a:noFill/>
        </p:spPr>
        <p:txBody>
          <a:bodyPr wrap="square">
            <a:spAutoFit/>
          </a:bodyPr>
          <a:lstStyle/>
          <a:p>
            <a:pPr algn="just">
              <a:lnSpc>
                <a:spcPct val="150000"/>
              </a:lnSpc>
              <a:spcAft>
                <a:spcPts val="800"/>
              </a:spcAft>
              <a:buNone/>
            </a:pPr>
            <a:r>
              <a:rPr lang="en-IN" sz="1000" kern="100" dirty="0">
                <a:effectLst/>
                <a:latin typeface="Open Sans" panose="020B0606030504020204" pitchFamily="34" charset="0"/>
                <a:ea typeface="Open Sans" panose="020B0606030504020204" pitchFamily="34" charset="0"/>
                <a:cs typeface="Open Sans" panose="020B0606030504020204" pitchFamily="34" charset="0"/>
              </a:rPr>
              <a:t>National policies emphasise the importance of early detection, prompt intervention and standardised management of AKI. NICE NG148 recommends routine monitoring of high-risk patients and immediate action when kidney function deteriorates (NICE, 2023). NHS Patient Safety Strategy supports system-wide approaches to reducing preventable harm, while KDIGO provides internationally recognised diagnostic and management standards (KDIGO, 2024). Compliance with these policies improves patient outcomes and reduces avoidable complications.</a:t>
            </a:r>
          </a:p>
        </p:txBody>
      </p:sp>
    </p:spTree>
    <p:extLst>
      <p:ext uri="{BB962C8B-B14F-4D97-AF65-F5344CB8AC3E}">
        <p14:creationId xmlns:p14="http://schemas.microsoft.com/office/powerpoint/2010/main" val="3856480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21643" y="352053"/>
            <a:ext cx="5898356" cy="320948"/>
          </a:xfrm>
          <a:prstGeom prst="rect">
            <a:avLst/>
          </a:prstGeom>
          <a:noFill/>
          <a:ln/>
        </p:spPr>
        <p:txBody>
          <a:bodyPr wrap="none" lIns="0" tIns="0" rIns="0" bIns="0" rtlCol="0" anchor="t"/>
          <a:lstStyle/>
          <a:p>
            <a:pPr marL="0" indent="0" algn="l">
              <a:lnSpc>
                <a:spcPct val="104000"/>
              </a:lnSpc>
              <a:buNone/>
            </a:pPr>
            <a:r>
              <a:rPr lang="en-US" sz="2000" b="1" dirty="0">
                <a:solidFill>
                  <a:srgbClr val="403C4E"/>
                </a:solidFill>
                <a:latin typeface="Merriweather Bold" pitchFamily="34" charset="0"/>
                <a:ea typeface="Merriweather Bold" pitchFamily="34" charset="-122"/>
                <a:cs typeface="Merriweather Bold" pitchFamily="34" charset="-120"/>
              </a:rPr>
              <a:t>Proposed Structure of Component 2 Report</a:t>
            </a:r>
            <a:endParaRPr lang="en-US" sz="2000" dirty="0"/>
          </a:p>
        </p:txBody>
      </p:sp>
      <p:sp>
        <p:nvSpPr>
          <p:cNvPr id="3" name="Shape 1"/>
          <p:cNvSpPr/>
          <p:nvPr/>
        </p:nvSpPr>
        <p:spPr>
          <a:xfrm>
            <a:off x="521643" y="843111"/>
            <a:ext cx="904354" cy="181719"/>
          </a:xfrm>
          <a:prstGeom prst="roundRect">
            <a:avLst>
              <a:gd name="adj" fmla="val 18994"/>
            </a:avLst>
          </a:prstGeom>
          <a:solidFill>
            <a:srgbClr val="FFD8CC"/>
          </a:solidFill>
          <a:ln/>
        </p:spPr>
      </p:sp>
      <p:sp>
        <p:nvSpPr>
          <p:cNvPr id="4" name="Text 2"/>
          <p:cNvSpPr/>
          <p:nvPr/>
        </p:nvSpPr>
        <p:spPr>
          <a:xfrm>
            <a:off x="583257" y="873919"/>
            <a:ext cx="1238324" cy="120104"/>
          </a:xfrm>
          <a:prstGeom prst="rect">
            <a:avLst/>
          </a:prstGeom>
          <a:noFill/>
          <a:ln/>
        </p:spPr>
        <p:txBody>
          <a:bodyPr wrap="none" lIns="0" tIns="0" rIns="0" bIns="0" rtlCol="0" anchor="t"/>
          <a:lstStyle/>
          <a:p>
            <a:pPr marL="0" indent="0" algn="l">
              <a:lnSpc>
                <a:spcPct val="122000"/>
              </a:lnSpc>
              <a:buNone/>
            </a:pPr>
            <a:r>
              <a:rPr lang="en-US" sz="600" dirty="0">
                <a:solidFill>
                  <a:srgbClr val="403C4E"/>
                </a:solidFill>
                <a:latin typeface="Open Sans" pitchFamily="34" charset="0"/>
                <a:ea typeface="Open Sans" pitchFamily="34" charset="-122"/>
                <a:cs typeface="Open Sans" pitchFamily="34" charset="-120"/>
              </a:rPr>
              <a:t>REPORT STRUCTURE</a:t>
            </a:r>
            <a:endParaRPr lang="en-US" sz="600" dirty="0"/>
          </a:p>
        </p:txBody>
      </p:sp>
      <p:sp>
        <p:nvSpPr>
          <p:cNvPr id="5" name="Shape 3"/>
          <p:cNvSpPr/>
          <p:nvPr/>
        </p:nvSpPr>
        <p:spPr>
          <a:xfrm>
            <a:off x="447675" y="1120527"/>
            <a:ext cx="4072905" cy="3670846"/>
          </a:xfrm>
          <a:prstGeom prst="roundRect">
            <a:avLst>
              <a:gd name="adj" fmla="val 2015"/>
            </a:avLst>
          </a:prstGeom>
          <a:solidFill>
            <a:srgbClr val="FFAD94"/>
          </a:solidFill>
          <a:ln/>
        </p:spPr>
      </p:sp>
      <p:sp>
        <p:nvSpPr>
          <p:cNvPr id="6" name="Text 4"/>
          <p:cNvSpPr/>
          <p:nvPr/>
        </p:nvSpPr>
        <p:spPr>
          <a:xfrm>
            <a:off x="550366" y="1216223"/>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000000"/>
                </a:solidFill>
                <a:latin typeface="Merriweather Light" pitchFamily="34" charset="0"/>
                <a:ea typeface="Merriweather Light" pitchFamily="34" charset="-122"/>
                <a:cs typeface="Merriweather Light" pitchFamily="34" charset="-120"/>
              </a:rPr>
              <a:t>01</a:t>
            </a:r>
            <a:endParaRPr lang="en-US" sz="800" dirty="0"/>
          </a:p>
        </p:txBody>
      </p:sp>
      <p:sp>
        <p:nvSpPr>
          <p:cNvPr id="7" name="Shape 5"/>
          <p:cNvSpPr/>
          <p:nvPr/>
        </p:nvSpPr>
        <p:spPr>
          <a:xfrm>
            <a:off x="550366" y="1376511"/>
            <a:ext cx="3867522" cy="14288"/>
          </a:xfrm>
          <a:prstGeom prst="rect">
            <a:avLst/>
          </a:prstGeom>
          <a:solidFill>
            <a:srgbClr val="FFAD94"/>
          </a:solidFill>
          <a:ln/>
        </p:spPr>
      </p:sp>
      <p:sp>
        <p:nvSpPr>
          <p:cNvPr id="8" name="Text 6"/>
          <p:cNvSpPr/>
          <p:nvPr/>
        </p:nvSpPr>
        <p:spPr>
          <a:xfrm>
            <a:off x="550366" y="1456432"/>
            <a:ext cx="1284015" cy="160511"/>
          </a:xfrm>
          <a:prstGeom prst="rect">
            <a:avLst/>
          </a:prstGeom>
          <a:noFill/>
          <a:ln/>
        </p:spPr>
        <p:txBody>
          <a:bodyPr wrap="none" lIns="0" tIns="0" rIns="0" bIns="0" rtlCol="0" anchor="t"/>
          <a:lstStyle/>
          <a:p>
            <a:pPr marL="0" indent="0" algn="l">
              <a:lnSpc>
                <a:spcPct val="104000"/>
              </a:lnSpc>
              <a:buNone/>
            </a:pPr>
            <a:r>
              <a:rPr lang="en-US" sz="1000" b="1" dirty="0">
                <a:solidFill>
                  <a:srgbClr val="000000"/>
                </a:solidFill>
                <a:latin typeface="Merriweather Bold" pitchFamily="34" charset="0"/>
                <a:ea typeface="Merriweather Bold" pitchFamily="34" charset="-122"/>
                <a:cs typeface="Merriweather Bold" pitchFamily="34" charset="-120"/>
              </a:rPr>
              <a:t>Introduction</a:t>
            </a:r>
            <a:endParaRPr lang="en-US" sz="1000" dirty="0"/>
          </a:p>
        </p:txBody>
      </p:sp>
      <p:sp>
        <p:nvSpPr>
          <p:cNvPr id="9" name="Text 7"/>
          <p:cNvSpPr/>
          <p:nvPr/>
        </p:nvSpPr>
        <p:spPr>
          <a:xfrm>
            <a:off x="550366" y="1779017"/>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000000"/>
                </a:solidFill>
                <a:latin typeface="Merriweather Light" pitchFamily="34" charset="0"/>
                <a:ea typeface="Merriweather Light" pitchFamily="34" charset="-122"/>
                <a:cs typeface="Merriweather Light" pitchFamily="34" charset="-120"/>
              </a:rPr>
              <a:t>02</a:t>
            </a:r>
            <a:endParaRPr lang="en-US" sz="800" dirty="0"/>
          </a:p>
        </p:txBody>
      </p:sp>
      <p:sp>
        <p:nvSpPr>
          <p:cNvPr id="10" name="Shape 8"/>
          <p:cNvSpPr/>
          <p:nvPr/>
        </p:nvSpPr>
        <p:spPr>
          <a:xfrm>
            <a:off x="550366" y="1939305"/>
            <a:ext cx="3867522" cy="14288"/>
          </a:xfrm>
          <a:prstGeom prst="rect">
            <a:avLst/>
          </a:prstGeom>
          <a:solidFill>
            <a:srgbClr val="FFAD94"/>
          </a:solidFill>
          <a:ln/>
        </p:spPr>
      </p:sp>
      <p:sp>
        <p:nvSpPr>
          <p:cNvPr id="11" name="Text 9"/>
          <p:cNvSpPr/>
          <p:nvPr/>
        </p:nvSpPr>
        <p:spPr>
          <a:xfrm>
            <a:off x="550366" y="2019226"/>
            <a:ext cx="1284015" cy="160511"/>
          </a:xfrm>
          <a:prstGeom prst="rect">
            <a:avLst/>
          </a:prstGeom>
          <a:noFill/>
          <a:ln/>
        </p:spPr>
        <p:txBody>
          <a:bodyPr wrap="none" lIns="0" tIns="0" rIns="0" bIns="0" rtlCol="0" anchor="t"/>
          <a:lstStyle/>
          <a:p>
            <a:pPr marL="0" indent="0" algn="l">
              <a:lnSpc>
                <a:spcPct val="104000"/>
              </a:lnSpc>
              <a:buNone/>
            </a:pPr>
            <a:r>
              <a:rPr lang="en-US" sz="1000" b="1" dirty="0">
                <a:solidFill>
                  <a:srgbClr val="000000"/>
                </a:solidFill>
                <a:latin typeface="Merriweather Bold" pitchFamily="34" charset="0"/>
                <a:ea typeface="Merriweather Bold" pitchFamily="34" charset="-122"/>
                <a:cs typeface="Merriweather Bold" pitchFamily="34" charset="-120"/>
              </a:rPr>
              <a:t>Literature Review</a:t>
            </a:r>
            <a:endParaRPr lang="en-US" sz="1000" dirty="0"/>
          </a:p>
        </p:txBody>
      </p:sp>
      <p:sp>
        <p:nvSpPr>
          <p:cNvPr id="12" name="Text 10"/>
          <p:cNvSpPr/>
          <p:nvPr/>
        </p:nvSpPr>
        <p:spPr>
          <a:xfrm>
            <a:off x="550366" y="2341811"/>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000000"/>
                </a:solidFill>
                <a:latin typeface="Merriweather Light" pitchFamily="34" charset="0"/>
                <a:ea typeface="Merriweather Light" pitchFamily="34" charset="-122"/>
                <a:cs typeface="Merriweather Light" pitchFamily="34" charset="-120"/>
              </a:rPr>
              <a:t>03</a:t>
            </a:r>
            <a:endParaRPr lang="en-US" sz="800" dirty="0"/>
          </a:p>
        </p:txBody>
      </p:sp>
      <p:sp>
        <p:nvSpPr>
          <p:cNvPr id="13" name="Shape 11"/>
          <p:cNvSpPr/>
          <p:nvPr/>
        </p:nvSpPr>
        <p:spPr>
          <a:xfrm>
            <a:off x="550366" y="2502098"/>
            <a:ext cx="3867522" cy="14288"/>
          </a:xfrm>
          <a:prstGeom prst="rect">
            <a:avLst/>
          </a:prstGeom>
          <a:solidFill>
            <a:srgbClr val="FFAD94"/>
          </a:solidFill>
          <a:ln/>
        </p:spPr>
      </p:sp>
      <p:sp>
        <p:nvSpPr>
          <p:cNvPr id="14" name="Text 12"/>
          <p:cNvSpPr/>
          <p:nvPr/>
        </p:nvSpPr>
        <p:spPr>
          <a:xfrm>
            <a:off x="550366" y="2582019"/>
            <a:ext cx="1284015" cy="160511"/>
          </a:xfrm>
          <a:prstGeom prst="rect">
            <a:avLst/>
          </a:prstGeom>
          <a:noFill/>
          <a:ln/>
        </p:spPr>
        <p:txBody>
          <a:bodyPr wrap="none" lIns="0" tIns="0" rIns="0" bIns="0" rtlCol="0" anchor="t"/>
          <a:lstStyle/>
          <a:p>
            <a:pPr marL="0" indent="0" algn="l">
              <a:lnSpc>
                <a:spcPct val="104000"/>
              </a:lnSpc>
              <a:buNone/>
            </a:pPr>
            <a:r>
              <a:rPr lang="en-US" sz="1000" b="1" dirty="0">
                <a:solidFill>
                  <a:srgbClr val="000000"/>
                </a:solidFill>
                <a:latin typeface="Merriweather Bold" pitchFamily="34" charset="0"/>
                <a:ea typeface="Merriweather Bold" pitchFamily="34" charset="-122"/>
                <a:cs typeface="Merriweather Bold" pitchFamily="34" charset="-120"/>
              </a:rPr>
              <a:t>Case Study  Overview</a:t>
            </a:r>
            <a:endParaRPr lang="en-US" sz="1000" dirty="0"/>
          </a:p>
        </p:txBody>
      </p:sp>
      <p:sp>
        <p:nvSpPr>
          <p:cNvPr id="15" name="Text 13"/>
          <p:cNvSpPr/>
          <p:nvPr/>
        </p:nvSpPr>
        <p:spPr>
          <a:xfrm>
            <a:off x="550366" y="2904604"/>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000000"/>
                </a:solidFill>
                <a:latin typeface="Merriweather Light" pitchFamily="34" charset="0"/>
                <a:ea typeface="Merriweather Light" pitchFamily="34" charset="-122"/>
                <a:cs typeface="Merriweather Light" pitchFamily="34" charset="-120"/>
              </a:rPr>
              <a:t>04</a:t>
            </a:r>
            <a:endParaRPr lang="en-US" sz="800" dirty="0"/>
          </a:p>
        </p:txBody>
      </p:sp>
      <p:sp>
        <p:nvSpPr>
          <p:cNvPr id="16" name="Shape 14"/>
          <p:cNvSpPr/>
          <p:nvPr/>
        </p:nvSpPr>
        <p:spPr>
          <a:xfrm>
            <a:off x="550366" y="3064892"/>
            <a:ext cx="3867522" cy="14288"/>
          </a:xfrm>
          <a:prstGeom prst="rect">
            <a:avLst/>
          </a:prstGeom>
          <a:solidFill>
            <a:srgbClr val="FFAD94"/>
          </a:solidFill>
          <a:ln/>
        </p:spPr>
      </p:sp>
      <p:sp>
        <p:nvSpPr>
          <p:cNvPr id="17" name="Text 15"/>
          <p:cNvSpPr/>
          <p:nvPr/>
        </p:nvSpPr>
        <p:spPr>
          <a:xfrm>
            <a:off x="550366" y="3144813"/>
            <a:ext cx="1840111" cy="160511"/>
          </a:xfrm>
          <a:prstGeom prst="rect">
            <a:avLst/>
          </a:prstGeom>
          <a:noFill/>
          <a:ln/>
        </p:spPr>
        <p:txBody>
          <a:bodyPr wrap="none" lIns="0" tIns="0" rIns="0" bIns="0" rtlCol="0" anchor="t"/>
          <a:lstStyle/>
          <a:p>
            <a:pPr marL="0" indent="0" algn="l">
              <a:lnSpc>
                <a:spcPct val="104000"/>
              </a:lnSpc>
              <a:buNone/>
            </a:pPr>
            <a:r>
              <a:rPr lang="en-US" sz="1000" b="1" dirty="0">
                <a:solidFill>
                  <a:srgbClr val="000000"/>
                </a:solidFill>
                <a:latin typeface="Merriweather Bold" pitchFamily="34" charset="0"/>
                <a:ea typeface="Merriweather Bold" pitchFamily="34" charset="-122"/>
                <a:cs typeface="Merriweather Bold" pitchFamily="34" charset="-120"/>
              </a:rPr>
              <a:t>Donabedian Model Analysis</a:t>
            </a:r>
            <a:endParaRPr lang="en-US" sz="1000" dirty="0"/>
          </a:p>
        </p:txBody>
      </p:sp>
      <p:sp>
        <p:nvSpPr>
          <p:cNvPr id="18" name="Text 16"/>
          <p:cNvSpPr/>
          <p:nvPr/>
        </p:nvSpPr>
        <p:spPr>
          <a:xfrm>
            <a:off x="550366" y="3467398"/>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000000"/>
                </a:solidFill>
                <a:latin typeface="Merriweather Light" pitchFamily="34" charset="0"/>
                <a:ea typeface="Merriweather Light" pitchFamily="34" charset="-122"/>
                <a:cs typeface="Merriweather Light" pitchFamily="34" charset="-120"/>
              </a:rPr>
              <a:t>05</a:t>
            </a:r>
            <a:endParaRPr lang="en-US" sz="800" dirty="0"/>
          </a:p>
        </p:txBody>
      </p:sp>
      <p:sp>
        <p:nvSpPr>
          <p:cNvPr id="19" name="Shape 17"/>
          <p:cNvSpPr/>
          <p:nvPr/>
        </p:nvSpPr>
        <p:spPr>
          <a:xfrm>
            <a:off x="550366" y="3627686"/>
            <a:ext cx="3867522" cy="14288"/>
          </a:xfrm>
          <a:prstGeom prst="rect">
            <a:avLst/>
          </a:prstGeom>
          <a:solidFill>
            <a:srgbClr val="FFAD94"/>
          </a:solidFill>
          <a:ln/>
        </p:spPr>
      </p:sp>
      <p:sp>
        <p:nvSpPr>
          <p:cNvPr id="20" name="Text 18"/>
          <p:cNvSpPr/>
          <p:nvPr/>
        </p:nvSpPr>
        <p:spPr>
          <a:xfrm>
            <a:off x="550366" y="3707606"/>
            <a:ext cx="1521247" cy="160511"/>
          </a:xfrm>
          <a:prstGeom prst="rect">
            <a:avLst/>
          </a:prstGeom>
          <a:noFill/>
          <a:ln/>
        </p:spPr>
        <p:txBody>
          <a:bodyPr wrap="none" lIns="0" tIns="0" rIns="0" bIns="0" rtlCol="0" anchor="t"/>
          <a:lstStyle/>
          <a:p>
            <a:pPr marL="0" indent="0" algn="l">
              <a:lnSpc>
                <a:spcPct val="104000"/>
              </a:lnSpc>
              <a:buNone/>
            </a:pPr>
            <a:r>
              <a:rPr lang="en-US" sz="1000" b="1" dirty="0">
                <a:solidFill>
                  <a:srgbClr val="000000"/>
                </a:solidFill>
                <a:latin typeface="Merriweather Bold" pitchFamily="34" charset="0"/>
                <a:ea typeface="Merriweather Bold" pitchFamily="34" charset="-122"/>
                <a:cs typeface="Merriweather Bold" pitchFamily="34" charset="-120"/>
              </a:rPr>
              <a:t>Fishbone Diagram Analysis</a:t>
            </a:r>
            <a:endParaRPr lang="en-US" sz="1000" dirty="0"/>
          </a:p>
        </p:txBody>
      </p:sp>
      <p:sp>
        <p:nvSpPr>
          <p:cNvPr id="21" name="Text 19"/>
          <p:cNvSpPr/>
          <p:nvPr/>
        </p:nvSpPr>
        <p:spPr>
          <a:xfrm>
            <a:off x="550366" y="4030191"/>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000000"/>
                </a:solidFill>
                <a:latin typeface="Merriweather Light" pitchFamily="34" charset="0"/>
                <a:ea typeface="Merriweather Light" pitchFamily="34" charset="-122"/>
                <a:cs typeface="Merriweather Light" pitchFamily="34" charset="-120"/>
              </a:rPr>
              <a:t>06</a:t>
            </a:r>
            <a:endParaRPr lang="en-US" sz="800" dirty="0"/>
          </a:p>
        </p:txBody>
      </p:sp>
      <p:sp>
        <p:nvSpPr>
          <p:cNvPr id="22" name="Shape 20"/>
          <p:cNvSpPr/>
          <p:nvPr/>
        </p:nvSpPr>
        <p:spPr>
          <a:xfrm>
            <a:off x="550366" y="4190479"/>
            <a:ext cx="3867522" cy="14288"/>
          </a:xfrm>
          <a:prstGeom prst="rect">
            <a:avLst/>
          </a:prstGeom>
          <a:solidFill>
            <a:srgbClr val="FFAD94"/>
          </a:solidFill>
          <a:ln/>
        </p:spPr>
      </p:sp>
      <p:sp>
        <p:nvSpPr>
          <p:cNvPr id="23" name="Text 21"/>
          <p:cNvSpPr/>
          <p:nvPr/>
        </p:nvSpPr>
        <p:spPr>
          <a:xfrm>
            <a:off x="550366" y="4270400"/>
            <a:ext cx="2112541" cy="160511"/>
          </a:xfrm>
          <a:prstGeom prst="rect">
            <a:avLst/>
          </a:prstGeom>
          <a:noFill/>
          <a:ln/>
        </p:spPr>
        <p:txBody>
          <a:bodyPr wrap="none" lIns="0" tIns="0" rIns="0" bIns="0" rtlCol="0" anchor="t"/>
          <a:lstStyle/>
          <a:p>
            <a:pPr marL="0" indent="0" algn="l">
              <a:lnSpc>
                <a:spcPct val="104000"/>
              </a:lnSpc>
              <a:buNone/>
            </a:pPr>
            <a:r>
              <a:rPr lang="en-US" sz="1000" b="1" dirty="0">
                <a:solidFill>
                  <a:srgbClr val="000000"/>
                </a:solidFill>
                <a:latin typeface="Merriweather Bold" pitchFamily="34" charset="0"/>
                <a:ea typeface="Merriweather Bold" pitchFamily="34" charset="-122"/>
                <a:cs typeface="Merriweather Bold" pitchFamily="34" charset="-120"/>
              </a:rPr>
              <a:t>Mechanisms of Injury and Repair</a:t>
            </a:r>
            <a:endParaRPr lang="en-US" sz="1000" dirty="0"/>
          </a:p>
        </p:txBody>
      </p:sp>
      <p:sp>
        <p:nvSpPr>
          <p:cNvPr id="24" name="Text 22"/>
          <p:cNvSpPr/>
          <p:nvPr/>
        </p:nvSpPr>
        <p:spPr>
          <a:xfrm>
            <a:off x="4702001" y="1216223"/>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403C4E"/>
                </a:solidFill>
                <a:latin typeface="Merriweather Light" pitchFamily="34" charset="0"/>
                <a:ea typeface="Merriweather Light" pitchFamily="34" charset="-122"/>
                <a:cs typeface="Merriweather Light" pitchFamily="34" charset="-120"/>
              </a:rPr>
              <a:t>07</a:t>
            </a:r>
            <a:endParaRPr lang="en-US" sz="800" dirty="0"/>
          </a:p>
        </p:txBody>
      </p:sp>
      <p:sp>
        <p:nvSpPr>
          <p:cNvPr id="25" name="Shape 23"/>
          <p:cNvSpPr/>
          <p:nvPr/>
        </p:nvSpPr>
        <p:spPr>
          <a:xfrm>
            <a:off x="4702001" y="1376511"/>
            <a:ext cx="3924970" cy="14288"/>
          </a:xfrm>
          <a:prstGeom prst="rect">
            <a:avLst/>
          </a:prstGeom>
          <a:solidFill>
            <a:srgbClr val="FFAD94"/>
          </a:solidFill>
          <a:ln/>
        </p:spPr>
      </p:sp>
      <p:sp>
        <p:nvSpPr>
          <p:cNvPr id="26" name="Text 24"/>
          <p:cNvSpPr/>
          <p:nvPr/>
        </p:nvSpPr>
        <p:spPr>
          <a:xfrm>
            <a:off x="4702001" y="1456432"/>
            <a:ext cx="3045916" cy="160511"/>
          </a:xfrm>
          <a:prstGeom prst="rect">
            <a:avLst/>
          </a:prstGeom>
          <a:noFill/>
          <a:ln/>
        </p:spPr>
        <p:txBody>
          <a:bodyPr wrap="none" lIns="0" tIns="0" rIns="0" bIns="0" rtlCol="0" anchor="t"/>
          <a:lstStyle/>
          <a:p>
            <a:pPr marL="0" indent="0" algn="l">
              <a:lnSpc>
                <a:spcPct val="104000"/>
              </a:lnSpc>
              <a:buNone/>
            </a:pPr>
            <a:r>
              <a:rPr lang="en-US" sz="1000" b="1" dirty="0">
                <a:solidFill>
                  <a:srgbClr val="403C4E"/>
                </a:solidFill>
                <a:latin typeface="Merriweather Bold" pitchFamily="34" charset="0"/>
                <a:ea typeface="Merriweather Bold" pitchFamily="34" charset="-122"/>
                <a:cs typeface="Merriweather Bold" pitchFamily="34" charset="-120"/>
              </a:rPr>
              <a:t>Regenerative Medicine and Emerging Therapies</a:t>
            </a:r>
            <a:endParaRPr lang="en-US" sz="1000" dirty="0"/>
          </a:p>
        </p:txBody>
      </p:sp>
      <p:sp>
        <p:nvSpPr>
          <p:cNvPr id="27" name="Text 25"/>
          <p:cNvSpPr/>
          <p:nvPr/>
        </p:nvSpPr>
        <p:spPr>
          <a:xfrm>
            <a:off x="4702001" y="1779017"/>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403C4E"/>
                </a:solidFill>
                <a:latin typeface="Merriweather Light" pitchFamily="34" charset="0"/>
                <a:ea typeface="Merriweather Light" pitchFamily="34" charset="-122"/>
                <a:cs typeface="Merriweather Light" pitchFamily="34" charset="-120"/>
              </a:rPr>
              <a:t>08</a:t>
            </a:r>
            <a:endParaRPr lang="en-US" sz="800" dirty="0"/>
          </a:p>
        </p:txBody>
      </p:sp>
      <p:sp>
        <p:nvSpPr>
          <p:cNvPr id="28" name="Shape 26"/>
          <p:cNvSpPr/>
          <p:nvPr/>
        </p:nvSpPr>
        <p:spPr>
          <a:xfrm>
            <a:off x="4702001" y="1939305"/>
            <a:ext cx="3924970" cy="14288"/>
          </a:xfrm>
          <a:prstGeom prst="rect">
            <a:avLst/>
          </a:prstGeom>
          <a:solidFill>
            <a:srgbClr val="FFAD94"/>
          </a:solidFill>
          <a:ln/>
        </p:spPr>
      </p:sp>
      <p:sp>
        <p:nvSpPr>
          <p:cNvPr id="29" name="Text 27"/>
          <p:cNvSpPr/>
          <p:nvPr/>
        </p:nvSpPr>
        <p:spPr>
          <a:xfrm>
            <a:off x="4702001" y="2019226"/>
            <a:ext cx="1284015" cy="160511"/>
          </a:xfrm>
          <a:prstGeom prst="rect">
            <a:avLst/>
          </a:prstGeom>
          <a:noFill/>
          <a:ln/>
        </p:spPr>
        <p:txBody>
          <a:bodyPr wrap="none" lIns="0" tIns="0" rIns="0" bIns="0" rtlCol="0" anchor="t"/>
          <a:lstStyle/>
          <a:p>
            <a:pPr marL="0" indent="0" algn="l">
              <a:lnSpc>
                <a:spcPct val="104000"/>
              </a:lnSpc>
              <a:buNone/>
            </a:pPr>
            <a:r>
              <a:rPr lang="en-US" sz="1000" b="1" dirty="0">
                <a:solidFill>
                  <a:srgbClr val="403C4E"/>
                </a:solidFill>
                <a:latin typeface="Merriweather Bold" pitchFamily="34" charset="0"/>
                <a:ea typeface="Merriweather Bold" pitchFamily="34" charset="-122"/>
                <a:cs typeface="Merriweather Bold" pitchFamily="34" charset="-120"/>
              </a:rPr>
              <a:t>Gap Analysis</a:t>
            </a:r>
            <a:endParaRPr lang="en-US" sz="1000" dirty="0"/>
          </a:p>
        </p:txBody>
      </p:sp>
      <p:sp>
        <p:nvSpPr>
          <p:cNvPr id="30" name="Text 28"/>
          <p:cNvSpPr/>
          <p:nvPr/>
        </p:nvSpPr>
        <p:spPr>
          <a:xfrm>
            <a:off x="4702001" y="2341811"/>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403C4E"/>
                </a:solidFill>
                <a:latin typeface="Merriweather Light" pitchFamily="34" charset="0"/>
                <a:ea typeface="Merriweather Light" pitchFamily="34" charset="-122"/>
                <a:cs typeface="Merriweather Light" pitchFamily="34" charset="-120"/>
              </a:rPr>
              <a:t>09</a:t>
            </a:r>
            <a:endParaRPr lang="en-US" sz="800" dirty="0"/>
          </a:p>
        </p:txBody>
      </p:sp>
      <p:sp>
        <p:nvSpPr>
          <p:cNvPr id="31" name="Shape 29"/>
          <p:cNvSpPr/>
          <p:nvPr/>
        </p:nvSpPr>
        <p:spPr>
          <a:xfrm>
            <a:off x="4702001" y="2502098"/>
            <a:ext cx="3924970" cy="14288"/>
          </a:xfrm>
          <a:prstGeom prst="rect">
            <a:avLst/>
          </a:prstGeom>
          <a:solidFill>
            <a:srgbClr val="FFAD94"/>
          </a:solidFill>
          <a:ln/>
        </p:spPr>
      </p:sp>
      <p:sp>
        <p:nvSpPr>
          <p:cNvPr id="32" name="Text 30"/>
          <p:cNvSpPr/>
          <p:nvPr/>
        </p:nvSpPr>
        <p:spPr>
          <a:xfrm>
            <a:off x="4702001" y="2582019"/>
            <a:ext cx="1776189" cy="160511"/>
          </a:xfrm>
          <a:prstGeom prst="rect">
            <a:avLst/>
          </a:prstGeom>
          <a:noFill/>
          <a:ln/>
        </p:spPr>
        <p:txBody>
          <a:bodyPr wrap="none" lIns="0" tIns="0" rIns="0" bIns="0" rtlCol="0" anchor="t"/>
          <a:lstStyle/>
          <a:p>
            <a:pPr marL="0" indent="0" algn="l">
              <a:lnSpc>
                <a:spcPct val="104000"/>
              </a:lnSpc>
              <a:buNone/>
            </a:pPr>
            <a:r>
              <a:rPr lang="en-US" sz="1000" b="1" dirty="0">
                <a:solidFill>
                  <a:srgbClr val="403C4E"/>
                </a:solidFill>
                <a:latin typeface="Merriweather Bold" pitchFamily="34" charset="0"/>
                <a:ea typeface="Merriweather Bold" pitchFamily="34" charset="-122"/>
                <a:cs typeface="Merriweather Bold" pitchFamily="34" charset="-120"/>
              </a:rPr>
              <a:t>Impact on Service Provision</a:t>
            </a:r>
            <a:endParaRPr lang="en-US" sz="1000" dirty="0"/>
          </a:p>
        </p:txBody>
      </p:sp>
      <p:sp>
        <p:nvSpPr>
          <p:cNvPr id="33" name="Text 31"/>
          <p:cNvSpPr/>
          <p:nvPr/>
        </p:nvSpPr>
        <p:spPr>
          <a:xfrm>
            <a:off x="4702001" y="2904604"/>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403C4E"/>
                </a:solidFill>
                <a:latin typeface="Merriweather Light" pitchFamily="34" charset="0"/>
              </a:rPr>
              <a:t>10</a:t>
            </a:r>
            <a:endParaRPr lang="en-US" sz="800" dirty="0"/>
          </a:p>
        </p:txBody>
      </p:sp>
      <p:sp>
        <p:nvSpPr>
          <p:cNvPr id="34" name="Shape 32"/>
          <p:cNvSpPr/>
          <p:nvPr/>
        </p:nvSpPr>
        <p:spPr>
          <a:xfrm>
            <a:off x="4702001" y="3064892"/>
            <a:ext cx="3924970" cy="14288"/>
          </a:xfrm>
          <a:prstGeom prst="rect">
            <a:avLst/>
          </a:prstGeom>
          <a:solidFill>
            <a:srgbClr val="FFAD94"/>
          </a:solidFill>
          <a:ln/>
        </p:spPr>
      </p:sp>
      <p:sp>
        <p:nvSpPr>
          <p:cNvPr id="35" name="Text 33"/>
          <p:cNvSpPr/>
          <p:nvPr/>
        </p:nvSpPr>
        <p:spPr>
          <a:xfrm>
            <a:off x="4702001" y="3144813"/>
            <a:ext cx="1284015" cy="160511"/>
          </a:xfrm>
          <a:prstGeom prst="rect">
            <a:avLst/>
          </a:prstGeom>
          <a:noFill/>
          <a:ln/>
        </p:spPr>
        <p:txBody>
          <a:bodyPr wrap="none" lIns="0" tIns="0" rIns="0" bIns="0" rtlCol="0" anchor="t"/>
          <a:lstStyle/>
          <a:p>
            <a:pPr marL="0" indent="0" algn="l">
              <a:lnSpc>
                <a:spcPct val="104000"/>
              </a:lnSpc>
              <a:buNone/>
            </a:pPr>
            <a:r>
              <a:rPr lang="en-US" sz="1000" b="1" dirty="0">
                <a:solidFill>
                  <a:srgbClr val="403C4E"/>
                </a:solidFill>
                <a:latin typeface="Merriweather Bold" pitchFamily="34" charset="0"/>
                <a:ea typeface="Merriweather Bold" pitchFamily="34" charset="-122"/>
                <a:cs typeface="Merriweather Bold" pitchFamily="34" charset="-120"/>
              </a:rPr>
              <a:t>Recommendations</a:t>
            </a:r>
            <a:endParaRPr lang="en-US" sz="1000" dirty="0"/>
          </a:p>
        </p:txBody>
      </p:sp>
      <p:sp>
        <p:nvSpPr>
          <p:cNvPr id="36" name="Text 34"/>
          <p:cNvSpPr/>
          <p:nvPr/>
        </p:nvSpPr>
        <p:spPr>
          <a:xfrm>
            <a:off x="4702001" y="3467398"/>
            <a:ext cx="205383" cy="128364"/>
          </a:xfrm>
          <a:prstGeom prst="rect">
            <a:avLst/>
          </a:prstGeom>
          <a:noFill/>
          <a:ln/>
        </p:spPr>
        <p:txBody>
          <a:bodyPr wrap="none" lIns="0" tIns="0" rIns="0" bIns="0" rtlCol="0" anchor="ctr"/>
          <a:lstStyle/>
          <a:p>
            <a:pPr marL="0" indent="0" algn="l">
              <a:lnSpc>
                <a:spcPct val="100000"/>
              </a:lnSpc>
              <a:buNone/>
            </a:pPr>
            <a:r>
              <a:rPr lang="en-US" sz="800" dirty="0">
                <a:solidFill>
                  <a:srgbClr val="403C4E"/>
                </a:solidFill>
                <a:latin typeface="Merriweather Light" pitchFamily="34" charset="0"/>
              </a:rPr>
              <a:t>11</a:t>
            </a:r>
            <a:endParaRPr lang="en-US" sz="800" dirty="0"/>
          </a:p>
        </p:txBody>
      </p:sp>
      <p:sp>
        <p:nvSpPr>
          <p:cNvPr id="37" name="Shape 35"/>
          <p:cNvSpPr/>
          <p:nvPr/>
        </p:nvSpPr>
        <p:spPr>
          <a:xfrm>
            <a:off x="4702001" y="3627686"/>
            <a:ext cx="3924970" cy="14288"/>
          </a:xfrm>
          <a:prstGeom prst="rect">
            <a:avLst/>
          </a:prstGeom>
          <a:solidFill>
            <a:srgbClr val="FFAD94"/>
          </a:solidFill>
          <a:ln/>
        </p:spPr>
      </p:sp>
      <p:sp>
        <p:nvSpPr>
          <p:cNvPr id="38" name="Text 36"/>
          <p:cNvSpPr/>
          <p:nvPr/>
        </p:nvSpPr>
        <p:spPr>
          <a:xfrm>
            <a:off x="4702001" y="3707606"/>
            <a:ext cx="1284015" cy="160511"/>
          </a:xfrm>
          <a:prstGeom prst="rect">
            <a:avLst/>
          </a:prstGeom>
          <a:noFill/>
          <a:ln/>
        </p:spPr>
        <p:txBody>
          <a:bodyPr wrap="none" lIns="0" tIns="0" rIns="0" bIns="0" rtlCol="0" anchor="t"/>
          <a:lstStyle/>
          <a:p>
            <a:pPr marL="0" indent="0" algn="l">
              <a:lnSpc>
                <a:spcPct val="104000"/>
              </a:lnSpc>
              <a:buNone/>
            </a:pPr>
            <a:r>
              <a:rPr lang="en-US" sz="1000" b="1" dirty="0">
                <a:solidFill>
                  <a:srgbClr val="403C4E"/>
                </a:solidFill>
                <a:latin typeface="Merriweather Bold" pitchFamily="34" charset="0"/>
                <a:ea typeface="Merriweather Bold" pitchFamily="34" charset="-122"/>
                <a:cs typeface="Merriweather Bold" pitchFamily="34" charset="-120"/>
              </a:rPr>
              <a:t>Conclusion</a:t>
            </a:r>
            <a:endParaRPr lang="en-US" sz="1000" dirty="0"/>
          </a:p>
        </p:txBody>
      </p:sp>
      <p:sp>
        <p:nvSpPr>
          <p:cNvPr id="39" name="Shape 37"/>
          <p:cNvSpPr/>
          <p:nvPr/>
        </p:nvSpPr>
        <p:spPr>
          <a:xfrm>
            <a:off x="4702001" y="4040832"/>
            <a:ext cx="3924970" cy="654844"/>
          </a:xfrm>
          <a:prstGeom prst="roundRect">
            <a:avLst>
              <a:gd name="adj" fmla="val 6589"/>
            </a:avLst>
          </a:prstGeom>
          <a:solidFill>
            <a:srgbClr val="B6D6FC"/>
          </a:solidFill>
          <a:ln/>
        </p:spPr>
      </p:sp>
      <p:pic>
        <p:nvPicPr>
          <p:cNvPr id="40" name="Image 0" descr="preencoded.png"/>
          <p:cNvPicPr>
            <a:picLocks noChangeAspect="1"/>
          </p:cNvPicPr>
          <p:nvPr/>
        </p:nvPicPr>
        <p:blipFill>
          <a:blip r:embed="rId3"/>
          <a:stretch>
            <a:fillRect/>
          </a:stretch>
        </p:blipFill>
        <p:spPr>
          <a:xfrm>
            <a:off x="4804693" y="4193604"/>
            <a:ext cx="128364" cy="102691"/>
          </a:xfrm>
          <a:prstGeom prst="rect">
            <a:avLst/>
          </a:prstGeom>
        </p:spPr>
      </p:pic>
      <p:sp>
        <p:nvSpPr>
          <p:cNvPr id="41" name="Text 38"/>
          <p:cNvSpPr/>
          <p:nvPr/>
        </p:nvSpPr>
        <p:spPr>
          <a:xfrm>
            <a:off x="5035748" y="4143003"/>
            <a:ext cx="3488531" cy="450503"/>
          </a:xfrm>
          <a:prstGeom prst="rect">
            <a:avLst/>
          </a:prstGeom>
          <a:noFill/>
          <a:ln/>
        </p:spPr>
        <p:txBody>
          <a:bodyPr wrap="square" lIns="0" tIns="0" rIns="0" bIns="0" rtlCol="0" anchor="t">
            <a:normAutofit/>
          </a:bodyPr>
          <a:lstStyle/>
          <a:p>
            <a:pPr marL="0" indent="0" algn="l">
              <a:lnSpc>
                <a:spcPct val="122000"/>
              </a:lnSpc>
              <a:buNone/>
            </a:pPr>
            <a:r>
              <a:rPr lang="en-US" sz="800" dirty="0">
                <a:solidFill>
                  <a:srgbClr val="000000"/>
                </a:solidFill>
                <a:latin typeface="Open Sans" pitchFamily="34" charset="0"/>
                <a:ea typeface="Open Sans" pitchFamily="34" charset="-122"/>
                <a:cs typeface="Open Sans" pitchFamily="34" charset="-120"/>
              </a:rPr>
              <a:t>This structure supports systematic evaluation of AKI causes, organisational failures, therapeutic advances and evidence-based quality improvement strategies.</a:t>
            </a:r>
            <a:endParaRPr lang="en-US"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96119" y="1020589"/>
            <a:ext cx="3558332" cy="387548"/>
          </a:xfrm>
          <a:prstGeom prst="rect">
            <a:avLst/>
          </a:prstGeom>
          <a:noFill/>
          <a:ln/>
        </p:spPr>
        <p:txBody>
          <a:bodyPr wrap="none" lIns="0" tIns="0" rIns="0" bIns="0" rtlCol="0" anchor="t"/>
          <a:lstStyle/>
          <a:p>
            <a:pPr marL="0" indent="0" algn="l">
              <a:lnSpc>
                <a:spcPct val="104000"/>
              </a:lnSpc>
              <a:buNone/>
            </a:pPr>
            <a:r>
              <a:rPr lang="en-US" sz="2400" b="1" dirty="0">
                <a:solidFill>
                  <a:srgbClr val="403C4E"/>
                </a:solidFill>
                <a:latin typeface="Merriweather Bold" pitchFamily="34" charset="0"/>
                <a:ea typeface="Merriweather Bold" pitchFamily="34" charset="-122"/>
                <a:cs typeface="Merriweather Bold" pitchFamily="34" charset="-120"/>
              </a:rPr>
              <a:t>Conclusion</a:t>
            </a:r>
            <a:endParaRPr lang="en-US" sz="2400"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1831" y="1656159"/>
            <a:ext cx="4028182" cy="673447"/>
          </a:xfrm>
          <a:prstGeom prst="rect">
            <a:avLst/>
          </a:prstGeom>
        </p:spPr>
      </p:pic>
      <p:sp>
        <p:nvSpPr>
          <p:cNvPr id="4" name="Text 1"/>
          <p:cNvSpPr/>
          <p:nvPr/>
        </p:nvSpPr>
        <p:spPr>
          <a:xfrm>
            <a:off x="677242" y="1794421"/>
            <a:ext cx="369450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Acute kidney injury remains a significant and preventable patient safety challenge affecting healthcare systems globally.</a:t>
            </a:r>
            <a:endParaRPr lang="en-US" sz="950" dirty="0"/>
          </a:p>
        </p:txBody>
      </p:sp>
      <p:pic>
        <p:nvPicPr>
          <p:cNvPr id="5"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19699" y="1656159"/>
            <a:ext cx="4028182" cy="673447"/>
          </a:xfrm>
          <a:prstGeom prst="rect">
            <a:avLst/>
          </a:prstGeom>
        </p:spPr>
      </p:pic>
      <p:sp>
        <p:nvSpPr>
          <p:cNvPr id="6" name="Text 2"/>
          <p:cNvSpPr/>
          <p:nvPr/>
        </p:nvSpPr>
        <p:spPr>
          <a:xfrm>
            <a:off x="4815111" y="1794421"/>
            <a:ext cx="369450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Multiple organisational failures contribute to delayed diagnosis, treatment and progression of kidney damage.</a:t>
            </a:r>
            <a:endParaRPr lang="en-US" sz="950" dirty="0"/>
          </a:p>
        </p:txBody>
      </p:sp>
      <p:pic>
        <p:nvPicPr>
          <p:cNvPr id="7"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81831" y="2453580"/>
            <a:ext cx="4028182" cy="673447"/>
          </a:xfrm>
          <a:prstGeom prst="rect">
            <a:avLst/>
          </a:prstGeom>
        </p:spPr>
      </p:pic>
      <p:sp>
        <p:nvSpPr>
          <p:cNvPr id="8" name="Text 3"/>
          <p:cNvSpPr/>
          <p:nvPr/>
        </p:nvSpPr>
        <p:spPr>
          <a:xfrm>
            <a:off x="677242" y="2591842"/>
            <a:ext cx="369450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The Swiss Cheese Model highlights how system weaknesses align to produce adverse outcomes.</a:t>
            </a:r>
            <a:endParaRPr lang="en-US" sz="950" dirty="0"/>
          </a:p>
        </p:txBody>
      </p:sp>
      <p:pic>
        <p:nvPicPr>
          <p:cNvPr id="9" name="Image 3"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619699" y="2453580"/>
            <a:ext cx="4028182" cy="673447"/>
          </a:xfrm>
          <a:prstGeom prst="rect">
            <a:avLst/>
          </a:prstGeom>
        </p:spPr>
      </p:pic>
      <p:sp>
        <p:nvSpPr>
          <p:cNvPr id="10" name="Text 4"/>
          <p:cNvSpPr/>
          <p:nvPr/>
        </p:nvSpPr>
        <p:spPr>
          <a:xfrm>
            <a:off x="4815111" y="2591842"/>
            <a:ext cx="3694509"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Benchmarking identifies gaps between current performance and best-practice standards.</a:t>
            </a:r>
            <a:endParaRPr lang="en-US" sz="950" dirty="0"/>
          </a:p>
        </p:txBody>
      </p:sp>
      <p:pic>
        <p:nvPicPr>
          <p:cNvPr id="11" name="Image 4"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1831" y="3251002"/>
            <a:ext cx="4028182" cy="871910"/>
          </a:xfrm>
          <a:prstGeom prst="rect">
            <a:avLst/>
          </a:prstGeom>
        </p:spPr>
      </p:pic>
      <p:sp>
        <p:nvSpPr>
          <p:cNvPr id="12" name="Text 5"/>
          <p:cNvSpPr/>
          <p:nvPr/>
        </p:nvSpPr>
        <p:spPr>
          <a:xfrm>
            <a:off x="677242" y="3389263"/>
            <a:ext cx="3694509"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Advances in regenerative medicine, stem cell therapies and extracellular vesicles offer promising opportunities for future kidney repair and recovery.</a:t>
            </a:r>
            <a:endParaRPr lang="en-US" sz="950" dirty="0"/>
          </a:p>
        </p:txBody>
      </p:sp>
      <p:pic>
        <p:nvPicPr>
          <p:cNvPr id="13" name="Image 5"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619699" y="3251002"/>
            <a:ext cx="4028182" cy="871910"/>
          </a:xfrm>
          <a:prstGeom prst="rect">
            <a:avLst/>
          </a:prstGeom>
        </p:spPr>
      </p:pic>
      <p:sp>
        <p:nvSpPr>
          <p:cNvPr id="14" name="Text 6"/>
          <p:cNvSpPr/>
          <p:nvPr/>
        </p:nvSpPr>
        <p:spPr>
          <a:xfrm>
            <a:off x="4815111" y="3389263"/>
            <a:ext cx="3694509"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403C4E"/>
                </a:solidFill>
                <a:latin typeface="Open Sans" pitchFamily="34" charset="0"/>
                <a:ea typeface="Open Sans" pitchFamily="34" charset="-122"/>
                <a:cs typeface="Open Sans" pitchFamily="34" charset="-120"/>
              </a:rPr>
              <a:t>Continued investment in prevention, early detection and innovation is essential to improve patient outcomes (Chen et al., 2026; Quaglia et al., 2022; Nishimura, 2026).</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73560" y="374193"/>
            <a:ext cx="2443832" cy="248320"/>
          </a:xfrm>
          <a:prstGeom prst="rect">
            <a:avLst/>
          </a:prstGeom>
          <a:noFill/>
          <a:ln/>
        </p:spPr>
        <p:txBody>
          <a:bodyPr wrap="none" lIns="0" tIns="0" rIns="0" bIns="0" rtlCol="0" anchor="t"/>
          <a:lstStyle/>
          <a:p>
            <a:pPr marL="0" indent="0" algn="l">
              <a:lnSpc>
                <a:spcPct val="104000"/>
              </a:lnSpc>
              <a:buNone/>
            </a:pPr>
            <a:r>
              <a:rPr lang="en-US" sz="1550" b="1" dirty="0">
                <a:solidFill>
                  <a:srgbClr val="403C4E"/>
                </a:solidFill>
                <a:latin typeface="Merriweather Bold" pitchFamily="34" charset="0"/>
                <a:ea typeface="Merriweather Bold" pitchFamily="34" charset="-122"/>
                <a:cs typeface="Merriweather Bold" pitchFamily="34" charset="-120"/>
              </a:rPr>
              <a:t>References</a:t>
            </a:r>
            <a:endParaRPr lang="en-US" sz="1550" dirty="0"/>
          </a:p>
        </p:txBody>
      </p:sp>
      <p:sp>
        <p:nvSpPr>
          <p:cNvPr id="3" name="Shape 1"/>
          <p:cNvSpPr/>
          <p:nvPr/>
        </p:nvSpPr>
        <p:spPr>
          <a:xfrm>
            <a:off x="573560" y="675605"/>
            <a:ext cx="785440" cy="140494"/>
          </a:xfrm>
          <a:prstGeom prst="roundRect">
            <a:avLst>
              <a:gd name="adj" fmla="val 19005"/>
            </a:avLst>
          </a:prstGeom>
          <a:noFill/>
          <a:ln w="4763">
            <a:solidFill>
              <a:srgbClr val="FFAD94"/>
            </a:solidFill>
            <a:prstDash val="solid"/>
          </a:ln>
        </p:spPr>
      </p:sp>
      <p:sp>
        <p:nvSpPr>
          <p:cNvPr id="4" name="Text 2"/>
          <p:cNvSpPr/>
          <p:nvPr/>
        </p:nvSpPr>
        <p:spPr>
          <a:xfrm>
            <a:off x="573560" y="704180"/>
            <a:ext cx="1137865" cy="83344"/>
          </a:xfrm>
          <a:prstGeom prst="rect">
            <a:avLst/>
          </a:prstGeom>
          <a:noFill/>
          <a:ln/>
        </p:spPr>
        <p:txBody>
          <a:bodyPr wrap="none" lIns="0" tIns="0" rIns="0" bIns="0" rtlCol="0" anchor="t"/>
          <a:lstStyle/>
          <a:p>
            <a:pPr marL="0" indent="0" algn="l">
              <a:lnSpc>
                <a:spcPct val="109000"/>
              </a:lnSpc>
              <a:buNone/>
            </a:pPr>
            <a:r>
              <a:rPr lang="en-US" sz="500" dirty="0">
                <a:solidFill>
                  <a:srgbClr val="FFAD94"/>
                </a:solidFill>
                <a:latin typeface="Open Sans" pitchFamily="34" charset="0"/>
                <a:ea typeface="Open Sans" pitchFamily="34" charset="-122"/>
                <a:cs typeface="Open Sans" pitchFamily="34" charset="-120"/>
              </a:rPr>
              <a:t>LCHS7006 CASE STUDY</a:t>
            </a:r>
            <a:endParaRPr lang="en-US" sz="500" dirty="0"/>
          </a:p>
        </p:txBody>
      </p:sp>
      <p:sp>
        <p:nvSpPr>
          <p:cNvPr id="5" name="Text 3"/>
          <p:cNvSpPr/>
          <p:nvPr/>
        </p:nvSpPr>
        <p:spPr>
          <a:xfrm>
            <a:off x="590843" y="914995"/>
            <a:ext cx="7969348" cy="3861346"/>
          </a:xfrm>
          <a:prstGeom prst="rect">
            <a:avLst/>
          </a:prstGeom>
          <a:noFill/>
          <a:ln/>
        </p:spPr>
        <p:txBody>
          <a:bodyPr wrap="square" lIns="0" tIns="0" rIns="0" bIns="0" rtlCol="0" anchor="t">
            <a:normAutofit/>
          </a:bodyPr>
          <a:lstStyle/>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Beamish, J.A., Watts, J.A. and Dressler, G.R. (2024) 'Gene regulation in regeneration after acute kidney injury', </a:t>
            </a:r>
            <a:r>
              <a:rPr lang="en-US" sz="600" i="1" dirty="0">
                <a:solidFill>
                  <a:srgbClr val="403C4E"/>
                </a:solidFill>
                <a:latin typeface="Open Sans" pitchFamily="34" charset="0"/>
                <a:ea typeface="Open Sans" pitchFamily="34" charset="-122"/>
                <a:cs typeface="Open Sans" pitchFamily="34" charset="-120"/>
              </a:rPr>
              <a:t>Journal of Biological Chemistry</a:t>
            </a:r>
            <a:r>
              <a:rPr lang="en-US" sz="600" dirty="0">
                <a:solidFill>
                  <a:srgbClr val="403C4E"/>
                </a:solidFill>
                <a:latin typeface="Open Sans" pitchFamily="34" charset="0"/>
                <a:ea typeface="Open Sans" pitchFamily="34" charset="-122"/>
                <a:cs typeface="Open Sans" pitchFamily="34" charset="-120"/>
              </a:rPr>
              <a:t>, 300(8). Available at: </a:t>
            </a:r>
            <a:r>
              <a:rPr lang="en-US" sz="600" u="sng" dirty="0">
                <a:solidFill>
                  <a:srgbClr val="CC3000"/>
                </a:solidFill>
                <a:latin typeface="Open Sans" pitchFamily="34" charset="0"/>
                <a:ea typeface="Open Sans" pitchFamily="34" charset="-122"/>
                <a:cs typeface="Open Sans" pitchFamily="34" charset="-120"/>
                <a:hlinkClick r:id="rId3">
                  <a:extLst>
                    <a:ext uri="{A12FA001-AC4F-418D-AE19-62706E023703}">
                      <ahyp:hlinkClr xmlns:ahyp="http://schemas.microsoft.com/office/drawing/2018/hyperlinkcolor" val="tx"/>
                    </a:ext>
                  </a:extLst>
                </a:hlinkClick>
              </a:rPr>
              <a:t>https://www.jbc.org/article/S0021-9258(24)02021-0/pdf</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Chen, S.J., Tang, T.T., Zhang, Y.L., Lv, L.L. and Liu, B.C. (2026) 'Mesenchymal stem cell-derived extracellular vesicles: emerging cell-free therapeutics for kidney diseases', </a:t>
            </a:r>
            <a:r>
              <a:rPr lang="en-US" sz="600" i="1" dirty="0">
                <a:solidFill>
                  <a:srgbClr val="403C4E"/>
                </a:solidFill>
                <a:latin typeface="Open Sans" pitchFamily="34" charset="0"/>
                <a:ea typeface="Open Sans" pitchFamily="34" charset="-122"/>
                <a:cs typeface="Open Sans" pitchFamily="34" charset="-120"/>
              </a:rPr>
              <a:t>Frontiers in Immunology</a:t>
            </a:r>
            <a:r>
              <a:rPr lang="en-US" sz="600" dirty="0">
                <a:solidFill>
                  <a:srgbClr val="403C4E"/>
                </a:solidFill>
                <a:latin typeface="Open Sans" pitchFamily="34" charset="0"/>
                <a:ea typeface="Open Sans" pitchFamily="34" charset="-122"/>
                <a:cs typeface="Open Sans" pitchFamily="34" charset="-120"/>
              </a:rPr>
              <a:t>, 17, p.1738491. Available at: </a:t>
            </a:r>
            <a:r>
              <a:rPr lang="en-US" sz="600" u="sng" dirty="0">
                <a:solidFill>
                  <a:srgbClr val="CC3000"/>
                </a:solidFill>
                <a:latin typeface="Open Sans" pitchFamily="34" charset="0"/>
                <a:ea typeface="Open Sans" pitchFamily="34" charset="-122"/>
                <a:cs typeface="Open Sans" pitchFamily="34" charset="-120"/>
                <a:hlinkClick r:id="rId4">
                  <a:extLst>
                    <a:ext uri="{A12FA001-AC4F-418D-AE19-62706E023703}">
                      <ahyp:hlinkClr xmlns:ahyp="http://schemas.microsoft.com/office/drawing/2018/hyperlinkcolor" val="tx"/>
                    </a:ext>
                  </a:extLst>
                </a:hlinkClick>
              </a:rPr>
              <a:t>https://www.frontiersin.org/journals/immunology/articles/10.3389/fimmu.2026.1738491/pdf</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Huang, X., Wang, M., Yu, B., Ren, P., Bian, X., Wang, P., Yao, X. and Lin, W. (2026) 'Transition from acute kidney injury to chronic kidney disease: molecular mechanisms and therapeutic interventions', </a:t>
            </a:r>
            <a:r>
              <a:rPr lang="en-US" sz="600" i="1" dirty="0">
                <a:solidFill>
                  <a:srgbClr val="403C4E"/>
                </a:solidFill>
                <a:latin typeface="Open Sans" pitchFamily="34" charset="0"/>
                <a:ea typeface="Open Sans" pitchFamily="34" charset="-122"/>
                <a:cs typeface="Open Sans" pitchFamily="34" charset="-120"/>
              </a:rPr>
              <a:t>Molecular Biomedicine</a:t>
            </a:r>
            <a:r>
              <a:rPr lang="en-US" sz="600" dirty="0">
                <a:solidFill>
                  <a:srgbClr val="403C4E"/>
                </a:solidFill>
                <a:latin typeface="Open Sans" pitchFamily="34" charset="0"/>
                <a:ea typeface="Open Sans" pitchFamily="34" charset="-122"/>
                <a:cs typeface="Open Sans" pitchFamily="34" charset="-120"/>
              </a:rPr>
              <a:t>, 7(1), p.64. Available at: </a:t>
            </a:r>
            <a:r>
              <a:rPr lang="en-US" sz="600" u="sng" dirty="0">
                <a:solidFill>
                  <a:srgbClr val="CC3000"/>
                </a:solidFill>
                <a:latin typeface="Open Sans" pitchFamily="34" charset="0"/>
                <a:ea typeface="Open Sans" pitchFamily="34" charset="-122"/>
                <a:cs typeface="Open Sans" pitchFamily="34" charset="-120"/>
                <a:hlinkClick r:id="rId5">
                  <a:extLst>
                    <a:ext uri="{A12FA001-AC4F-418D-AE19-62706E023703}">
                      <ahyp:hlinkClr xmlns:ahyp="http://schemas.microsoft.com/office/drawing/2018/hyperlinkcolor" val="tx"/>
                    </a:ext>
                  </a:extLst>
                </a:hlinkClick>
              </a:rPr>
              <a:t>https://link.springer.com/content/pdf/10.1186/s43556-026-00462-z.pdf</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Naved, B.A., Bonventre, J.V., Hubbell, J.A., Hukriede, N.A., Humphreys, B.D., Kesselman, C., Valerius, M.T., McMahon, A.P., Shankland, S.J., Wertheim, J.A. and White, M.J. (2022) 'Kidney repair and regeneration: perspectives of the NIDDK (Re) Building a Kidney consortium', </a:t>
            </a:r>
            <a:r>
              <a:rPr lang="en-US" sz="600" i="1" dirty="0">
                <a:solidFill>
                  <a:srgbClr val="403C4E"/>
                </a:solidFill>
                <a:latin typeface="Open Sans" pitchFamily="34" charset="0"/>
                <a:ea typeface="Open Sans" pitchFamily="34" charset="-122"/>
                <a:cs typeface="Open Sans" pitchFamily="34" charset="-120"/>
              </a:rPr>
              <a:t>Kidney International</a:t>
            </a:r>
            <a:r>
              <a:rPr lang="en-US" sz="600" dirty="0">
                <a:solidFill>
                  <a:srgbClr val="403C4E"/>
                </a:solidFill>
                <a:latin typeface="Open Sans" pitchFamily="34" charset="0"/>
                <a:ea typeface="Open Sans" pitchFamily="34" charset="-122"/>
                <a:cs typeface="Open Sans" pitchFamily="34" charset="-120"/>
              </a:rPr>
              <a:t>, 101(5), pp.845–853. Available at: </a:t>
            </a:r>
            <a:r>
              <a:rPr lang="en-US" sz="600" u="sng" dirty="0">
                <a:solidFill>
                  <a:srgbClr val="CC3000"/>
                </a:solidFill>
                <a:latin typeface="Open Sans" pitchFamily="34" charset="0"/>
                <a:ea typeface="Open Sans" pitchFamily="34" charset="-122"/>
                <a:cs typeface="Open Sans" pitchFamily="34" charset="-120"/>
                <a:hlinkClick r:id="rId6">
                  <a:extLst>
                    <a:ext uri="{A12FA001-AC4F-418D-AE19-62706E023703}">
                      <ahyp:hlinkClr xmlns:ahyp="http://schemas.microsoft.com/office/drawing/2018/hyperlinkcolor" val="tx"/>
                    </a:ext>
                  </a:extLst>
                </a:hlinkClick>
              </a:rPr>
              <a:t>https://www.sciencedirect.com/science/article/pii/S0085253822001831</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Nishimura, Y. (2026) 'Stem Cell and Bioengineering Approaches for End-Stage Renal Disease: A Comprehensive Review', </a:t>
            </a:r>
            <a:r>
              <a:rPr lang="en-US" sz="600" i="1" dirty="0">
                <a:solidFill>
                  <a:srgbClr val="403C4E"/>
                </a:solidFill>
                <a:latin typeface="Open Sans" pitchFamily="34" charset="0"/>
                <a:ea typeface="Open Sans" pitchFamily="34" charset="-122"/>
                <a:cs typeface="Open Sans" pitchFamily="34" charset="-120"/>
              </a:rPr>
              <a:t>Stem Cells</a:t>
            </a:r>
            <a:r>
              <a:rPr lang="en-US" sz="600" dirty="0">
                <a:solidFill>
                  <a:srgbClr val="403C4E"/>
                </a:solidFill>
                <a:latin typeface="Open Sans" pitchFamily="34" charset="0"/>
                <a:ea typeface="Open Sans" pitchFamily="34" charset="-122"/>
                <a:cs typeface="Open Sans" pitchFamily="34" charset="-120"/>
              </a:rPr>
              <a:t>, p.sxag003. Available at: </a:t>
            </a:r>
            <a:r>
              <a:rPr lang="en-US" sz="600" u="sng" dirty="0">
                <a:solidFill>
                  <a:srgbClr val="CC3000"/>
                </a:solidFill>
                <a:latin typeface="Open Sans" pitchFamily="34" charset="0"/>
                <a:ea typeface="Open Sans" pitchFamily="34" charset="-122"/>
                <a:cs typeface="Open Sans" pitchFamily="34" charset="-120"/>
                <a:hlinkClick r:id="rId7">
                  <a:extLst>
                    <a:ext uri="{A12FA001-AC4F-418D-AE19-62706E023703}">
                      <ahyp:hlinkClr xmlns:ahyp="http://schemas.microsoft.com/office/drawing/2018/hyperlinkcolor" val="tx"/>
                    </a:ext>
                  </a:extLst>
                </a:hlinkClick>
              </a:rPr>
              <a:t>https://academic.oup.com/stmcls/advance-article-abstract/doi/10.1093/stmcls/sxag003/8432920</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Pan, L., Garcia, S.G., Font-Morón, M., Sanroque-Muñoz, M., Clos-Sansalvador, M., de Miguel Garcia, G., Borràs, F.E. and Franquesa, M. (2025) 'Beyond preclinical promise: can mesenchymal stromal cell-derived extracellular vesicles reliably target tubular epithelial cells?', </a:t>
            </a:r>
            <a:r>
              <a:rPr lang="en-US" sz="600" i="1" dirty="0">
                <a:solidFill>
                  <a:srgbClr val="403C4E"/>
                </a:solidFill>
                <a:latin typeface="Open Sans" pitchFamily="34" charset="0"/>
                <a:ea typeface="Open Sans" pitchFamily="34" charset="-122"/>
                <a:cs typeface="Open Sans" pitchFamily="34" charset="-120"/>
              </a:rPr>
              <a:t>Extracellular Vesicles and Circulating Nucleic Acids</a:t>
            </a:r>
            <a:r>
              <a:rPr lang="en-US" sz="600" dirty="0">
                <a:solidFill>
                  <a:srgbClr val="403C4E"/>
                </a:solidFill>
                <a:latin typeface="Open Sans" pitchFamily="34" charset="0"/>
                <a:ea typeface="Open Sans" pitchFamily="34" charset="-122"/>
                <a:cs typeface="Open Sans" pitchFamily="34" charset="-120"/>
              </a:rPr>
              <a:t>, 6(3), p.580. Available at: </a:t>
            </a:r>
            <a:r>
              <a:rPr lang="en-US" sz="600" u="sng" dirty="0">
                <a:solidFill>
                  <a:srgbClr val="CC3000"/>
                </a:solidFill>
                <a:latin typeface="Open Sans" pitchFamily="34" charset="0"/>
                <a:ea typeface="Open Sans" pitchFamily="34" charset="-122"/>
                <a:cs typeface="Open Sans" pitchFamily="34" charset="-120"/>
                <a:hlinkClick r:id="rId8">
                  <a:extLst>
                    <a:ext uri="{A12FA001-AC4F-418D-AE19-62706E023703}">
                      <ahyp:hlinkClr xmlns:ahyp="http://schemas.microsoft.com/office/drawing/2018/hyperlinkcolor" val="tx"/>
                    </a:ext>
                  </a:extLst>
                </a:hlinkClick>
              </a:rPr>
              <a:t>https://pmc.ncbi.nlm.nih.gov/articles/PMC12540260/</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Quaglia, M., Merlotti, G., Colombatto, A., Bruno, S., Stasi, A., Franzin, R., Castellano, G., Grossini, E., Fanelli, V. and Cantaluppi, V. (2022) 'Stem cell-derived extracellular vesicles as potential therapeutic approach for acute kidney injury', </a:t>
            </a:r>
            <a:r>
              <a:rPr lang="en-US" sz="600" i="1" dirty="0">
                <a:solidFill>
                  <a:srgbClr val="403C4E"/>
                </a:solidFill>
                <a:latin typeface="Open Sans" pitchFamily="34" charset="0"/>
                <a:ea typeface="Open Sans" pitchFamily="34" charset="-122"/>
                <a:cs typeface="Open Sans" pitchFamily="34" charset="-120"/>
              </a:rPr>
              <a:t>Frontiers in Immunology</a:t>
            </a:r>
            <a:r>
              <a:rPr lang="en-US" sz="600" dirty="0">
                <a:solidFill>
                  <a:srgbClr val="403C4E"/>
                </a:solidFill>
                <a:latin typeface="Open Sans" pitchFamily="34" charset="0"/>
                <a:ea typeface="Open Sans" pitchFamily="34" charset="-122"/>
                <a:cs typeface="Open Sans" pitchFamily="34" charset="-120"/>
              </a:rPr>
              <a:t>, 13, p.849891. Available at: </a:t>
            </a:r>
            <a:r>
              <a:rPr lang="en-US" sz="600" u="sng" dirty="0">
                <a:solidFill>
                  <a:srgbClr val="CC3000"/>
                </a:solidFill>
                <a:latin typeface="Open Sans" pitchFamily="34" charset="0"/>
                <a:ea typeface="Open Sans" pitchFamily="34" charset="-122"/>
                <a:cs typeface="Open Sans" pitchFamily="34" charset="-120"/>
                <a:hlinkClick r:id="rId9">
                  <a:extLst>
                    <a:ext uri="{A12FA001-AC4F-418D-AE19-62706E023703}">
                      <ahyp:hlinkClr xmlns:ahyp="http://schemas.microsoft.com/office/drawing/2018/hyperlinkcolor" val="tx"/>
                    </a:ext>
                  </a:extLst>
                </a:hlinkClick>
              </a:rPr>
              <a:t>https://www.frontiersin.org/journals/immunology/articles/10.3389/fimmu.2022.849891/pdf</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Rayego-Mateos, S., Marquez-Expósito, L., Rodrigues-Diez, R., Sanz, A.B., Guiteras, R., Doladé, N., Rubio-Soto, I., Manonelles, A., Codina, S., Ortiz, A. and Cruzado, J.M. (2022) 'Molecular mechanisms of kidney injury and repair', </a:t>
            </a:r>
            <a:r>
              <a:rPr lang="en-US" sz="600" i="1" dirty="0">
                <a:solidFill>
                  <a:srgbClr val="403C4E"/>
                </a:solidFill>
                <a:latin typeface="Open Sans" pitchFamily="34" charset="0"/>
                <a:ea typeface="Open Sans" pitchFamily="34" charset="-122"/>
                <a:cs typeface="Open Sans" pitchFamily="34" charset="-120"/>
              </a:rPr>
              <a:t>International Journal of Molecular Sciences</a:t>
            </a:r>
            <a:r>
              <a:rPr lang="en-US" sz="600" dirty="0">
                <a:solidFill>
                  <a:srgbClr val="403C4E"/>
                </a:solidFill>
                <a:latin typeface="Open Sans" pitchFamily="34" charset="0"/>
                <a:ea typeface="Open Sans" pitchFamily="34" charset="-122"/>
                <a:cs typeface="Open Sans" pitchFamily="34" charset="-120"/>
              </a:rPr>
              <a:t>, 23(3), p.1542. Available at: </a:t>
            </a:r>
            <a:r>
              <a:rPr lang="en-US" sz="600" u="sng" dirty="0">
                <a:solidFill>
                  <a:srgbClr val="CC3000"/>
                </a:solidFill>
                <a:latin typeface="Open Sans" pitchFamily="34" charset="0"/>
                <a:ea typeface="Open Sans" pitchFamily="34" charset="-122"/>
                <a:cs typeface="Open Sans" pitchFamily="34" charset="-120"/>
                <a:hlinkClick r:id="rId10">
                  <a:extLst>
                    <a:ext uri="{A12FA001-AC4F-418D-AE19-62706E023703}">
                      <ahyp:hlinkClr xmlns:ahyp="http://schemas.microsoft.com/office/drawing/2018/hyperlinkcolor" val="tx"/>
                    </a:ext>
                  </a:extLst>
                </a:hlinkClick>
              </a:rPr>
              <a:t>https://www.mdpi.com/1422-0067/23/3/1542</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Sun, F., Cui, Y., Zhi, W., Chen, Z. and Li, Y. (2025) 'Mechanisms and clinical advances in the in vivo regeneration of renal tissue: a narrative review', </a:t>
            </a:r>
            <a:r>
              <a:rPr lang="en-US" sz="600" i="1" dirty="0">
                <a:solidFill>
                  <a:srgbClr val="403C4E"/>
                </a:solidFill>
                <a:latin typeface="Open Sans" pitchFamily="34" charset="0"/>
                <a:ea typeface="Open Sans" pitchFamily="34" charset="-122"/>
                <a:cs typeface="Open Sans" pitchFamily="34" charset="-120"/>
              </a:rPr>
              <a:t>Regenerative Medicine Reports</a:t>
            </a:r>
            <a:r>
              <a:rPr lang="en-US" sz="600" dirty="0">
                <a:solidFill>
                  <a:srgbClr val="403C4E"/>
                </a:solidFill>
                <a:latin typeface="Open Sans" pitchFamily="34" charset="0"/>
                <a:ea typeface="Open Sans" pitchFamily="34" charset="-122"/>
                <a:cs typeface="Open Sans" pitchFamily="34" charset="-120"/>
              </a:rPr>
              <a:t>, 2(4), pp.149–160. Available at: </a:t>
            </a:r>
            <a:r>
              <a:rPr lang="en-US" sz="600" u="sng" dirty="0">
                <a:solidFill>
                  <a:srgbClr val="CC3000"/>
                </a:solidFill>
                <a:latin typeface="Open Sans" pitchFamily="34" charset="0"/>
                <a:ea typeface="Open Sans" pitchFamily="34" charset="-122"/>
                <a:cs typeface="Open Sans" pitchFamily="34" charset="-120"/>
                <a:hlinkClick r:id="rId11">
                  <a:extLst>
                    <a:ext uri="{A12FA001-AC4F-418D-AE19-62706E023703}">
                      <ahyp:hlinkClr xmlns:ahyp="http://schemas.microsoft.com/office/drawing/2018/hyperlinkcolor" val="tx"/>
                    </a:ext>
                  </a:extLst>
                </a:hlinkClick>
              </a:rPr>
              <a:t>https://journals.lww.com/rmr/fulltext/2025/12000/mechanisms_and_clinical_advances_in_the_in_vivo.3.aspx</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Xu, D., Zhang, X., Pang, J., Li, Y. and Peng, Z. (2025) 'Mechanisms of Acute Kidney Injury–Chronic Kidney Disease Transition: Unraveling Maladaptive Repair and Therapeutic Opportunities', </a:t>
            </a:r>
            <a:r>
              <a:rPr lang="en-US" sz="600" i="1" dirty="0">
                <a:solidFill>
                  <a:srgbClr val="403C4E"/>
                </a:solidFill>
                <a:latin typeface="Open Sans" pitchFamily="34" charset="0"/>
                <a:ea typeface="Open Sans" pitchFamily="34" charset="-122"/>
                <a:cs typeface="Open Sans" pitchFamily="34" charset="-120"/>
              </a:rPr>
              <a:t>Biomolecules</a:t>
            </a:r>
            <a:r>
              <a:rPr lang="en-US" sz="600" dirty="0">
                <a:solidFill>
                  <a:srgbClr val="403C4E"/>
                </a:solidFill>
                <a:latin typeface="Open Sans" pitchFamily="34" charset="0"/>
                <a:ea typeface="Open Sans" pitchFamily="34" charset="-122"/>
                <a:cs typeface="Open Sans" pitchFamily="34" charset="-120"/>
              </a:rPr>
              <a:t>, 15(6), p.794. Available at: </a:t>
            </a:r>
            <a:r>
              <a:rPr lang="en-US" sz="600" u="sng" dirty="0">
                <a:solidFill>
                  <a:srgbClr val="CC3000"/>
                </a:solidFill>
                <a:latin typeface="Open Sans" pitchFamily="34" charset="0"/>
                <a:ea typeface="Open Sans" pitchFamily="34" charset="-122"/>
                <a:cs typeface="Open Sans" pitchFamily="34" charset="-120"/>
                <a:hlinkClick r:id="rId12">
                  <a:extLst>
                    <a:ext uri="{A12FA001-AC4F-418D-AE19-62706E023703}">
                      <ahyp:hlinkClr xmlns:ahyp="http://schemas.microsoft.com/office/drawing/2018/hyperlinkcolor" val="tx"/>
                    </a:ext>
                  </a:extLst>
                </a:hlinkClick>
              </a:rPr>
              <a:t>https://www.mdpi.com/2218-273X/15/6/794</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Zhang, T., Widdop, R.E. and Ricardo, S.D. (2024) 'Transition from acute kidney injury to chronic kidney disease: mechanisms, models, and biomarkers', </a:t>
            </a:r>
            <a:r>
              <a:rPr lang="en-US" sz="600" i="1" dirty="0">
                <a:solidFill>
                  <a:srgbClr val="403C4E"/>
                </a:solidFill>
                <a:latin typeface="Open Sans" pitchFamily="34" charset="0"/>
                <a:ea typeface="Open Sans" pitchFamily="34" charset="-122"/>
                <a:cs typeface="Open Sans" pitchFamily="34" charset="-120"/>
              </a:rPr>
              <a:t>American Journal of Physiology-Renal Physiology</a:t>
            </a:r>
            <a:r>
              <a:rPr lang="en-US" sz="600" dirty="0">
                <a:solidFill>
                  <a:srgbClr val="403C4E"/>
                </a:solidFill>
                <a:latin typeface="Open Sans" pitchFamily="34" charset="0"/>
                <a:ea typeface="Open Sans" pitchFamily="34" charset="-122"/>
                <a:cs typeface="Open Sans" pitchFamily="34" charset="-120"/>
              </a:rPr>
              <a:t>, 327(5), pp.F788–F805. Available at: </a:t>
            </a:r>
            <a:r>
              <a:rPr lang="en-US" sz="600" u="sng" dirty="0">
                <a:solidFill>
                  <a:srgbClr val="CC3000"/>
                </a:solidFill>
                <a:latin typeface="Open Sans" pitchFamily="34" charset="0"/>
                <a:ea typeface="Open Sans" pitchFamily="34" charset="-122"/>
                <a:cs typeface="Open Sans" pitchFamily="34" charset="-120"/>
                <a:hlinkClick r:id="rId13">
                  <a:extLst>
                    <a:ext uri="{A12FA001-AC4F-418D-AE19-62706E023703}">
                      <ahyp:hlinkClr xmlns:ahyp="http://schemas.microsoft.com/office/drawing/2018/hyperlinkcolor" val="tx"/>
                    </a:ext>
                  </a:extLst>
                </a:hlinkClick>
              </a:rPr>
              <a:t>https://journals.physiology.org/doi/pdf/10.1152/ajprenal.00184.2024</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a:p>
            <a:pPr marL="0" indent="0" algn="l">
              <a:lnSpc>
                <a:spcPct val="150000"/>
              </a:lnSpc>
              <a:buNone/>
            </a:pPr>
            <a:r>
              <a:rPr lang="en-US" sz="600" dirty="0">
                <a:solidFill>
                  <a:srgbClr val="403C4E"/>
                </a:solidFill>
                <a:latin typeface="Open Sans" pitchFamily="34" charset="0"/>
                <a:ea typeface="Open Sans" pitchFamily="34" charset="-122"/>
                <a:cs typeface="Open Sans" pitchFamily="34" charset="-120"/>
              </a:rPr>
              <a:t>Zhu, Z., Hu, J., Chen, Z., Feng, J., Yang, X., Liang, W. and Ding, G. (2022) 'Transition of acute kidney injury to chronic kidney disease: role of metabolic reprogramming', </a:t>
            </a:r>
            <a:r>
              <a:rPr lang="en-US" sz="600" i="1" dirty="0">
                <a:solidFill>
                  <a:srgbClr val="403C4E"/>
                </a:solidFill>
                <a:latin typeface="Open Sans" pitchFamily="34" charset="0"/>
                <a:ea typeface="Open Sans" pitchFamily="34" charset="-122"/>
                <a:cs typeface="Open Sans" pitchFamily="34" charset="-120"/>
              </a:rPr>
              <a:t>Metabolism</a:t>
            </a:r>
            <a:r>
              <a:rPr lang="en-US" sz="600" dirty="0">
                <a:solidFill>
                  <a:srgbClr val="403C4E"/>
                </a:solidFill>
                <a:latin typeface="Open Sans" pitchFamily="34" charset="0"/>
                <a:ea typeface="Open Sans" pitchFamily="34" charset="-122"/>
                <a:cs typeface="Open Sans" pitchFamily="34" charset="-120"/>
              </a:rPr>
              <a:t>, 131, p.155194. Available at: </a:t>
            </a:r>
            <a:r>
              <a:rPr lang="en-US" sz="600" u="sng" dirty="0">
                <a:solidFill>
                  <a:srgbClr val="CC3000"/>
                </a:solidFill>
                <a:latin typeface="Open Sans" pitchFamily="34" charset="0"/>
                <a:ea typeface="Open Sans" pitchFamily="34" charset="-122"/>
                <a:cs typeface="Open Sans" pitchFamily="34" charset="-120"/>
                <a:hlinkClick r:id="rId14">
                  <a:extLst>
                    <a:ext uri="{A12FA001-AC4F-418D-AE19-62706E023703}">
                      <ahyp:hlinkClr xmlns:ahyp="http://schemas.microsoft.com/office/drawing/2018/hyperlinkcolor" val="tx"/>
                    </a:ext>
                  </a:extLst>
                </a:hlinkClick>
              </a:rPr>
              <a:t>https://www.sciencedirect.com/science/article/pii/S0026049522000725</a:t>
            </a:r>
            <a:r>
              <a:rPr lang="en-US" sz="600" dirty="0">
                <a:solidFill>
                  <a:srgbClr val="403C4E"/>
                </a:solidFill>
                <a:latin typeface="Open Sans" pitchFamily="34" charset="0"/>
                <a:ea typeface="Open Sans" pitchFamily="34" charset="-122"/>
                <a:cs typeface="Open Sans" pitchFamily="34" charset="-120"/>
              </a:rPr>
              <a:t> (Accessed: 18 June 2026).</a:t>
            </a:r>
            <a:endParaRPr lang="en-US" sz="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CC3000"/>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2526</Words>
  <Application>Microsoft Office PowerPoint</Application>
  <PresentationFormat>On-screen Show (16:9)</PresentationFormat>
  <Paragraphs>182</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PRIYANKA</dc:creator>
  <cp:lastModifiedBy>Krisha Ahir</cp:lastModifiedBy>
  <cp:revision>3</cp:revision>
  <dcterms:created xsi:type="dcterms:W3CDTF">2026-06-18T08:18:37Z</dcterms:created>
  <dcterms:modified xsi:type="dcterms:W3CDTF">2026-06-22T01:03:33Z</dcterms:modified>
</cp:coreProperties>
</file>