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60" r:id="rId4"/>
    <p:sldId id="261" r:id="rId5"/>
    <p:sldId id="258" r:id="rId6"/>
    <p:sldId id="262" r:id="rId7"/>
    <p:sldId id="264" r:id="rId8"/>
    <p:sldId id="263" r:id="rId9"/>
    <p:sldId id="259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705"/>
  </p:normalViewPr>
  <p:slideViewPr>
    <p:cSldViewPr snapToGrid="0" snapToObjects="1">
      <p:cViewPr varScale="1">
        <p:scale>
          <a:sx n="108" d="100"/>
          <a:sy n="108" d="100"/>
        </p:scale>
        <p:origin x="73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103BA3-6F1B-4E4F-8C4A-DD408EB3E4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72411-1CF7-C740-B81F-8F974743F2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DF6959-2B8D-7B47-B6B0-57C41D042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52788-82F5-7D4F-8C98-F30A73B3C763}" type="datetimeFigureOut">
              <a:rPr lang="en-US" smtClean="0"/>
              <a:t>10/27/19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9AF036-81A6-5E43-A739-24C4FAA89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773C6B-5FA0-D448-B1CA-D4C9AFCA48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7EFB1-E99F-1441-BB0A-C857BBF803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2344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E866C7-0A1A-1A40-9789-50E3C4B85A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FF77B8-0C3E-C14E-89CB-2F0F941CBE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02C006-1DA3-CE45-9FFC-31CBF2D299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52788-82F5-7D4F-8C98-F30A73B3C763}" type="datetimeFigureOut">
              <a:rPr lang="en-US" smtClean="0"/>
              <a:t>10/27/19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2B7B74-E1B2-F844-9773-D7B6444215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A669FF-FE39-9944-B403-DFD483374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7EFB1-E99F-1441-BB0A-C857BBF803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9122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267CC-836D-1649-BFBB-454303A7D8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95904B-590B-A348-B407-E949847173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C0CE14-137A-504A-9559-2F2956DE6D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52788-82F5-7D4F-8C98-F30A73B3C763}" type="datetimeFigureOut">
              <a:rPr lang="en-US" smtClean="0"/>
              <a:t>10/27/19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64241B-7E4A-D24F-AC2D-6E8B66DDCF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9C7FD-7841-CB4D-80FF-20AD0535E4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7EFB1-E99F-1441-BB0A-C857BBF803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4864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0E1693-6B9B-6048-83CF-73FDA258E6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F95385-3A65-034C-9A79-669168DA33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F80617-E8D4-7249-B2AC-8BA1E1BC61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49D549-419E-1147-841B-B8331F33F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52788-82F5-7D4F-8C98-F30A73B3C763}" type="datetimeFigureOut">
              <a:rPr lang="en-US" smtClean="0"/>
              <a:t>10/27/19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02B63D-42A9-6540-A5EF-08EB6891BD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109706-ECC9-C645-A375-E0A7843BFA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7EFB1-E99F-1441-BB0A-C857BBF803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199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AE09B-591C-534B-8F09-9BD8C437BA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C10DB0-D66E-9243-8F00-4BAFCAAF0A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B5EECE-6814-6D4A-8ED5-364B03409F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0046612-3835-BF45-AF9D-CC0EC3C5E3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453A154-C632-B245-AA68-215C13E84F0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2AC3CD7-53BA-EA47-88AA-32179D982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52788-82F5-7D4F-8C98-F30A73B3C763}" type="datetimeFigureOut">
              <a:rPr lang="en-US" smtClean="0"/>
              <a:t>10/27/19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DB1045D-5DD9-6642-8096-FF99BAE313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644EB32-0BD1-DA4B-8608-51659536F1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7EFB1-E99F-1441-BB0A-C857BBF803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9335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597EE1-49A1-554F-9980-681C22ECD3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8BF13D0-C2B8-434A-B15E-CF19488911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52788-82F5-7D4F-8C98-F30A73B3C763}" type="datetimeFigureOut">
              <a:rPr lang="en-US" smtClean="0"/>
              <a:t>10/27/19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73AC688-F888-4D4F-AD61-99C9BE0629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5AF168-0751-3944-A749-B22587D44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7EFB1-E99F-1441-BB0A-C857BBF803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4173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E1F71B3-056C-5A4D-BF7F-4B662E8381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52788-82F5-7D4F-8C98-F30A73B3C763}" type="datetimeFigureOut">
              <a:rPr lang="en-US" smtClean="0"/>
              <a:t>10/27/19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DA48C3F-72A5-C14A-A6C2-4B7533C1E0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4DC552-08AF-B24B-9633-14744ADEA4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7EFB1-E99F-1441-BB0A-C857BBF803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477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A7755C-D9D9-214F-93B2-74E5243A84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EBB3ED-4CC5-3245-B296-82F99FB3B5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48E4C2-2E7D-3145-AB32-A7B55117E7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FE343C-2171-8045-A1A7-795771A2F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52788-82F5-7D4F-8C98-F30A73B3C763}" type="datetimeFigureOut">
              <a:rPr lang="en-US" smtClean="0"/>
              <a:t>10/27/19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C54B14-A990-C544-8C6C-81CD65A0B0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CF770F-94E6-384E-B1DE-D9F372F92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7EFB1-E99F-1441-BB0A-C857BBF803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7775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F0400D-086C-9445-AF7C-5B8D14EE49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969132B-796E-3D49-A32C-D76F5B24238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3B29DD-1532-F84C-BD1D-C64D45E711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133109-8AF9-2146-A6A8-C3FE0BB1C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52788-82F5-7D4F-8C98-F30A73B3C763}" type="datetimeFigureOut">
              <a:rPr lang="en-US" smtClean="0"/>
              <a:t>10/27/19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5C590F-6F70-5542-B901-DB1CDDD1F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E5031B-1B16-DC4C-9A92-6F582B7811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7EFB1-E99F-1441-BB0A-C857BBF803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2688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AAEF54-561E-0040-AB46-54F247085D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310D5D-5E26-5A45-870D-4C85ADC477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25A673-EF3D-4846-93C7-134A5BA3D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52788-82F5-7D4F-8C98-F30A73B3C763}" type="datetimeFigureOut">
              <a:rPr lang="en-US" smtClean="0"/>
              <a:t>10/27/19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27FF66-4386-1C43-BECF-DE2AF1B01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8EA65E-8A2E-F848-B239-5B8B6A9BF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7EFB1-E99F-1441-BB0A-C857BBF803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57665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C24F119-A1BB-2340-9F2A-C46E31FF52B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26B51F-6A40-854D-8297-B20D437389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36E9AF-102E-DB4E-8B19-FF20A8C41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52788-82F5-7D4F-8C98-F30A73B3C763}" type="datetimeFigureOut">
              <a:rPr lang="en-US" smtClean="0"/>
              <a:t>10/27/19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7182F3-7D6C-F447-85CA-197B10828A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8DE3AC-1BCD-2348-8E15-05C266E8C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7EFB1-E99F-1441-BB0A-C857BBF803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7575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62CA1E5-5D05-944D-B84F-ECA59EFB25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65290F-2747-A842-8FA6-A5EDFA4571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DD99F6-002F-1F43-9E94-A5FA772448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E52788-82F5-7D4F-8C98-F30A73B3C763}" type="datetimeFigureOut">
              <a:rPr lang="en-US" smtClean="0"/>
              <a:t>10/27/19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1EF139-16BA-9048-81F2-029BF42593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000506-8080-6D4B-A190-7860495A70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57EFB1-E99F-1441-BB0A-C857BBF803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5688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us.business.trustpilot.com/reviews/why-a-personalized-consumer-experience-matters-in-the-ecommerce-world" TargetMode="External"/><Relationship Id="rId2" Type="http://schemas.openxmlformats.org/officeDocument/2006/relationships/hyperlink" Target="https://www.slideshare.net/RightNow/2011-customer-experience-impact-report/5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hyperlink" Target="https://www.jdpower.com/business/press-releases/2013-social-media-benchmark-study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youtu.be/koPmuEyP3a0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CFD4E52-5AB6-7A4F-B4F6-9CC8F8C0F65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635" b="2036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1BD48E2-E3C0-9A44-9E43-C48F5E14D8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22021" y="3231931"/>
            <a:ext cx="3852041" cy="1834056"/>
          </a:xfrm>
        </p:spPr>
        <p:txBody>
          <a:bodyPr>
            <a:normAutofit/>
          </a:bodyPr>
          <a:lstStyle/>
          <a:p>
            <a:r>
              <a:rPr lang="en-US" sz="4000"/>
              <a:t>Social Media 2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2CA333-D6A9-5541-BEE8-CBF0297FBA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82910" y="5242675"/>
            <a:ext cx="4330262" cy="683284"/>
          </a:xfrm>
        </p:spPr>
        <p:txBody>
          <a:bodyPr>
            <a:normAutofit/>
          </a:bodyPr>
          <a:lstStyle/>
          <a:p>
            <a:r>
              <a:rPr lang="en-US" sz="2000" dirty="0"/>
              <a:t>Marketing in practice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69512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8AB1BB-DD98-554B-8482-BA9125233A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6586491" cy="1676603"/>
          </a:xfrm>
        </p:spPr>
        <p:txBody>
          <a:bodyPr>
            <a:normAutofit/>
          </a:bodyPr>
          <a:lstStyle/>
          <a:p>
            <a:r>
              <a:rPr lang="en-US" sz="4400"/>
              <a:t>Customer service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C0152D-47FD-054C-B779-7C3B3DBD4C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0" y="2438400"/>
            <a:ext cx="6586489" cy="3785419"/>
          </a:xfrm>
        </p:spPr>
        <p:txBody>
          <a:bodyPr>
            <a:normAutofit/>
          </a:bodyPr>
          <a:lstStyle/>
          <a:p>
            <a:r>
              <a:rPr lang="en-GB" sz="2400" dirty="0"/>
              <a:t>73% of customers fall in love with a brand and remain loyal because of friendly customer service reps. (</a:t>
            </a:r>
            <a:r>
              <a:rPr lang="en-GB" sz="2400" dirty="0">
                <a:hlinkClick r:id="rId2"/>
              </a:rPr>
              <a:t>RightNow</a:t>
            </a:r>
            <a:r>
              <a:rPr lang="en-GB" sz="2400" dirty="0"/>
              <a:t>)</a:t>
            </a:r>
          </a:p>
          <a:p>
            <a:r>
              <a:rPr lang="en-GB" sz="2400" dirty="0"/>
              <a:t>90% of Americans use customer service as a factor in deciding whether or not to do business with a company. (</a:t>
            </a:r>
            <a:r>
              <a:rPr lang="en-GB" sz="2400" dirty="0">
                <a:hlinkClick r:id="rId3"/>
              </a:rPr>
              <a:t>American Express</a:t>
            </a:r>
            <a:r>
              <a:rPr lang="en-GB" sz="2400" dirty="0"/>
              <a:t>)</a:t>
            </a:r>
          </a:p>
          <a:p>
            <a:r>
              <a:rPr lang="en-GB" sz="2400" dirty="0"/>
              <a:t>According to a study by J.D. Power, </a:t>
            </a:r>
            <a:r>
              <a:rPr lang="en-GB" sz="2400" dirty="0">
                <a:hlinkClick r:id="rId4"/>
              </a:rPr>
              <a:t>67 percent</a:t>
            </a:r>
            <a:r>
              <a:rPr lang="en-GB" sz="2400" dirty="0"/>
              <a:t> of consumers have used a company’s social media site for servicing</a:t>
            </a:r>
          </a:p>
          <a:p>
            <a:endParaRPr lang="en-GB" dirty="0"/>
          </a:p>
          <a:p>
            <a:endParaRPr lang="en-GB" dirty="0"/>
          </a:p>
          <a:p>
            <a:endParaRPr lang="en-US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9DBB9AF-C3D2-48EE-A07D-8BC1E2D06F7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1248" r="3632" b="-1"/>
          <a:stretch/>
        </p:blipFill>
        <p:spPr>
          <a:xfrm>
            <a:off x="7556408" y="10"/>
            <a:ext cx="4635591" cy="685799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8704662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6FF4EC-D952-5A45-825C-FD43D2752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6586491" cy="1676603"/>
          </a:xfrm>
        </p:spPr>
        <p:txBody>
          <a:bodyPr>
            <a:normAutofit/>
          </a:bodyPr>
          <a:lstStyle/>
          <a:p>
            <a:r>
              <a:rPr lang="en-US" sz="4400"/>
              <a:t>Some golden rules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7531E2-A5CE-5641-8B59-3A426DFC7B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0" y="2438400"/>
            <a:ext cx="6586489" cy="3785419"/>
          </a:xfrm>
        </p:spPr>
        <p:txBody>
          <a:bodyPr>
            <a:normAutofit lnSpcReduction="10000"/>
          </a:bodyPr>
          <a:lstStyle/>
          <a:p>
            <a:r>
              <a:rPr lang="en-US" sz="2400" dirty="0"/>
              <a:t>Reply quickly</a:t>
            </a:r>
          </a:p>
          <a:p>
            <a:r>
              <a:rPr lang="en-US" sz="2400" dirty="0"/>
              <a:t>Plan in advance</a:t>
            </a:r>
          </a:p>
          <a:p>
            <a:r>
              <a:rPr lang="en-US" sz="2400" dirty="0"/>
              <a:t>Find and monitor mentions</a:t>
            </a:r>
          </a:p>
          <a:p>
            <a:r>
              <a:rPr lang="en-US" sz="2400" dirty="0"/>
              <a:t>Consider a separate social media account for customer care</a:t>
            </a:r>
          </a:p>
          <a:p>
            <a:r>
              <a:rPr lang="en-US" sz="2400" dirty="0"/>
              <a:t>Create guidelines (what is the TOV,  common questions) </a:t>
            </a:r>
          </a:p>
          <a:p>
            <a:r>
              <a:rPr lang="en-US" sz="2400" dirty="0"/>
              <a:t>Pivot customer to private message when appropriate</a:t>
            </a:r>
          </a:p>
          <a:p>
            <a:r>
              <a:rPr lang="en-US" sz="2400" dirty="0"/>
              <a:t>Make it personal, consider using your first name</a:t>
            </a:r>
          </a:p>
          <a:p>
            <a:pPr marL="0" indent="0">
              <a:buNone/>
            </a:pPr>
            <a:endParaRPr lang="en-US" sz="2400" dirty="0"/>
          </a:p>
          <a:p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endParaRPr lang="en-US" sz="2400" dirty="0"/>
          </a:p>
          <a:p>
            <a:endParaRPr lang="en-US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7B65547-9F66-E94B-94C0-88425217A5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214" r="9090"/>
          <a:stretch/>
        </p:blipFill>
        <p:spPr>
          <a:xfrm>
            <a:off x="7556408" y="10"/>
            <a:ext cx="4635591" cy="685799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8958490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1CA0E8-DB03-3844-833F-2C880FB9E8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Class exercise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FB84B3-8132-6A42-BF7A-EB4AA1AB66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89E360-F3C4-A348-8C84-90D42F16AE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587" y="1604962"/>
            <a:ext cx="5229568" cy="393858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79D7F64-C189-F344-9CCF-48EDC9D55C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7606" y="1604962"/>
            <a:ext cx="5844807" cy="3938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2345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F815584-9F0F-214F-BA19-DB3100A458C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36657" b="18343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082EBBC-9461-A74B-919F-E7DE9BC723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2"/>
            <a:ext cx="9144000" cy="290051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Social storm</a:t>
            </a:r>
          </a:p>
        </p:txBody>
      </p:sp>
    </p:spTree>
    <p:extLst>
      <p:ext uri="{BB962C8B-B14F-4D97-AF65-F5344CB8AC3E}">
        <p14:creationId xmlns:p14="http://schemas.microsoft.com/office/powerpoint/2010/main" val="414501901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E09D4-9B48-3D44-AF30-ADD67A11E1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6586491" cy="1676603"/>
          </a:xfrm>
        </p:spPr>
        <p:txBody>
          <a:bodyPr>
            <a:normAutofit/>
          </a:bodyPr>
          <a:lstStyle/>
          <a:p>
            <a:r>
              <a:rPr lang="en-US" sz="4400"/>
              <a:t>Class question?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6AE7CE-B30D-9647-8542-CEF85D8888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0" y="2438400"/>
            <a:ext cx="6586489" cy="3785419"/>
          </a:xfrm>
        </p:spPr>
        <p:txBody>
          <a:bodyPr>
            <a:normAutofit/>
          </a:bodyPr>
          <a:lstStyle/>
          <a:p>
            <a:r>
              <a:rPr lang="en-US" sz="2400" dirty="0"/>
              <a:t>What do I mean by social storm?</a:t>
            </a:r>
          </a:p>
          <a:p>
            <a:r>
              <a:rPr lang="en-US" sz="2400" dirty="0"/>
              <a:t>Can you find an example of a social storm?</a:t>
            </a:r>
          </a:p>
          <a:p>
            <a:r>
              <a:rPr lang="en-US" sz="2400" dirty="0"/>
              <a:t>Why might a social storm be a big deal to a company?</a:t>
            </a:r>
          </a:p>
          <a:p>
            <a:pPr marL="0" indent="0">
              <a:buNone/>
            </a:pPr>
            <a:endParaRPr lang="en-US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843108-9AA2-2045-9EC8-E3CAB2047D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795" r="29086" b="-1"/>
          <a:stretch/>
        </p:blipFill>
        <p:spPr>
          <a:xfrm>
            <a:off x="7556408" y="10"/>
            <a:ext cx="4635591" cy="685799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4528760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39B555-37BA-FE46-AB8D-0B8F08B9BB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F1DC58-A7B2-214D-BC7A-02F0959810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https://youtu.be/koPmuEyP3a0</a:t>
            </a:r>
            <a:endParaRPr lang="en-GB" dirty="0"/>
          </a:p>
          <a:p>
            <a:r>
              <a:rPr lang="en-GB" dirty="0"/>
              <a:t>30 million views online</a:t>
            </a:r>
          </a:p>
          <a:p>
            <a:r>
              <a:rPr lang="en-GB" dirty="0"/>
              <a:t>1.4 million YouTube dislikes </a:t>
            </a:r>
          </a:p>
          <a:p>
            <a:r>
              <a:rPr lang="en-GB" dirty="0"/>
              <a:t>783k likes</a:t>
            </a:r>
          </a:p>
          <a:p>
            <a:r>
              <a:rPr lang="en-GB" dirty="0"/>
              <a:t>Caused a massive stir across social media</a:t>
            </a:r>
          </a:p>
          <a:p>
            <a:r>
              <a:rPr lang="en-GB" dirty="0"/>
              <a:t>Celebrities waded in</a:t>
            </a:r>
          </a:p>
          <a:p>
            <a:r>
              <a:rPr lang="en-GB" dirty="0"/>
              <a:t>#</a:t>
            </a:r>
            <a:r>
              <a:rPr lang="en-GB" dirty="0" err="1"/>
              <a:t>BoycottGillette</a:t>
            </a:r>
            <a:r>
              <a:rPr lang="en-GB" dirty="0"/>
              <a:t> created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01601C-5C6E-1148-A0DF-C96CED4641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4226" y="681037"/>
            <a:ext cx="4206445" cy="4907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0147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EF7418-5CF8-7F4D-A2B6-58D7D1197B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6586491" cy="1676603"/>
          </a:xfrm>
        </p:spPr>
        <p:txBody>
          <a:bodyPr>
            <a:normAutofit/>
          </a:bodyPr>
          <a:lstStyle/>
          <a:p>
            <a:r>
              <a:rPr lang="en-US" sz="4400"/>
              <a:t>How to weather the storm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0B29A3-ED6A-8440-8ECC-4512D17A40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0" y="2438400"/>
            <a:ext cx="6586489" cy="3785419"/>
          </a:xfrm>
        </p:spPr>
        <p:txBody>
          <a:bodyPr>
            <a:normAutofit/>
          </a:bodyPr>
          <a:lstStyle/>
          <a:p>
            <a:r>
              <a:rPr lang="en-US" sz="2400" dirty="0"/>
              <a:t>Crisis communication plan – please refer to previous lecture notes</a:t>
            </a:r>
          </a:p>
          <a:p>
            <a:r>
              <a:rPr lang="en-US" sz="2400" dirty="0"/>
              <a:t>Respond quickly</a:t>
            </a:r>
          </a:p>
          <a:p>
            <a:r>
              <a:rPr lang="en-US" sz="2400" dirty="0"/>
              <a:t>Listen to what is being said</a:t>
            </a:r>
          </a:p>
          <a:p>
            <a:r>
              <a:rPr lang="en-US" sz="2400" dirty="0"/>
              <a:t>Monitor carefully</a:t>
            </a:r>
          </a:p>
          <a:p>
            <a:r>
              <a:rPr lang="en-US" sz="2400" dirty="0"/>
              <a:t>Agree responses</a:t>
            </a:r>
          </a:p>
          <a:p>
            <a:r>
              <a:rPr lang="en-US" sz="2400" dirty="0"/>
              <a:t>Escalate responses to SMT when needed </a:t>
            </a:r>
          </a:p>
          <a:p>
            <a:pPr marL="0" indent="0">
              <a:buNone/>
            </a:pPr>
            <a:endParaRPr lang="en-US" sz="2400" dirty="0"/>
          </a:p>
          <a:p>
            <a:endParaRPr lang="en-US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05EE4E7-45DB-6743-B10B-9DB09A10099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49" r="1" b="1"/>
          <a:stretch/>
        </p:blipFill>
        <p:spPr>
          <a:xfrm>
            <a:off x="7556408" y="10"/>
            <a:ext cx="4635591" cy="685799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7189670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F9A999-F342-7D4C-B3B4-9AEFBB43D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6586491" cy="1676603"/>
          </a:xfrm>
        </p:spPr>
        <p:txBody>
          <a:bodyPr>
            <a:normAutofit/>
          </a:bodyPr>
          <a:lstStyle/>
          <a:p>
            <a:r>
              <a:rPr lang="en-US" sz="4400" dirty="0"/>
              <a:t>Influencers – Class question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05672B-F979-7345-8878-2E5F4A4FB2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0" y="2438400"/>
            <a:ext cx="6586489" cy="3785419"/>
          </a:xfrm>
        </p:spPr>
        <p:txBody>
          <a:bodyPr>
            <a:normAutofit/>
          </a:bodyPr>
          <a:lstStyle/>
          <a:p>
            <a:r>
              <a:rPr lang="en-US" sz="2400"/>
              <a:t>What is an influencer?</a:t>
            </a:r>
          </a:p>
          <a:p>
            <a:r>
              <a:rPr lang="en-US" sz="2400"/>
              <a:t>Who do you follow and do they promote any products?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966019-DA23-8947-B307-5DB2A82A97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033" r="28017"/>
          <a:stretch/>
        </p:blipFill>
        <p:spPr>
          <a:xfrm>
            <a:off x="7556408" y="10"/>
            <a:ext cx="4635591" cy="685799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7749838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A0D14A-DF8D-8F44-B442-76BBFD9CB9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6586491" cy="1676603"/>
          </a:xfrm>
        </p:spPr>
        <p:txBody>
          <a:bodyPr>
            <a:normAutofit/>
          </a:bodyPr>
          <a:lstStyle/>
          <a:p>
            <a:r>
              <a:rPr lang="en-US" sz="4400"/>
              <a:t>Influencer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B6AAEA-A5E4-3F40-BB4D-FDE029FDB7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0" y="2438400"/>
            <a:ext cx="6586489" cy="3785419"/>
          </a:xfrm>
        </p:spPr>
        <p:txBody>
          <a:bodyPr>
            <a:normAutofit/>
          </a:bodyPr>
          <a:lstStyle/>
          <a:p>
            <a:r>
              <a:rPr lang="en-US" sz="2400" dirty="0"/>
              <a:t>Review objective and set goals</a:t>
            </a:r>
          </a:p>
          <a:p>
            <a:r>
              <a:rPr lang="en-US" sz="2400" dirty="0"/>
              <a:t>Find the right influencer</a:t>
            </a:r>
          </a:p>
          <a:p>
            <a:r>
              <a:rPr lang="en-US" sz="2400" dirty="0"/>
              <a:t>Research the influencer, do they work on similar brands, what else do they do? How engaged are their followers</a:t>
            </a:r>
          </a:p>
          <a:p>
            <a:r>
              <a:rPr lang="en-US" sz="2400" dirty="0"/>
              <a:t>Determine cost</a:t>
            </a:r>
          </a:p>
          <a:p>
            <a:r>
              <a:rPr lang="en-US" sz="2400" dirty="0"/>
              <a:t>Approach</a:t>
            </a:r>
          </a:p>
          <a:p>
            <a:r>
              <a:rPr lang="en-US" sz="2400" dirty="0"/>
              <a:t>If appropriate consider an influencer agency </a:t>
            </a:r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D86808-D7B3-D046-9E1B-D91BEC0F57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510" r="3896"/>
          <a:stretch/>
        </p:blipFill>
        <p:spPr>
          <a:xfrm>
            <a:off x="7556408" y="10"/>
            <a:ext cx="4635591" cy="685799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3004013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D70B121-56F4-4848-B38B-182089D909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8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DCF8DA2-EBAD-D64C-919A-C4F142C90B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63877"/>
            <a:ext cx="3494362" cy="4930246"/>
          </a:xfrm>
        </p:spPr>
        <p:txBody>
          <a:bodyPr>
            <a:normAutofit/>
          </a:bodyPr>
          <a:lstStyle/>
          <a:p>
            <a:pPr algn="r"/>
            <a:r>
              <a:rPr lang="en-US" sz="4400" dirty="0">
                <a:solidFill>
                  <a:schemeClr val="accent1"/>
                </a:solidFill>
              </a:rPr>
              <a:t>Class exercise</a:t>
            </a:r>
          </a:p>
        </p:txBody>
      </p:sp>
      <p:cxnSp>
        <p:nvCxnSpPr>
          <p:cNvPr id="13" name="Straight Connector 9">
            <a:extLst>
              <a:ext uri="{FF2B5EF4-FFF2-40B4-BE49-F238E27FC236}">
                <a16:creationId xmlns:a16="http://schemas.microsoft.com/office/drawing/2014/main" id="{2D72A2C9-F3CA-4216-8BAD-FA4C970C3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C0D4E2-F5E5-2D49-B535-10F13891B5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031" y="963877"/>
            <a:ext cx="6377769" cy="4930246"/>
          </a:xfrm>
        </p:spPr>
        <p:txBody>
          <a:bodyPr anchor="ctr">
            <a:normAutofit/>
          </a:bodyPr>
          <a:lstStyle/>
          <a:p>
            <a:r>
              <a:rPr lang="en-US" sz="1900" dirty="0"/>
              <a:t>Arrange yourselves into 4 groups</a:t>
            </a:r>
          </a:p>
          <a:p>
            <a:r>
              <a:rPr lang="en-US" sz="1900" dirty="0"/>
              <a:t>You will be researching different type of social media tools and then reporting back to the class</a:t>
            </a:r>
          </a:p>
          <a:p>
            <a:pPr marL="1828800" lvl="4" indent="0">
              <a:buNone/>
            </a:pPr>
            <a:endParaRPr lang="en-US" sz="1900" dirty="0"/>
          </a:p>
          <a:p>
            <a:pPr lvl="1"/>
            <a:r>
              <a:rPr lang="en-US" sz="2000" dirty="0"/>
              <a:t>What does that type of tool do? What functionality might it have? </a:t>
            </a:r>
          </a:p>
          <a:p>
            <a:pPr lvl="1"/>
            <a:r>
              <a:rPr lang="en-US" sz="2000" dirty="0"/>
              <a:t>What may it be useful for?</a:t>
            </a:r>
          </a:p>
          <a:p>
            <a:pPr lvl="1"/>
            <a:r>
              <a:rPr lang="en-US" sz="2000" dirty="0"/>
              <a:t>What companies provide it? </a:t>
            </a:r>
          </a:p>
          <a:p>
            <a:pPr marL="1828800" lvl="4" indent="0">
              <a:buNone/>
            </a:pPr>
            <a:endParaRPr lang="en-US" sz="1900" dirty="0"/>
          </a:p>
          <a:p>
            <a:pPr marL="0" indent="0">
              <a:buNone/>
            </a:pPr>
            <a:r>
              <a:rPr lang="en-US" sz="1900" dirty="0"/>
              <a:t>TABLE 1 – Social media monitoring tool</a:t>
            </a:r>
          </a:p>
          <a:p>
            <a:pPr marL="0" indent="0">
              <a:buNone/>
            </a:pPr>
            <a:r>
              <a:rPr lang="en-US" sz="1900" dirty="0"/>
              <a:t>TABLE 2 – Content schedule tool</a:t>
            </a:r>
          </a:p>
          <a:p>
            <a:pPr marL="0" indent="0">
              <a:buNone/>
            </a:pPr>
            <a:r>
              <a:rPr lang="en-US" sz="1900" dirty="0"/>
              <a:t>TABLE 3 – Analytics tool</a:t>
            </a:r>
          </a:p>
          <a:p>
            <a:pPr marL="0" indent="0">
              <a:buNone/>
            </a:pPr>
            <a:r>
              <a:rPr lang="en-US" sz="1900" dirty="0"/>
              <a:t>TABLE 4 – Trend/influencer tool (Buzz Sumo)</a:t>
            </a:r>
          </a:p>
          <a:p>
            <a:pPr marL="0" indent="0">
              <a:buNone/>
            </a:pPr>
            <a:endParaRPr lang="en-US" sz="1900" dirty="0"/>
          </a:p>
        </p:txBody>
      </p:sp>
    </p:spTree>
    <p:extLst>
      <p:ext uri="{BB962C8B-B14F-4D97-AF65-F5344CB8AC3E}">
        <p14:creationId xmlns:p14="http://schemas.microsoft.com/office/powerpoint/2010/main" val="2293562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358</Words>
  <Application>Microsoft Macintosh PowerPoint</Application>
  <PresentationFormat>Widescreen</PresentationFormat>
  <Paragraphs>63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Social Media 2</vt:lpstr>
      <vt:lpstr>Customer service</vt:lpstr>
      <vt:lpstr>Some golden rules</vt:lpstr>
      <vt:lpstr>Class exercise</vt:lpstr>
      <vt:lpstr>Social storm</vt:lpstr>
      <vt:lpstr>Class question?</vt:lpstr>
      <vt:lpstr>Example</vt:lpstr>
      <vt:lpstr>How to weather the storm</vt:lpstr>
      <vt:lpstr>Influencers – Class question</vt:lpstr>
      <vt:lpstr>Influencer</vt:lpstr>
      <vt:lpstr>Class exercise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Social Media 2</dc:title>
  <dc:creator>Sarah Campodonic</dc:creator>
  <cp:lastModifiedBy>Sarah Campodonic</cp:lastModifiedBy>
  <cp:revision>5</cp:revision>
  <dcterms:created xsi:type="dcterms:W3CDTF">2019-10-27T20:39:42Z</dcterms:created>
  <dcterms:modified xsi:type="dcterms:W3CDTF">2019-10-27T20:48:25Z</dcterms:modified>
</cp:coreProperties>
</file>