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73" r:id="rId6"/>
    <p:sldId id="261" r:id="rId7"/>
    <p:sldId id="263" r:id="rId8"/>
    <p:sldId id="270" r:id="rId9"/>
    <p:sldId id="286" r:id="rId10"/>
    <p:sldId id="264" r:id="rId11"/>
    <p:sldId id="257" r:id="rId12"/>
    <p:sldId id="290" r:id="rId13"/>
    <p:sldId id="266" r:id="rId14"/>
    <p:sldId id="291" r:id="rId15"/>
    <p:sldId id="288" r:id="rId16"/>
    <p:sldId id="292" r:id="rId17"/>
    <p:sldId id="268" r:id="rId18"/>
    <p:sldId id="269" r:id="rId19"/>
    <p:sldId id="289" r:id="rId20"/>
    <p:sldId id="260" r:id="rId21"/>
    <p:sldId id="258" r:id="rId22"/>
    <p:sldId id="279" r:id="rId23"/>
    <p:sldId id="281" r:id="rId24"/>
    <p:sldId id="282" r:id="rId25"/>
    <p:sldId id="280" r:id="rId26"/>
    <p:sldId id="283" r:id="rId27"/>
    <p:sldId id="287"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GB" dirty="0"/>
              <a:t>Battery test</a:t>
            </a:r>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Old battery</c:v>
                </c:pt>
              </c:strCache>
            </c:strRef>
          </c:tx>
          <c:spPr>
            <a:solidFill>
              <a:schemeClr val="accent1"/>
            </a:solidFill>
            <a:ln>
              <a:noFill/>
            </a:ln>
            <a:effectLst/>
          </c:spPr>
          <c:invertIfNegative val="0"/>
          <c:cat>
            <c:strRef>
              <c:f>Sheet1!$A$2</c:f>
              <c:strCache>
                <c:ptCount val="1"/>
                <c:pt idx="0">
                  <c:v>Battery life</c:v>
                </c:pt>
              </c:strCache>
            </c:strRef>
          </c:cat>
          <c:val>
            <c:numRef>
              <c:f>Sheet1!$B$2</c:f>
              <c:numCache>
                <c:formatCode>General</c:formatCode>
                <c:ptCount val="1"/>
                <c:pt idx="0">
                  <c:v>27.5</c:v>
                </c:pt>
              </c:numCache>
            </c:numRef>
          </c:val>
          <c:extLst>
            <c:ext xmlns:c16="http://schemas.microsoft.com/office/drawing/2014/chart" uri="{C3380CC4-5D6E-409C-BE32-E72D297353CC}">
              <c16:uniqueId val="{00000000-F67D-47B2-BA81-D99FEB99F4AB}"/>
            </c:ext>
          </c:extLst>
        </c:ser>
        <c:ser>
          <c:idx val="1"/>
          <c:order val="1"/>
          <c:tx>
            <c:strRef>
              <c:f>Sheet1!$C$1</c:f>
              <c:strCache>
                <c:ptCount val="1"/>
                <c:pt idx="0">
                  <c:v>New battery</c:v>
                </c:pt>
              </c:strCache>
            </c:strRef>
          </c:tx>
          <c:spPr>
            <a:solidFill>
              <a:schemeClr val="accent2"/>
            </a:solidFill>
            <a:ln>
              <a:noFill/>
            </a:ln>
            <a:effectLst/>
          </c:spPr>
          <c:invertIfNegative val="0"/>
          <c:cat>
            <c:strRef>
              <c:f>Sheet1!$A$2</c:f>
              <c:strCache>
                <c:ptCount val="1"/>
                <c:pt idx="0">
                  <c:v>Battery life</c:v>
                </c:pt>
              </c:strCache>
            </c:strRef>
          </c:cat>
          <c:val>
            <c:numRef>
              <c:f>Sheet1!$C$2</c:f>
              <c:numCache>
                <c:formatCode>General</c:formatCode>
                <c:ptCount val="1"/>
                <c:pt idx="0">
                  <c:v>35</c:v>
                </c:pt>
              </c:numCache>
            </c:numRef>
          </c:val>
          <c:extLst>
            <c:ext xmlns:c16="http://schemas.microsoft.com/office/drawing/2014/chart" uri="{C3380CC4-5D6E-409C-BE32-E72D297353CC}">
              <c16:uniqueId val="{00000001-F67D-47B2-BA81-D99FEB99F4AB}"/>
            </c:ext>
          </c:extLst>
        </c:ser>
        <c:dLbls>
          <c:showLegendKey val="0"/>
          <c:showVal val="0"/>
          <c:showCatName val="0"/>
          <c:showSerName val="0"/>
          <c:showPercent val="0"/>
          <c:showBubbleSize val="0"/>
        </c:dLbls>
        <c:gapWidth val="219"/>
        <c:overlap val="-27"/>
        <c:axId val="1829896511"/>
        <c:axId val="1829896991"/>
      </c:barChart>
      <c:catAx>
        <c:axId val="182989651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829896991"/>
        <c:crosses val="autoZero"/>
        <c:auto val="1"/>
        <c:lblAlgn val="ctr"/>
        <c:lblOffset val="100"/>
        <c:noMultiLvlLbl val="0"/>
      </c:catAx>
      <c:valAx>
        <c:axId val="1829896991"/>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r>
                  <a:rPr lang="en-GB" dirty="0"/>
                  <a:t>Minutes</a:t>
                </a:r>
              </a:p>
            </c:rich>
          </c:tx>
          <c:overlay val="0"/>
          <c:spPr>
            <a:noFill/>
            <a:ln>
              <a:noFill/>
            </a:ln>
            <a:effectLst/>
          </c:spPr>
          <c:txPr>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829896511"/>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4665870-9745-45BB-B26F-FAFD8D5176C0}" type="doc">
      <dgm:prSet loTypeId="urn:microsoft.com/office/officeart/2018/2/layout/IconLabelList" loCatId="icon" qsTypeId="urn:microsoft.com/office/officeart/2005/8/quickstyle/simple2" qsCatId="simple" csTypeId="urn:microsoft.com/office/officeart/2018/5/colors/Iconchunking_neutralbg_accent1_2" csCatId="accent1" phldr="1"/>
      <dgm:spPr/>
      <dgm:t>
        <a:bodyPr/>
        <a:lstStyle/>
        <a:p>
          <a:endParaRPr lang="en-US"/>
        </a:p>
      </dgm:t>
    </dgm:pt>
    <dgm:pt modelId="{7D8C083D-6CBD-4690-B4D2-89163C99892B}">
      <dgm:prSet/>
      <dgm:spPr/>
      <dgm:t>
        <a:bodyPr/>
        <a:lstStyle/>
        <a:p>
          <a:pPr>
            <a:lnSpc>
              <a:spcPct val="100000"/>
            </a:lnSpc>
          </a:pPr>
          <a:r>
            <a:rPr lang="en-US"/>
            <a:t>What are drones?</a:t>
          </a:r>
          <a:endParaRPr lang="en-US" dirty="0"/>
        </a:p>
      </dgm:t>
    </dgm:pt>
    <dgm:pt modelId="{38B4496A-C7E5-4744-9C56-484FFFBDF3C1}" type="parTrans" cxnId="{140054E7-BDB0-4931-91CB-810F9E5D2B22}">
      <dgm:prSet/>
      <dgm:spPr/>
      <dgm:t>
        <a:bodyPr/>
        <a:lstStyle/>
        <a:p>
          <a:endParaRPr lang="en-US"/>
        </a:p>
      </dgm:t>
    </dgm:pt>
    <dgm:pt modelId="{BD873CD7-BE59-45F3-AD45-2373A9430569}" type="sibTrans" cxnId="{140054E7-BDB0-4931-91CB-810F9E5D2B22}">
      <dgm:prSet/>
      <dgm:spPr/>
      <dgm:t>
        <a:bodyPr/>
        <a:lstStyle/>
        <a:p>
          <a:endParaRPr lang="en-US"/>
        </a:p>
      </dgm:t>
    </dgm:pt>
    <dgm:pt modelId="{98D90DFE-9C4B-4637-B12A-4403B411CAC9}">
      <dgm:prSet/>
      <dgm:spPr/>
      <dgm:t>
        <a:bodyPr/>
        <a:lstStyle/>
        <a:p>
          <a:pPr>
            <a:lnSpc>
              <a:spcPct val="100000"/>
            </a:lnSpc>
          </a:pPr>
          <a:r>
            <a:rPr lang="en-US"/>
            <a:t>What's preventing them from becoming mainstream?</a:t>
          </a:r>
          <a:endParaRPr lang="en-US" dirty="0"/>
        </a:p>
      </dgm:t>
    </dgm:pt>
    <dgm:pt modelId="{49406470-FF51-4051-A711-3B344BCCBE69}" type="parTrans" cxnId="{E17768A3-5A2F-4AD9-8DD8-7678F4C1FFF8}">
      <dgm:prSet/>
      <dgm:spPr/>
      <dgm:t>
        <a:bodyPr/>
        <a:lstStyle/>
        <a:p>
          <a:endParaRPr lang="en-US"/>
        </a:p>
      </dgm:t>
    </dgm:pt>
    <dgm:pt modelId="{8C704755-0C30-4C34-A39A-6B1510C0056A}" type="sibTrans" cxnId="{E17768A3-5A2F-4AD9-8DD8-7678F4C1FFF8}">
      <dgm:prSet/>
      <dgm:spPr/>
      <dgm:t>
        <a:bodyPr/>
        <a:lstStyle/>
        <a:p>
          <a:endParaRPr lang="en-US"/>
        </a:p>
      </dgm:t>
    </dgm:pt>
    <dgm:pt modelId="{BF0C6848-4163-4F4F-B48F-0B6674A7A1F8}">
      <dgm:prSet/>
      <dgm:spPr/>
      <dgm:t>
        <a:bodyPr/>
        <a:lstStyle/>
        <a:p>
          <a:pPr>
            <a:lnSpc>
              <a:spcPct val="100000"/>
            </a:lnSpc>
          </a:pPr>
          <a:r>
            <a:rPr lang="en-US" dirty="0"/>
            <a:t>How can we improve its flying time and capacity?</a:t>
          </a:r>
        </a:p>
      </dgm:t>
    </dgm:pt>
    <dgm:pt modelId="{7CA8F9D8-15E9-4038-BA91-33927B3F3756}" type="parTrans" cxnId="{710C5206-8D00-4D4F-84F7-7FD9AE584FAA}">
      <dgm:prSet/>
      <dgm:spPr/>
      <dgm:t>
        <a:bodyPr/>
        <a:lstStyle/>
        <a:p>
          <a:endParaRPr lang="en-US"/>
        </a:p>
      </dgm:t>
    </dgm:pt>
    <dgm:pt modelId="{A5F20F29-CD76-468C-960E-EDDB610F16F6}" type="sibTrans" cxnId="{710C5206-8D00-4D4F-84F7-7FD9AE584FAA}">
      <dgm:prSet/>
      <dgm:spPr/>
      <dgm:t>
        <a:bodyPr/>
        <a:lstStyle/>
        <a:p>
          <a:endParaRPr lang="en-US"/>
        </a:p>
      </dgm:t>
    </dgm:pt>
    <dgm:pt modelId="{FCD6C72D-79BA-4DE1-9554-B5E740FFB688}">
      <dgm:prSet/>
      <dgm:spPr/>
      <dgm:t>
        <a:bodyPr/>
        <a:lstStyle/>
        <a:p>
          <a:pPr>
            <a:lnSpc>
              <a:spcPct val="100000"/>
            </a:lnSpc>
          </a:pPr>
          <a:r>
            <a:rPr lang="en-US" dirty="0"/>
            <a:t>Are drones more economical than cars for the future?</a:t>
          </a:r>
        </a:p>
      </dgm:t>
    </dgm:pt>
    <dgm:pt modelId="{565103F4-74DD-493A-86A1-184A8412F5F6}" type="parTrans" cxnId="{48150A66-7559-4A8C-AA7C-0B524BA880F0}">
      <dgm:prSet/>
      <dgm:spPr/>
      <dgm:t>
        <a:bodyPr/>
        <a:lstStyle/>
        <a:p>
          <a:endParaRPr lang="en-US"/>
        </a:p>
      </dgm:t>
    </dgm:pt>
    <dgm:pt modelId="{B74D2F50-D4B1-4C70-B31A-48C2B79DBBCA}" type="sibTrans" cxnId="{48150A66-7559-4A8C-AA7C-0B524BA880F0}">
      <dgm:prSet/>
      <dgm:spPr/>
      <dgm:t>
        <a:bodyPr/>
        <a:lstStyle/>
        <a:p>
          <a:endParaRPr lang="en-US"/>
        </a:p>
      </dgm:t>
    </dgm:pt>
    <dgm:pt modelId="{971E5443-1738-491E-BE3D-C14FD4BA8FD9}">
      <dgm:prSet/>
      <dgm:spPr/>
      <dgm:t>
        <a:bodyPr/>
        <a:lstStyle/>
        <a:p>
          <a:pPr>
            <a:lnSpc>
              <a:spcPct val="100000"/>
            </a:lnSpc>
          </a:pPr>
          <a:endParaRPr lang="en-US" dirty="0"/>
        </a:p>
      </dgm:t>
    </dgm:pt>
    <dgm:pt modelId="{ADDB908D-2B21-4D93-9746-7253632577C7}" type="parTrans" cxnId="{30E4DDA3-05C1-4859-8B8D-8DE8CEDA141F}">
      <dgm:prSet/>
      <dgm:spPr/>
      <dgm:t>
        <a:bodyPr/>
        <a:lstStyle/>
        <a:p>
          <a:endParaRPr lang="en-GB"/>
        </a:p>
      </dgm:t>
    </dgm:pt>
    <dgm:pt modelId="{7D617F8E-9574-488E-8B65-981CDC004E6A}" type="sibTrans" cxnId="{30E4DDA3-05C1-4859-8B8D-8DE8CEDA141F}">
      <dgm:prSet/>
      <dgm:spPr/>
      <dgm:t>
        <a:bodyPr/>
        <a:lstStyle/>
        <a:p>
          <a:endParaRPr lang="en-GB"/>
        </a:p>
      </dgm:t>
    </dgm:pt>
    <dgm:pt modelId="{6CCB6879-D71E-447D-856E-1647E1FA5A11}" type="pres">
      <dgm:prSet presAssocID="{54665870-9745-45BB-B26F-FAFD8D5176C0}" presName="root" presStyleCnt="0">
        <dgm:presLayoutVars>
          <dgm:dir/>
          <dgm:resizeHandles val="exact"/>
        </dgm:presLayoutVars>
      </dgm:prSet>
      <dgm:spPr/>
    </dgm:pt>
    <dgm:pt modelId="{A1FC1802-130B-4596-A693-236044AFF76F}" type="pres">
      <dgm:prSet presAssocID="{7D8C083D-6CBD-4690-B4D2-89163C99892B}" presName="compNode" presStyleCnt="0"/>
      <dgm:spPr/>
    </dgm:pt>
    <dgm:pt modelId="{130E563C-081A-4B91-95F6-30ECAE25DB52}" type="pres">
      <dgm:prSet presAssocID="{7D8C083D-6CBD-4690-B4D2-89163C99892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Airplane"/>
        </a:ext>
      </dgm:extLst>
    </dgm:pt>
    <dgm:pt modelId="{9087774B-2CCA-46D1-9DBB-FC93D85C1246}" type="pres">
      <dgm:prSet presAssocID="{7D8C083D-6CBD-4690-B4D2-89163C99892B}" presName="spaceRect" presStyleCnt="0"/>
      <dgm:spPr/>
    </dgm:pt>
    <dgm:pt modelId="{D840DD87-F4EF-4F23-B01B-76AFB1B01AD7}" type="pres">
      <dgm:prSet presAssocID="{7D8C083D-6CBD-4690-B4D2-89163C99892B}" presName="textRect" presStyleLbl="revTx" presStyleIdx="0" presStyleCnt="5">
        <dgm:presLayoutVars>
          <dgm:chMax val="1"/>
          <dgm:chPref val="1"/>
        </dgm:presLayoutVars>
      </dgm:prSet>
      <dgm:spPr/>
    </dgm:pt>
    <dgm:pt modelId="{89B24318-691A-4EBA-87F4-99EE1A9C458F}" type="pres">
      <dgm:prSet presAssocID="{BD873CD7-BE59-45F3-AD45-2373A9430569}" presName="sibTrans" presStyleCnt="0"/>
      <dgm:spPr/>
    </dgm:pt>
    <dgm:pt modelId="{C9B4BBB3-4A90-404E-92E9-DC6B3BB26B12}" type="pres">
      <dgm:prSet presAssocID="{98D90DFE-9C4B-4637-B12A-4403B411CAC9}" presName="compNode" presStyleCnt="0"/>
      <dgm:spPr/>
    </dgm:pt>
    <dgm:pt modelId="{8284EE4E-2C0F-4FC3-8C64-44A0665A6BD9}" type="pres">
      <dgm:prSet presAssocID="{98D90DFE-9C4B-4637-B12A-4403B411CAC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roup"/>
        </a:ext>
      </dgm:extLst>
    </dgm:pt>
    <dgm:pt modelId="{D621CD47-9F92-44BB-91C4-813548AFD0A1}" type="pres">
      <dgm:prSet presAssocID="{98D90DFE-9C4B-4637-B12A-4403B411CAC9}" presName="spaceRect" presStyleCnt="0"/>
      <dgm:spPr/>
    </dgm:pt>
    <dgm:pt modelId="{4CD75B3C-E38F-4E8E-A887-4C10A1DFE2AC}" type="pres">
      <dgm:prSet presAssocID="{98D90DFE-9C4B-4637-B12A-4403B411CAC9}" presName="textRect" presStyleLbl="revTx" presStyleIdx="1" presStyleCnt="5">
        <dgm:presLayoutVars>
          <dgm:chMax val="1"/>
          <dgm:chPref val="1"/>
        </dgm:presLayoutVars>
      </dgm:prSet>
      <dgm:spPr/>
    </dgm:pt>
    <dgm:pt modelId="{D793438F-6166-46B1-9004-4A4525A37E10}" type="pres">
      <dgm:prSet presAssocID="{8C704755-0C30-4C34-A39A-6B1510C0056A}" presName="sibTrans" presStyleCnt="0"/>
      <dgm:spPr/>
    </dgm:pt>
    <dgm:pt modelId="{89A89B96-D516-4A0E-972B-2A33045767FF}" type="pres">
      <dgm:prSet presAssocID="{BF0C6848-4163-4F4F-B48F-0B6674A7A1F8}" presName="compNode" presStyleCnt="0"/>
      <dgm:spPr/>
    </dgm:pt>
    <dgm:pt modelId="{E2857DDB-521A-40E5-8638-B2C558E70003}" type="pres">
      <dgm:prSet presAssocID="{BF0C6848-4163-4F4F-B48F-0B6674A7A1F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topwatch"/>
        </a:ext>
      </dgm:extLst>
    </dgm:pt>
    <dgm:pt modelId="{873967FE-08F9-4CD5-A75F-26DD920C3788}" type="pres">
      <dgm:prSet presAssocID="{BF0C6848-4163-4F4F-B48F-0B6674A7A1F8}" presName="spaceRect" presStyleCnt="0"/>
      <dgm:spPr/>
    </dgm:pt>
    <dgm:pt modelId="{61A2C618-44D9-4D54-93A5-290A6DB55FB8}" type="pres">
      <dgm:prSet presAssocID="{BF0C6848-4163-4F4F-B48F-0B6674A7A1F8}" presName="textRect" presStyleLbl="revTx" presStyleIdx="2" presStyleCnt="5">
        <dgm:presLayoutVars>
          <dgm:chMax val="1"/>
          <dgm:chPref val="1"/>
        </dgm:presLayoutVars>
      </dgm:prSet>
      <dgm:spPr/>
    </dgm:pt>
    <dgm:pt modelId="{F0514B2D-44A7-41DE-BBE1-3971A1A4F55C}" type="pres">
      <dgm:prSet presAssocID="{A5F20F29-CD76-468C-960E-EDDB610F16F6}" presName="sibTrans" presStyleCnt="0"/>
      <dgm:spPr/>
    </dgm:pt>
    <dgm:pt modelId="{369EDFDE-BD22-464A-BBB8-73FAFC838E5F}" type="pres">
      <dgm:prSet presAssocID="{FCD6C72D-79BA-4DE1-9554-B5E740FFB688}" presName="compNode" presStyleCnt="0"/>
      <dgm:spPr/>
    </dgm:pt>
    <dgm:pt modelId="{AEE75185-AF24-4A5D-B292-18C0AA96814C}" type="pres">
      <dgm:prSet presAssocID="{FCD6C72D-79BA-4DE1-9554-B5E740FFB68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Zebra"/>
        </a:ext>
      </dgm:extLst>
    </dgm:pt>
    <dgm:pt modelId="{336342B2-DC6C-4E38-8929-652A874B33C0}" type="pres">
      <dgm:prSet presAssocID="{FCD6C72D-79BA-4DE1-9554-B5E740FFB688}" presName="spaceRect" presStyleCnt="0"/>
      <dgm:spPr/>
    </dgm:pt>
    <dgm:pt modelId="{8E4F3F2C-BD0C-458A-8E0E-48B02855B9D0}" type="pres">
      <dgm:prSet presAssocID="{FCD6C72D-79BA-4DE1-9554-B5E740FFB688}" presName="textRect" presStyleLbl="revTx" presStyleIdx="3" presStyleCnt="5">
        <dgm:presLayoutVars>
          <dgm:chMax val="1"/>
          <dgm:chPref val="1"/>
        </dgm:presLayoutVars>
      </dgm:prSet>
      <dgm:spPr/>
    </dgm:pt>
    <dgm:pt modelId="{F5E93802-4833-4CA8-B096-9AE6CF5BCFF9}" type="pres">
      <dgm:prSet presAssocID="{B74D2F50-D4B1-4C70-B31A-48C2B79DBBCA}" presName="sibTrans" presStyleCnt="0"/>
      <dgm:spPr/>
    </dgm:pt>
    <dgm:pt modelId="{58A7EB17-325C-493A-96B0-BAF4F59C0F2C}" type="pres">
      <dgm:prSet presAssocID="{971E5443-1738-491E-BE3D-C14FD4BA8FD9}" presName="compNode" presStyleCnt="0"/>
      <dgm:spPr/>
    </dgm:pt>
    <dgm:pt modelId="{6E0BC809-B49F-4845-B884-8595C668291D}" type="pres">
      <dgm:prSet presAssocID="{971E5443-1738-491E-BE3D-C14FD4BA8FD9}" presName="iconRect" presStyleLbl="node1" presStyleIdx="4" presStyleCnt="5" custFlipVert="0" custFlipHor="1" custScaleX="7703" custScaleY="8205" custLinFactX="-221814" custLinFactNeighborX="-300000" custLinFactNeighborY="27831"/>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dgm:spPr>
      <dgm:extLst>
        <a:ext uri="{E40237B7-FDA0-4F09-8148-C483321AD2D9}">
          <dgm14:cNvPr xmlns:dgm14="http://schemas.microsoft.com/office/drawing/2010/diagram" id="0" name="" descr="Bar chart with solid fill"/>
        </a:ext>
      </dgm:extLst>
    </dgm:pt>
    <dgm:pt modelId="{3E8B60BC-1261-4307-9D60-6DFDB3C861C2}" type="pres">
      <dgm:prSet presAssocID="{971E5443-1738-491E-BE3D-C14FD4BA8FD9}" presName="spaceRect" presStyleCnt="0"/>
      <dgm:spPr/>
    </dgm:pt>
    <dgm:pt modelId="{F0699CAB-3F4A-4C85-A9E6-BDE195FD8C94}" type="pres">
      <dgm:prSet presAssocID="{971E5443-1738-491E-BE3D-C14FD4BA8FD9}" presName="textRect" presStyleLbl="revTx" presStyleIdx="4" presStyleCnt="5">
        <dgm:presLayoutVars>
          <dgm:chMax val="1"/>
          <dgm:chPref val="1"/>
        </dgm:presLayoutVars>
      </dgm:prSet>
      <dgm:spPr/>
    </dgm:pt>
  </dgm:ptLst>
  <dgm:cxnLst>
    <dgm:cxn modelId="{710C5206-8D00-4D4F-84F7-7FD9AE584FAA}" srcId="{54665870-9745-45BB-B26F-FAFD8D5176C0}" destId="{BF0C6848-4163-4F4F-B48F-0B6674A7A1F8}" srcOrd="2" destOrd="0" parTransId="{7CA8F9D8-15E9-4038-BA91-33927B3F3756}" sibTransId="{A5F20F29-CD76-468C-960E-EDDB610F16F6}"/>
    <dgm:cxn modelId="{5FAACF09-C4F6-433A-AFD5-FA336175B1AD}" type="presOf" srcId="{98D90DFE-9C4B-4637-B12A-4403B411CAC9}" destId="{4CD75B3C-E38F-4E8E-A887-4C10A1DFE2AC}" srcOrd="0" destOrd="0" presId="urn:microsoft.com/office/officeart/2018/2/layout/IconLabelList"/>
    <dgm:cxn modelId="{6C3F6B22-DEF7-4B65-A3BB-0340C4B2B765}" type="presOf" srcId="{BF0C6848-4163-4F4F-B48F-0B6674A7A1F8}" destId="{61A2C618-44D9-4D54-93A5-290A6DB55FB8}" srcOrd="0" destOrd="0" presId="urn:microsoft.com/office/officeart/2018/2/layout/IconLabelList"/>
    <dgm:cxn modelId="{48866F27-5FF4-4DBC-941F-5A26B2450868}" type="presOf" srcId="{FCD6C72D-79BA-4DE1-9554-B5E740FFB688}" destId="{8E4F3F2C-BD0C-458A-8E0E-48B02855B9D0}" srcOrd="0" destOrd="0" presId="urn:microsoft.com/office/officeart/2018/2/layout/IconLabelList"/>
    <dgm:cxn modelId="{3FDE262D-86A3-4B54-BB24-5A2592AF508F}" type="presOf" srcId="{54665870-9745-45BB-B26F-FAFD8D5176C0}" destId="{6CCB6879-D71E-447D-856E-1647E1FA5A11}" srcOrd="0" destOrd="0" presId="urn:microsoft.com/office/officeart/2018/2/layout/IconLabelList"/>
    <dgm:cxn modelId="{CD79E32E-33C5-42AF-81B7-0D09FE8E4074}" type="presOf" srcId="{971E5443-1738-491E-BE3D-C14FD4BA8FD9}" destId="{F0699CAB-3F4A-4C85-A9E6-BDE195FD8C94}" srcOrd="0" destOrd="0" presId="urn:microsoft.com/office/officeart/2018/2/layout/IconLabelList"/>
    <dgm:cxn modelId="{48150A66-7559-4A8C-AA7C-0B524BA880F0}" srcId="{54665870-9745-45BB-B26F-FAFD8D5176C0}" destId="{FCD6C72D-79BA-4DE1-9554-B5E740FFB688}" srcOrd="3" destOrd="0" parTransId="{565103F4-74DD-493A-86A1-184A8412F5F6}" sibTransId="{B74D2F50-D4B1-4C70-B31A-48C2B79DBBCA}"/>
    <dgm:cxn modelId="{E17768A3-5A2F-4AD9-8DD8-7678F4C1FFF8}" srcId="{54665870-9745-45BB-B26F-FAFD8D5176C0}" destId="{98D90DFE-9C4B-4637-B12A-4403B411CAC9}" srcOrd="1" destOrd="0" parTransId="{49406470-FF51-4051-A711-3B344BCCBE69}" sibTransId="{8C704755-0C30-4C34-A39A-6B1510C0056A}"/>
    <dgm:cxn modelId="{30E4DDA3-05C1-4859-8B8D-8DE8CEDA141F}" srcId="{54665870-9745-45BB-B26F-FAFD8D5176C0}" destId="{971E5443-1738-491E-BE3D-C14FD4BA8FD9}" srcOrd="4" destOrd="0" parTransId="{ADDB908D-2B21-4D93-9746-7253632577C7}" sibTransId="{7D617F8E-9574-488E-8B65-981CDC004E6A}"/>
    <dgm:cxn modelId="{B5A54FE4-1753-4772-BFA0-7D8E21C7A3B5}" type="presOf" srcId="{7D8C083D-6CBD-4690-B4D2-89163C99892B}" destId="{D840DD87-F4EF-4F23-B01B-76AFB1B01AD7}" srcOrd="0" destOrd="0" presId="urn:microsoft.com/office/officeart/2018/2/layout/IconLabelList"/>
    <dgm:cxn modelId="{140054E7-BDB0-4931-91CB-810F9E5D2B22}" srcId="{54665870-9745-45BB-B26F-FAFD8D5176C0}" destId="{7D8C083D-6CBD-4690-B4D2-89163C99892B}" srcOrd="0" destOrd="0" parTransId="{38B4496A-C7E5-4744-9C56-484FFFBDF3C1}" sibTransId="{BD873CD7-BE59-45F3-AD45-2373A9430569}"/>
    <dgm:cxn modelId="{D2DABE26-2E94-4E98-806B-F9FEFA231A4D}" type="presParOf" srcId="{6CCB6879-D71E-447D-856E-1647E1FA5A11}" destId="{A1FC1802-130B-4596-A693-236044AFF76F}" srcOrd="0" destOrd="0" presId="urn:microsoft.com/office/officeart/2018/2/layout/IconLabelList"/>
    <dgm:cxn modelId="{3257190E-5FD4-42F4-87A7-E3C434432C07}" type="presParOf" srcId="{A1FC1802-130B-4596-A693-236044AFF76F}" destId="{130E563C-081A-4B91-95F6-30ECAE25DB52}" srcOrd="0" destOrd="0" presId="urn:microsoft.com/office/officeart/2018/2/layout/IconLabelList"/>
    <dgm:cxn modelId="{9AFD32ED-7704-42DB-95A9-0F2A2DF44F23}" type="presParOf" srcId="{A1FC1802-130B-4596-A693-236044AFF76F}" destId="{9087774B-2CCA-46D1-9DBB-FC93D85C1246}" srcOrd="1" destOrd="0" presId="urn:microsoft.com/office/officeart/2018/2/layout/IconLabelList"/>
    <dgm:cxn modelId="{328852D9-06CA-4293-9B88-2C99A4F0BD41}" type="presParOf" srcId="{A1FC1802-130B-4596-A693-236044AFF76F}" destId="{D840DD87-F4EF-4F23-B01B-76AFB1B01AD7}" srcOrd="2" destOrd="0" presId="urn:microsoft.com/office/officeart/2018/2/layout/IconLabelList"/>
    <dgm:cxn modelId="{5AAC578F-32A3-46F0-95E9-6E94BD9203AD}" type="presParOf" srcId="{6CCB6879-D71E-447D-856E-1647E1FA5A11}" destId="{89B24318-691A-4EBA-87F4-99EE1A9C458F}" srcOrd="1" destOrd="0" presId="urn:microsoft.com/office/officeart/2018/2/layout/IconLabelList"/>
    <dgm:cxn modelId="{5178BB55-19A7-4B7C-8B40-1E1F879A6B20}" type="presParOf" srcId="{6CCB6879-D71E-447D-856E-1647E1FA5A11}" destId="{C9B4BBB3-4A90-404E-92E9-DC6B3BB26B12}" srcOrd="2" destOrd="0" presId="urn:microsoft.com/office/officeart/2018/2/layout/IconLabelList"/>
    <dgm:cxn modelId="{FB76F594-06F1-4B39-9668-3D4B74530F53}" type="presParOf" srcId="{C9B4BBB3-4A90-404E-92E9-DC6B3BB26B12}" destId="{8284EE4E-2C0F-4FC3-8C64-44A0665A6BD9}" srcOrd="0" destOrd="0" presId="urn:microsoft.com/office/officeart/2018/2/layout/IconLabelList"/>
    <dgm:cxn modelId="{21EE53CC-A65D-432D-A91D-AD398152D63A}" type="presParOf" srcId="{C9B4BBB3-4A90-404E-92E9-DC6B3BB26B12}" destId="{D621CD47-9F92-44BB-91C4-813548AFD0A1}" srcOrd="1" destOrd="0" presId="urn:microsoft.com/office/officeart/2018/2/layout/IconLabelList"/>
    <dgm:cxn modelId="{53E942F4-3C8A-43CC-B6CA-055A6B83AB0D}" type="presParOf" srcId="{C9B4BBB3-4A90-404E-92E9-DC6B3BB26B12}" destId="{4CD75B3C-E38F-4E8E-A887-4C10A1DFE2AC}" srcOrd="2" destOrd="0" presId="urn:microsoft.com/office/officeart/2018/2/layout/IconLabelList"/>
    <dgm:cxn modelId="{9935B99A-271E-4DE8-8543-7AB9032CDEAA}" type="presParOf" srcId="{6CCB6879-D71E-447D-856E-1647E1FA5A11}" destId="{D793438F-6166-46B1-9004-4A4525A37E10}" srcOrd="3" destOrd="0" presId="urn:microsoft.com/office/officeart/2018/2/layout/IconLabelList"/>
    <dgm:cxn modelId="{D6C5D103-EA8E-4A3E-BC31-EA5DA7542F8C}" type="presParOf" srcId="{6CCB6879-D71E-447D-856E-1647E1FA5A11}" destId="{89A89B96-D516-4A0E-972B-2A33045767FF}" srcOrd="4" destOrd="0" presId="urn:microsoft.com/office/officeart/2018/2/layout/IconLabelList"/>
    <dgm:cxn modelId="{A34D17D7-861D-4FA7-A987-88DB57C5BD5A}" type="presParOf" srcId="{89A89B96-D516-4A0E-972B-2A33045767FF}" destId="{E2857DDB-521A-40E5-8638-B2C558E70003}" srcOrd="0" destOrd="0" presId="urn:microsoft.com/office/officeart/2018/2/layout/IconLabelList"/>
    <dgm:cxn modelId="{606635B3-6E7A-442D-85F0-F0C1B18C2843}" type="presParOf" srcId="{89A89B96-D516-4A0E-972B-2A33045767FF}" destId="{873967FE-08F9-4CD5-A75F-26DD920C3788}" srcOrd="1" destOrd="0" presId="urn:microsoft.com/office/officeart/2018/2/layout/IconLabelList"/>
    <dgm:cxn modelId="{A83005B0-489D-4F39-9AC8-E3B2CE8B2732}" type="presParOf" srcId="{89A89B96-D516-4A0E-972B-2A33045767FF}" destId="{61A2C618-44D9-4D54-93A5-290A6DB55FB8}" srcOrd="2" destOrd="0" presId="urn:microsoft.com/office/officeart/2018/2/layout/IconLabelList"/>
    <dgm:cxn modelId="{953970B5-A472-4F28-9CFD-919BCFD80EA2}" type="presParOf" srcId="{6CCB6879-D71E-447D-856E-1647E1FA5A11}" destId="{F0514B2D-44A7-41DE-BBE1-3971A1A4F55C}" srcOrd="5" destOrd="0" presId="urn:microsoft.com/office/officeart/2018/2/layout/IconLabelList"/>
    <dgm:cxn modelId="{3ED18EC9-B4FA-4A31-BFFF-EF5FFA941627}" type="presParOf" srcId="{6CCB6879-D71E-447D-856E-1647E1FA5A11}" destId="{369EDFDE-BD22-464A-BBB8-73FAFC838E5F}" srcOrd="6" destOrd="0" presId="urn:microsoft.com/office/officeart/2018/2/layout/IconLabelList"/>
    <dgm:cxn modelId="{9CA85038-AF53-42BD-B39D-9F7C972301E2}" type="presParOf" srcId="{369EDFDE-BD22-464A-BBB8-73FAFC838E5F}" destId="{AEE75185-AF24-4A5D-B292-18C0AA96814C}" srcOrd="0" destOrd="0" presId="urn:microsoft.com/office/officeart/2018/2/layout/IconLabelList"/>
    <dgm:cxn modelId="{72FBF073-A618-45A7-B95C-D8D55BD5081A}" type="presParOf" srcId="{369EDFDE-BD22-464A-BBB8-73FAFC838E5F}" destId="{336342B2-DC6C-4E38-8929-652A874B33C0}" srcOrd="1" destOrd="0" presId="urn:microsoft.com/office/officeart/2018/2/layout/IconLabelList"/>
    <dgm:cxn modelId="{357960AD-5B23-4CA2-AB05-4E72B0390ABB}" type="presParOf" srcId="{369EDFDE-BD22-464A-BBB8-73FAFC838E5F}" destId="{8E4F3F2C-BD0C-458A-8E0E-48B02855B9D0}" srcOrd="2" destOrd="0" presId="urn:microsoft.com/office/officeart/2018/2/layout/IconLabelList"/>
    <dgm:cxn modelId="{5FC052EB-7960-4AD6-AF21-CF84128BBCC3}" type="presParOf" srcId="{6CCB6879-D71E-447D-856E-1647E1FA5A11}" destId="{F5E93802-4833-4CA8-B096-9AE6CF5BCFF9}" srcOrd="7" destOrd="0" presId="urn:microsoft.com/office/officeart/2018/2/layout/IconLabelList"/>
    <dgm:cxn modelId="{6A5AB8D0-7D83-48FB-801D-1A8213831D10}" type="presParOf" srcId="{6CCB6879-D71E-447D-856E-1647E1FA5A11}" destId="{58A7EB17-325C-493A-96B0-BAF4F59C0F2C}" srcOrd="8" destOrd="0" presId="urn:microsoft.com/office/officeart/2018/2/layout/IconLabelList"/>
    <dgm:cxn modelId="{5F3AA5FA-7FA1-477C-B4B5-A61729AD4E5B}" type="presParOf" srcId="{58A7EB17-325C-493A-96B0-BAF4F59C0F2C}" destId="{6E0BC809-B49F-4845-B884-8595C668291D}" srcOrd="0" destOrd="0" presId="urn:microsoft.com/office/officeart/2018/2/layout/IconLabelList"/>
    <dgm:cxn modelId="{90F9EF83-E826-4A50-8760-072AC5731E88}" type="presParOf" srcId="{58A7EB17-325C-493A-96B0-BAF4F59C0F2C}" destId="{3E8B60BC-1261-4307-9D60-6DFDB3C861C2}" srcOrd="1" destOrd="0" presId="urn:microsoft.com/office/officeart/2018/2/layout/IconLabelList"/>
    <dgm:cxn modelId="{9509453D-65E9-41EF-997B-85D36553414C}" type="presParOf" srcId="{58A7EB17-325C-493A-96B0-BAF4F59C0F2C}" destId="{F0699CAB-3F4A-4C85-A9E6-BDE195FD8C94}"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B201F18-2C31-4166-85AA-3D13062F6744}"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19011D55-4F88-4262-843E-0F123DB7CB7B}">
      <dgm:prSet custT="1"/>
      <dgm:spPr/>
      <dgm:t>
        <a:bodyPr/>
        <a:lstStyle/>
        <a:p>
          <a:r>
            <a:rPr lang="en-US" sz="1050" b="0" i="0" dirty="0"/>
            <a:t>The world is facing a challenge of increasing environmental pollution and congestion on roads, which is primarily caused using cars. Cars not only results in air and noise pollution but also consumes a significant amount of non-renewable resources such as gasoline. Therefore, there is a need to explore alternative modes of transportation that are more sustainable, efficient, and economical</a:t>
          </a:r>
          <a:endParaRPr lang="en-US" sz="1050" dirty="0"/>
        </a:p>
      </dgm:t>
    </dgm:pt>
    <dgm:pt modelId="{ADC86457-0C6E-420C-9252-828E65C8D95A}" type="parTrans" cxnId="{C0B4E723-E2E2-4334-8029-FBA4195174A5}">
      <dgm:prSet/>
      <dgm:spPr/>
      <dgm:t>
        <a:bodyPr/>
        <a:lstStyle/>
        <a:p>
          <a:endParaRPr lang="en-US"/>
        </a:p>
      </dgm:t>
    </dgm:pt>
    <dgm:pt modelId="{AD853453-D534-486C-8CB8-C143122DA469}" type="sibTrans" cxnId="{C0B4E723-E2E2-4334-8029-FBA4195174A5}">
      <dgm:prSet/>
      <dgm:spPr/>
      <dgm:t>
        <a:bodyPr/>
        <a:lstStyle/>
        <a:p>
          <a:endParaRPr lang="en-US" dirty="0"/>
        </a:p>
      </dgm:t>
    </dgm:pt>
    <dgm:pt modelId="{8C42FD16-5B79-409E-82EE-E5B397A77224}">
      <dgm:prSet/>
      <dgm:spPr/>
      <dgm:t>
        <a:bodyPr/>
        <a:lstStyle/>
        <a:p>
          <a:r>
            <a:rPr lang="en-US" b="0" i="0" dirty="0"/>
            <a:t>Drones have the potential to be that alternative however, drones have limitations when it comes to weight capacity and flying time, which can be a significant constraint for certain applications. </a:t>
          </a:r>
          <a:endParaRPr lang="en-US" dirty="0"/>
        </a:p>
      </dgm:t>
    </dgm:pt>
    <dgm:pt modelId="{7626F90C-822D-4D68-95ED-4D4A44646BE5}" type="parTrans" cxnId="{27369D81-88CD-4380-A55A-5CE4B5B4E144}">
      <dgm:prSet/>
      <dgm:spPr/>
      <dgm:t>
        <a:bodyPr/>
        <a:lstStyle/>
        <a:p>
          <a:endParaRPr lang="en-US"/>
        </a:p>
      </dgm:t>
    </dgm:pt>
    <dgm:pt modelId="{6CEFA5B3-8919-40CF-89C6-8B8D1B13AB74}" type="sibTrans" cxnId="{27369D81-88CD-4380-A55A-5CE4B5B4E144}">
      <dgm:prSet/>
      <dgm:spPr/>
      <dgm:t>
        <a:bodyPr/>
        <a:lstStyle/>
        <a:p>
          <a:endParaRPr lang="en-US" dirty="0"/>
        </a:p>
      </dgm:t>
    </dgm:pt>
    <dgm:pt modelId="{BCD27A6C-FC5E-4C7F-94FC-B6F8C0B402C4}">
      <dgm:prSet/>
      <dgm:spPr/>
      <dgm:t>
        <a:bodyPr/>
        <a:lstStyle/>
        <a:p>
          <a:r>
            <a:rPr lang="en-US" b="0" i="0" dirty="0"/>
            <a:t>In this presentation, we will explore various ways to increase the weight capacity and flying time of drones, and why this is important for the future.</a:t>
          </a:r>
          <a:endParaRPr lang="en-US" dirty="0"/>
        </a:p>
      </dgm:t>
    </dgm:pt>
    <dgm:pt modelId="{DD1D55E2-721E-440F-9326-9D0D3DA76A96}" type="parTrans" cxnId="{6C94A144-79D7-490A-9E49-F1BAC5ADB267}">
      <dgm:prSet/>
      <dgm:spPr/>
      <dgm:t>
        <a:bodyPr/>
        <a:lstStyle/>
        <a:p>
          <a:endParaRPr lang="en-US"/>
        </a:p>
      </dgm:t>
    </dgm:pt>
    <dgm:pt modelId="{1E2FBC77-695A-4279-BEEF-88E05DC923AC}" type="sibTrans" cxnId="{6C94A144-79D7-490A-9E49-F1BAC5ADB267}">
      <dgm:prSet/>
      <dgm:spPr/>
      <dgm:t>
        <a:bodyPr/>
        <a:lstStyle/>
        <a:p>
          <a:endParaRPr lang="en-US"/>
        </a:p>
      </dgm:t>
    </dgm:pt>
    <dgm:pt modelId="{66FAB291-A6B3-475F-9DB9-BB71EE89B820}" type="pres">
      <dgm:prSet presAssocID="{EB201F18-2C31-4166-85AA-3D13062F6744}" presName="outerComposite" presStyleCnt="0">
        <dgm:presLayoutVars>
          <dgm:chMax val="5"/>
          <dgm:dir/>
          <dgm:resizeHandles val="exact"/>
        </dgm:presLayoutVars>
      </dgm:prSet>
      <dgm:spPr/>
    </dgm:pt>
    <dgm:pt modelId="{66DEF930-980A-4E3A-96B4-2D896507DA40}" type="pres">
      <dgm:prSet presAssocID="{EB201F18-2C31-4166-85AA-3D13062F6744}" presName="dummyMaxCanvas" presStyleCnt="0">
        <dgm:presLayoutVars/>
      </dgm:prSet>
      <dgm:spPr/>
    </dgm:pt>
    <dgm:pt modelId="{E2AC8B37-09E7-40A0-A1B6-5D33C4E34892}" type="pres">
      <dgm:prSet presAssocID="{EB201F18-2C31-4166-85AA-3D13062F6744}" presName="ThreeNodes_1" presStyleLbl="node1" presStyleIdx="0" presStyleCnt="3">
        <dgm:presLayoutVars>
          <dgm:bulletEnabled val="1"/>
        </dgm:presLayoutVars>
      </dgm:prSet>
      <dgm:spPr/>
    </dgm:pt>
    <dgm:pt modelId="{0087E241-44F6-481F-8BA0-6866F7F049E6}" type="pres">
      <dgm:prSet presAssocID="{EB201F18-2C31-4166-85AA-3D13062F6744}" presName="ThreeNodes_2" presStyleLbl="node1" presStyleIdx="1" presStyleCnt="3">
        <dgm:presLayoutVars>
          <dgm:bulletEnabled val="1"/>
        </dgm:presLayoutVars>
      </dgm:prSet>
      <dgm:spPr/>
    </dgm:pt>
    <dgm:pt modelId="{AB3C61A4-23B8-4728-8840-93C174B39A1D}" type="pres">
      <dgm:prSet presAssocID="{EB201F18-2C31-4166-85AA-3D13062F6744}" presName="ThreeNodes_3" presStyleLbl="node1" presStyleIdx="2" presStyleCnt="3">
        <dgm:presLayoutVars>
          <dgm:bulletEnabled val="1"/>
        </dgm:presLayoutVars>
      </dgm:prSet>
      <dgm:spPr/>
    </dgm:pt>
    <dgm:pt modelId="{ABD58D0E-FC87-4B5F-931A-0E2322C379C0}" type="pres">
      <dgm:prSet presAssocID="{EB201F18-2C31-4166-85AA-3D13062F6744}" presName="ThreeConn_1-2" presStyleLbl="fgAccFollowNode1" presStyleIdx="0" presStyleCnt="2">
        <dgm:presLayoutVars>
          <dgm:bulletEnabled val="1"/>
        </dgm:presLayoutVars>
      </dgm:prSet>
      <dgm:spPr/>
    </dgm:pt>
    <dgm:pt modelId="{AD4EA787-3B09-40C8-9A90-C593C85E9C54}" type="pres">
      <dgm:prSet presAssocID="{EB201F18-2C31-4166-85AA-3D13062F6744}" presName="ThreeConn_2-3" presStyleLbl="fgAccFollowNode1" presStyleIdx="1" presStyleCnt="2">
        <dgm:presLayoutVars>
          <dgm:bulletEnabled val="1"/>
        </dgm:presLayoutVars>
      </dgm:prSet>
      <dgm:spPr/>
    </dgm:pt>
    <dgm:pt modelId="{41008A66-B90A-4F4E-81F2-EBC911878849}" type="pres">
      <dgm:prSet presAssocID="{EB201F18-2C31-4166-85AA-3D13062F6744}" presName="ThreeNodes_1_text" presStyleLbl="node1" presStyleIdx="2" presStyleCnt="3">
        <dgm:presLayoutVars>
          <dgm:bulletEnabled val="1"/>
        </dgm:presLayoutVars>
      </dgm:prSet>
      <dgm:spPr/>
    </dgm:pt>
    <dgm:pt modelId="{3DD17D0C-402B-487F-A17F-498180B01E48}" type="pres">
      <dgm:prSet presAssocID="{EB201F18-2C31-4166-85AA-3D13062F6744}" presName="ThreeNodes_2_text" presStyleLbl="node1" presStyleIdx="2" presStyleCnt="3">
        <dgm:presLayoutVars>
          <dgm:bulletEnabled val="1"/>
        </dgm:presLayoutVars>
      </dgm:prSet>
      <dgm:spPr/>
    </dgm:pt>
    <dgm:pt modelId="{355981FC-A6C5-4F98-B6A2-87342CB5FCA9}" type="pres">
      <dgm:prSet presAssocID="{EB201F18-2C31-4166-85AA-3D13062F6744}" presName="ThreeNodes_3_text" presStyleLbl="node1" presStyleIdx="2" presStyleCnt="3">
        <dgm:presLayoutVars>
          <dgm:bulletEnabled val="1"/>
        </dgm:presLayoutVars>
      </dgm:prSet>
      <dgm:spPr/>
    </dgm:pt>
  </dgm:ptLst>
  <dgm:cxnLst>
    <dgm:cxn modelId="{01CB1F0E-E6DD-4825-ABD9-2025B59E5EEF}" type="presOf" srcId="{BCD27A6C-FC5E-4C7F-94FC-B6F8C0B402C4}" destId="{355981FC-A6C5-4F98-B6A2-87342CB5FCA9}" srcOrd="1" destOrd="0" presId="urn:microsoft.com/office/officeart/2005/8/layout/vProcess5"/>
    <dgm:cxn modelId="{C0B4E723-E2E2-4334-8029-FBA4195174A5}" srcId="{EB201F18-2C31-4166-85AA-3D13062F6744}" destId="{19011D55-4F88-4262-843E-0F123DB7CB7B}" srcOrd="0" destOrd="0" parTransId="{ADC86457-0C6E-420C-9252-828E65C8D95A}" sibTransId="{AD853453-D534-486C-8CB8-C143122DA469}"/>
    <dgm:cxn modelId="{6E13F531-A3A2-497C-8EBD-DDED77A33535}" type="presOf" srcId="{19011D55-4F88-4262-843E-0F123DB7CB7B}" destId="{41008A66-B90A-4F4E-81F2-EBC911878849}" srcOrd="1" destOrd="0" presId="urn:microsoft.com/office/officeart/2005/8/layout/vProcess5"/>
    <dgm:cxn modelId="{C32F0C60-337E-418E-A239-B6D7D4ADB680}" type="presOf" srcId="{8C42FD16-5B79-409E-82EE-E5B397A77224}" destId="{0087E241-44F6-481F-8BA0-6866F7F049E6}" srcOrd="0" destOrd="0" presId="urn:microsoft.com/office/officeart/2005/8/layout/vProcess5"/>
    <dgm:cxn modelId="{7F5E6744-EFC1-453A-856E-F3EBDDE548A7}" type="presOf" srcId="{EB201F18-2C31-4166-85AA-3D13062F6744}" destId="{66FAB291-A6B3-475F-9DB9-BB71EE89B820}" srcOrd="0" destOrd="0" presId="urn:microsoft.com/office/officeart/2005/8/layout/vProcess5"/>
    <dgm:cxn modelId="{6C94A144-79D7-490A-9E49-F1BAC5ADB267}" srcId="{EB201F18-2C31-4166-85AA-3D13062F6744}" destId="{BCD27A6C-FC5E-4C7F-94FC-B6F8C0B402C4}" srcOrd="2" destOrd="0" parTransId="{DD1D55E2-721E-440F-9326-9D0D3DA76A96}" sibTransId="{1E2FBC77-695A-4279-BEEF-88E05DC923AC}"/>
    <dgm:cxn modelId="{D23DC853-EA8D-4A8E-A2B3-9BCF05F2307A}" type="presOf" srcId="{6CEFA5B3-8919-40CF-89C6-8B8D1B13AB74}" destId="{AD4EA787-3B09-40C8-9A90-C593C85E9C54}" srcOrd="0" destOrd="0" presId="urn:microsoft.com/office/officeart/2005/8/layout/vProcess5"/>
    <dgm:cxn modelId="{27369D81-88CD-4380-A55A-5CE4B5B4E144}" srcId="{EB201F18-2C31-4166-85AA-3D13062F6744}" destId="{8C42FD16-5B79-409E-82EE-E5B397A77224}" srcOrd="1" destOrd="0" parTransId="{7626F90C-822D-4D68-95ED-4D4A44646BE5}" sibTransId="{6CEFA5B3-8919-40CF-89C6-8B8D1B13AB74}"/>
    <dgm:cxn modelId="{B9032CB0-5033-4627-A589-D4C7B1895ACB}" type="presOf" srcId="{BCD27A6C-FC5E-4C7F-94FC-B6F8C0B402C4}" destId="{AB3C61A4-23B8-4728-8840-93C174B39A1D}" srcOrd="0" destOrd="0" presId="urn:microsoft.com/office/officeart/2005/8/layout/vProcess5"/>
    <dgm:cxn modelId="{E53483B3-4996-41E6-AF3C-FFD0A8641894}" type="presOf" srcId="{AD853453-D534-486C-8CB8-C143122DA469}" destId="{ABD58D0E-FC87-4B5F-931A-0E2322C379C0}" srcOrd="0" destOrd="0" presId="urn:microsoft.com/office/officeart/2005/8/layout/vProcess5"/>
    <dgm:cxn modelId="{404D6EBB-DCA8-4BFB-BFF0-1BF02F11478D}" type="presOf" srcId="{8C42FD16-5B79-409E-82EE-E5B397A77224}" destId="{3DD17D0C-402B-487F-A17F-498180B01E48}" srcOrd="1" destOrd="0" presId="urn:microsoft.com/office/officeart/2005/8/layout/vProcess5"/>
    <dgm:cxn modelId="{67874ED6-AE79-4803-B388-FE3E79FA8440}" type="presOf" srcId="{19011D55-4F88-4262-843E-0F123DB7CB7B}" destId="{E2AC8B37-09E7-40A0-A1B6-5D33C4E34892}" srcOrd="0" destOrd="0" presId="urn:microsoft.com/office/officeart/2005/8/layout/vProcess5"/>
    <dgm:cxn modelId="{509E87E3-4A6D-4209-8CDD-45DE20ABA040}" type="presParOf" srcId="{66FAB291-A6B3-475F-9DB9-BB71EE89B820}" destId="{66DEF930-980A-4E3A-96B4-2D896507DA40}" srcOrd="0" destOrd="0" presId="urn:microsoft.com/office/officeart/2005/8/layout/vProcess5"/>
    <dgm:cxn modelId="{B0DED66E-EC57-46FC-ADDB-31EEBADC04E6}" type="presParOf" srcId="{66FAB291-A6B3-475F-9DB9-BB71EE89B820}" destId="{E2AC8B37-09E7-40A0-A1B6-5D33C4E34892}" srcOrd="1" destOrd="0" presId="urn:microsoft.com/office/officeart/2005/8/layout/vProcess5"/>
    <dgm:cxn modelId="{D282835E-7996-42F1-B2A4-119F9BF76439}" type="presParOf" srcId="{66FAB291-A6B3-475F-9DB9-BB71EE89B820}" destId="{0087E241-44F6-481F-8BA0-6866F7F049E6}" srcOrd="2" destOrd="0" presId="urn:microsoft.com/office/officeart/2005/8/layout/vProcess5"/>
    <dgm:cxn modelId="{B0444ACA-6CD1-4469-8D9F-DF435EA20E94}" type="presParOf" srcId="{66FAB291-A6B3-475F-9DB9-BB71EE89B820}" destId="{AB3C61A4-23B8-4728-8840-93C174B39A1D}" srcOrd="3" destOrd="0" presId="urn:microsoft.com/office/officeart/2005/8/layout/vProcess5"/>
    <dgm:cxn modelId="{4C75CE7E-D194-4A78-A40E-2AA71AD580B7}" type="presParOf" srcId="{66FAB291-A6B3-475F-9DB9-BB71EE89B820}" destId="{ABD58D0E-FC87-4B5F-931A-0E2322C379C0}" srcOrd="4" destOrd="0" presId="urn:microsoft.com/office/officeart/2005/8/layout/vProcess5"/>
    <dgm:cxn modelId="{DF7ECB86-D1C6-456A-ADDD-6BC3F0998EDB}" type="presParOf" srcId="{66FAB291-A6B3-475F-9DB9-BB71EE89B820}" destId="{AD4EA787-3B09-40C8-9A90-C593C85E9C54}" srcOrd="5" destOrd="0" presId="urn:microsoft.com/office/officeart/2005/8/layout/vProcess5"/>
    <dgm:cxn modelId="{33778A78-BF34-4849-9990-8379131906AE}" type="presParOf" srcId="{66FAB291-A6B3-475F-9DB9-BB71EE89B820}" destId="{41008A66-B90A-4F4E-81F2-EBC911878849}" srcOrd="6" destOrd="0" presId="urn:microsoft.com/office/officeart/2005/8/layout/vProcess5"/>
    <dgm:cxn modelId="{56AB9633-2BAB-45BD-A9D3-E1FCF9194D89}" type="presParOf" srcId="{66FAB291-A6B3-475F-9DB9-BB71EE89B820}" destId="{3DD17D0C-402B-487F-A17F-498180B01E48}" srcOrd="7" destOrd="0" presId="urn:microsoft.com/office/officeart/2005/8/layout/vProcess5"/>
    <dgm:cxn modelId="{858644BB-8E55-47AE-B5AF-6700AAC951DE}" type="presParOf" srcId="{66FAB291-A6B3-475F-9DB9-BB71EE89B820}" destId="{355981FC-A6C5-4F98-B6A2-87342CB5FCA9}"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822B81C-FF0F-4C7B-948D-539AC5AE9C3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4713D1F2-5A81-44AD-BE8F-96F213D2B3AB}">
      <dgm:prSet/>
      <dgm:spPr/>
      <dgm:t>
        <a:bodyPr/>
        <a:lstStyle/>
        <a:p>
          <a:r>
            <a:rPr lang="en-US" b="0" i="0" dirty="0"/>
            <a:t>Evaluating several tests on the </a:t>
          </a:r>
          <a:r>
            <a:rPr lang="en-GB" b="1" i="0" dirty="0"/>
            <a:t>DJI Mavic Pro</a:t>
          </a:r>
          <a:r>
            <a:rPr lang="en-GB" b="0" i="0" dirty="0"/>
            <a:t> drone </a:t>
          </a:r>
          <a:r>
            <a:rPr lang="en-US" b="0" i="0" dirty="0"/>
            <a:t>to evaluate the effect of modifications on it’s flying time and weight capacity. </a:t>
          </a:r>
          <a:endParaRPr lang="en-US" dirty="0"/>
        </a:p>
      </dgm:t>
    </dgm:pt>
    <dgm:pt modelId="{EFC3A8FD-DBE9-4842-820E-346444BFA97B}" type="parTrans" cxnId="{8F39D42F-513B-4F36-8C29-20D2DDBB358E}">
      <dgm:prSet/>
      <dgm:spPr/>
      <dgm:t>
        <a:bodyPr/>
        <a:lstStyle/>
        <a:p>
          <a:endParaRPr lang="en-US"/>
        </a:p>
      </dgm:t>
    </dgm:pt>
    <dgm:pt modelId="{EC5C10F5-F415-4C61-BC46-8F2B07C0FCDE}" type="sibTrans" cxnId="{8F39D42F-513B-4F36-8C29-20D2DDBB358E}">
      <dgm:prSet/>
      <dgm:spPr/>
      <dgm:t>
        <a:bodyPr/>
        <a:lstStyle/>
        <a:p>
          <a:endParaRPr lang="en-US"/>
        </a:p>
      </dgm:t>
    </dgm:pt>
    <dgm:pt modelId="{99CDCAA7-82A9-4149-BF6E-E252BAE4B36C}">
      <dgm:prSet/>
      <dgm:spPr/>
      <dgm:t>
        <a:bodyPr/>
        <a:lstStyle/>
        <a:p>
          <a:r>
            <a:rPr lang="en-US" b="0" i="0" dirty="0"/>
            <a:t>To perform the tests, I used </a:t>
          </a:r>
          <a:r>
            <a:rPr lang="en-US" b="1" i="0" dirty="0"/>
            <a:t>a DJI Mavic Pro </a:t>
          </a:r>
          <a:r>
            <a:rPr lang="en-US" b="0" i="0" dirty="0"/>
            <a:t>drone.</a:t>
          </a:r>
          <a:endParaRPr lang="en-US" dirty="0"/>
        </a:p>
      </dgm:t>
    </dgm:pt>
    <dgm:pt modelId="{809A56E0-D1B5-4DB9-B1CC-BAF83421078F}" type="parTrans" cxnId="{7A75BCC4-8BD8-44A4-896F-034C5ACB407A}">
      <dgm:prSet/>
      <dgm:spPr/>
      <dgm:t>
        <a:bodyPr/>
        <a:lstStyle/>
        <a:p>
          <a:endParaRPr lang="en-US"/>
        </a:p>
      </dgm:t>
    </dgm:pt>
    <dgm:pt modelId="{A7F7A3BD-5042-4723-A5A8-4CCEC0BD85BE}" type="sibTrans" cxnId="{7A75BCC4-8BD8-44A4-896F-034C5ACB407A}">
      <dgm:prSet/>
      <dgm:spPr/>
      <dgm:t>
        <a:bodyPr/>
        <a:lstStyle/>
        <a:p>
          <a:endParaRPr lang="en-US"/>
        </a:p>
      </dgm:t>
    </dgm:pt>
    <dgm:pt modelId="{183433D3-1200-48D3-94BB-BAABA0F98526}">
      <dgm:prSet/>
      <dgm:spPr/>
      <dgm:t>
        <a:bodyPr/>
        <a:lstStyle/>
        <a:p>
          <a:r>
            <a:rPr lang="en-US" b="0" i="0" dirty="0"/>
            <a:t>The </a:t>
          </a:r>
          <a:r>
            <a:rPr lang="en-US" b="1" i="0" dirty="0"/>
            <a:t>battery life </a:t>
          </a:r>
          <a:r>
            <a:rPr lang="en-US" b="0" i="0" dirty="0"/>
            <a:t>test involved fully charging the drone's battery and flying it until the battery was depleted. Then use a fully charged high-capacity battery to fl</a:t>
          </a:r>
          <a:r>
            <a:rPr lang="en-US" dirty="0"/>
            <a:t>y until it was depleted.</a:t>
          </a:r>
        </a:p>
      </dgm:t>
    </dgm:pt>
    <dgm:pt modelId="{B0A443F6-80A0-4ACC-8C4C-9F71001C74BE}" type="parTrans" cxnId="{BCA1DF6D-9571-4027-A6AB-7136330C9B9A}">
      <dgm:prSet/>
      <dgm:spPr/>
      <dgm:t>
        <a:bodyPr/>
        <a:lstStyle/>
        <a:p>
          <a:endParaRPr lang="en-US"/>
        </a:p>
      </dgm:t>
    </dgm:pt>
    <dgm:pt modelId="{5516C6C3-760C-4E27-B1C2-A118E7EE17A9}" type="sibTrans" cxnId="{BCA1DF6D-9571-4027-A6AB-7136330C9B9A}">
      <dgm:prSet/>
      <dgm:spPr/>
      <dgm:t>
        <a:bodyPr/>
        <a:lstStyle/>
        <a:p>
          <a:endParaRPr lang="en-US"/>
        </a:p>
      </dgm:t>
    </dgm:pt>
    <dgm:pt modelId="{DD273BD3-1C5A-4F00-8DCE-1CF0357784AF}">
      <dgm:prSet/>
      <dgm:spPr/>
      <dgm:t>
        <a:bodyPr/>
        <a:lstStyle/>
        <a:p>
          <a:r>
            <a:rPr lang="en-US" b="0" i="0" dirty="0"/>
            <a:t>The </a:t>
          </a:r>
          <a:r>
            <a:rPr lang="en-US" b="1" i="0" dirty="0"/>
            <a:t>propeller efficiency </a:t>
          </a:r>
          <a:r>
            <a:rPr lang="en-US" b="0" i="0" dirty="0"/>
            <a:t>test was performed by using new carbon fiber propellers to fly the drone at a constant altitude whilst measuring the speed using the GPS system. After, compare these results </a:t>
          </a:r>
          <a:r>
            <a:rPr lang="en-US" dirty="0"/>
            <a:t>with the stock propellers.</a:t>
          </a:r>
        </a:p>
      </dgm:t>
    </dgm:pt>
    <dgm:pt modelId="{B596C6CB-D7A0-49BE-A180-C6E1BEB93573}" type="parTrans" cxnId="{1BCBB2FB-2BDA-426F-85EE-8B828E908898}">
      <dgm:prSet/>
      <dgm:spPr/>
      <dgm:t>
        <a:bodyPr/>
        <a:lstStyle/>
        <a:p>
          <a:endParaRPr lang="en-US"/>
        </a:p>
      </dgm:t>
    </dgm:pt>
    <dgm:pt modelId="{EABB11CF-8766-4963-9F14-10C035A684A6}" type="sibTrans" cxnId="{1BCBB2FB-2BDA-426F-85EE-8B828E908898}">
      <dgm:prSet/>
      <dgm:spPr/>
      <dgm:t>
        <a:bodyPr/>
        <a:lstStyle/>
        <a:p>
          <a:endParaRPr lang="en-US"/>
        </a:p>
      </dgm:t>
    </dgm:pt>
    <dgm:pt modelId="{50069119-4D2D-44AC-BDD6-ED7C80892F2B}">
      <dgm:prSet/>
      <dgm:spPr/>
      <dgm:t>
        <a:bodyPr/>
        <a:lstStyle/>
        <a:p>
          <a:r>
            <a:rPr lang="en-US" b="0" i="0" dirty="0"/>
            <a:t>The </a:t>
          </a:r>
          <a:r>
            <a:rPr lang="en-US" b="1" i="0" dirty="0"/>
            <a:t>payload capacity </a:t>
          </a:r>
          <a:r>
            <a:rPr lang="en-US" b="0" i="0" dirty="0"/>
            <a:t>test involved adding different weights to the drone and flying it until the battery was depleted.</a:t>
          </a:r>
          <a:endParaRPr lang="en-US" dirty="0"/>
        </a:p>
      </dgm:t>
    </dgm:pt>
    <dgm:pt modelId="{6851CC41-C838-46EE-8712-9C7743220AA2}" type="parTrans" cxnId="{05AC808B-DC7E-47ED-A114-23FB69A381CB}">
      <dgm:prSet/>
      <dgm:spPr/>
      <dgm:t>
        <a:bodyPr/>
        <a:lstStyle/>
        <a:p>
          <a:endParaRPr lang="en-US"/>
        </a:p>
      </dgm:t>
    </dgm:pt>
    <dgm:pt modelId="{37B7DA74-534D-407E-BD00-24A437A8ED96}" type="sibTrans" cxnId="{05AC808B-DC7E-47ED-A114-23FB69A381CB}">
      <dgm:prSet/>
      <dgm:spPr/>
      <dgm:t>
        <a:bodyPr/>
        <a:lstStyle/>
        <a:p>
          <a:endParaRPr lang="en-US"/>
        </a:p>
      </dgm:t>
    </dgm:pt>
    <dgm:pt modelId="{57EA0CFD-A9A2-4A6A-9A05-39674AF0FCEA}">
      <dgm:prSet/>
      <dgm:spPr/>
      <dgm:t>
        <a:bodyPr/>
        <a:lstStyle/>
        <a:p>
          <a:r>
            <a:rPr lang="en-US" b="0" i="0" dirty="0"/>
            <a:t>The </a:t>
          </a:r>
          <a:r>
            <a:rPr lang="en-US" b="1" i="0" dirty="0"/>
            <a:t>wind resistance </a:t>
          </a:r>
          <a:r>
            <a:rPr lang="en-US" b="0" i="0" dirty="0"/>
            <a:t>test involved flying the drone in different wind speeds and directions, while the altitude test involved flying the drone at different altitude</a:t>
          </a:r>
          <a:endParaRPr lang="en-US" dirty="0"/>
        </a:p>
      </dgm:t>
    </dgm:pt>
    <dgm:pt modelId="{84D2835A-86E1-4B67-BC06-39E925CBFF98}" type="parTrans" cxnId="{14FFE159-6406-4877-9219-F2858692B81D}">
      <dgm:prSet/>
      <dgm:spPr/>
      <dgm:t>
        <a:bodyPr/>
        <a:lstStyle/>
        <a:p>
          <a:endParaRPr lang="en-US"/>
        </a:p>
      </dgm:t>
    </dgm:pt>
    <dgm:pt modelId="{E160B5EF-5BF8-4B39-AA8C-7B5D3C9DB263}" type="sibTrans" cxnId="{14FFE159-6406-4877-9219-F2858692B81D}">
      <dgm:prSet/>
      <dgm:spPr/>
      <dgm:t>
        <a:bodyPr/>
        <a:lstStyle/>
        <a:p>
          <a:endParaRPr lang="en-US"/>
        </a:p>
      </dgm:t>
    </dgm:pt>
    <dgm:pt modelId="{F371C6C5-F434-4CB3-9943-960B43CB8503}" type="pres">
      <dgm:prSet presAssocID="{9822B81C-FF0F-4C7B-948D-539AC5AE9C3A}" presName="linear" presStyleCnt="0">
        <dgm:presLayoutVars>
          <dgm:animLvl val="lvl"/>
          <dgm:resizeHandles val="exact"/>
        </dgm:presLayoutVars>
      </dgm:prSet>
      <dgm:spPr/>
    </dgm:pt>
    <dgm:pt modelId="{9DAA3678-B4F8-4EAD-98AD-6368A0224F58}" type="pres">
      <dgm:prSet presAssocID="{4713D1F2-5A81-44AD-BE8F-96F213D2B3AB}" presName="parentText" presStyleLbl="node1" presStyleIdx="0" presStyleCnt="6">
        <dgm:presLayoutVars>
          <dgm:chMax val="0"/>
          <dgm:bulletEnabled val="1"/>
        </dgm:presLayoutVars>
      </dgm:prSet>
      <dgm:spPr/>
    </dgm:pt>
    <dgm:pt modelId="{88875DC3-81F5-4A13-AEE7-C35ED8522C88}" type="pres">
      <dgm:prSet presAssocID="{EC5C10F5-F415-4C61-BC46-8F2B07C0FCDE}" presName="spacer" presStyleCnt="0"/>
      <dgm:spPr/>
    </dgm:pt>
    <dgm:pt modelId="{601C370C-440D-49D2-8E5A-63D5DE482E70}" type="pres">
      <dgm:prSet presAssocID="{99CDCAA7-82A9-4149-BF6E-E252BAE4B36C}" presName="parentText" presStyleLbl="node1" presStyleIdx="1" presStyleCnt="6">
        <dgm:presLayoutVars>
          <dgm:chMax val="0"/>
          <dgm:bulletEnabled val="1"/>
        </dgm:presLayoutVars>
      </dgm:prSet>
      <dgm:spPr/>
    </dgm:pt>
    <dgm:pt modelId="{3FC242DB-1770-4513-AA71-8531628745B0}" type="pres">
      <dgm:prSet presAssocID="{A7F7A3BD-5042-4723-A5A8-4CCEC0BD85BE}" presName="spacer" presStyleCnt="0"/>
      <dgm:spPr/>
    </dgm:pt>
    <dgm:pt modelId="{DF745951-E1CC-4439-968D-25F2707D2BCC}" type="pres">
      <dgm:prSet presAssocID="{183433D3-1200-48D3-94BB-BAABA0F98526}" presName="parentText" presStyleLbl="node1" presStyleIdx="2" presStyleCnt="6">
        <dgm:presLayoutVars>
          <dgm:chMax val="0"/>
          <dgm:bulletEnabled val="1"/>
        </dgm:presLayoutVars>
      </dgm:prSet>
      <dgm:spPr/>
    </dgm:pt>
    <dgm:pt modelId="{40D36DA9-A88A-441A-9F0C-C4FF016A7816}" type="pres">
      <dgm:prSet presAssocID="{5516C6C3-760C-4E27-B1C2-A118E7EE17A9}" presName="spacer" presStyleCnt="0"/>
      <dgm:spPr/>
    </dgm:pt>
    <dgm:pt modelId="{ADE29878-C2C3-44DD-B5BD-1DF646F73D8B}" type="pres">
      <dgm:prSet presAssocID="{DD273BD3-1C5A-4F00-8DCE-1CF0357784AF}" presName="parentText" presStyleLbl="node1" presStyleIdx="3" presStyleCnt="6">
        <dgm:presLayoutVars>
          <dgm:chMax val="0"/>
          <dgm:bulletEnabled val="1"/>
        </dgm:presLayoutVars>
      </dgm:prSet>
      <dgm:spPr/>
    </dgm:pt>
    <dgm:pt modelId="{75348044-DC46-4EAF-B77E-E886E0D82F57}" type="pres">
      <dgm:prSet presAssocID="{EABB11CF-8766-4963-9F14-10C035A684A6}" presName="spacer" presStyleCnt="0"/>
      <dgm:spPr/>
    </dgm:pt>
    <dgm:pt modelId="{0061962A-3AF3-483D-9B13-9892E168591A}" type="pres">
      <dgm:prSet presAssocID="{50069119-4D2D-44AC-BDD6-ED7C80892F2B}" presName="parentText" presStyleLbl="node1" presStyleIdx="4" presStyleCnt="6">
        <dgm:presLayoutVars>
          <dgm:chMax val="0"/>
          <dgm:bulletEnabled val="1"/>
        </dgm:presLayoutVars>
      </dgm:prSet>
      <dgm:spPr/>
    </dgm:pt>
    <dgm:pt modelId="{C6FB55F9-8B47-4EB6-8128-2B6F6F9FCEF8}" type="pres">
      <dgm:prSet presAssocID="{37B7DA74-534D-407E-BD00-24A437A8ED96}" presName="spacer" presStyleCnt="0"/>
      <dgm:spPr/>
    </dgm:pt>
    <dgm:pt modelId="{26EAEE80-C1B9-4E71-9EFF-8593F338198E}" type="pres">
      <dgm:prSet presAssocID="{57EA0CFD-A9A2-4A6A-9A05-39674AF0FCEA}" presName="parentText" presStyleLbl="node1" presStyleIdx="5" presStyleCnt="6">
        <dgm:presLayoutVars>
          <dgm:chMax val="0"/>
          <dgm:bulletEnabled val="1"/>
        </dgm:presLayoutVars>
      </dgm:prSet>
      <dgm:spPr/>
    </dgm:pt>
  </dgm:ptLst>
  <dgm:cxnLst>
    <dgm:cxn modelId="{44B38B0E-AA3B-489D-887C-17AC88273384}" type="presOf" srcId="{DD273BD3-1C5A-4F00-8DCE-1CF0357784AF}" destId="{ADE29878-C2C3-44DD-B5BD-1DF646F73D8B}" srcOrd="0" destOrd="0" presId="urn:microsoft.com/office/officeart/2005/8/layout/vList2"/>
    <dgm:cxn modelId="{8F39D42F-513B-4F36-8C29-20D2DDBB358E}" srcId="{9822B81C-FF0F-4C7B-948D-539AC5AE9C3A}" destId="{4713D1F2-5A81-44AD-BE8F-96F213D2B3AB}" srcOrd="0" destOrd="0" parTransId="{EFC3A8FD-DBE9-4842-820E-346444BFA97B}" sibTransId="{EC5C10F5-F415-4C61-BC46-8F2B07C0FCDE}"/>
    <dgm:cxn modelId="{47D7B95D-05ED-4E76-BA52-7E6FF49C73D2}" type="presOf" srcId="{183433D3-1200-48D3-94BB-BAABA0F98526}" destId="{DF745951-E1CC-4439-968D-25F2707D2BCC}" srcOrd="0" destOrd="0" presId="urn:microsoft.com/office/officeart/2005/8/layout/vList2"/>
    <dgm:cxn modelId="{DDB05048-C4DE-4A99-8F36-00BB9E59CEA8}" type="presOf" srcId="{57EA0CFD-A9A2-4A6A-9A05-39674AF0FCEA}" destId="{26EAEE80-C1B9-4E71-9EFF-8593F338198E}" srcOrd="0" destOrd="0" presId="urn:microsoft.com/office/officeart/2005/8/layout/vList2"/>
    <dgm:cxn modelId="{BCA1DF6D-9571-4027-A6AB-7136330C9B9A}" srcId="{9822B81C-FF0F-4C7B-948D-539AC5AE9C3A}" destId="{183433D3-1200-48D3-94BB-BAABA0F98526}" srcOrd="2" destOrd="0" parTransId="{B0A443F6-80A0-4ACC-8C4C-9F71001C74BE}" sibTransId="{5516C6C3-760C-4E27-B1C2-A118E7EE17A9}"/>
    <dgm:cxn modelId="{14FFE159-6406-4877-9219-F2858692B81D}" srcId="{9822B81C-FF0F-4C7B-948D-539AC5AE9C3A}" destId="{57EA0CFD-A9A2-4A6A-9A05-39674AF0FCEA}" srcOrd="5" destOrd="0" parTransId="{84D2835A-86E1-4B67-BC06-39E925CBFF98}" sibTransId="{E160B5EF-5BF8-4B39-AA8C-7B5D3C9DB263}"/>
    <dgm:cxn modelId="{05AC808B-DC7E-47ED-A114-23FB69A381CB}" srcId="{9822B81C-FF0F-4C7B-948D-539AC5AE9C3A}" destId="{50069119-4D2D-44AC-BDD6-ED7C80892F2B}" srcOrd="4" destOrd="0" parTransId="{6851CC41-C838-46EE-8712-9C7743220AA2}" sibTransId="{37B7DA74-534D-407E-BD00-24A437A8ED96}"/>
    <dgm:cxn modelId="{095F05C2-D59C-4757-9B93-29CB9709D0B6}" type="presOf" srcId="{9822B81C-FF0F-4C7B-948D-539AC5AE9C3A}" destId="{F371C6C5-F434-4CB3-9943-960B43CB8503}" srcOrd="0" destOrd="0" presId="urn:microsoft.com/office/officeart/2005/8/layout/vList2"/>
    <dgm:cxn modelId="{7A75BCC4-8BD8-44A4-896F-034C5ACB407A}" srcId="{9822B81C-FF0F-4C7B-948D-539AC5AE9C3A}" destId="{99CDCAA7-82A9-4149-BF6E-E252BAE4B36C}" srcOrd="1" destOrd="0" parTransId="{809A56E0-D1B5-4DB9-B1CC-BAF83421078F}" sibTransId="{A7F7A3BD-5042-4723-A5A8-4CCEC0BD85BE}"/>
    <dgm:cxn modelId="{891C26DA-FF78-4AFC-B969-50B268AC0516}" type="presOf" srcId="{99CDCAA7-82A9-4149-BF6E-E252BAE4B36C}" destId="{601C370C-440D-49D2-8E5A-63D5DE482E70}" srcOrd="0" destOrd="0" presId="urn:microsoft.com/office/officeart/2005/8/layout/vList2"/>
    <dgm:cxn modelId="{FAB809DF-5D7F-4C97-A6E8-E96B57CFA8AC}" type="presOf" srcId="{4713D1F2-5A81-44AD-BE8F-96F213D2B3AB}" destId="{9DAA3678-B4F8-4EAD-98AD-6368A0224F58}" srcOrd="0" destOrd="0" presId="urn:microsoft.com/office/officeart/2005/8/layout/vList2"/>
    <dgm:cxn modelId="{D93A2CE4-C7CC-451B-8334-C343FBF3D4EB}" type="presOf" srcId="{50069119-4D2D-44AC-BDD6-ED7C80892F2B}" destId="{0061962A-3AF3-483D-9B13-9892E168591A}" srcOrd="0" destOrd="0" presId="urn:microsoft.com/office/officeart/2005/8/layout/vList2"/>
    <dgm:cxn modelId="{1BCBB2FB-2BDA-426F-85EE-8B828E908898}" srcId="{9822B81C-FF0F-4C7B-948D-539AC5AE9C3A}" destId="{DD273BD3-1C5A-4F00-8DCE-1CF0357784AF}" srcOrd="3" destOrd="0" parTransId="{B596C6CB-D7A0-49BE-A180-C6E1BEB93573}" sibTransId="{EABB11CF-8766-4963-9F14-10C035A684A6}"/>
    <dgm:cxn modelId="{FD31C2D1-A8F4-44D8-A401-83E782A0FC9C}" type="presParOf" srcId="{F371C6C5-F434-4CB3-9943-960B43CB8503}" destId="{9DAA3678-B4F8-4EAD-98AD-6368A0224F58}" srcOrd="0" destOrd="0" presId="urn:microsoft.com/office/officeart/2005/8/layout/vList2"/>
    <dgm:cxn modelId="{CFC91F3F-83C9-44A0-B403-98C478045086}" type="presParOf" srcId="{F371C6C5-F434-4CB3-9943-960B43CB8503}" destId="{88875DC3-81F5-4A13-AEE7-C35ED8522C88}" srcOrd="1" destOrd="0" presId="urn:microsoft.com/office/officeart/2005/8/layout/vList2"/>
    <dgm:cxn modelId="{D1C8F3B5-EA58-4D61-803C-BA38B1288ABC}" type="presParOf" srcId="{F371C6C5-F434-4CB3-9943-960B43CB8503}" destId="{601C370C-440D-49D2-8E5A-63D5DE482E70}" srcOrd="2" destOrd="0" presId="urn:microsoft.com/office/officeart/2005/8/layout/vList2"/>
    <dgm:cxn modelId="{4EA4F7DB-2CF5-4151-A8CF-E599C8A133E7}" type="presParOf" srcId="{F371C6C5-F434-4CB3-9943-960B43CB8503}" destId="{3FC242DB-1770-4513-AA71-8531628745B0}" srcOrd="3" destOrd="0" presId="urn:microsoft.com/office/officeart/2005/8/layout/vList2"/>
    <dgm:cxn modelId="{80C57430-1F06-4956-9ED9-6B16D08A4E9D}" type="presParOf" srcId="{F371C6C5-F434-4CB3-9943-960B43CB8503}" destId="{DF745951-E1CC-4439-968D-25F2707D2BCC}" srcOrd="4" destOrd="0" presId="urn:microsoft.com/office/officeart/2005/8/layout/vList2"/>
    <dgm:cxn modelId="{212C5F93-CDBC-4241-894B-4FBC72933207}" type="presParOf" srcId="{F371C6C5-F434-4CB3-9943-960B43CB8503}" destId="{40D36DA9-A88A-441A-9F0C-C4FF016A7816}" srcOrd="5" destOrd="0" presId="urn:microsoft.com/office/officeart/2005/8/layout/vList2"/>
    <dgm:cxn modelId="{F4CD4018-E757-43B7-B93C-EF304B5E87CA}" type="presParOf" srcId="{F371C6C5-F434-4CB3-9943-960B43CB8503}" destId="{ADE29878-C2C3-44DD-B5BD-1DF646F73D8B}" srcOrd="6" destOrd="0" presId="urn:microsoft.com/office/officeart/2005/8/layout/vList2"/>
    <dgm:cxn modelId="{B1796032-53B1-4BC6-B93A-D9A10023FEDD}" type="presParOf" srcId="{F371C6C5-F434-4CB3-9943-960B43CB8503}" destId="{75348044-DC46-4EAF-B77E-E886E0D82F57}" srcOrd="7" destOrd="0" presId="urn:microsoft.com/office/officeart/2005/8/layout/vList2"/>
    <dgm:cxn modelId="{D374038E-FEFB-487F-80A8-235F946A2086}" type="presParOf" srcId="{F371C6C5-F434-4CB3-9943-960B43CB8503}" destId="{0061962A-3AF3-483D-9B13-9892E168591A}" srcOrd="8" destOrd="0" presId="urn:microsoft.com/office/officeart/2005/8/layout/vList2"/>
    <dgm:cxn modelId="{E0B491A3-618A-4338-869D-8CF3237DD8DC}" type="presParOf" srcId="{F371C6C5-F434-4CB3-9943-960B43CB8503}" destId="{C6FB55F9-8B47-4EB6-8128-2B6F6F9FCEF8}" srcOrd="9" destOrd="0" presId="urn:microsoft.com/office/officeart/2005/8/layout/vList2"/>
    <dgm:cxn modelId="{91E4368A-9063-497A-A9B2-785F4972A4E0}" type="presParOf" srcId="{F371C6C5-F434-4CB3-9943-960B43CB8503}" destId="{26EAEE80-C1B9-4E71-9EFF-8593F338198E}"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0E563C-081A-4B91-95F6-30ECAE25DB52}">
      <dsp:nvSpPr>
        <dsp:cNvPr id="0" name=""/>
        <dsp:cNvSpPr/>
      </dsp:nvSpPr>
      <dsp:spPr>
        <a:xfrm>
          <a:off x="978183" y="1196282"/>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D840DD87-F4EF-4F23-B01B-76AFB1B01AD7}">
      <dsp:nvSpPr>
        <dsp:cNvPr id="0" name=""/>
        <dsp:cNvSpPr/>
      </dsp:nvSpPr>
      <dsp:spPr>
        <a:xfrm>
          <a:off x="483183" y="227652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kern="1200"/>
            <a:t>What are drones?</a:t>
          </a:r>
          <a:endParaRPr lang="en-US" sz="1500" kern="1200" dirty="0"/>
        </a:p>
      </dsp:txBody>
      <dsp:txXfrm>
        <a:off x="483183" y="2276522"/>
        <a:ext cx="1800000" cy="720000"/>
      </dsp:txXfrm>
    </dsp:sp>
    <dsp:sp modelId="{8284EE4E-2C0F-4FC3-8C64-44A0665A6BD9}">
      <dsp:nvSpPr>
        <dsp:cNvPr id="0" name=""/>
        <dsp:cNvSpPr/>
      </dsp:nvSpPr>
      <dsp:spPr>
        <a:xfrm>
          <a:off x="3093183" y="1196282"/>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4CD75B3C-E38F-4E8E-A887-4C10A1DFE2AC}">
      <dsp:nvSpPr>
        <dsp:cNvPr id="0" name=""/>
        <dsp:cNvSpPr/>
      </dsp:nvSpPr>
      <dsp:spPr>
        <a:xfrm>
          <a:off x="2598183" y="227652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kern="1200"/>
            <a:t>What's preventing them from becoming mainstream?</a:t>
          </a:r>
          <a:endParaRPr lang="en-US" sz="1500" kern="1200" dirty="0"/>
        </a:p>
      </dsp:txBody>
      <dsp:txXfrm>
        <a:off x="2598183" y="2276522"/>
        <a:ext cx="1800000" cy="720000"/>
      </dsp:txXfrm>
    </dsp:sp>
    <dsp:sp modelId="{E2857DDB-521A-40E5-8638-B2C558E70003}">
      <dsp:nvSpPr>
        <dsp:cNvPr id="0" name=""/>
        <dsp:cNvSpPr/>
      </dsp:nvSpPr>
      <dsp:spPr>
        <a:xfrm>
          <a:off x="5208183" y="1196282"/>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61A2C618-44D9-4D54-93A5-290A6DB55FB8}">
      <dsp:nvSpPr>
        <dsp:cNvPr id="0" name=""/>
        <dsp:cNvSpPr/>
      </dsp:nvSpPr>
      <dsp:spPr>
        <a:xfrm>
          <a:off x="4713183" y="227652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kern="1200" dirty="0"/>
            <a:t>How can we improve its flying time and capacity?</a:t>
          </a:r>
        </a:p>
      </dsp:txBody>
      <dsp:txXfrm>
        <a:off x="4713183" y="2276522"/>
        <a:ext cx="1800000" cy="720000"/>
      </dsp:txXfrm>
    </dsp:sp>
    <dsp:sp modelId="{AEE75185-AF24-4A5D-B292-18C0AA96814C}">
      <dsp:nvSpPr>
        <dsp:cNvPr id="0" name=""/>
        <dsp:cNvSpPr/>
      </dsp:nvSpPr>
      <dsp:spPr>
        <a:xfrm>
          <a:off x="7323183" y="1196282"/>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8E4F3F2C-BD0C-458A-8E0E-48B02855B9D0}">
      <dsp:nvSpPr>
        <dsp:cNvPr id="0" name=""/>
        <dsp:cNvSpPr/>
      </dsp:nvSpPr>
      <dsp:spPr>
        <a:xfrm>
          <a:off x="6828183" y="227652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kern="1200" dirty="0"/>
            <a:t>Are drones more economical than cars for the future?</a:t>
          </a:r>
        </a:p>
      </dsp:txBody>
      <dsp:txXfrm>
        <a:off x="6828183" y="2276522"/>
        <a:ext cx="1800000" cy="720000"/>
      </dsp:txXfrm>
    </dsp:sp>
    <dsp:sp modelId="{6E0BC809-B49F-4845-B884-8595C668291D}">
      <dsp:nvSpPr>
        <dsp:cNvPr id="0" name=""/>
        <dsp:cNvSpPr/>
      </dsp:nvSpPr>
      <dsp:spPr>
        <a:xfrm flipH="1">
          <a:off x="5585292" y="1607598"/>
          <a:ext cx="62394" cy="6646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a:ln w="19050" cap="flat" cmpd="sng" algn="ctr">
          <a:solidFill>
            <a:schemeClr val="lt1">
              <a:alpha val="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F0699CAB-3F4A-4C85-A9E6-BDE195FD8C94}">
      <dsp:nvSpPr>
        <dsp:cNvPr id="0" name=""/>
        <dsp:cNvSpPr/>
      </dsp:nvSpPr>
      <dsp:spPr>
        <a:xfrm>
          <a:off x="8943183" y="209063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endParaRPr lang="en-US" sz="1500" kern="1200" dirty="0"/>
        </a:p>
      </dsp:txBody>
      <dsp:txXfrm>
        <a:off x="8943183" y="2090637"/>
        <a:ext cx="180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AC8B37-09E7-40A0-A1B6-5D33C4E34892}">
      <dsp:nvSpPr>
        <dsp:cNvPr id="0" name=""/>
        <dsp:cNvSpPr/>
      </dsp:nvSpPr>
      <dsp:spPr>
        <a:xfrm>
          <a:off x="0" y="0"/>
          <a:ext cx="4261223" cy="13396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66725">
            <a:lnSpc>
              <a:spcPct val="90000"/>
            </a:lnSpc>
            <a:spcBef>
              <a:spcPct val="0"/>
            </a:spcBef>
            <a:spcAft>
              <a:spcPct val="35000"/>
            </a:spcAft>
            <a:buNone/>
          </a:pPr>
          <a:r>
            <a:rPr lang="en-US" sz="1050" b="0" i="0" kern="1200" dirty="0"/>
            <a:t>The world is facing a challenge of increasing environmental pollution and congestion on roads, which is primarily caused using cars. Cars not only results in air and noise pollution but also consumes a significant amount of non-renewable resources such as gasoline. Therefore, there is a need to explore alternative modes of transportation that are more sustainable, efficient, and economical</a:t>
          </a:r>
          <a:endParaRPr lang="en-US" sz="1050" kern="1200" dirty="0"/>
        </a:p>
      </dsp:txBody>
      <dsp:txXfrm>
        <a:off x="39238" y="39238"/>
        <a:ext cx="2815601" cy="1261206"/>
      </dsp:txXfrm>
    </dsp:sp>
    <dsp:sp modelId="{0087E241-44F6-481F-8BA0-6866F7F049E6}">
      <dsp:nvSpPr>
        <dsp:cNvPr id="0" name=""/>
        <dsp:cNvSpPr/>
      </dsp:nvSpPr>
      <dsp:spPr>
        <a:xfrm>
          <a:off x="375990" y="1562963"/>
          <a:ext cx="4261223" cy="13396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0" i="0" kern="1200" dirty="0"/>
            <a:t>Drones have the potential to be that alternative however, drones have limitations when it comes to weight capacity and flying time, which can be a significant constraint for certain applications. </a:t>
          </a:r>
          <a:endParaRPr lang="en-US" sz="1300" kern="1200" dirty="0"/>
        </a:p>
      </dsp:txBody>
      <dsp:txXfrm>
        <a:off x="415228" y="1602201"/>
        <a:ext cx="2935963" cy="1261206"/>
      </dsp:txXfrm>
    </dsp:sp>
    <dsp:sp modelId="{AB3C61A4-23B8-4728-8840-93C174B39A1D}">
      <dsp:nvSpPr>
        <dsp:cNvPr id="0" name=""/>
        <dsp:cNvSpPr/>
      </dsp:nvSpPr>
      <dsp:spPr>
        <a:xfrm>
          <a:off x="751980" y="3125926"/>
          <a:ext cx="4261223" cy="13396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0" i="0" kern="1200" dirty="0"/>
            <a:t>In this presentation, we will explore various ways to increase the weight capacity and flying time of drones, and why this is important for the future.</a:t>
          </a:r>
          <a:endParaRPr lang="en-US" sz="1300" kern="1200" dirty="0"/>
        </a:p>
      </dsp:txBody>
      <dsp:txXfrm>
        <a:off x="791218" y="3165164"/>
        <a:ext cx="2935963" cy="1261206"/>
      </dsp:txXfrm>
    </dsp:sp>
    <dsp:sp modelId="{ABD58D0E-FC87-4B5F-931A-0E2322C379C0}">
      <dsp:nvSpPr>
        <dsp:cNvPr id="0" name=""/>
        <dsp:cNvSpPr/>
      </dsp:nvSpPr>
      <dsp:spPr>
        <a:xfrm>
          <a:off x="3390429" y="1015926"/>
          <a:ext cx="870793" cy="870793"/>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dirty="0"/>
        </a:p>
      </dsp:txBody>
      <dsp:txXfrm>
        <a:off x="3586357" y="1015926"/>
        <a:ext cx="478937" cy="655272"/>
      </dsp:txXfrm>
    </dsp:sp>
    <dsp:sp modelId="{AD4EA787-3B09-40C8-9A90-C593C85E9C54}">
      <dsp:nvSpPr>
        <dsp:cNvPr id="0" name=""/>
        <dsp:cNvSpPr/>
      </dsp:nvSpPr>
      <dsp:spPr>
        <a:xfrm>
          <a:off x="3766419" y="2569957"/>
          <a:ext cx="870793" cy="870793"/>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dirty="0"/>
        </a:p>
      </dsp:txBody>
      <dsp:txXfrm>
        <a:off x="3962347" y="2569957"/>
        <a:ext cx="478937" cy="65527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AA3678-B4F8-4EAD-98AD-6368A0224F58}">
      <dsp:nvSpPr>
        <dsp:cNvPr id="0" name=""/>
        <dsp:cNvSpPr/>
      </dsp:nvSpPr>
      <dsp:spPr>
        <a:xfrm>
          <a:off x="0" y="24489"/>
          <a:ext cx="10515600" cy="6762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0" i="0" kern="1200" dirty="0"/>
            <a:t>Evaluating several tests on the </a:t>
          </a:r>
          <a:r>
            <a:rPr lang="en-GB" sz="1700" b="1" i="0" kern="1200" dirty="0"/>
            <a:t>DJI Mavic Pro</a:t>
          </a:r>
          <a:r>
            <a:rPr lang="en-GB" sz="1700" b="0" i="0" kern="1200" dirty="0"/>
            <a:t> drone </a:t>
          </a:r>
          <a:r>
            <a:rPr lang="en-US" sz="1700" b="0" i="0" kern="1200" dirty="0"/>
            <a:t>to evaluate the effect of modifications on it’s flying time and weight capacity. </a:t>
          </a:r>
          <a:endParaRPr lang="en-US" sz="1700" kern="1200" dirty="0"/>
        </a:p>
      </dsp:txBody>
      <dsp:txXfrm>
        <a:off x="33012" y="57501"/>
        <a:ext cx="10449576" cy="610236"/>
      </dsp:txXfrm>
    </dsp:sp>
    <dsp:sp modelId="{601C370C-440D-49D2-8E5A-63D5DE482E70}">
      <dsp:nvSpPr>
        <dsp:cNvPr id="0" name=""/>
        <dsp:cNvSpPr/>
      </dsp:nvSpPr>
      <dsp:spPr>
        <a:xfrm>
          <a:off x="0" y="749709"/>
          <a:ext cx="10515600" cy="6762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0" i="0" kern="1200" dirty="0"/>
            <a:t>To perform the tests, I used </a:t>
          </a:r>
          <a:r>
            <a:rPr lang="en-US" sz="1700" b="1" i="0" kern="1200" dirty="0"/>
            <a:t>a DJI Mavic Pro </a:t>
          </a:r>
          <a:r>
            <a:rPr lang="en-US" sz="1700" b="0" i="0" kern="1200" dirty="0"/>
            <a:t>drone.</a:t>
          </a:r>
          <a:endParaRPr lang="en-US" sz="1700" kern="1200" dirty="0"/>
        </a:p>
      </dsp:txBody>
      <dsp:txXfrm>
        <a:off x="33012" y="782721"/>
        <a:ext cx="10449576" cy="610236"/>
      </dsp:txXfrm>
    </dsp:sp>
    <dsp:sp modelId="{DF745951-E1CC-4439-968D-25F2707D2BCC}">
      <dsp:nvSpPr>
        <dsp:cNvPr id="0" name=""/>
        <dsp:cNvSpPr/>
      </dsp:nvSpPr>
      <dsp:spPr>
        <a:xfrm>
          <a:off x="0" y="1474929"/>
          <a:ext cx="10515600" cy="6762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0" i="0" kern="1200" dirty="0"/>
            <a:t>The </a:t>
          </a:r>
          <a:r>
            <a:rPr lang="en-US" sz="1700" b="1" i="0" kern="1200" dirty="0"/>
            <a:t>battery life </a:t>
          </a:r>
          <a:r>
            <a:rPr lang="en-US" sz="1700" b="0" i="0" kern="1200" dirty="0"/>
            <a:t>test involved fully charging the drone's battery and flying it until the battery was depleted. Then use a fully charged high-capacity battery to fl</a:t>
          </a:r>
          <a:r>
            <a:rPr lang="en-US" sz="1700" kern="1200" dirty="0"/>
            <a:t>y until it was depleted.</a:t>
          </a:r>
        </a:p>
      </dsp:txBody>
      <dsp:txXfrm>
        <a:off x="33012" y="1507941"/>
        <a:ext cx="10449576" cy="610236"/>
      </dsp:txXfrm>
    </dsp:sp>
    <dsp:sp modelId="{ADE29878-C2C3-44DD-B5BD-1DF646F73D8B}">
      <dsp:nvSpPr>
        <dsp:cNvPr id="0" name=""/>
        <dsp:cNvSpPr/>
      </dsp:nvSpPr>
      <dsp:spPr>
        <a:xfrm>
          <a:off x="0" y="2200149"/>
          <a:ext cx="10515600" cy="6762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0" i="0" kern="1200" dirty="0"/>
            <a:t>The </a:t>
          </a:r>
          <a:r>
            <a:rPr lang="en-US" sz="1700" b="1" i="0" kern="1200" dirty="0"/>
            <a:t>propeller efficiency </a:t>
          </a:r>
          <a:r>
            <a:rPr lang="en-US" sz="1700" b="0" i="0" kern="1200" dirty="0"/>
            <a:t>test was performed by using new carbon fiber propellers to fly the drone at a constant altitude whilst measuring the speed using the GPS system. After, compare these results </a:t>
          </a:r>
          <a:r>
            <a:rPr lang="en-US" sz="1700" kern="1200" dirty="0"/>
            <a:t>with the stock propellers.</a:t>
          </a:r>
        </a:p>
      </dsp:txBody>
      <dsp:txXfrm>
        <a:off x="33012" y="2233161"/>
        <a:ext cx="10449576" cy="610236"/>
      </dsp:txXfrm>
    </dsp:sp>
    <dsp:sp modelId="{0061962A-3AF3-483D-9B13-9892E168591A}">
      <dsp:nvSpPr>
        <dsp:cNvPr id="0" name=""/>
        <dsp:cNvSpPr/>
      </dsp:nvSpPr>
      <dsp:spPr>
        <a:xfrm>
          <a:off x="0" y="2925369"/>
          <a:ext cx="10515600" cy="6762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0" i="0" kern="1200" dirty="0"/>
            <a:t>The </a:t>
          </a:r>
          <a:r>
            <a:rPr lang="en-US" sz="1700" b="1" i="0" kern="1200" dirty="0"/>
            <a:t>payload capacity </a:t>
          </a:r>
          <a:r>
            <a:rPr lang="en-US" sz="1700" b="0" i="0" kern="1200" dirty="0"/>
            <a:t>test involved adding different weights to the drone and flying it until the battery was depleted.</a:t>
          </a:r>
          <a:endParaRPr lang="en-US" sz="1700" kern="1200" dirty="0"/>
        </a:p>
      </dsp:txBody>
      <dsp:txXfrm>
        <a:off x="33012" y="2958381"/>
        <a:ext cx="10449576" cy="610236"/>
      </dsp:txXfrm>
    </dsp:sp>
    <dsp:sp modelId="{26EAEE80-C1B9-4E71-9EFF-8593F338198E}">
      <dsp:nvSpPr>
        <dsp:cNvPr id="0" name=""/>
        <dsp:cNvSpPr/>
      </dsp:nvSpPr>
      <dsp:spPr>
        <a:xfrm>
          <a:off x="0" y="3650589"/>
          <a:ext cx="10515600" cy="6762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0" i="0" kern="1200" dirty="0"/>
            <a:t>The </a:t>
          </a:r>
          <a:r>
            <a:rPr lang="en-US" sz="1700" b="1" i="0" kern="1200" dirty="0"/>
            <a:t>wind resistance </a:t>
          </a:r>
          <a:r>
            <a:rPr lang="en-US" sz="1700" b="0" i="0" kern="1200" dirty="0"/>
            <a:t>test involved flying the drone in different wind speeds and directions, while the altitude test involved flying the drone at different altitude</a:t>
          </a:r>
          <a:endParaRPr lang="en-US" sz="1700" kern="1200" dirty="0"/>
        </a:p>
      </dsp:txBody>
      <dsp:txXfrm>
        <a:off x="33012" y="3683601"/>
        <a:ext cx="10449576" cy="610236"/>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9A493-A4B4-B095-DC2D-56A962AB930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12DE95C-1121-F532-CE1E-E3C92E77EF6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86135A7-5F76-C121-31A7-DA74B3720551}"/>
              </a:ext>
            </a:extLst>
          </p:cNvPr>
          <p:cNvSpPr>
            <a:spLocks noGrp="1"/>
          </p:cNvSpPr>
          <p:nvPr>
            <p:ph type="dt" sz="half" idx="10"/>
          </p:nvPr>
        </p:nvSpPr>
        <p:spPr/>
        <p:txBody>
          <a:bodyPr/>
          <a:lstStyle/>
          <a:p>
            <a:fld id="{941E95B2-FCF7-4836-A5C4-7FD2E7654FD3}" type="datetimeFigureOut">
              <a:rPr lang="en-GB" smtClean="0"/>
              <a:t>23/04/2023</a:t>
            </a:fld>
            <a:endParaRPr lang="en-GB"/>
          </a:p>
        </p:txBody>
      </p:sp>
      <p:sp>
        <p:nvSpPr>
          <p:cNvPr id="5" name="Footer Placeholder 4">
            <a:extLst>
              <a:ext uri="{FF2B5EF4-FFF2-40B4-BE49-F238E27FC236}">
                <a16:creationId xmlns:a16="http://schemas.microsoft.com/office/drawing/2014/main" id="{A902EFBD-67FC-7BB5-9B2A-CEDBAD22E2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9033D5-0FAA-B237-6B19-2976B60071FD}"/>
              </a:ext>
            </a:extLst>
          </p:cNvPr>
          <p:cNvSpPr>
            <a:spLocks noGrp="1"/>
          </p:cNvSpPr>
          <p:nvPr>
            <p:ph type="sldNum" sz="quarter" idx="12"/>
          </p:nvPr>
        </p:nvSpPr>
        <p:spPr/>
        <p:txBody>
          <a:bodyPr/>
          <a:lstStyle/>
          <a:p>
            <a:fld id="{46DE5B90-F367-4C61-B4D7-D2A43A04497D}" type="slidenum">
              <a:rPr lang="en-GB" smtClean="0"/>
              <a:t>‹#›</a:t>
            </a:fld>
            <a:endParaRPr lang="en-GB"/>
          </a:p>
        </p:txBody>
      </p:sp>
    </p:spTree>
    <p:extLst>
      <p:ext uri="{BB962C8B-B14F-4D97-AF65-F5344CB8AC3E}">
        <p14:creationId xmlns:p14="http://schemas.microsoft.com/office/powerpoint/2010/main" val="9330936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00E927-32CE-3C83-7522-A8CA306502C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0B95490-D3C9-644C-F74F-20E91AA731B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1A24A4-F0FC-E3A1-E6CC-54B0B96C3343}"/>
              </a:ext>
            </a:extLst>
          </p:cNvPr>
          <p:cNvSpPr>
            <a:spLocks noGrp="1"/>
          </p:cNvSpPr>
          <p:nvPr>
            <p:ph type="dt" sz="half" idx="10"/>
          </p:nvPr>
        </p:nvSpPr>
        <p:spPr/>
        <p:txBody>
          <a:bodyPr/>
          <a:lstStyle/>
          <a:p>
            <a:fld id="{941E95B2-FCF7-4836-A5C4-7FD2E7654FD3}" type="datetimeFigureOut">
              <a:rPr lang="en-GB" smtClean="0"/>
              <a:t>23/04/2023</a:t>
            </a:fld>
            <a:endParaRPr lang="en-GB"/>
          </a:p>
        </p:txBody>
      </p:sp>
      <p:sp>
        <p:nvSpPr>
          <p:cNvPr id="5" name="Footer Placeholder 4">
            <a:extLst>
              <a:ext uri="{FF2B5EF4-FFF2-40B4-BE49-F238E27FC236}">
                <a16:creationId xmlns:a16="http://schemas.microsoft.com/office/drawing/2014/main" id="{7B95946E-5E8D-2D67-200D-5DB7DA82E8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849589-BB44-EE22-2C2F-C8B13EF2B3AA}"/>
              </a:ext>
            </a:extLst>
          </p:cNvPr>
          <p:cNvSpPr>
            <a:spLocks noGrp="1"/>
          </p:cNvSpPr>
          <p:nvPr>
            <p:ph type="sldNum" sz="quarter" idx="12"/>
          </p:nvPr>
        </p:nvSpPr>
        <p:spPr/>
        <p:txBody>
          <a:bodyPr/>
          <a:lstStyle/>
          <a:p>
            <a:fld id="{46DE5B90-F367-4C61-B4D7-D2A43A04497D}" type="slidenum">
              <a:rPr lang="en-GB" smtClean="0"/>
              <a:t>‹#›</a:t>
            </a:fld>
            <a:endParaRPr lang="en-GB"/>
          </a:p>
        </p:txBody>
      </p:sp>
    </p:spTree>
    <p:extLst>
      <p:ext uri="{BB962C8B-B14F-4D97-AF65-F5344CB8AC3E}">
        <p14:creationId xmlns:p14="http://schemas.microsoft.com/office/powerpoint/2010/main" val="38789643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71EEB-2F35-01E4-50D5-1D9AD74DEC6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FDD6990-F778-0175-145B-824C08D8971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BE3BA86-89AB-F639-2154-813A70C0E172}"/>
              </a:ext>
            </a:extLst>
          </p:cNvPr>
          <p:cNvSpPr>
            <a:spLocks noGrp="1"/>
          </p:cNvSpPr>
          <p:nvPr>
            <p:ph type="dt" sz="half" idx="10"/>
          </p:nvPr>
        </p:nvSpPr>
        <p:spPr/>
        <p:txBody>
          <a:bodyPr/>
          <a:lstStyle/>
          <a:p>
            <a:fld id="{941E95B2-FCF7-4836-A5C4-7FD2E7654FD3}" type="datetimeFigureOut">
              <a:rPr lang="en-GB" smtClean="0"/>
              <a:t>23/04/2023</a:t>
            </a:fld>
            <a:endParaRPr lang="en-GB"/>
          </a:p>
        </p:txBody>
      </p:sp>
      <p:sp>
        <p:nvSpPr>
          <p:cNvPr id="5" name="Footer Placeholder 4">
            <a:extLst>
              <a:ext uri="{FF2B5EF4-FFF2-40B4-BE49-F238E27FC236}">
                <a16:creationId xmlns:a16="http://schemas.microsoft.com/office/drawing/2014/main" id="{755542BD-D24E-242B-BB46-44CA64F981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262E9F-5356-94BB-21B5-5C1238BC41F2}"/>
              </a:ext>
            </a:extLst>
          </p:cNvPr>
          <p:cNvSpPr>
            <a:spLocks noGrp="1"/>
          </p:cNvSpPr>
          <p:nvPr>
            <p:ph type="sldNum" sz="quarter" idx="12"/>
          </p:nvPr>
        </p:nvSpPr>
        <p:spPr/>
        <p:txBody>
          <a:bodyPr/>
          <a:lstStyle/>
          <a:p>
            <a:fld id="{46DE5B90-F367-4C61-B4D7-D2A43A04497D}" type="slidenum">
              <a:rPr lang="en-GB" smtClean="0"/>
              <a:t>‹#›</a:t>
            </a:fld>
            <a:endParaRPr lang="en-GB"/>
          </a:p>
        </p:txBody>
      </p:sp>
    </p:spTree>
    <p:extLst>
      <p:ext uri="{BB962C8B-B14F-4D97-AF65-F5344CB8AC3E}">
        <p14:creationId xmlns:p14="http://schemas.microsoft.com/office/powerpoint/2010/main" val="13555265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3C911-CFE9-8F11-3C11-873F5FF667A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322E7B3-02A0-21FC-84E5-04CA8BB080F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B5773D5-2D93-7603-40C8-0FC872AB1F7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25CAC40-5399-E8E3-C291-64CA2F3C25E6}"/>
              </a:ext>
            </a:extLst>
          </p:cNvPr>
          <p:cNvSpPr>
            <a:spLocks noGrp="1"/>
          </p:cNvSpPr>
          <p:nvPr>
            <p:ph type="dt" sz="half" idx="10"/>
          </p:nvPr>
        </p:nvSpPr>
        <p:spPr/>
        <p:txBody>
          <a:bodyPr/>
          <a:lstStyle/>
          <a:p>
            <a:fld id="{941E95B2-FCF7-4836-A5C4-7FD2E7654FD3}" type="datetimeFigureOut">
              <a:rPr lang="en-GB" smtClean="0"/>
              <a:t>23/04/2023</a:t>
            </a:fld>
            <a:endParaRPr lang="en-GB"/>
          </a:p>
        </p:txBody>
      </p:sp>
      <p:sp>
        <p:nvSpPr>
          <p:cNvPr id="6" name="Footer Placeholder 5">
            <a:extLst>
              <a:ext uri="{FF2B5EF4-FFF2-40B4-BE49-F238E27FC236}">
                <a16:creationId xmlns:a16="http://schemas.microsoft.com/office/drawing/2014/main" id="{9E877AF0-C4D8-A194-735E-3C01FE1EDF7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17B1BB-3B4A-B881-982D-EB014525692D}"/>
              </a:ext>
            </a:extLst>
          </p:cNvPr>
          <p:cNvSpPr>
            <a:spLocks noGrp="1"/>
          </p:cNvSpPr>
          <p:nvPr>
            <p:ph type="sldNum" sz="quarter" idx="12"/>
          </p:nvPr>
        </p:nvSpPr>
        <p:spPr/>
        <p:txBody>
          <a:bodyPr/>
          <a:lstStyle/>
          <a:p>
            <a:fld id="{46DE5B90-F367-4C61-B4D7-D2A43A04497D}" type="slidenum">
              <a:rPr lang="en-GB" smtClean="0"/>
              <a:t>‹#›</a:t>
            </a:fld>
            <a:endParaRPr lang="en-GB"/>
          </a:p>
        </p:txBody>
      </p:sp>
    </p:spTree>
    <p:extLst>
      <p:ext uri="{BB962C8B-B14F-4D97-AF65-F5344CB8AC3E}">
        <p14:creationId xmlns:p14="http://schemas.microsoft.com/office/powerpoint/2010/main" val="3537131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4C1C8-1042-81D9-E168-0B396D9890F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E25E584-B2A7-6EFE-6828-3D1547746A7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599E29-C33D-D5CE-3250-E18D05CFB96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31145C4-04FD-A37B-4CCA-793AFB86311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B18C0BC-6084-5DD7-6464-48A6E26C7EB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B81651E-5A0A-0C67-3445-F86DFDEFA304}"/>
              </a:ext>
            </a:extLst>
          </p:cNvPr>
          <p:cNvSpPr>
            <a:spLocks noGrp="1"/>
          </p:cNvSpPr>
          <p:nvPr>
            <p:ph type="dt" sz="half" idx="10"/>
          </p:nvPr>
        </p:nvSpPr>
        <p:spPr/>
        <p:txBody>
          <a:bodyPr/>
          <a:lstStyle/>
          <a:p>
            <a:fld id="{941E95B2-FCF7-4836-A5C4-7FD2E7654FD3}" type="datetimeFigureOut">
              <a:rPr lang="en-GB" smtClean="0"/>
              <a:t>23/04/2023</a:t>
            </a:fld>
            <a:endParaRPr lang="en-GB"/>
          </a:p>
        </p:txBody>
      </p:sp>
      <p:sp>
        <p:nvSpPr>
          <p:cNvPr id="8" name="Footer Placeholder 7">
            <a:extLst>
              <a:ext uri="{FF2B5EF4-FFF2-40B4-BE49-F238E27FC236}">
                <a16:creationId xmlns:a16="http://schemas.microsoft.com/office/drawing/2014/main" id="{318D2EF1-2FA0-1097-B076-ABCED08980A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65DE5BD-EA74-0420-DC4D-CD3BAAEBECEC}"/>
              </a:ext>
            </a:extLst>
          </p:cNvPr>
          <p:cNvSpPr>
            <a:spLocks noGrp="1"/>
          </p:cNvSpPr>
          <p:nvPr>
            <p:ph type="sldNum" sz="quarter" idx="12"/>
          </p:nvPr>
        </p:nvSpPr>
        <p:spPr/>
        <p:txBody>
          <a:bodyPr/>
          <a:lstStyle/>
          <a:p>
            <a:fld id="{46DE5B90-F367-4C61-B4D7-D2A43A04497D}" type="slidenum">
              <a:rPr lang="en-GB" smtClean="0"/>
              <a:t>‹#›</a:t>
            </a:fld>
            <a:endParaRPr lang="en-GB"/>
          </a:p>
        </p:txBody>
      </p:sp>
    </p:spTree>
    <p:extLst>
      <p:ext uri="{BB962C8B-B14F-4D97-AF65-F5344CB8AC3E}">
        <p14:creationId xmlns:p14="http://schemas.microsoft.com/office/powerpoint/2010/main" val="4540418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54210-7149-2E19-F96E-D8B14346668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2480BC4-3B0C-9C8B-6053-FE7531944857}"/>
              </a:ext>
            </a:extLst>
          </p:cNvPr>
          <p:cNvSpPr>
            <a:spLocks noGrp="1"/>
          </p:cNvSpPr>
          <p:nvPr>
            <p:ph type="dt" sz="half" idx="10"/>
          </p:nvPr>
        </p:nvSpPr>
        <p:spPr/>
        <p:txBody>
          <a:bodyPr/>
          <a:lstStyle/>
          <a:p>
            <a:fld id="{941E95B2-FCF7-4836-A5C4-7FD2E7654FD3}" type="datetimeFigureOut">
              <a:rPr lang="en-GB" smtClean="0"/>
              <a:t>23/04/2023</a:t>
            </a:fld>
            <a:endParaRPr lang="en-GB"/>
          </a:p>
        </p:txBody>
      </p:sp>
      <p:sp>
        <p:nvSpPr>
          <p:cNvPr id="4" name="Footer Placeholder 3">
            <a:extLst>
              <a:ext uri="{FF2B5EF4-FFF2-40B4-BE49-F238E27FC236}">
                <a16:creationId xmlns:a16="http://schemas.microsoft.com/office/drawing/2014/main" id="{911870C5-3653-14FD-035B-397A1E2639E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47CAE7A-DBE3-D2E8-C8C6-EEF947452447}"/>
              </a:ext>
            </a:extLst>
          </p:cNvPr>
          <p:cNvSpPr>
            <a:spLocks noGrp="1"/>
          </p:cNvSpPr>
          <p:nvPr>
            <p:ph type="sldNum" sz="quarter" idx="12"/>
          </p:nvPr>
        </p:nvSpPr>
        <p:spPr/>
        <p:txBody>
          <a:bodyPr/>
          <a:lstStyle/>
          <a:p>
            <a:fld id="{46DE5B90-F367-4C61-B4D7-D2A43A04497D}" type="slidenum">
              <a:rPr lang="en-GB" smtClean="0"/>
              <a:t>‹#›</a:t>
            </a:fld>
            <a:endParaRPr lang="en-GB"/>
          </a:p>
        </p:txBody>
      </p:sp>
    </p:spTree>
    <p:extLst>
      <p:ext uri="{BB962C8B-B14F-4D97-AF65-F5344CB8AC3E}">
        <p14:creationId xmlns:p14="http://schemas.microsoft.com/office/powerpoint/2010/main" val="32533109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A73250-F2D2-BDF7-4EC3-B6E11E8DB906}"/>
              </a:ext>
            </a:extLst>
          </p:cNvPr>
          <p:cNvSpPr>
            <a:spLocks noGrp="1"/>
          </p:cNvSpPr>
          <p:nvPr>
            <p:ph type="dt" sz="half" idx="10"/>
          </p:nvPr>
        </p:nvSpPr>
        <p:spPr/>
        <p:txBody>
          <a:bodyPr/>
          <a:lstStyle/>
          <a:p>
            <a:fld id="{941E95B2-FCF7-4836-A5C4-7FD2E7654FD3}" type="datetimeFigureOut">
              <a:rPr lang="en-GB" smtClean="0"/>
              <a:t>23/04/2023</a:t>
            </a:fld>
            <a:endParaRPr lang="en-GB"/>
          </a:p>
        </p:txBody>
      </p:sp>
      <p:sp>
        <p:nvSpPr>
          <p:cNvPr id="3" name="Footer Placeholder 2">
            <a:extLst>
              <a:ext uri="{FF2B5EF4-FFF2-40B4-BE49-F238E27FC236}">
                <a16:creationId xmlns:a16="http://schemas.microsoft.com/office/drawing/2014/main" id="{4663D3A7-4DEB-80E4-527C-6C6FF3A52FA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7BD9603-4FFF-8D92-E0DF-78F0A2DCB802}"/>
              </a:ext>
            </a:extLst>
          </p:cNvPr>
          <p:cNvSpPr>
            <a:spLocks noGrp="1"/>
          </p:cNvSpPr>
          <p:nvPr>
            <p:ph type="sldNum" sz="quarter" idx="12"/>
          </p:nvPr>
        </p:nvSpPr>
        <p:spPr/>
        <p:txBody>
          <a:bodyPr/>
          <a:lstStyle/>
          <a:p>
            <a:fld id="{46DE5B90-F367-4C61-B4D7-D2A43A04497D}" type="slidenum">
              <a:rPr lang="en-GB" smtClean="0"/>
              <a:t>‹#›</a:t>
            </a:fld>
            <a:endParaRPr lang="en-GB"/>
          </a:p>
        </p:txBody>
      </p:sp>
    </p:spTree>
    <p:extLst>
      <p:ext uri="{BB962C8B-B14F-4D97-AF65-F5344CB8AC3E}">
        <p14:creationId xmlns:p14="http://schemas.microsoft.com/office/powerpoint/2010/main" val="3540416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CA83E-B421-EB40-81A7-521336E102F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51585FF-B7ED-EB33-7A08-6765D434306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EDA86EC-6DCA-C975-8E8F-7C943400E53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0C88D74-C999-EDA8-7385-F6C773AE928A}"/>
              </a:ext>
            </a:extLst>
          </p:cNvPr>
          <p:cNvSpPr>
            <a:spLocks noGrp="1"/>
          </p:cNvSpPr>
          <p:nvPr>
            <p:ph type="dt" sz="half" idx="10"/>
          </p:nvPr>
        </p:nvSpPr>
        <p:spPr/>
        <p:txBody>
          <a:bodyPr/>
          <a:lstStyle/>
          <a:p>
            <a:fld id="{941E95B2-FCF7-4836-A5C4-7FD2E7654FD3}" type="datetimeFigureOut">
              <a:rPr lang="en-GB" smtClean="0"/>
              <a:t>23/04/2023</a:t>
            </a:fld>
            <a:endParaRPr lang="en-GB"/>
          </a:p>
        </p:txBody>
      </p:sp>
      <p:sp>
        <p:nvSpPr>
          <p:cNvPr id="6" name="Footer Placeholder 5">
            <a:extLst>
              <a:ext uri="{FF2B5EF4-FFF2-40B4-BE49-F238E27FC236}">
                <a16:creationId xmlns:a16="http://schemas.microsoft.com/office/drawing/2014/main" id="{DDA1C3CE-C328-E4ED-F349-0E1E0E3170C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6FA057-C398-5685-83EF-BA2856318384}"/>
              </a:ext>
            </a:extLst>
          </p:cNvPr>
          <p:cNvSpPr>
            <a:spLocks noGrp="1"/>
          </p:cNvSpPr>
          <p:nvPr>
            <p:ph type="sldNum" sz="quarter" idx="12"/>
          </p:nvPr>
        </p:nvSpPr>
        <p:spPr/>
        <p:txBody>
          <a:bodyPr/>
          <a:lstStyle/>
          <a:p>
            <a:fld id="{46DE5B90-F367-4C61-B4D7-D2A43A04497D}" type="slidenum">
              <a:rPr lang="en-GB" smtClean="0"/>
              <a:t>‹#›</a:t>
            </a:fld>
            <a:endParaRPr lang="en-GB"/>
          </a:p>
        </p:txBody>
      </p:sp>
    </p:spTree>
    <p:extLst>
      <p:ext uri="{BB962C8B-B14F-4D97-AF65-F5344CB8AC3E}">
        <p14:creationId xmlns:p14="http://schemas.microsoft.com/office/powerpoint/2010/main" val="31743855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27183-9954-B78E-31E9-CD5B899B57E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3C43478-5B21-5CCC-1811-83670D6668C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3AD3D0A-E21F-A519-9EBD-D1EE6D1D39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614C2F1-67D6-B323-123B-C1E68D140DE6}"/>
              </a:ext>
            </a:extLst>
          </p:cNvPr>
          <p:cNvSpPr>
            <a:spLocks noGrp="1"/>
          </p:cNvSpPr>
          <p:nvPr>
            <p:ph type="dt" sz="half" idx="10"/>
          </p:nvPr>
        </p:nvSpPr>
        <p:spPr/>
        <p:txBody>
          <a:bodyPr/>
          <a:lstStyle/>
          <a:p>
            <a:fld id="{941E95B2-FCF7-4836-A5C4-7FD2E7654FD3}" type="datetimeFigureOut">
              <a:rPr lang="en-GB" smtClean="0"/>
              <a:t>23/04/2023</a:t>
            </a:fld>
            <a:endParaRPr lang="en-GB"/>
          </a:p>
        </p:txBody>
      </p:sp>
      <p:sp>
        <p:nvSpPr>
          <p:cNvPr id="6" name="Footer Placeholder 5">
            <a:extLst>
              <a:ext uri="{FF2B5EF4-FFF2-40B4-BE49-F238E27FC236}">
                <a16:creationId xmlns:a16="http://schemas.microsoft.com/office/drawing/2014/main" id="{292D326F-9F36-E996-EA84-027B17C778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B52C7FF-8A36-26B5-2FF9-08FF2D35104E}"/>
              </a:ext>
            </a:extLst>
          </p:cNvPr>
          <p:cNvSpPr>
            <a:spLocks noGrp="1"/>
          </p:cNvSpPr>
          <p:nvPr>
            <p:ph type="sldNum" sz="quarter" idx="12"/>
          </p:nvPr>
        </p:nvSpPr>
        <p:spPr/>
        <p:txBody>
          <a:bodyPr/>
          <a:lstStyle/>
          <a:p>
            <a:fld id="{46DE5B90-F367-4C61-B4D7-D2A43A04497D}" type="slidenum">
              <a:rPr lang="en-GB" smtClean="0"/>
              <a:t>‹#›</a:t>
            </a:fld>
            <a:endParaRPr lang="en-GB"/>
          </a:p>
        </p:txBody>
      </p:sp>
    </p:spTree>
    <p:extLst>
      <p:ext uri="{BB962C8B-B14F-4D97-AF65-F5344CB8AC3E}">
        <p14:creationId xmlns:p14="http://schemas.microsoft.com/office/powerpoint/2010/main" val="37515765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511B4-697B-41BC-47C6-6D767F503F5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9345E62-8155-8F02-8CE6-E922116B4A2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41A356-A2C8-7A74-C54F-E339DEC2347B}"/>
              </a:ext>
            </a:extLst>
          </p:cNvPr>
          <p:cNvSpPr>
            <a:spLocks noGrp="1"/>
          </p:cNvSpPr>
          <p:nvPr>
            <p:ph type="dt" sz="half" idx="10"/>
          </p:nvPr>
        </p:nvSpPr>
        <p:spPr/>
        <p:txBody>
          <a:bodyPr/>
          <a:lstStyle/>
          <a:p>
            <a:fld id="{941E95B2-FCF7-4836-A5C4-7FD2E7654FD3}" type="datetimeFigureOut">
              <a:rPr lang="en-GB" smtClean="0"/>
              <a:t>23/04/2023</a:t>
            </a:fld>
            <a:endParaRPr lang="en-GB"/>
          </a:p>
        </p:txBody>
      </p:sp>
      <p:sp>
        <p:nvSpPr>
          <p:cNvPr id="5" name="Footer Placeholder 4">
            <a:extLst>
              <a:ext uri="{FF2B5EF4-FFF2-40B4-BE49-F238E27FC236}">
                <a16:creationId xmlns:a16="http://schemas.microsoft.com/office/drawing/2014/main" id="{91549BCA-2A43-D4F7-EEBF-623AC26985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F61B6A-EE9B-1F0E-DCBC-95B1D7DFEF56}"/>
              </a:ext>
            </a:extLst>
          </p:cNvPr>
          <p:cNvSpPr>
            <a:spLocks noGrp="1"/>
          </p:cNvSpPr>
          <p:nvPr>
            <p:ph type="sldNum" sz="quarter" idx="12"/>
          </p:nvPr>
        </p:nvSpPr>
        <p:spPr/>
        <p:txBody>
          <a:bodyPr/>
          <a:lstStyle/>
          <a:p>
            <a:fld id="{46DE5B90-F367-4C61-B4D7-D2A43A04497D}" type="slidenum">
              <a:rPr lang="en-GB" smtClean="0"/>
              <a:t>‹#›</a:t>
            </a:fld>
            <a:endParaRPr lang="en-GB"/>
          </a:p>
        </p:txBody>
      </p:sp>
    </p:spTree>
    <p:extLst>
      <p:ext uri="{BB962C8B-B14F-4D97-AF65-F5344CB8AC3E}">
        <p14:creationId xmlns:p14="http://schemas.microsoft.com/office/powerpoint/2010/main" val="35568120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7E1D34-8A50-D604-E218-61760B1F703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D90DF9E-D2AD-3904-97A3-33AA1AEF353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00DFAE-B8ED-1447-CBE6-C5405F59CB20}"/>
              </a:ext>
            </a:extLst>
          </p:cNvPr>
          <p:cNvSpPr>
            <a:spLocks noGrp="1"/>
          </p:cNvSpPr>
          <p:nvPr>
            <p:ph type="dt" sz="half" idx="10"/>
          </p:nvPr>
        </p:nvSpPr>
        <p:spPr/>
        <p:txBody>
          <a:bodyPr/>
          <a:lstStyle/>
          <a:p>
            <a:fld id="{941E95B2-FCF7-4836-A5C4-7FD2E7654FD3}" type="datetimeFigureOut">
              <a:rPr lang="en-GB" smtClean="0"/>
              <a:t>23/04/2023</a:t>
            </a:fld>
            <a:endParaRPr lang="en-GB"/>
          </a:p>
        </p:txBody>
      </p:sp>
      <p:sp>
        <p:nvSpPr>
          <p:cNvPr id="5" name="Footer Placeholder 4">
            <a:extLst>
              <a:ext uri="{FF2B5EF4-FFF2-40B4-BE49-F238E27FC236}">
                <a16:creationId xmlns:a16="http://schemas.microsoft.com/office/drawing/2014/main" id="{99F59FB6-B48F-0D5A-8E6A-4EE321E1EE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E40083-DE10-1894-82CD-E09BBAB991DC}"/>
              </a:ext>
            </a:extLst>
          </p:cNvPr>
          <p:cNvSpPr>
            <a:spLocks noGrp="1"/>
          </p:cNvSpPr>
          <p:nvPr>
            <p:ph type="sldNum" sz="quarter" idx="12"/>
          </p:nvPr>
        </p:nvSpPr>
        <p:spPr/>
        <p:txBody>
          <a:bodyPr/>
          <a:lstStyle/>
          <a:p>
            <a:fld id="{46DE5B90-F367-4C61-B4D7-D2A43A04497D}" type="slidenum">
              <a:rPr lang="en-GB" smtClean="0"/>
              <a:t>‹#›</a:t>
            </a:fld>
            <a:endParaRPr lang="en-GB"/>
          </a:p>
        </p:txBody>
      </p:sp>
    </p:spTree>
    <p:extLst>
      <p:ext uri="{BB962C8B-B14F-4D97-AF65-F5344CB8AC3E}">
        <p14:creationId xmlns:p14="http://schemas.microsoft.com/office/powerpoint/2010/main" val="28827710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11385F-91F7-0423-11CB-C1C6E23A430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FCE5733-846F-29A2-76EE-1023AA8A02A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09AC96-65D8-050A-3624-5DC3198606C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41E95B2-FCF7-4836-A5C4-7FD2E7654FD3}" type="datetimeFigureOut">
              <a:rPr lang="en-GB" smtClean="0"/>
              <a:t>23/04/2023</a:t>
            </a:fld>
            <a:endParaRPr lang="en-GB"/>
          </a:p>
        </p:txBody>
      </p:sp>
      <p:sp>
        <p:nvSpPr>
          <p:cNvPr id="5" name="Footer Placeholder 4">
            <a:extLst>
              <a:ext uri="{FF2B5EF4-FFF2-40B4-BE49-F238E27FC236}">
                <a16:creationId xmlns:a16="http://schemas.microsoft.com/office/drawing/2014/main" id="{A9B2D0E1-A89A-D788-857D-89F9494A76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8DEF6E8-9941-B509-6A5D-DD1269F7DD7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6DE5B90-F367-4C61-B4D7-D2A43A04497D}" type="slidenum">
              <a:rPr lang="en-GB" smtClean="0"/>
              <a:t>‹#›</a:t>
            </a:fld>
            <a:endParaRPr lang="en-GB"/>
          </a:p>
        </p:txBody>
      </p:sp>
    </p:spTree>
    <p:extLst>
      <p:ext uri="{BB962C8B-B14F-4D97-AF65-F5344CB8AC3E}">
        <p14:creationId xmlns:p14="http://schemas.microsoft.com/office/powerpoint/2010/main" val="33491559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13.jpe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0.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9">
            <a:extLst>
              <a:ext uri="{FF2B5EF4-FFF2-40B4-BE49-F238E27FC236}">
                <a16:creationId xmlns:a16="http://schemas.microsoft.com/office/drawing/2014/main" id="{65219498-D544-41AC-98FE-8F956EF66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1">
            <a:extLst>
              <a:ext uri="{FF2B5EF4-FFF2-40B4-BE49-F238E27FC236}">
                <a16:creationId xmlns:a16="http://schemas.microsoft.com/office/drawing/2014/main" id="{F500DBFC-17A9-4E0A-AEE2-A49F9AEEF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66AAEAE-B9CE-6A6A-F160-D6D6EFE6877D}"/>
              </a:ext>
            </a:extLst>
          </p:cNvPr>
          <p:cNvSpPr>
            <a:spLocks noGrp="1"/>
          </p:cNvSpPr>
          <p:nvPr>
            <p:ph type="ctrTitle"/>
          </p:nvPr>
        </p:nvSpPr>
        <p:spPr>
          <a:xfrm>
            <a:off x="804672" y="4267832"/>
            <a:ext cx="4805691" cy="2310250"/>
          </a:xfrm>
        </p:spPr>
        <p:txBody>
          <a:bodyPr anchor="t">
            <a:normAutofit/>
          </a:bodyPr>
          <a:lstStyle/>
          <a:p>
            <a:pPr algn="l"/>
            <a:r>
              <a:rPr lang="en-US" sz="4000" dirty="0"/>
              <a:t>Can drones with increased flight time &amp; capacity be more economical than cars?</a:t>
            </a:r>
            <a:endParaRPr lang="en-GB" sz="4000" dirty="0"/>
          </a:p>
        </p:txBody>
      </p:sp>
      <p:sp>
        <p:nvSpPr>
          <p:cNvPr id="3" name="Subtitle 2">
            <a:extLst>
              <a:ext uri="{FF2B5EF4-FFF2-40B4-BE49-F238E27FC236}">
                <a16:creationId xmlns:a16="http://schemas.microsoft.com/office/drawing/2014/main" id="{9A1F4432-0B32-1AC9-C87F-858FA470AE8E}"/>
              </a:ext>
            </a:extLst>
          </p:cNvPr>
          <p:cNvSpPr>
            <a:spLocks noGrp="1"/>
          </p:cNvSpPr>
          <p:nvPr>
            <p:ph type="subTitle" idx="1"/>
          </p:nvPr>
        </p:nvSpPr>
        <p:spPr>
          <a:xfrm>
            <a:off x="804672" y="3428999"/>
            <a:ext cx="4805691" cy="838831"/>
          </a:xfrm>
        </p:spPr>
        <p:txBody>
          <a:bodyPr anchor="b">
            <a:normAutofit/>
          </a:bodyPr>
          <a:lstStyle/>
          <a:p>
            <a:pPr algn="l"/>
            <a:r>
              <a:rPr lang="en-US" sz="2000" dirty="0">
                <a:solidFill>
                  <a:schemeClr val="tx2"/>
                </a:solidFill>
              </a:rPr>
              <a:t>Created by Khiylo Hesson-Grant</a:t>
            </a:r>
            <a:endParaRPr lang="en-GB" sz="2000" dirty="0">
              <a:solidFill>
                <a:schemeClr val="tx2"/>
              </a:solidFill>
            </a:endParaRPr>
          </a:p>
        </p:txBody>
      </p:sp>
      <p:grpSp>
        <p:nvGrpSpPr>
          <p:cNvPr id="21" name="Group 13">
            <a:extLst>
              <a:ext uri="{FF2B5EF4-FFF2-40B4-BE49-F238E27FC236}">
                <a16:creationId xmlns:a16="http://schemas.microsoft.com/office/drawing/2014/main" id="{D74613BB-817C-4C4F-8A24-4936F2F064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1023" y="52996"/>
            <a:ext cx="6093363" cy="6805005"/>
            <a:chOff x="6101023" y="52996"/>
            <a:chExt cx="6093363" cy="6805005"/>
          </a:xfrm>
        </p:grpSpPr>
        <p:sp>
          <p:nvSpPr>
            <p:cNvPr id="15" name="Freeform: Shape 14">
              <a:extLst>
                <a:ext uri="{FF2B5EF4-FFF2-40B4-BE49-F238E27FC236}">
                  <a16:creationId xmlns:a16="http://schemas.microsoft.com/office/drawing/2014/main" id="{926C820D-9A01-44F0-AE18-C2DAB089B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4" y="52997"/>
              <a:ext cx="6093362" cy="6805004"/>
            </a:xfrm>
            <a:custGeom>
              <a:avLst/>
              <a:gdLst>
                <a:gd name="connsiteX0" fmla="*/ 3517682 w 5890490"/>
                <a:gd name="connsiteY0" fmla="*/ 0 h 6578439"/>
                <a:gd name="connsiteX1" fmla="*/ 5849513 w 5890490"/>
                <a:gd name="connsiteY1" fmla="*/ 841730 h 6578439"/>
                <a:gd name="connsiteX2" fmla="*/ 5890490 w 5890490"/>
                <a:gd name="connsiteY2" fmla="*/ 879060 h 6578439"/>
                <a:gd name="connsiteX3" fmla="*/ 5890490 w 5890490"/>
                <a:gd name="connsiteY3" fmla="*/ 1816052 h 6578439"/>
                <a:gd name="connsiteX4" fmla="*/ 5856961 w 5890490"/>
                <a:gd name="connsiteY4" fmla="*/ 1771023 h 6578439"/>
                <a:gd name="connsiteX5" fmla="*/ 5655397 w 5890490"/>
                <a:gd name="connsiteY5" fmla="*/ 1548813 h 6578439"/>
                <a:gd name="connsiteX6" fmla="*/ 3517682 w 5890490"/>
                <a:gd name="connsiteY6" fmla="*/ 658717 h 6578439"/>
                <a:gd name="connsiteX7" fmla="*/ 2395696 w 5890490"/>
                <a:gd name="connsiteY7" fmla="*/ 850721 h 6578439"/>
                <a:gd name="connsiteX8" fmla="*/ 1519955 w 5890490"/>
                <a:gd name="connsiteY8" fmla="*/ 1450441 h 6578439"/>
                <a:gd name="connsiteX9" fmla="*/ 1223630 w 5890490"/>
                <a:gd name="connsiteY9" fmla="*/ 1841430 h 6578439"/>
                <a:gd name="connsiteX10" fmla="*/ 1075857 w 5890490"/>
                <a:gd name="connsiteY10" fmla="*/ 2329343 h 6578439"/>
                <a:gd name="connsiteX11" fmla="*/ 731010 w 5890490"/>
                <a:gd name="connsiteY11" fmla="*/ 3483744 h 6578439"/>
                <a:gd name="connsiteX12" fmla="*/ 741000 w 5890490"/>
                <a:gd name="connsiteY12" fmla="*/ 4479719 h 6578439"/>
                <a:gd name="connsiteX13" fmla="*/ 1315615 w 5890490"/>
                <a:gd name="connsiteY13" fmla="*/ 5443827 h 6578439"/>
                <a:gd name="connsiteX14" fmla="*/ 2277503 w 5890490"/>
                <a:gd name="connsiteY14" fmla="*/ 6259386 h 6578439"/>
                <a:gd name="connsiteX15" fmla="*/ 3439448 w 5890490"/>
                <a:gd name="connsiteY15" fmla="*/ 6551739 h 6578439"/>
                <a:gd name="connsiteX16" fmla="*/ 4408732 w 5890490"/>
                <a:gd name="connsiteY16" fmla="*/ 6255172 h 6578439"/>
                <a:gd name="connsiteX17" fmla="*/ 5343243 w 5890490"/>
                <a:gd name="connsiteY17" fmla="*/ 5442509 h 6578439"/>
                <a:gd name="connsiteX18" fmla="*/ 5745566 w 5890490"/>
                <a:gd name="connsiteY18" fmla="*/ 5056656 h 6578439"/>
                <a:gd name="connsiteX19" fmla="*/ 5890490 w 5890490"/>
                <a:gd name="connsiteY19" fmla="*/ 4920880 h 6578439"/>
                <a:gd name="connsiteX20" fmla="*/ 5890490 w 5890490"/>
                <a:gd name="connsiteY20" fmla="*/ 5821966 h 6578439"/>
                <a:gd name="connsiteX21" fmla="*/ 5802002 w 5890490"/>
                <a:gd name="connsiteY21" fmla="*/ 5907904 h 6578439"/>
                <a:gd name="connsiteX22" fmla="*/ 5294358 w 5890490"/>
                <a:gd name="connsiteY22" fmla="*/ 6397505 h 6578439"/>
                <a:gd name="connsiteX23" fmla="*/ 5077178 w 5890490"/>
                <a:gd name="connsiteY23" fmla="*/ 6578439 h 6578439"/>
                <a:gd name="connsiteX24" fmla="*/ 1567290 w 5890490"/>
                <a:gd name="connsiteY24" fmla="*/ 6578439 h 6578439"/>
                <a:gd name="connsiteX25" fmla="*/ 1508588 w 5890490"/>
                <a:gd name="connsiteY25" fmla="*/ 6535186 h 6578439"/>
                <a:gd name="connsiteX26" fmla="*/ 826498 w 5890490"/>
                <a:gd name="connsiteY26" fmla="*/ 5876034 h 6578439"/>
                <a:gd name="connsiteX27" fmla="*/ 122403 w 5890490"/>
                <a:gd name="connsiteY27" fmla="*/ 3255655 h 6578439"/>
                <a:gd name="connsiteX28" fmla="*/ 1061197 w 5890490"/>
                <a:gd name="connsiteY28" fmla="*/ 984650 h 6578439"/>
                <a:gd name="connsiteX29" fmla="*/ 3517682 w 5890490"/>
                <a:gd name="connsiteY29"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890490" h="6578439">
                  <a:moveTo>
                    <a:pt x="3517682" y="0"/>
                  </a:moveTo>
                  <a:cubicBezTo>
                    <a:pt x="4402016" y="0"/>
                    <a:pt x="5213741" y="315483"/>
                    <a:pt x="5849513" y="841730"/>
                  </a:cubicBezTo>
                  <a:lnTo>
                    <a:pt x="5890490" y="879060"/>
                  </a:lnTo>
                  <a:lnTo>
                    <a:pt x="5890490" y="1816052"/>
                  </a:lnTo>
                  <a:lnTo>
                    <a:pt x="5856961" y="1771023"/>
                  </a:lnTo>
                  <a:cubicBezTo>
                    <a:pt x="5793650" y="1694076"/>
                    <a:pt x="5726429" y="1619959"/>
                    <a:pt x="5655397" y="1548813"/>
                  </a:cubicBezTo>
                  <a:cubicBezTo>
                    <a:pt x="5082208" y="974906"/>
                    <a:pt x="4322973" y="658717"/>
                    <a:pt x="3517682" y="658717"/>
                  </a:cubicBezTo>
                  <a:cubicBezTo>
                    <a:pt x="3085520" y="658717"/>
                    <a:pt x="2718488" y="721533"/>
                    <a:pt x="2395696" y="850721"/>
                  </a:cubicBezTo>
                  <a:cubicBezTo>
                    <a:pt x="2079132" y="977407"/>
                    <a:pt x="1792668" y="1173626"/>
                    <a:pt x="1519955" y="1450441"/>
                  </a:cubicBezTo>
                  <a:cubicBezTo>
                    <a:pt x="1330275" y="1642840"/>
                    <a:pt x="1263719" y="1756094"/>
                    <a:pt x="1223630" y="1841430"/>
                  </a:cubicBezTo>
                  <a:cubicBezTo>
                    <a:pt x="1166545" y="1962981"/>
                    <a:pt x="1128532" y="2116663"/>
                    <a:pt x="1075857" y="2329343"/>
                  </a:cubicBezTo>
                  <a:cubicBezTo>
                    <a:pt x="1008652" y="2601153"/>
                    <a:pt x="916537" y="2973574"/>
                    <a:pt x="731010" y="3483744"/>
                  </a:cubicBezTo>
                  <a:cubicBezTo>
                    <a:pt x="617488" y="3795981"/>
                    <a:pt x="620731" y="4121653"/>
                    <a:pt x="741000" y="4479719"/>
                  </a:cubicBezTo>
                  <a:cubicBezTo>
                    <a:pt x="847257" y="4796172"/>
                    <a:pt x="1045888" y="5129481"/>
                    <a:pt x="1315615" y="5443827"/>
                  </a:cubicBezTo>
                  <a:cubicBezTo>
                    <a:pt x="1630753" y="5810980"/>
                    <a:pt x="1945371" y="6077784"/>
                    <a:pt x="2277503" y="6259386"/>
                  </a:cubicBezTo>
                  <a:cubicBezTo>
                    <a:pt x="2637530" y="6456133"/>
                    <a:pt x="3017536" y="6551739"/>
                    <a:pt x="3439448" y="6551739"/>
                  </a:cubicBezTo>
                  <a:cubicBezTo>
                    <a:pt x="3781571" y="6551739"/>
                    <a:pt x="4089573" y="6457449"/>
                    <a:pt x="4408732" y="6255172"/>
                  </a:cubicBezTo>
                  <a:cubicBezTo>
                    <a:pt x="4738010" y="6046310"/>
                    <a:pt x="5050941" y="5739207"/>
                    <a:pt x="5343243" y="5442509"/>
                  </a:cubicBezTo>
                  <a:cubicBezTo>
                    <a:pt x="5479860" y="5303970"/>
                    <a:pt x="5614918" y="5178206"/>
                    <a:pt x="5745566" y="5056656"/>
                  </a:cubicBezTo>
                  <a:lnTo>
                    <a:pt x="5890490" y="4920880"/>
                  </a:lnTo>
                  <a:lnTo>
                    <a:pt x="5890490" y="5821966"/>
                  </a:lnTo>
                  <a:lnTo>
                    <a:pt x="5802002"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5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15">
              <a:extLst>
                <a:ext uri="{FF2B5EF4-FFF2-40B4-BE49-F238E27FC236}">
                  <a16:creationId xmlns:a16="http://schemas.microsoft.com/office/drawing/2014/main" id="{458B604F-996E-4349-B131-E04ED285D8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5"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5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16">
              <a:extLst>
                <a:ext uri="{FF2B5EF4-FFF2-40B4-BE49-F238E27FC236}">
                  <a16:creationId xmlns:a16="http://schemas.microsoft.com/office/drawing/2014/main" id="{27CCEAF3-651B-4605-AE58-F96E227036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3"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flip="none" rotWithShape="1">
              <a:gsLst>
                <a:gs pos="2000">
                  <a:schemeClr val="bg1"/>
                </a:gs>
                <a:gs pos="16000">
                  <a:schemeClr val="accent6">
                    <a:alpha val="10000"/>
                  </a:schemeClr>
                </a:gs>
                <a:gs pos="100000">
                  <a:schemeClr val="bg1">
                    <a:alpha val="10000"/>
                  </a:schemeClr>
                </a:gs>
                <a:gs pos="85000">
                  <a:schemeClr val="accent1">
                    <a:alpha val="1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ED519330-E5F1-4248-B58C-1AA0D9E6DA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4"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1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24" name="Graphic 6" descr="Helicopter">
            <a:extLst>
              <a:ext uri="{FF2B5EF4-FFF2-40B4-BE49-F238E27FC236}">
                <a16:creationId xmlns:a16="http://schemas.microsoft.com/office/drawing/2014/main" id="{88298CD0-6C0F-76F8-152C-68B02CACAA9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29652" y="1859078"/>
            <a:ext cx="3821102" cy="3821102"/>
          </a:xfrm>
          <a:prstGeom prst="rect">
            <a:avLst/>
          </a:prstGeom>
          <a:ln>
            <a:noFill/>
          </a:ln>
        </p:spPr>
      </p:pic>
    </p:spTree>
    <p:extLst>
      <p:ext uri="{BB962C8B-B14F-4D97-AF65-F5344CB8AC3E}">
        <p14:creationId xmlns:p14="http://schemas.microsoft.com/office/powerpoint/2010/main" val="41966124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4259291-9BAC-50BB-A9C1-67E9433A4BCA}"/>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rPr>
              <a:t>Outline</a:t>
            </a:r>
            <a:endParaRPr lang="en-GB" sz="4000" dirty="0">
              <a:solidFill>
                <a:srgbClr val="FFFFFF"/>
              </a:solidFill>
            </a:endParaRPr>
          </a:p>
        </p:txBody>
      </p:sp>
      <p:graphicFrame>
        <p:nvGraphicFramePr>
          <p:cNvPr id="5" name="Content Placeholder 2">
            <a:extLst>
              <a:ext uri="{FF2B5EF4-FFF2-40B4-BE49-F238E27FC236}">
                <a16:creationId xmlns:a16="http://schemas.microsoft.com/office/drawing/2014/main" id="{10CBFDB3-5BEB-88F3-E90D-26E3889C2B89}"/>
              </a:ext>
            </a:extLst>
          </p:cNvPr>
          <p:cNvGraphicFramePr>
            <a:graphicFrameLocks noGrp="1"/>
          </p:cNvGraphicFramePr>
          <p:nvPr>
            <p:ph idx="1"/>
            <p:extLst>
              <p:ext uri="{D42A27DB-BD31-4B8C-83A1-F6EECF244321}">
                <p14:modId xmlns:p14="http://schemas.microsoft.com/office/powerpoint/2010/main" val="1768751298"/>
              </p:ext>
            </p:extLst>
          </p:nvPr>
        </p:nvGraphicFramePr>
        <p:xfrm>
          <a:off x="1189340" y="2120329"/>
          <a:ext cx="11226367"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677721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A82EC39-6105-DAE8-7DD8-DB766BD96FF9}"/>
              </a:ext>
            </a:extLst>
          </p:cNvPr>
          <p:cNvSpPr>
            <a:spLocks noGrp="1"/>
          </p:cNvSpPr>
          <p:nvPr>
            <p:ph type="title"/>
          </p:nvPr>
        </p:nvSpPr>
        <p:spPr>
          <a:xfrm>
            <a:off x="711470" y="207218"/>
            <a:ext cx="5251316" cy="947637"/>
          </a:xfrm>
        </p:spPr>
        <p:txBody>
          <a:bodyPr>
            <a:normAutofit/>
          </a:bodyPr>
          <a:lstStyle/>
          <a:p>
            <a:r>
              <a:rPr lang="en-US" dirty="0"/>
              <a:t>Introduction</a:t>
            </a:r>
            <a:endParaRPr lang="en-GB" dirty="0"/>
          </a:p>
        </p:txBody>
      </p:sp>
      <p:graphicFrame>
        <p:nvGraphicFramePr>
          <p:cNvPr id="14" name="Content Placeholder 2">
            <a:extLst>
              <a:ext uri="{FF2B5EF4-FFF2-40B4-BE49-F238E27FC236}">
                <a16:creationId xmlns:a16="http://schemas.microsoft.com/office/drawing/2014/main" id="{83BB65FB-B1CE-02E5-F6CD-321FE20D4F77}"/>
              </a:ext>
            </a:extLst>
          </p:cNvPr>
          <p:cNvGraphicFramePr>
            <a:graphicFrameLocks noGrp="1"/>
          </p:cNvGraphicFramePr>
          <p:nvPr>
            <p:ph idx="1"/>
            <p:extLst>
              <p:ext uri="{D42A27DB-BD31-4B8C-83A1-F6EECF244321}">
                <p14:modId xmlns:p14="http://schemas.microsoft.com/office/powerpoint/2010/main" val="3014034176"/>
              </p:ext>
            </p:extLst>
          </p:nvPr>
        </p:nvGraphicFramePr>
        <p:xfrm>
          <a:off x="444618" y="1711354"/>
          <a:ext cx="5013204" cy="44656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2" name="Picture 4" descr="Drone flying over tulip fields">
            <a:extLst>
              <a:ext uri="{FF2B5EF4-FFF2-40B4-BE49-F238E27FC236}">
                <a16:creationId xmlns:a16="http://schemas.microsoft.com/office/drawing/2014/main" id="{5A296514-7A5A-A779-9D5A-597589CFACA5}"/>
              </a:ext>
            </a:extLst>
          </p:cNvPr>
          <p:cNvPicPr>
            <a:picLocks noChangeAspect="1"/>
          </p:cNvPicPr>
          <p:nvPr/>
        </p:nvPicPr>
        <p:blipFill rotWithShape="1">
          <a:blip r:embed="rId7"/>
          <a:srcRect l="13089" r="28873"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9152792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EB0B1FA-F377-A349-4BE9-56C045B6CA11}"/>
              </a:ext>
            </a:extLst>
          </p:cNvPr>
          <p:cNvSpPr>
            <a:spLocks noGrp="1"/>
          </p:cNvSpPr>
          <p:nvPr>
            <p:ph type="title"/>
          </p:nvPr>
        </p:nvSpPr>
        <p:spPr>
          <a:xfrm>
            <a:off x="1371599" y="294538"/>
            <a:ext cx="9895951" cy="1033669"/>
          </a:xfrm>
        </p:spPr>
        <p:txBody>
          <a:bodyPr>
            <a:normAutofit/>
          </a:bodyPr>
          <a:lstStyle/>
          <a:p>
            <a:r>
              <a:rPr lang="en-US" sz="4000" dirty="0">
                <a:solidFill>
                  <a:srgbClr val="FFFFFF"/>
                </a:solidFill>
              </a:rPr>
              <a:t>Why are drones important?</a:t>
            </a:r>
            <a:endParaRPr lang="en-GB" sz="4000" dirty="0">
              <a:solidFill>
                <a:srgbClr val="FFFFFF"/>
              </a:solidFill>
            </a:endParaRPr>
          </a:p>
        </p:txBody>
      </p:sp>
      <p:sp>
        <p:nvSpPr>
          <p:cNvPr id="28" name="Content Placeholder 2">
            <a:extLst>
              <a:ext uri="{FF2B5EF4-FFF2-40B4-BE49-F238E27FC236}">
                <a16:creationId xmlns:a16="http://schemas.microsoft.com/office/drawing/2014/main" id="{CFD71B86-3A95-A7F2-AEC6-D9960A32E226}"/>
              </a:ext>
            </a:extLst>
          </p:cNvPr>
          <p:cNvSpPr>
            <a:spLocks noGrp="1"/>
          </p:cNvSpPr>
          <p:nvPr>
            <p:ph idx="1"/>
          </p:nvPr>
        </p:nvSpPr>
        <p:spPr>
          <a:xfrm>
            <a:off x="1371599" y="2318197"/>
            <a:ext cx="9724031" cy="3683358"/>
          </a:xfrm>
        </p:spPr>
        <p:txBody>
          <a:bodyPr anchor="ctr">
            <a:normAutofit lnSpcReduction="10000"/>
          </a:bodyPr>
          <a:lstStyle/>
          <a:p>
            <a:r>
              <a:rPr lang="en-US" sz="2000" b="0" i="0" dirty="0">
                <a:effectLst/>
                <a:latin typeface="+mj-lt"/>
                <a:cs typeface="Calibri Light" panose="020F0302020204030204" pitchFamily="34" charset="0"/>
              </a:rPr>
              <a:t>Increasing the weight capacity and flying time of drones has the potential to unlock new applications and markets, improving the efficiency and safety of operations in various industries. </a:t>
            </a:r>
          </a:p>
          <a:p>
            <a:r>
              <a:rPr lang="en-US" sz="2000" dirty="0">
                <a:latin typeface="+mj-lt"/>
                <a:cs typeface="Calibri Light" panose="020F0302020204030204" pitchFamily="34" charset="0"/>
              </a:rPr>
              <a:t>D</a:t>
            </a:r>
            <a:r>
              <a:rPr lang="en-US" sz="2000" b="0" i="0" dirty="0">
                <a:effectLst/>
                <a:latin typeface="+mj-lt"/>
                <a:cs typeface="Calibri Light" panose="020F0302020204030204" pitchFamily="34" charset="0"/>
              </a:rPr>
              <a:t>rones with higher weight capacity can enable more efficient delivery services and reduce the need for ground transportation thus reducing air pollution. </a:t>
            </a:r>
          </a:p>
          <a:p>
            <a:r>
              <a:rPr lang="en-US" sz="2000" b="0" i="0" dirty="0">
                <a:effectLst/>
                <a:latin typeface="+mj-lt"/>
                <a:cs typeface="Calibri Light" panose="020F0302020204030204" pitchFamily="34" charset="0"/>
              </a:rPr>
              <a:t>Longer flying times can enhance the capabilities of drones in search and rescue operations and enable more extensive and efficient monitoring of wildlife and natural resources. </a:t>
            </a:r>
          </a:p>
          <a:p>
            <a:r>
              <a:rPr lang="en-US" sz="2000" b="0" i="0" dirty="0">
                <a:effectLst/>
                <a:latin typeface="+mj-lt"/>
              </a:rPr>
              <a:t>A survey conducted by the University of South Australia found that 72% of respondents were willing to use drones for package delivery, citing faster delivery times and reduced traffic congestion as the main benefits.</a:t>
            </a:r>
            <a:endParaRPr lang="en-US" sz="2000" b="0" i="0" dirty="0">
              <a:effectLst/>
              <a:latin typeface="+mj-lt"/>
              <a:cs typeface="Calibri Light" panose="020F0302020204030204" pitchFamily="34" charset="0"/>
            </a:endParaRPr>
          </a:p>
          <a:p>
            <a:r>
              <a:rPr lang="en-US" sz="2000" b="0" i="0" dirty="0">
                <a:effectLst/>
                <a:latin typeface="+mj-lt"/>
                <a:cs typeface="Calibri Light" panose="020F0302020204030204" pitchFamily="34" charset="0"/>
              </a:rPr>
              <a:t>Over time there has become an increasing need for drones with higher weight capacity and flying time to meet specific requirements of different applications.</a:t>
            </a:r>
            <a:endParaRPr lang="en-GB" sz="2000" dirty="0">
              <a:latin typeface="+mj-lt"/>
              <a:cs typeface="Calibri Light" panose="020F0302020204030204" pitchFamily="34" charset="0"/>
            </a:endParaRPr>
          </a:p>
        </p:txBody>
      </p:sp>
    </p:spTree>
    <p:extLst>
      <p:ext uri="{BB962C8B-B14F-4D97-AF65-F5344CB8AC3E}">
        <p14:creationId xmlns:p14="http://schemas.microsoft.com/office/powerpoint/2010/main" val="36450692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33D6BFF-D2B7-F3C6-37E2-9257E2176D04}"/>
              </a:ext>
            </a:extLst>
          </p:cNvPr>
          <p:cNvSpPr>
            <a:spLocks noGrp="1"/>
          </p:cNvSpPr>
          <p:nvPr>
            <p:ph type="title"/>
          </p:nvPr>
        </p:nvSpPr>
        <p:spPr>
          <a:xfrm>
            <a:off x="1371599" y="294538"/>
            <a:ext cx="9895951" cy="1033669"/>
          </a:xfrm>
        </p:spPr>
        <p:txBody>
          <a:bodyPr>
            <a:normAutofit/>
          </a:bodyPr>
          <a:lstStyle/>
          <a:p>
            <a:r>
              <a:rPr lang="en-US" sz="4000" dirty="0">
                <a:solidFill>
                  <a:srgbClr val="FFFFFF"/>
                </a:solidFill>
              </a:rPr>
              <a:t>Abstract</a:t>
            </a:r>
            <a:endParaRPr lang="en-GB" sz="4000" dirty="0">
              <a:solidFill>
                <a:srgbClr val="FFFFFF"/>
              </a:solidFill>
            </a:endParaRPr>
          </a:p>
        </p:txBody>
      </p:sp>
      <p:sp>
        <p:nvSpPr>
          <p:cNvPr id="5" name="Content Placeholder 4">
            <a:extLst>
              <a:ext uri="{FF2B5EF4-FFF2-40B4-BE49-F238E27FC236}">
                <a16:creationId xmlns:a16="http://schemas.microsoft.com/office/drawing/2014/main" id="{8051D57A-93AA-18A6-C1C1-6DCC32121ECC}"/>
              </a:ext>
            </a:extLst>
          </p:cNvPr>
          <p:cNvSpPr>
            <a:spLocks noGrp="1"/>
          </p:cNvSpPr>
          <p:nvPr>
            <p:ph idx="1"/>
          </p:nvPr>
        </p:nvSpPr>
        <p:spPr>
          <a:xfrm>
            <a:off x="1371599" y="2318197"/>
            <a:ext cx="9724031" cy="3683358"/>
          </a:xfrm>
        </p:spPr>
        <p:txBody>
          <a:bodyPr anchor="ctr">
            <a:normAutofit lnSpcReduction="10000"/>
          </a:bodyPr>
          <a:lstStyle/>
          <a:p>
            <a:r>
              <a:rPr lang="en-US" sz="2000" b="0" i="0" dirty="0">
                <a:effectLst/>
                <a:latin typeface="Calibri Light" panose="020F0302020204030204" pitchFamily="34" charset="0"/>
                <a:cs typeface="Calibri Light" panose="020F0302020204030204" pitchFamily="34" charset="0"/>
              </a:rPr>
              <a:t>The purpose of this study is to investigate the effects of cars and drones economically</a:t>
            </a:r>
          </a:p>
          <a:p>
            <a:r>
              <a:rPr lang="en-US" sz="2000" b="0" i="0" dirty="0">
                <a:effectLst/>
                <a:latin typeface="+mj-lt"/>
              </a:rPr>
              <a:t>Analyze recent advancements in drone technology and their potential to revolutionize transportation economics. </a:t>
            </a:r>
          </a:p>
          <a:p>
            <a:r>
              <a:rPr lang="en-US" sz="2000" b="0" i="0" dirty="0">
                <a:effectLst/>
                <a:latin typeface="+mj-lt"/>
              </a:rPr>
              <a:t>The presentation also examines the benefits and drawbacks of drones, such as reduced congestion and increased safety. </a:t>
            </a:r>
          </a:p>
          <a:p>
            <a:r>
              <a:rPr lang="en-US" sz="2000" b="0" i="0" dirty="0">
                <a:effectLst/>
                <a:latin typeface="+mj-lt"/>
              </a:rPr>
              <a:t>Through this investigation, we will find a solution for increasing drones flight time and capacity. </a:t>
            </a:r>
            <a:endParaRPr lang="en-US" sz="2000" b="0" i="0" dirty="0">
              <a:effectLst/>
              <a:latin typeface="+mj-lt"/>
              <a:cs typeface="Calibri Light" panose="020F0302020204030204" pitchFamily="34" charset="0"/>
            </a:endParaRPr>
          </a:p>
          <a:p>
            <a:r>
              <a:rPr lang="en-US" sz="2000" b="0" i="0" dirty="0">
                <a:effectLst/>
                <a:latin typeface="Calibri Light" panose="020F0302020204030204" pitchFamily="34" charset="0"/>
                <a:cs typeface="Calibri Light" panose="020F0302020204030204" pitchFamily="34" charset="0"/>
              </a:rPr>
              <a:t>To achieve this, I have researched several tests performed on the popular </a:t>
            </a:r>
            <a:r>
              <a:rPr lang="en-GB" sz="2000" b="0" i="0" dirty="0">
                <a:effectLst/>
                <a:latin typeface="Calibri Light" panose="020F0302020204030204" pitchFamily="34" charset="0"/>
                <a:cs typeface="Calibri Light" panose="020F0302020204030204" pitchFamily="34" charset="0"/>
              </a:rPr>
              <a:t>DJI Mavic Pro drone</a:t>
            </a:r>
            <a:r>
              <a:rPr lang="en-US" sz="2000" dirty="0">
                <a:latin typeface="Calibri Light" panose="020F0302020204030204" pitchFamily="34" charset="0"/>
                <a:cs typeface="Calibri Light" panose="020F0302020204030204" pitchFamily="34" charset="0"/>
              </a:rPr>
              <a:t> and calculated a hypothesis based around common drone statistics.</a:t>
            </a:r>
            <a:endParaRPr lang="en-US" sz="2000" b="0" i="0" dirty="0">
              <a:effectLst/>
              <a:latin typeface="Calibri Light" panose="020F0302020204030204" pitchFamily="34" charset="0"/>
              <a:cs typeface="Calibri Light" panose="020F0302020204030204" pitchFamily="34" charset="0"/>
            </a:endParaRPr>
          </a:p>
          <a:p>
            <a:r>
              <a:rPr lang="en-US" sz="2000" b="0" i="0" dirty="0">
                <a:effectLst/>
                <a:latin typeface="Calibri Light" panose="020F0302020204030204" pitchFamily="34" charset="0"/>
                <a:cs typeface="Calibri Light" panose="020F0302020204030204" pitchFamily="34" charset="0"/>
              </a:rPr>
              <a:t>The results show that implementing </a:t>
            </a:r>
            <a:r>
              <a:rPr lang="en-US" sz="2000" dirty="0">
                <a:latin typeface="Calibri Light" panose="020F0302020204030204" pitchFamily="34" charset="0"/>
                <a:cs typeface="Calibri Light" panose="020F0302020204030204" pitchFamily="34" charset="0"/>
              </a:rPr>
              <a:t>new</a:t>
            </a:r>
            <a:r>
              <a:rPr lang="en-US" sz="2000" b="0" i="0" dirty="0">
                <a:effectLst/>
                <a:latin typeface="Calibri Light" panose="020F0302020204030204" pitchFamily="34" charset="0"/>
                <a:cs typeface="Calibri Light" panose="020F0302020204030204" pitchFamily="34" charset="0"/>
              </a:rPr>
              <a:t> modifications can significantly improve the flying time and weight capacity of drones.</a:t>
            </a:r>
            <a:endParaRPr lang="en-GB" sz="2000"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1584021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E8141FC-86C2-A299-2C01-8C33BC7342A4}"/>
              </a:ext>
            </a:extLst>
          </p:cNvPr>
          <p:cNvSpPr>
            <a:spLocks noGrp="1"/>
          </p:cNvSpPr>
          <p:nvPr>
            <p:ph type="title"/>
          </p:nvPr>
        </p:nvSpPr>
        <p:spPr>
          <a:xfrm>
            <a:off x="466722" y="586855"/>
            <a:ext cx="3201366" cy="3387497"/>
          </a:xfrm>
        </p:spPr>
        <p:txBody>
          <a:bodyPr anchor="b">
            <a:normAutofit/>
          </a:bodyPr>
          <a:lstStyle/>
          <a:p>
            <a:pPr algn="r"/>
            <a:r>
              <a:rPr lang="en-US" sz="4000" dirty="0">
                <a:solidFill>
                  <a:srgbClr val="FFFFFF"/>
                </a:solidFill>
              </a:rPr>
              <a:t>Motivation</a:t>
            </a:r>
            <a:endParaRPr lang="en-GB" sz="4000" dirty="0">
              <a:solidFill>
                <a:srgbClr val="FFFFFF"/>
              </a:solidFill>
            </a:endParaRPr>
          </a:p>
        </p:txBody>
      </p:sp>
      <p:sp>
        <p:nvSpPr>
          <p:cNvPr id="3" name="Content Placeholder 2">
            <a:extLst>
              <a:ext uri="{FF2B5EF4-FFF2-40B4-BE49-F238E27FC236}">
                <a16:creationId xmlns:a16="http://schemas.microsoft.com/office/drawing/2014/main" id="{36834A59-989E-2C04-1832-4C318A585D28}"/>
              </a:ext>
            </a:extLst>
          </p:cNvPr>
          <p:cNvSpPr>
            <a:spLocks noGrp="1"/>
          </p:cNvSpPr>
          <p:nvPr>
            <p:ph idx="1"/>
          </p:nvPr>
        </p:nvSpPr>
        <p:spPr>
          <a:xfrm>
            <a:off x="4810259" y="649480"/>
            <a:ext cx="6555347" cy="5546047"/>
          </a:xfrm>
        </p:spPr>
        <p:txBody>
          <a:bodyPr anchor="ctr">
            <a:normAutofit/>
          </a:bodyPr>
          <a:lstStyle/>
          <a:p>
            <a:r>
              <a:rPr lang="en-US" sz="2000" b="0" i="0" dirty="0">
                <a:effectLst/>
                <a:latin typeface="+mj-lt"/>
              </a:rPr>
              <a:t>Drones have the potential to become an alternative mode of transportation that can address some of the existing transportation challenges. </a:t>
            </a:r>
          </a:p>
          <a:p>
            <a:r>
              <a:rPr lang="en-US" sz="2000" b="0" i="0" dirty="0">
                <a:effectLst/>
                <a:latin typeface="+mj-lt"/>
              </a:rPr>
              <a:t>A study conducted by the University of Cambridge found that the carbon footprint of using drones for package delivery is lower than using vans, even when factoring in the manufacturing and energy consumption of the drones.</a:t>
            </a:r>
          </a:p>
          <a:p>
            <a:pPr algn="l"/>
            <a:r>
              <a:rPr lang="en-US" sz="2000" b="0" i="0" dirty="0">
                <a:effectLst/>
                <a:latin typeface="+mj-lt"/>
              </a:rPr>
              <a:t>Drones are known for their flexibility, speed, and ability to access remote and inaccessible areas. With advancements in technology, drones have become more efficient and reliable, and their use is increasing in various industries, including e-commerce, agriculture, and logistics.</a:t>
            </a:r>
          </a:p>
          <a:p>
            <a:pPr algn="l"/>
            <a:r>
              <a:rPr lang="en-US" sz="2000" b="0" i="0" dirty="0">
                <a:effectLst/>
                <a:latin typeface="+mj-lt"/>
              </a:rPr>
              <a:t>However, the adoption of drones as a mode of transportation for people is still limited due to limited carrying capacity, short battery life, and high costs. In this project, I aim to explore how drones can become more economical than cars and solve some of the existing transportation challenges.</a:t>
            </a:r>
          </a:p>
          <a:p>
            <a:pPr algn="l"/>
            <a:endParaRPr lang="en-US" sz="2000" b="0" i="0" dirty="0">
              <a:effectLst/>
              <a:latin typeface="Calisto MT" panose="02040603050505030304" pitchFamily="18" charset="0"/>
            </a:endParaRPr>
          </a:p>
        </p:txBody>
      </p:sp>
    </p:spTree>
    <p:extLst>
      <p:ext uri="{BB962C8B-B14F-4D97-AF65-F5344CB8AC3E}">
        <p14:creationId xmlns:p14="http://schemas.microsoft.com/office/powerpoint/2010/main" val="21821075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1908789-B945-F59A-14FC-501931FFE673}"/>
              </a:ext>
            </a:extLst>
          </p:cNvPr>
          <p:cNvSpPr>
            <a:spLocks noGrp="1"/>
          </p:cNvSpPr>
          <p:nvPr>
            <p:ph type="title"/>
          </p:nvPr>
        </p:nvSpPr>
        <p:spPr>
          <a:xfrm>
            <a:off x="466722" y="586855"/>
            <a:ext cx="3201366" cy="3387497"/>
          </a:xfrm>
        </p:spPr>
        <p:txBody>
          <a:bodyPr anchor="b">
            <a:normAutofit/>
          </a:bodyPr>
          <a:lstStyle/>
          <a:p>
            <a:pPr algn="r"/>
            <a:r>
              <a:rPr lang="en-US" sz="4000" dirty="0">
                <a:solidFill>
                  <a:srgbClr val="FFFFFF"/>
                </a:solidFill>
              </a:rPr>
              <a:t>The solutions</a:t>
            </a:r>
            <a:endParaRPr lang="en-GB" sz="4000" dirty="0">
              <a:solidFill>
                <a:srgbClr val="FFFFFF"/>
              </a:solidFill>
            </a:endParaRPr>
          </a:p>
        </p:txBody>
      </p:sp>
      <p:sp>
        <p:nvSpPr>
          <p:cNvPr id="17" name="Content Placeholder 2">
            <a:extLst>
              <a:ext uri="{FF2B5EF4-FFF2-40B4-BE49-F238E27FC236}">
                <a16:creationId xmlns:a16="http://schemas.microsoft.com/office/drawing/2014/main" id="{BE0DF5A7-8FCF-35CC-E996-760C43054EFA}"/>
              </a:ext>
            </a:extLst>
          </p:cNvPr>
          <p:cNvSpPr>
            <a:spLocks noGrp="1"/>
          </p:cNvSpPr>
          <p:nvPr>
            <p:ph idx="1"/>
          </p:nvPr>
        </p:nvSpPr>
        <p:spPr>
          <a:xfrm>
            <a:off x="4810259" y="649480"/>
            <a:ext cx="6555347" cy="5546047"/>
          </a:xfrm>
        </p:spPr>
        <p:txBody>
          <a:bodyPr anchor="ctr">
            <a:normAutofit/>
          </a:bodyPr>
          <a:lstStyle/>
          <a:p>
            <a:r>
              <a:rPr lang="en-US" sz="2000" b="0" i="0" dirty="0">
                <a:effectLst/>
                <a:latin typeface="+mj-lt"/>
                <a:cs typeface="Calibri Light" panose="020F0302020204030204" pitchFamily="34" charset="0"/>
              </a:rPr>
              <a:t>The use of drones for transportation is a rapidly growing field, with a wide range of applications and potential benefits. However, there are several challenges that need to be addressed in order to make drones a viable and economical option for delivery services. </a:t>
            </a:r>
          </a:p>
          <a:p>
            <a:r>
              <a:rPr lang="en-US" sz="2000" b="0" i="0" dirty="0">
                <a:effectLst/>
                <a:latin typeface="+mj-lt"/>
                <a:cs typeface="Calibri Light" panose="020F0302020204030204" pitchFamily="34" charset="0"/>
              </a:rPr>
              <a:t>These challenges include increasing flight time and payload capacity, improving navigation and obstacle avoidance, and developing efficient and reliable charging and docking stations. </a:t>
            </a:r>
            <a:r>
              <a:rPr lang="en-US" sz="2000" dirty="0">
                <a:latin typeface="+mj-lt"/>
                <a:cs typeface="Calibri Light" panose="020F0302020204030204" pitchFamily="34" charset="0"/>
              </a:rPr>
              <a:t>My</a:t>
            </a:r>
            <a:r>
              <a:rPr lang="en-US" sz="2000" b="0" i="0" dirty="0">
                <a:effectLst/>
                <a:latin typeface="+mj-lt"/>
                <a:cs typeface="Calibri Light" panose="020F0302020204030204" pitchFamily="34" charset="0"/>
              </a:rPr>
              <a:t> research aims to address some of these challenges by exploring new technologies and approaches to make drones more economical than cars.</a:t>
            </a:r>
            <a:endParaRPr lang="en-US" sz="2000" dirty="0">
              <a:latin typeface="+mj-lt"/>
              <a:cs typeface="Calibri Light" panose="020F0302020204030204" pitchFamily="34" charset="0"/>
            </a:endParaRPr>
          </a:p>
          <a:p>
            <a:r>
              <a:rPr lang="en-US" sz="2000" b="0" i="0" dirty="0">
                <a:effectLst/>
                <a:latin typeface="+mj-lt"/>
                <a:cs typeface="Calibri Light" panose="020F0302020204030204" pitchFamily="34" charset="0"/>
              </a:rPr>
              <a:t>With the implementation of the appropriate strategies, such as using a remote charging dock, lightweight materials and improving battery technology, we can achieve a significant improvement in the weight capacity and flying time of drones. </a:t>
            </a:r>
          </a:p>
        </p:txBody>
      </p:sp>
    </p:spTree>
    <p:extLst>
      <p:ext uri="{BB962C8B-B14F-4D97-AF65-F5344CB8AC3E}">
        <p14:creationId xmlns:p14="http://schemas.microsoft.com/office/powerpoint/2010/main" val="40883015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9CF72B6-F023-8CCE-4AD0-CD0A64FB7DB4}"/>
              </a:ext>
            </a:extLst>
          </p:cNvPr>
          <p:cNvSpPr>
            <a:spLocks noGrp="1"/>
          </p:cNvSpPr>
          <p:nvPr>
            <p:ph type="title"/>
          </p:nvPr>
        </p:nvSpPr>
        <p:spPr>
          <a:xfrm>
            <a:off x="466722" y="586855"/>
            <a:ext cx="3201366" cy="3387497"/>
          </a:xfrm>
        </p:spPr>
        <p:txBody>
          <a:bodyPr anchor="b">
            <a:normAutofit/>
          </a:bodyPr>
          <a:lstStyle/>
          <a:p>
            <a:pPr algn="r"/>
            <a:r>
              <a:rPr lang="en-US" sz="4000" dirty="0">
                <a:solidFill>
                  <a:srgbClr val="FFFFFF"/>
                </a:solidFill>
              </a:rPr>
              <a:t>What are Drones? </a:t>
            </a:r>
            <a:endParaRPr lang="en-GB" sz="4000" dirty="0">
              <a:solidFill>
                <a:srgbClr val="FFFFFF"/>
              </a:solidFill>
            </a:endParaRPr>
          </a:p>
        </p:txBody>
      </p:sp>
      <p:sp>
        <p:nvSpPr>
          <p:cNvPr id="28" name="Content Placeholder 2">
            <a:extLst>
              <a:ext uri="{FF2B5EF4-FFF2-40B4-BE49-F238E27FC236}">
                <a16:creationId xmlns:a16="http://schemas.microsoft.com/office/drawing/2014/main" id="{3EDF1360-FF37-CA92-C88D-4826158E9FB3}"/>
              </a:ext>
            </a:extLst>
          </p:cNvPr>
          <p:cNvSpPr>
            <a:spLocks noGrp="1"/>
          </p:cNvSpPr>
          <p:nvPr>
            <p:ph idx="1"/>
          </p:nvPr>
        </p:nvSpPr>
        <p:spPr>
          <a:xfrm>
            <a:off x="4698858" y="-264920"/>
            <a:ext cx="6555347" cy="5546047"/>
          </a:xfrm>
        </p:spPr>
        <p:txBody>
          <a:bodyPr anchor="ctr">
            <a:normAutofit/>
          </a:bodyPr>
          <a:lstStyle/>
          <a:p>
            <a:r>
              <a:rPr lang="en-US" sz="2000" b="0" i="0" dirty="0">
                <a:effectLst/>
                <a:latin typeface="Calibri Light" panose="020F0302020204030204" pitchFamily="34" charset="0"/>
                <a:cs typeface="Calibri Light" panose="020F0302020204030204" pitchFamily="34" charset="0"/>
              </a:rPr>
              <a:t>Drones, also known as unmanned aerial vehicles (UAVs), are flying machines that are remotely controlled or fly autonomously using pre-programmed flight plans. </a:t>
            </a:r>
          </a:p>
          <a:p>
            <a:r>
              <a:rPr lang="en-US" sz="2000" b="0" i="0" dirty="0">
                <a:effectLst/>
                <a:latin typeface="Calibri Light" panose="020F0302020204030204" pitchFamily="34" charset="0"/>
                <a:cs typeface="Calibri Light" panose="020F0302020204030204" pitchFamily="34" charset="0"/>
              </a:rPr>
              <a:t>They come in a variety of shapes and sizes, from small quadcopters that can fit in the palm of your hand to large, industrial-grade drones used in the military and other industries.</a:t>
            </a:r>
          </a:p>
          <a:p>
            <a:r>
              <a:rPr lang="en-US" sz="2000" b="0" i="0" dirty="0">
                <a:effectLst/>
                <a:latin typeface="Calibri Light" panose="020F0302020204030204" pitchFamily="34" charset="0"/>
                <a:cs typeface="Calibri Light" panose="020F0302020204030204" pitchFamily="34" charset="0"/>
              </a:rPr>
              <a:t>Drones </a:t>
            </a:r>
            <a:r>
              <a:rPr lang="en-US" sz="2000" dirty="0">
                <a:latin typeface="Calibri Light" panose="020F0302020204030204" pitchFamily="34" charset="0"/>
                <a:cs typeface="Calibri Light" panose="020F0302020204030204" pitchFamily="34" charset="0"/>
              </a:rPr>
              <a:t>can be</a:t>
            </a:r>
            <a:r>
              <a:rPr lang="en-US" sz="2000" b="0" i="0" dirty="0">
                <a:effectLst/>
                <a:latin typeface="Calibri Light" panose="020F0302020204030204" pitchFamily="34" charset="0"/>
                <a:cs typeface="Calibri Light" panose="020F0302020204030204" pitchFamily="34" charset="0"/>
              </a:rPr>
              <a:t> equipped with cameras, sensors, and other specialized equipment that allow them to capture aerial footage and perform various tasks without the need for human intervention. </a:t>
            </a:r>
          </a:p>
          <a:p>
            <a:r>
              <a:rPr lang="en-US" sz="2000" b="0" i="0" dirty="0">
                <a:effectLst/>
                <a:latin typeface="Calibri Light" panose="020F0302020204030204" pitchFamily="34" charset="0"/>
                <a:cs typeface="Calibri Light" panose="020F0302020204030204" pitchFamily="34" charset="0"/>
              </a:rPr>
              <a:t>They are used for a wide range of purposes, </a:t>
            </a:r>
            <a:r>
              <a:rPr lang="en-US" sz="2000" dirty="0">
                <a:latin typeface="Calibri Light" panose="020F0302020204030204" pitchFamily="34" charset="0"/>
                <a:cs typeface="Calibri Light" panose="020F0302020204030204" pitchFamily="34" charset="0"/>
              </a:rPr>
              <a:t>such as</a:t>
            </a:r>
            <a:r>
              <a:rPr lang="en-US" sz="2000" b="0" i="0" dirty="0">
                <a:effectLst/>
                <a:latin typeface="Calibri Light" panose="020F0302020204030204" pitchFamily="34" charset="0"/>
                <a:cs typeface="Calibri Light" panose="020F0302020204030204" pitchFamily="34" charset="0"/>
              </a:rPr>
              <a:t> aerial photography and videography, search and rescue missions, mapping and surveying, package </a:t>
            </a:r>
            <a:r>
              <a:rPr lang="en-US" sz="2000" b="0" i="0" dirty="0" err="1">
                <a:effectLst/>
                <a:latin typeface="Calibri Light" panose="020F0302020204030204" pitchFamily="34" charset="0"/>
                <a:cs typeface="Calibri Light" panose="020F0302020204030204" pitchFamily="34" charset="0"/>
              </a:rPr>
              <a:t>deliverys</a:t>
            </a:r>
            <a:r>
              <a:rPr lang="en-US" sz="2000" b="0" i="0" dirty="0">
                <a:effectLst/>
                <a:latin typeface="Calibri Light" panose="020F0302020204030204" pitchFamily="34" charset="0"/>
                <a:cs typeface="Calibri Light" panose="020F0302020204030204" pitchFamily="34" charset="0"/>
              </a:rPr>
              <a:t> and much more.</a:t>
            </a:r>
          </a:p>
          <a:p>
            <a:endParaRPr lang="en-GB" sz="2000" dirty="0">
              <a:latin typeface="Calibri Light" panose="020F0302020204030204" pitchFamily="34" charset="0"/>
              <a:cs typeface="Calibri Light" panose="020F0302020204030204" pitchFamily="34" charset="0"/>
            </a:endParaRPr>
          </a:p>
        </p:txBody>
      </p:sp>
      <p:pic>
        <p:nvPicPr>
          <p:cNvPr id="12292" name="Picture 4" descr="figure 6">
            <a:extLst>
              <a:ext uri="{FF2B5EF4-FFF2-40B4-BE49-F238E27FC236}">
                <a16:creationId xmlns:a16="http://schemas.microsoft.com/office/drawing/2014/main" id="{29AE22FE-551E-C2E8-0E56-45C4964E190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05054" y="4768453"/>
            <a:ext cx="5915346" cy="20120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89900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4D1248EE-67D1-4BDE-AB0E-01D7CD8DD7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264B0E-6B5F-A403-FC49-3819B2208D2B}"/>
              </a:ext>
            </a:extLst>
          </p:cNvPr>
          <p:cNvSpPr>
            <a:spLocks noGrp="1"/>
          </p:cNvSpPr>
          <p:nvPr>
            <p:ph type="title"/>
          </p:nvPr>
        </p:nvSpPr>
        <p:spPr>
          <a:xfrm>
            <a:off x="-1834763" y="5139768"/>
            <a:ext cx="10943421" cy="1035982"/>
          </a:xfrm>
        </p:spPr>
        <p:txBody>
          <a:bodyPr anchor="t">
            <a:normAutofit/>
          </a:bodyPr>
          <a:lstStyle/>
          <a:p>
            <a:pPr algn="r"/>
            <a:r>
              <a:rPr lang="en-US" sz="4000" dirty="0"/>
              <a:t>Different types of drones</a:t>
            </a:r>
            <a:endParaRPr lang="en-GB" sz="4000" dirty="0"/>
          </a:p>
        </p:txBody>
      </p:sp>
      <p:pic>
        <p:nvPicPr>
          <p:cNvPr id="1026" name="Picture 2" descr="Drones - Unmanned Aerial Vehicles (UAVs), Types, Components, Works">
            <a:extLst>
              <a:ext uri="{FF2B5EF4-FFF2-40B4-BE49-F238E27FC236}">
                <a16:creationId xmlns:a16="http://schemas.microsoft.com/office/drawing/2014/main" id="{81A9BAAA-BD41-6B43-653E-D1E14EF5DD4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009" r="3" b="3"/>
          <a:stretch/>
        </p:blipFill>
        <p:spPr bwMode="auto">
          <a:xfrm>
            <a:off x="2336853" y="286447"/>
            <a:ext cx="7696201" cy="4628272"/>
          </a:xfrm>
          <a:prstGeom prst="rect">
            <a:avLst/>
          </a:prstGeom>
          <a:noFill/>
          <a:extLst>
            <a:ext uri="{909E8E84-426E-40DD-AFC4-6F175D3DCCD1}">
              <a14:hiddenFill xmlns:a14="http://schemas.microsoft.com/office/drawing/2010/main">
                <a:solidFill>
                  <a:srgbClr val="FFFFFF"/>
                </a:solidFill>
              </a14:hiddenFill>
            </a:ext>
          </a:extLst>
        </p:spPr>
      </p:pic>
      <p:sp>
        <p:nvSpPr>
          <p:cNvPr id="1035" name="Rectangle 1034">
            <a:extLst>
              <a:ext uri="{FF2B5EF4-FFF2-40B4-BE49-F238E27FC236}">
                <a16:creationId xmlns:a16="http://schemas.microsoft.com/office/drawing/2014/main" id="{A344AAA5-41F4-4862-97EF-688D31DC75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6">
            <a:extLst>
              <a:ext uri="{FF2B5EF4-FFF2-40B4-BE49-F238E27FC236}">
                <a16:creationId xmlns:a16="http://schemas.microsoft.com/office/drawing/2014/main" id="{69E1A62C-2AAF-4B3E-8CDB-65E2370809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180685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1A95671B-3CC6-4792-9114-B74FAEA22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8" name="Picture 4">
            <a:extLst>
              <a:ext uri="{FF2B5EF4-FFF2-40B4-BE49-F238E27FC236}">
                <a16:creationId xmlns:a16="http://schemas.microsoft.com/office/drawing/2014/main" id="{FF0E062C-7EC0-114A-F3F6-1066D948D44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5917" y="364301"/>
            <a:ext cx="10400165" cy="64936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95075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050" name="Picture 2" descr="Amazon unveils design of new Prime Air delivery drone MK30">
            <a:extLst>
              <a:ext uri="{FF2B5EF4-FFF2-40B4-BE49-F238E27FC236}">
                <a16:creationId xmlns:a16="http://schemas.microsoft.com/office/drawing/2014/main" id="{A222BAE4-FD1E-84D0-8C55-6E8CDF30FD5C}"/>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9"/>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48214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44" name="Rectangle 13331">
            <a:extLst>
              <a:ext uri="{FF2B5EF4-FFF2-40B4-BE49-F238E27FC236}">
                <a16:creationId xmlns:a16="http://schemas.microsoft.com/office/drawing/2014/main" id="{2596F992-698C-48C0-9D89-70DA4CE92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567D1F-95E2-8063-6608-CB6FBC1A8463}"/>
              </a:ext>
            </a:extLst>
          </p:cNvPr>
          <p:cNvSpPr>
            <a:spLocks noGrp="1"/>
          </p:cNvSpPr>
          <p:nvPr>
            <p:ph type="title"/>
          </p:nvPr>
        </p:nvSpPr>
        <p:spPr>
          <a:xfrm>
            <a:off x="385517" y="4259238"/>
            <a:ext cx="4150581" cy="1800165"/>
          </a:xfrm>
        </p:spPr>
        <p:txBody>
          <a:bodyPr anchor="t">
            <a:normAutofit/>
          </a:bodyPr>
          <a:lstStyle/>
          <a:p>
            <a:pPr algn="r"/>
            <a:r>
              <a:rPr lang="en-US" sz="4000" dirty="0"/>
              <a:t>Drone research analytics</a:t>
            </a:r>
            <a:endParaRPr lang="en-GB" sz="4000" dirty="0"/>
          </a:p>
        </p:txBody>
      </p:sp>
      <p:pic>
        <p:nvPicPr>
          <p:cNvPr id="4" name="Picture 4" descr="Fig. 7">
            <a:extLst>
              <a:ext uri="{FF2B5EF4-FFF2-40B4-BE49-F238E27FC236}">
                <a16:creationId xmlns:a16="http://schemas.microsoft.com/office/drawing/2014/main" id="{3CBD435B-AD61-0E54-1A97-5AFD722055C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519379" y="457200"/>
            <a:ext cx="9214203" cy="3455325"/>
          </a:xfrm>
          <a:prstGeom prst="rect">
            <a:avLst/>
          </a:prstGeom>
          <a:noFill/>
          <a:extLst>
            <a:ext uri="{909E8E84-426E-40DD-AFC4-6F175D3DCCD1}">
              <a14:hiddenFill xmlns:a14="http://schemas.microsoft.com/office/drawing/2010/main">
                <a:solidFill>
                  <a:srgbClr val="FFFFFF"/>
                </a:solidFill>
              </a14:hiddenFill>
            </a:ext>
          </a:extLst>
        </p:spPr>
      </p:pic>
      <p:sp>
        <p:nvSpPr>
          <p:cNvPr id="13327" name="Content Placeholder 2">
            <a:extLst>
              <a:ext uri="{FF2B5EF4-FFF2-40B4-BE49-F238E27FC236}">
                <a16:creationId xmlns:a16="http://schemas.microsoft.com/office/drawing/2014/main" id="{B1C70D99-612C-DD69-DC97-3D7F1258856D}"/>
              </a:ext>
            </a:extLst>
          </p:cNvPr>
          <p:cNvSpPr>
            <a:spLocks noGrp="1"/>
          </p:cNvSpPr>
          <p:nvPr>
            <p:ph idx="1"/>
          </p:nvPr>
        </p:nvSpPr>
        <p:spPr>
          <a:xfrm>
            <a:off x="5246415" y="4230094"/>
            <a:ext cx="6235268" cy="1800164"/>
          </a:xfrm>
        </p:spPr>
        <p:txBody>
          <a:bodyPr anchor="t">
            <a:normAutofit lnSpcReduction="10000"/>
          </a:bodyPr>
          <a:lstStyle/>
          <a:p>
            <a:r>
              <a:rPr lang="en-US" sz="1400" b="0" i="0" dirty="0">
                <a:effectLst/>
                <a:latin typeface="+mj-lt"/>
              </a:rPr>
              <a:t>Thi</a:t>
            </a:r>
            <a:r>
              <a:rPr lang="en-US" sz="1400" dirty="0">
                <a:latin typeface="+mj-lt"/>
              </a:rPr>
              <a:t>s chart was taken from </a:t>
            </a:r>
            <a:r>
              <a:rPr lang="en-US" sz="1400" b="0" i="0" dirty="0">
                <a:effectLst/>
                <a:latin typeface="+mj-lt"/>
              </a:rPr>
              <a:t>Liew, C. F.: Towards human-robot interaction in flying robots: A user accompanying model and a sensing interface (Doctoral dissertation, University of Tokyo). (2016).</a:t>
            </a:r>
          </a:p>
          <a:p>
            <a:r>
              <a:rPr lang="en-US" sz="1400" b="0" i="0" dirty="0">
                <a:effectLst/>
                <a:latin typeface="+mj-lt"/>
              </a:rPr>
              <a:t>The information regarding the evolution of UAV is summarized in a pie chart. </a:t>
            </a:r>
            <a:r>
              <a:rPr lang="en-US" sz="1400" dirty="0">
                <a:latin typeface="+mj-lt"/>
              </a:rPr>
              <a:t>T</a:t>
            </a:r>
            <a:r>
              <a:rPr lang="en-US" sz="1400" b="0" i="0" dirty="0">
                <a:effectLst/>
                <a:latin typeface="+mj-lt"/>
              </a:rPr>
              <a:t>he pie chart illustrates that the number of research papers published is on the topics of hardware development (31%) and control and modelling (28%) as it covers more than 50% of the pie chart.</a:t>
            </a:r>
          </a:p>
          <a:p>
            <a:r>
              <a:rPr lang="en-US" sz="1400" dirty="0">
                <a:latin typeface="+mj-lt"/>
              </a:rPr>
              <a:t>Using this information, I am going to explore options to optimize these factors.</a:t>
            </a:r>
            <a:endParaRPr lang="en-GB" sz="1400" dirty="0">
              <a:latin typeface="+mj-lt"/>
            </a:endParaRPr>
          </a:p>
        </p:txBody>
      </p:sp>
      <p:sp>
        <p:nvSpPr>
          <p:cNvPr id="13345" name="Rectangle 13333">
            <a:extLst>
              <a:ext uri="{FF2B5EF4-FFF2-40B4-BE49-F238E27FC236}">
                <a16:creationId xmlns:a16="http://schemas.microsoft.com/office/drawing/2014/main" id="{E7BFF8DC-0AE7-4AD2-9B28-2E5F26D62C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46" name="Rectangle 13335">
            <a:extLst>
              <a:ext uri="{FF2B5EF4-FFF2-40B4-BE49-F238E27FC236}">
                <a16:creationId xmlns:a16="http://schemas.microsoft.com/office/drawing/2014/main" id="{7E0162AD-C6E5-4BF8-A453-76ADB3687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31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154087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074" name="Picture 2" descr="Amazon Prime Air drone delivery starts in California and Texas | The  Independent">
            <a:extLst>
              <a:ext uri="{FF2B5EF4-FFF2-40B4-BE49-F238E27FC236}">
                <a16:creationId xmlns:a16="http://schemas.microsoft.com/office/drawing/2014/main" id="{9BACBFB0-F8B5-481C-EAFF-19148B409011}"/>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b="25014"/>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07301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A504D08-1EEA-E3B0-E9CF-87AACED0F14E}"/>
              </a:ext>
            </a:extLst>
          </p:cNvPr>
          <p:cNvSpPr>
            <a:spLocks noGrp="1"/>
          </p:cNvSpPr>
          <p:nvPr>
            <p:ph type="title"/>
          </p:nvPr>
        </p:nvSpPr>
        <p:spPr>
          <a:xfrm>
            <a:off x="8643193" y="489507"/>
            <a:ext cx="3091607" cy="1655483"/>
          </a:xfrm>
        </p:spPr>
        <p:txBody>
          <a:bodyPr anchor="b">
            <a:normAutofit/>
          </a:bodyPr>
          <a:lstStyle/>
          <a:p>
            <a:r>
              <a:rPr lang="en-US" sz="3700" dirty="0"/>
              <a:t>Improving battery technology </a:t>
            </a:r>
            <a:endParaRPr lang="en-GB" sz="3700" dirty="0"/>
          </a:p>
        </p:txBody>
      </p:sp>
      <p:pic>
        <p:nvPicPr>
          <p:cNvPr id="5" name="Picture 4" descr="Multi-colour batteries">
            <a:extLst>
              <a:ext uri="{FF2B5EF4-FFF2-40B4-BE49-F238E27FC236}">
                <a16:creationId xmlns:a16="http://schemas.microsoft.com/office/drawing/2014/main" id="{0BE973AD-686A-E3D2-0E04-5DB1BFB5F562}"/>
              </a:ext>
            </a:extLst>
          </p:cNvPr>
          <p:cNvPicPr>
            <a:picLocks noChangeAspect="1"/>
          </p:cNvPicPr>
          <p:nvPr/>
        </p:nvPicPr>
        <p:blipFill rotWithShape="1">
          <a:blip r:embed="rId2"/>
          <a:srcRect l="14817" r="652" b="-1"/>
          <a:stretch/>
        </p:blipFill>
        <p:spPr>
          <a:xfrm>
            <a:off x="20" y="431"/>
            <a:ext cx="8115280" cy="6408311"/>
          </a:xfrm>
          <a:prstGeom prst="rect">
            <a:avLst/>
          </a:prstGeom>
        </p:spPr>
      </p:pic>
      <p:sp>
        <p:nvSpPr>
          <p:cNvPr id="3" name="Content Placeholder 2">
            <a:extLst>
              <a:ext uri="{FF2B5EF4-FFF2-40B4-BE49-F238E27FC236}">
                <a16:creationId xmlns:a16="http://schemas.microsoft.com/office/drawing/2014/main" id="{4E811E4B-44BB-28AA-724F-C283C824CE0B}"/>
              </a:ext>
            </a:extLst>
          </p:cNvPr>
          <p:cNvSpPr>
            <a:spLocks noGrp="1"/>
          </p:cNvSpPr>
          <p:nvPr>
            <p:ph idx="1"/>
          </p:nvPr>
        </p:nvSpPr>
        <p:spPr>
          <a:xfrm>
            <a:off x="8643193" y="2418408"/>
            <a:ext cx="2942813" cy="3540265"/>
          </a:xfrm>
        </p:spPr>
        <p:txBody>
          <a:bodyPr>
            <a:normAutofit lnSpcReduction="10000"/>
          </a:bodyPr>
          <a:lstStyle/>
          <a:p>
            <a:r>
              <a:rPr lang="en-US" sz="1700" b="0" i="0" dirty="0">
                <a:effectLst/>
                <a:latin typeface="Calibri Light" panose="020F0302020204030204" pitchFamily="34" charset="0"/>
                <a:cs typeface="Calibri Light" panose="020F0302020204030204" pitchFamily="34" charset="0"/>
              </a:rPr>
              <a:t>Battery technology is an </a:t>
            </a:r>
            <a:r>
              <a:rPr lang="en-US" sz="1700" dirty="0">
                <a:latin typeface="Calibri Light" panose="020F0302020204030204" pitchFamily="34" charset="0"/>
                <a:cs typeface="Calibri Light" panose="020F0302020204030204" pitchFamily="34" charset="0"/>
              </a:rPr>
              <a:t>important</a:t>
            </a:r>
            <a:r>
              <a:rPr lang="en-US" sz="1700" b="0" i="0" dirty="0">
                <a:effectLst/>
                <a:latin typeface="Calibri Light" panose="020F0302020204030204" pitchFamily="34" charset="0"/>
                <a:cs typeface="Calibri Light" panose="020F0302020204030204" pitchFamily="34" charset="0"/>
              </a:rPr>
              <a:t> factor that affects the weight capacity and flying time of drones. </a:t>
            </a:r>
          </a:p>
          <a:p>
            <a:r>
              <a:rPr lang="en-US" sz="1700" b="0" i="0" dirty="0">
                <a:effectLst/>
                <a:latin typeface="Calibri Light" panose="020F0302020204030204" pitchFamily="34" charset="0"/>
                <a:cs typeface="Calibri Light" panose="020F0302020204030204" pitchFamily="34" charset="0"/>
              </a:rPr>
              <a:t>Using high-capacity batteries with better energy density can extend the drone's flying time and increase its weight capacity.</a:t>
            </a:r>
          </a:p>
          <a:p>
            <a:r>
              <a:rPr lang="en-US" sz="1700" b="0" i="0" dirty="0">
                <a:effectLst/>
                <a:latin typeface="Calibri Light" panose="020F0302020204030204" pitchFamily="34" charset="0"/>
                <a:cs typeface="Calibri Light" panose="020F0302020204030204" pitchFamily="34" charset="0"/>
              </a:rPr>
              <a:t>Also, using swappable batteries or remote charging stations can reduce downtime and increase productivity.</a:t>
            </a:r>
            <a:endParaRPr lang="en-GB" sz="1700" dirty="0">
              <a:latin typeface="Calibri Light" panose="020F0302020204030204" pitchFamily="34" charset="0"/>
              <a:cs typeface="Calibri Light" panose="020F0302020204030204" pitchFamily="34" charset="0"/>
            </a:endParaRPr>
          </a:p>
        </p:txBody>
      </p:sp>
      <p:sp>
        <p:nvSpPr>
          <p:cNvPr id="11" name="Rectangle 10">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2976905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76" name="Rectangle 2075">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78" name="Rectangle 2077">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80" name="Rectangle 2079">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82" name="Rectangle 2081">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84" name="Freeform: Shape 2083">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770F72A-C4F6-17EF-5F20-AC6FA56DBEE1}"/>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2500" b="1" i="0" kern="1200" dirty="0">
                <a:solidFill>
                  <a:srgbClr val="FFFFFF"/>
                </a:solidFill>
                <a:effectLst/>
                <a:latin typeface="+mj-lt"/>
                <a:ea typeface="+mj-ea"/>
                <a:cs typeface="+mj-cs"/>
              </a:rPr>
              <a:t>Inverted Docking Station: A Conceptual Design for a Battery-Swapping Platform for Quadrotor UAVs</a:t>
            </a:r>
            <a:br>
              <a:rPr lang="en-US" sz="2500" b="1" i="0" kern="1200" dirty="0">
                <a:solidFill>
                  <a:srgbClr val="FFFFFF"/>
                </a:solidFill>
                <a:effectLst/>
                <a:latin typeface="+mj-lt"/>
                <a:ea typeface="+mj-ea"/>
                <a:cs typeface="+mj-cs"/>
              </a:rPr>
            </a:br>
            <a:endParaRPr lang="en-US" sz="2500" kern="1200" dirty="0">
              <a:solidFill>
                <a:srgbClr val="FFFFFF"/>
              </a:solidFill>
              <a:latin typeface="+mj-lt"/>
              <a:ea typeface="+mj-ea"/>
              <a:cs typeface="+mj-cs"/>
            </a:endParaRPr>
          </a:p>
        </p:txBody>
      </p:sp>
      <p:pic>
        <p:nvPicPr>
          <p:cNvPr id="2054" name="Picture 6" descr="Drones | Free Full-Text | Inverted Docking Station: A Conceptual Design for  a Battery-Swapping Platform for Quadrotor UAVs">
            <a:extLst>
              <a:ext uri="{FF2B5EF4-FFF2-40B4-BE49-F238E27FC236}">
                <a16:creationId xmlns:a16="http://schemas.microsoft.com/office/drawing/2014/main" id="{483DFA86-42C4-F480-5322-6A0C7576337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634802" y="467208"/>
            <a:ext cx="4961000" cy="59235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26975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82" name="Rectangle 14381">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84" name="Rectangle 14383">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386" name="Rectangle 14385">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88" name="Rectangle 14387">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390" name="Freeform: Shape 14389">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Title 3">
            <a:extLst>
              <a:ext uri="{FF2B5EF4-FFF2-40B4-BE49-F238E27FC236}">
                <a16:creationId xmlns:a16="http://schemas.microsoft.com/office/drawing/2014/main" id="{69BC61A0-77FD-E864-685B-9F4F25AD59C7}"/>
              </a:ext>
            </a:extLst>
          </p:cNvPr>
          <p:cNvSpPr>
            <a:spLocks noGrp="1"/>
          </p:cNvSpPr>
          <p:nvPr>
            <p:ph type="title"/>
          </p:nvPr>
        </p:nvSpPr>
        <p:spPr>
          <a:xfrm>
            <a:off x="737509" y="2829918"/>
            <a:ext cx="2880828" cy="1215981"/>
          </a:xfrm>
        </p:spPr>
        <p:txBody>
          <a:bodyPr vert="horz" lIns="91440" tIns="45720" rIns="91440" bIns="45720" rtlCol="0" anchor="t">
            <a:noAutofit/>
          </a:bodyPr>
          <a:lstStyle/>
          <a:p>
            <a:r>
              <a:rPr lang="en-US" sz="4000" kern="1200" dirty="0">
                <a:solidFill>
                  <a:srgbClr val="FFFFFF"/>
                </a:solidFill>
                <a:latin typeface="+mn-lt"/>
              </a:rPr>
              <a:t>Car Vs Drone delivery statistics</a:t>
            </a:r>
          </a:p>
        </p:txBody>
      </p:sp>
      <p:pic>
        <p:nvPicPr>
          <p:cNvPr id="14338" name="Picture 2">
            <a:extLst>
              <a:ext uri="{FF2B5EF4-FFF2-40B4-BE49-F238E27FC236}">
                <a16:creationId xmlns:a16="http://schemas.microsoft.com/office/drawing/2014/main" id="{066CC3BA-B0C2-2229-7DE8-9C1F5D350F6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502428" y="1459984"/>
            <a:ext cx="7225748" cy="39380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715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853D96C-C98B-8719-F341-7F6DD75708D6}"/>
              </a:ext>
            </a:extLst>
          </p:cNvPr>
          <p:cNvSpPr>
            <a:spLocks noGrp="1"/>
          </p:cNvSpPr>
          <p:nvPr>
            <p:ph type="title"/>
          </p:nvPr>
        </p:nvSpPr>
        <p:spPr>
          <a:xfrm>
            <a:off x="826396" y="586855"/>
            <a:ext cx="4230100" cy="3387497"/>
          </a:xfrm>
        </p:spPr>
        <p:txBody>
          <a:bodyPr anchor="b">
            <a:normAutofit/>
          </a:bodyPr>
          <a:lstStyle/>
          <a:p>
            <a:pPr algn="r"/>
            <a:r>
              <a:rPr lang="en-US" sz="4000" dirty="0">
                <a:solidFill>
                  <a:srgbClr val="FFFFFF"/>
                </a:solidFill>
              </a:rPr>
              <a:t>Are drones economical? If so, why aren’t they completely mainstream?</a:t>
            </a:r>
            <a:endParaRPr lang="en-GB" sz="4000" dirty="0">
              <a:solidFill>
                <a:srgbClr val="FFFFFF"/>
              </a:solidFill>
            </a:endParaRPr>
          </a:p>
        </p:txBody>
      </p:sp>
      <p:sp>
        <p:nvSpPr>
          <p:cNvPr id="38" name="Content Placeholder 2">
            <a:extLst>
              <a:ext uri="{FF2B5EF4-FFF2-40B4-BE49-F238E27FC236}">
                <a16:creationId xmlns:a16="http://schemas.microsoft.com/office/drawing/2014/main" id="{37A82F1D-1CAE-DF69-D385-59E2BB53D839}"/>
              </a:ext>
            </a:extLst>
          </p:cNvPr>
          <p:cNvSpPr>
            <a:spLocks noGrp="1"/>
          </p:cNvSpPr>
          <p:nvPr>
            <p:ph idx="1"/>
          </p:nvPr>
        </p:nvSpPr>
        <p:spPr>
          <a:xfrm>
            <a:off x="6503158" y="649480"/>
            <a:ext cx="4862447" cy="5546047"/>
          </a:xfrm>
        </p:spPr>
        <p:txBody>
          <a:bodyPr anchor="ctr">
            <a:normAutofit/>
          </a:bodyPr>
          <a:lstStyle/>
          <a:p>
            <a:r>
              <a:rPr lang="en-US" sz="2000" dirty="0">
                <a:latin typeface="+mj-lt"/>
              </a:rPr>
              <a:t>D</a:t>
            </a:r>
            <a:r>
              <a:rPr lang="en-US" sz="2000" b="0" i="0" dirty="0">
                <a:effectLst/>
                <a:latin typeface="+mj-lt"/>
              </a:rPr>
              <a:t>rones have limited payload capacity and can only carry a small amount of weight. </a:t>
            </a:r>
          </a:p>
          <a:p>
            <a:r>
              <a:rPr lang="en-US" sz="2000" b="0" i="0" dirty="0">
                <a:effectLst/>
                <a:latin typeface="+mj-lt"/>
              </a:rPr>
              <a:t>Also, they have limited range and flight time, which can be a constraint for some use cases.</a:t>
            </a:r>
          </a:p>
          <a:p>
            <a:r>
              <a:rPr lang="en-US" sz="2000" dirty="0">
                <a:latin typeface="+mj-lt"/>
              </a:rPr>
              <a:t>If we could produce a solution to increase how much weight a drone can hold and increase its flying time. </a:t>
            </a:r>
          </a:p>
          <a:p>
            <a:r>
              <a:rPr lang="en-US" sz="2000" dirty="0">
                <a:latin typeface="+mj-lt"/>
              </a:rPr>
              <a:t>In return it could be more economical than most types of transportation we use today.</a:t>
            </a:r>
            <a:endParaRPr lang="en-US" sz="2000" b="0" i="0" dirty="0">
              <a:effectLst/>
              <a:latin typeface="+mj-lt"/>
            </a:endParaRPr>
          </a:p>
          <a:p>
            <a:endParaRPr lang="en-GB" sz="2000" dirty="0"/>
          </a:p>
        </p:txBody>
      </p:sp>
    </p:spTree>
    <p:extLst>
      <p:ext uri="{BB962C8B-B14F-4D97-AF65-F5344CB8AC3E}">
        <p14:creationId xmlns:p14="http://schemas.microsoft.com/office/powerpoint/2010/main" val="39170381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ACB8D0E-280E-DF21-E6F5-BEFAC5E2F878}"/>
              </a:ext>
            </a:extLst>
          </p:cNvPr>
          <p:cNvSpPr>
            <a:spLocks noGrp="1"/>
          </p:cNvSpPr>
          <p:nvPr>
            <p:ph type="title"/>
          </p:nvPr>
        </p:nvSpPr>
        <p:spPr>
          <a:xfrm>
            <a:off x="826396" y="586855"/>
            <a:ext cx="4230100" cy="3387497"/>
          </a:xfrm>
        </p:spPr>
        <p:txBody>
          <a:bodyPr anchor="b">
            <a:normAutofit/>
          </a:bodyPr>
          <a:lstStyle/>
          <a:p>
            <a:pPr algn="r"/>
            <a:r>
              <a:rPr lang="en-US" sz="4000" dirty="0">
                <a:solidFill>
                  <a:srgbClr val="FFFFFF"/>
                </a:solidFill>
              </a:rPr>
              <a:t>Using lightweight materials </a:t>
            </a:r>
            <a:endParaRPr lang="en-GB" sz="4000" dirty="0">
              <a:solidFill>
                <a:srgbClr val="FFFFFF"/>
              </a:solidFill>
            </a:endParaRPr>
          </a:p>
        </p:txBody>
      </p:sp>
      <p:sp>
        <p:nvSpPr>
          <p:cNvPr id="22" name="Content Placeholder 2">
            <a:extLst>
              <a:ext uri="{FF2B5EF4-FFF2-40B4-BE49-F238E27FC236}">
                <a16:creationId xmlns:a16="http://schemas.microsoft.com/office/drawing/2014/main" id="{8840A139-81A0-4CA8-14CA-C41C079D4AA9}"/>
              </a:ext>
            </a:extLst>
          </p:cNvPr>
          <p:cNvSpPr>
            <a:spLocks noGrp="1"/>
          </p:cNvSpPr>
          <p:nvPr>
            <p:ph idx="1"/>
          </p:nvPr>
        </p:nvSpPr>
        <p:spPr>
          <a:xfrm>
            <a:off x="6503158" y="649480"/>
            <a:ext cx="4862447" cy="5546047"/>
          </a:xfrm>
        </p:spPr>
        <p:txBody>
          <a:bodyPr anchor="ctr">
            <a:normAutofit/>
          </a:bodyPr>
          <a:lstStyle/>
          <a:p>
            <a:r>
              <a:rPr lang="en-US" sz="2000" b="0" i="0" dirty="0">
                <a:effectLst/>
                <a:latin typeface="Calibri Light" panose="020F0302020204030204" pitchFamily="34" charset="0"/>
                <a:cs typeface="Calibri Light" panose="020F0302020204030204" pitchFamily="34" charset="0"/>
              </a:rPr>
              <a:t>Using lightweight materials such as carbon fiber or titanium can reduce the weight of the drone without sacrificing its strength. </a:t>
            </a:r>
          </a:p>
          <a:p>
            <a:r>
              <a:rPr lang="en-US" sz="2000" b="0" i="0" dirty="0">
                <a:effectLst/>
                <a:latin typeface="Calibri Light" panose="020F0302020204030204" pitchFamily="34" charset="0"/>
                <a:cs typeface="Calibri Light" panose="020F0302020204030204" pitchFamily="34" charset="0"/>
              </a:rPr>
              <a:t>Lightweight materials can also improve the drone's aerodynamics, reducing the energy required to fly, which in return can increase its flying time.</a:t>
            </a:r>
          </a:p>
          <a:p>
            <a:r>
              <a:rPr lang="en-GB" sz="2000" dirty="0">
                <a:latin typeface="Calibri Light" panose="020F0302020204030204" pitchFamily="34" charset="0"/>
                <a:cs typeface="Calibri Light" panose="020F0302020204030204" pitchFamily="34" charset="0"/>
              </a:rPr>
              <a:t>I collected data from drone analysis and tested the how much of a difference adding a few modifications we have discussed would make.</a:t>
            </a:r>
          </a:p>
        </p:txBody>
      </p:sp>
    </p:spTree>
    <p:extLst>
      <p:ext uri="{BB962C8B-B14F-4D97-AF65-F5344CB8AC3E}">
        <p14:creationId xmlns:p14="http://schemas.microsoft.com/office/powerpoint/2010/main" val="39350895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B8B78-F2D3-2D7F-4C07-522F438AB5F7}"/>
              </a:ext>
            </a:extLst>
          </p:cNvPr>
          <p:cNvSpPr>
            <a:spLocks noGrp="1"/>
          </p:cNvSpPr>
          <p:nvPr>
            <p:ph type="title"/>
          </p:nvPr>
        </p:nvSpPr>
        <p:spPr/>
        <p:txBody>
          <a:bodyPr/>
          <a:lstStyle/>
          <a:p>
            <a:r>
              <a:rPr lang="en-US" dirty="0"/>
              <a:t>Methodology</a:t>
            </a:r>
            <a:endParaRPr lang="en-GB" dirty="0"/>
          </a:p>
        </p:txBody>
      </p:sp>
      <p:graphicFrame>
        <p:nvGraphicFramePr>
          <p:cNvPr id="59" name="Content Placeholder 2">
            <a:extLst>
              <a:ext uri="{FF2B5EF4-FFF2-40B4-BE49-F238E27FC236}">
                <a16:creationId xmlns:a16="http://schemas.microsoft.com/office/drawing/2014/main" id="{DCF2337F-8FDA-750C-93CE-924D233F54BB}"/>
              </a:ext>
            </a:extLst>
          </p:cNvPr>
          <p:cNvGraphicFramePr>
            <a:graphicFrameLocks noGrp="1"/>
          </p:cNvGraphicFramePr>
          <p:nvPr>
            <p:ph idx="1"/>
            <p:extLst>
              <p:ext uri="{D42A27DB-BD31-4B8C-83A1-F6EECF244321}">
                <p14:modId xmlns:p14="http://schemas.microsoft.com/office/powerpoint/2010/main" val="271935401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76336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25">
            <a:extLst>
              <a:ext uri="{FF2B5EF4-FFF2-40B4-BE49-F238E27FC236}">
                <a16:creationId xmlns:a16="http://schemas.microsoft.com/office/drawing/2014/main" id="{47FC6A8B-34F9-40FB-AA2D-E34168F52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Meiryo"/>
            </a:endParaRPr>
          </a:p>
        </p:txBody>
      </p:sp>
      <p:sp>
        <p:nvSpPr>
          <p:cNvPr id="46" name="Freeform: Shape 27">
            <a:extLst>
              <a:ext uri="{FF2B5EF4-FFF2-40B4-BE49-F238E27FC236}">
                <a16:creationId xmlns:a16="http://schemas.microsoft.com/office/drawing/2014/main" id="{B87C5675-5CA2-4DB3-BE84-8C64F9E9D0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85579" y="0"/>
            <a:ext cx="11006421" cy="6858000"/>
          </a:xfrm>
          <a:custGeom>
            <a:avLst/>
            <a:gdLst>
              <a:gd name="connsiteX0" fmla="*/ 9564973 w 11006421"/>
              <a:gd name="connsiteY0" fmla="*/ 0 h 6858000"/>
              <a:gd name="connsiteX1" fmla="*/ 4765329 w 11006421"/>
              <a:gd name="connsiteY1" fmla="*/ 0 h 6858000"/>
              <a:gd name="connsiteX2" fmla="*/ 4339354 w 11006421"/>
              <a:gd name="connsiteY2" fmla="*/ 0 h 6858000"/>
              <a:gd name="connsiteX3" fmla="*/ 0 w 11006421"/>
              <a:gd name="connsiteY3" fmla="*/ 0 h 6858000"/>
              <a:gd name="connsiteX4" fmla="*/ 0 w 11006421"/>
              <a:gd name="connsiteY4" fmla="*/ 6858000 h 6858000"/>
              <a:gd name="connsiteX5" fmla="*/ 4339354 w 11006421"/>
              <a:gd name="connsiteY5" fmla="*/ 6858000 h 6858000"/>
              <a:gd name="connsiteX6" fmla="*/ 4765329 w 11006421"/>
              <a:gd name="connsiteY6" fmla="*/ 6858000 h 6858000"/>
              <a:gd name="connsiteX7" fmla="*/ 8780279 w 11006421"/>
              <a:gd name="connsiteY7" fmla="*/ 6858000 h 6858000"/>
              <a:gd name="connsiteX8" fmla="*/ 8874066 w 11006421"/>
              <a:gd name="connsiteY8" fmla="*/ 6785068 h 6858000"/>
              <a:gd name="connsiteX9" fmla="*/ 9334827 w 11006421"/>
              <a:gd name="connsiteY9" fmla="*/ 6378742 h 6858000"/>
              <a:gd name="connsiteX10" fmla="*/ 11006421 w 11006421"/>
              <a:gd name="connsiteY10" fmla="*/ 3621913 h 6858000"/>
              <a:gd name="connsiteX11" fmla="*/ 9578698 w 11006421"/>
              <a:gd name="connsiteY11" fmla="*/ 104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06421" h="6858000">
                <a:moveTo>
                  <a:pt x="9564973" y="0"/>
                </a:moveTo>
                <a:lnTo>
                  <a:pt x="4765329" y="0"/>
                </a:lnTo>
                <a:lnTo>
                  <a:pt x="4339354" y="0"/>
                </a:lnTo>
                <a:lnTo>
                  <a:pt x="0" y="0"/>
                </a:lnTo>
                <a:lnTo>
                  <a:pt x="0" y="6858000"/>
                </a:lnTo>
                <a:lnTo>
                  <a:pt x="4339354" y="6858000"/>
                </a:lnTo>
                <a:lnTo>
                  <a:pt x="4765329" y="6858000"/>
                </a:lnTo>
                <a:lnTo>
                  <a:pt x="8780279" y="6858000"/>
                </a:lnTo>
                <a:lnTo>
                  <a:pt x="8874066" y="6785068"/>
                </a:lnTo>
                <a:cubicBezTo>
                  <a:pt x="9029082" y="6657407"/>
                  <a:pt x="9181251" y="6519512"/>
                  <a:pt x="9334827" y="6378742"/>
                </a:cubicBezTo>
                <a:cubicBezTo>
                  <a:pt x="10178159" y="5605738"/>
                  <a:pt x="11006421" y="4971185"/>
                  <a:pt x="11006421" y="3621913"/>
                </a:cubicBezTo>
                <a:cubicBezTo>
                  <a:pt x="11006421" y="2091411"/>
                  <a:pt x="10494748" y="751075"/>
                  <a:pt x="9578698" y="10445"/>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7" name="Freeform: Shape 29">
            <a:extLst>
              <a:ext uri="{FF2B5EF4-FFF2-40B4-BE49-F238E27FC236}">
                <a16:creationId xmlns:a16="http://schemas.microsoft.com/office/drawing/2014/main" id="{30AC5836-B4E0-49CF-9974-B08015ACAC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21963" y="0"/>
            <a:ext cx="225607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48" name="Freeform: Shape 31">
            <a:extLst>
              <a:ext uri="{FF2B5EF4-FFF2-40B4-BE49-F238E27FC236}">
                <a16:creationId xmlns:a16="http://schemas.microsoft.com/office/drawing/2014/main" id="{15E669D4-76CA-45BC-8D09-1775C3BD8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12186" y="0"/>
            <a:ext cx="2262058"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01C35A11-50CC-0221-818F-EF4F72480238}"/>
              </a:ext>
            </a:extLst>
          </p:cNvPr>
          <p:cNvSpPr>
            <a:spLocks noGrp="1"/>
          </p:cNvSpPr>
          <p:nvPr>
            <p:ph type="title"/>
          </p:nvPr>
        </p:nvSpPr>
        <p:spPr>
          <a:xfrm>
            <a:off x="1723099" y="60120"/>
            <a:ext cx="8397987" cy="598015"/>
          </a:xfrm>
        </p:spPr>
        <p:txBody>
          <a:bodyPr anchor="b">
            <a:normAutofit/>
          </a:bodyPr>
          <a:lstStyle/>
          <a:p>
            <a:r>
              <a:rPr lang="en-US" sz="3600" dirty="0"/>
              <a:t>Test results for DJI Mavic pro drone</a:t>
            </a:r>
            <a:endParaRPr lang="en-GB" sz="3600" dirty="0"/>
          </a:p>
        </p:txBody>
      </p:sp>
      <p:graphicFrame>
        <p:nvGraphicFramePr>
          <p:cNvPr id="10" name="Content Placeholder 9">
            <a:extLst>
              <a:ext uri="{FF2B5EF4-FFF2-40B4-BE49-F238E27FC236}">
                <a16:creationId xmlns:a16="http://schemas.microsoft.com/office/drawing/2014/main" id="{E490A2F5-8335-9429-8D34-D01D0DBAB902}"/>
              </a:ext>
            </a:extLst>
          </p:cNvPr>
          <p:cNvGraphicFramePr>
            <a:graphicFrameLocks noGrp="1"/>
          </p:cNvGraphicFramePr>
          <p:nvPr>
            <p:ph idx="1"/>
            <p:extLst>
              <p:ext uri="{D42A27DB-BD31-4B8C-83A1-F6EECF244321}">
                <p14:modId xmlns:p14="http://schemas.microsoft.com/office/powerpoint/2010/main" val="1635626673"/>
              </p:ext>
            </p:extLst>
          </p:nvPr>
        </p:nvGraphicFramePr>
        <p:xfrm>
          <a:off x="1084760" y="3660956"/>
          <a:ext cx="9305336" cy="2613006"/>
        </p:xfrm>
        <a:graphic>
          <a:graphicData uri="http://schemas.openxmlformats.org/drawingml/2006/table">
            <a:tbl>
              <a:tblPr firstRow="1" bandRow="1"/>
              <a:tblGrid>
                <a:gridCol w="3209489">
                  <a:extLst>
                    <a:ext uri="{9D8B030D-6E8A-4147-A177-3AD203B41FA5}">
                      <a16:colId xmlns:a16="http://schemas.microsoft.com/office/drawing/2014/main" val="2057050765"/>
                    </a:ext>
                  </a:extLst>
                </a:gridCol>
                <a:gridCol w="6095847">
                  <a:extLst>
                    <a:ext uri="{9D8B030D-6E8A-4147-A177-3AD203B41FA5}">
                      <a16:colId xmlns:a16="http://schemas.microsoft.com/office/drawing/2014/main" val="2799835055"/>
                    </a:ext>
                  </a:extLst>
                </a:gridCol>
              </a:tblGrid>
              <a:tr h="275126">
                <a:tc>
                  <a:txBody>
                    <a:bodyPr/>
                    <a:lstStyle/>
                    <a:p>
                      <a:pPr fontAlgn="b"/>
                      <a:r>
                        <a:rPr lang="en-GB" sz="2200" b="1" dirty="0">
                          <a:effectLst/>
                        </a:rPr>
                        <a:t>Test</a:t>
                      </a:r>
                    </a:p>
                  </a:txBody>
                  <a:tcPr marL="111159" marR="111159" marT="55579" marB="55579" anchor="b">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9525"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tcPr>
                </a:tc>
                <a:tc>
                  <a:txBody>
                    <a:bodyPr/>
                    <a:lstStyle/>
                    <a:p>
                      <a:pPr fontAlgn="b"/>
                      <a:r>
                        <a:rPr lang="en-GB" sz="2200" b="1" dirty="0">
                          <a:effectLst/>
                        </a:rPr>
                        <a:t>Results</a:t>
                      </a:r>
                    </a:p>
                  </a:txBody>
                  <a:tcPr marL="111159" marR="111159" marT="55579" marB="55579" anchor="b">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9525"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tcPr>
                </a:tc>
                <a:extLst>
                  <a:ext uri="{0D108BD9-81ED-4DB2-BD59-A6C34878D82A}">
                    <a16:rowId xmlns:a16="http://schemas.microsoft.com/office/drawing/2014/main" val="1730374628"/>
                  </a:ext>
                </a:extLst>
              </a:tr>
              <a:tr h="275126">
                <a:tc>
                  <a:txBody>
                    <a:bodyPr/>
                    <a:lstStyle/>
                    <a:p>
                      <a:pPr fontAlgn="base"/>
                      <a:r>
                        <a:rPr lang="en-GB" sz="2200" dirty="0">
                          <a:effectLst/>
                        </a:rPr>
                        <a:t>Battery life</a:t>
                      </a:r>
                    </a:p>
                  </a:txBody>
                  <a:tcPr marL="111159" marR="111159" marT="55579" marB="55579"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tcPr>
                </a:tc>
                <a:tc>
                  <a:txBody>
                    <a:bodyPr/>
                    <a:lstStyle/>
                    <a:p>
                      <a:pPr fontAlgn="base"/>
                      <a:r>
                        <a:rPr lang="en-US" sz="2200" dirty="0">
                          <a:effectLst/>
                        </a:rPr>
                        <a:t>Increased by 25% with a new battery</a:t>
                      </a:r>
                    </a:p>
                  </a:txBody>
                  <a:tcPr marL="111159" marR="111159" marT="55579" marB="55579"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tcPr>
                </a:tc>
                <a:extLst>
                  <a:ext uri="{0D108BD9-81ED-4DB2-BD59-A6C34878D82A}">
                    <a16:rowId xmlns:a16="http://schemas.microsoft.com/office/drawing/2014/main" val="37319985"/>
                  </a:ext>
                </a:extLst>
              </a:tr>
              <a:tr h="469206">
                <a:tc>
                  <a:txBody>
                    <a:bodyPr/>
                    <a:lstStyle/>
                    <a:p>
                      <a:pPr fontAlgn="base"/>
                      <a:r>
                        <a:rPr lang="en-GB" sz="2200" dirty="0">
                          <a:effectLst/>
                        </a:rPr>
                        <a:t>Propeller efficiency</a:t>
                      </a:r>
                    </a:p>
                  </a:txBody>
                  <a:tcPr marL="111159" marR="111159" marT="55579" marB="55579"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tcPr>
                </a:tc>
                <a:tc>
                  <a:txBody>
                    <a:bodyPr/>
                    <a:lstStyle/>
                    <a:p>
                      <a:pPr fontAlgn="base"/>
                      <a:r>
                        <a:rPr lang="en-US" sz="2200" dirty="0">
                          <a:effectLst/>
                        </a:rPr>
                        <a:t>Increased by 15% using carbon fiber propellers</a:t>
                      </a:r>
                    </a:p>
                  </a:txBody>
                  <a:tcPr marL="111159" marR="111159" marT="55579" marB="55579"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tcPr>
                </a:tc>
                <a:extLst>
                  <a:ext uri="{0D108BD9-81ED-4DB2-BD59-A6C34878D82A}">
                    <a16:rowId xmlns:a16="http://schemas.microsoft.com/office/drawing/2014/main" val="3863060283"/>
                  </a:ext>
                </a:extLst>
              </a:tr>
              <a:tr h="469206">
                <a:tc>
                  <a:txBody>
                    <a:bodyPr/>
                    <a:lstStyle/>
                    <a:p>
                      <a:pPr fontAlgn="base"/>
                      <a:r>
                        <a:rPr lang="en-GB" sz="2200" dirty="0">
                          <a:effectLst/>
                        </a:rPr>
                        <a:t>Payload capacity</a:t>
                      </a:r>
                    </a:p>
                  </a:txBody>
                  <a:tcPr marL="111159" marR="111159" marT="55579" marB="55579"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tcPr>
                </a:tc>
                <a:tc>
                  <a:txBody>
                    <a:bodyPr/>
                    <a:lstStyle/>
                    <a:p>
                      <a:pPr fontAlgn="base"/>
                      <a:r>
                        <a:rPr lang="en-US" sz="2200" dirty="0">
                          <a:effectLst/>
                        </a:rPr>
                        <a:t>Increased over 15% with improved motor performance</a:t>
                      </a:r>
                    </a:p>
                  </a:txBody>
                  <a:tcPr marL="111159" marR="111159" marT="55579" marB="55579"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tcPr>
                </a:tc>
                <a:extLst>
                  <a:ext uri="{0D108BD9-81ED-4DB2-BD59-A6C34878D82A}">
                    <a16:rowId xmlns:a16="http://schemas.microsoft.com/office/drawing/2014/main" val="1424890768"/>
                  </a:ext>
                </a:extLst>
              </a:tr>
              <a:tr h="469206">
                <a:tc>
                  <a:txBody>
                    <a:bodyPr/>
                    <a:lstStyle/>
                    <a:p>
                      <a:pPr fontAlgn="base"/>
                      <a:r>
                        <a:rPr lang="en-GB" sz="2200" dirty="0">
                          <a:effectLst/>
                        </a:rPr>
                        <a:t>Wind resistance</a:t>
                      </a:r>
                    </a:p>
                  </a:txBody>
                  <a:tcPr marL="111159" marR="111159" marT="55579" marB="55579"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9525" cap="flat" cmpd="sng" algn="ctr">
                      <a:solidFill>
                        <a:srgbClr val="D9D9E3"/>
                      </a:solidFill>
                      <a:prstDash val="solid"/>
                      <a:round/>
                      <a:headEnd type="none" w="med" len="med"/>
                      <a:tailEnd type="none" w="med" len="med"/>
                    </a:lnB>
                  </a:tcPr>
                </a:tc>
                <a:tc>
                  <a:txBody>
                    <a:bodyPr/>
                    <a:lstStyle/>
                    <a:p>
                      <a:pPr fontAlgn="base"/>
                      <a:r>
                        <a:rPr lang="en-US" sz="2200" dirty="0">
                          <a:effectLst/>
                        </a:rPr>
                        <a:t>Improved by 20% with new aerodynamic design</a:t>
                      </a:r>
                    </a:p>
                  </a:txBody>
                  <a:tcPr marL="111159" marR="111159" marT="55579" marB="55579"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9525" cap="flat" cmpd="sng" algn="ctr">
                      <a:solidFill>
                        <a:srgbClr val="D9D9E3"/>
                      </a:solidFill>
                      <a:prstDash val="solid"/>
                      <a:round/>
                      <a:headEnd type="none" w="med" len="med"/>
                      <a:tailEnd type="none" w="med" len="med"/>
                    </a:lnB>
                  </a:tcPr>
                </a:tc>
                <a:extLst>
                  <a:ext uri="{0D108BD9-81ED-4DB2-BD59-A6C34878D82A}">
                    <a16:rowId xmlns:a16="http://schemas.microsoft.com/office/drawing/2014/main" val="341596211"/>
                  </a:ext>
                </a:extLst>
              </a:tr>
            </a:tbl>
          </a:graphicData>
        </a:graphic>
      </p:graphicFrame>
      <p:graphicFrame>
        <p:nvGraphicFramePr>
          <p:cNvPr id="11" name="Table 10">
            <a:extLst>
              <a:ext uri="{FF2B5EF4-FFF2-40B4-BE49-F238E27FC236}">
                <a16:creationId xmlns:a16="http://schemas.microsoft.com/office/drawing/2014/main" id="{BCBAF4EF-FAB8-ABF5-99F0-30D2AA7AF2F9}"/>
              </a:ext>
            </a:extLst>
          </p:cNvPr>
          <p:cNvGraphicFramePr>
            <a:graphicFrameLocks noGrp="1"/>
          </p:cNvGraphicFramePr>
          <p:nvPr>
            <p:extLst>
              <p:ext uri="{D42A27DB-BD31-4B8C-83A1-F6EECF244321}">
                <p14:modId xmlns:p14="http://schemas.microsoft.com/office/powerpoint/2010/main" val="3810569058"/>
              </p:ext>
            </p:extLst>
          </p:nvPr>
        </p:nvGraphicFramePr>
        <p:xfrm>
          <a:off x="1012186" y="762192"/>
          <a:ext cx="9242240" cy="2794706"/>
        </p:xfrm>
        <a:graphic>
          <a:graphicData uri="http://schemas.openxmlformats.org/drawingml/2006/table">
            <a:tbl>
              <a:tblPr/>
              <a:tblGrid>
                <a:gridCol w="4621120">
                  <a:extLst>
                    <a:ext uri="{9D8B030D-6E8A-4147-A177-3AD203B41FA5}">
                      <a16:colId xmlns:a16="http://schemas.microsoft.com/office/drawing/2014/main" val="852954946"/>
                    </a:ext>
                  </a:extLst>
                </a:gridCol>
                <a:gridCol w="4621120">
                  <a:extLst>
                    <a:ext uri="{9D8B030D-6E8A-4147-A177-3AD203B41FA5}">
                      <a16:colId xmlns:a16="http://schemas.microsoft.com/office/drawing/2014/main" val="4161072603"/>
                    </a:ext>
                  </a:extLst>
                </a:gridCol>
              </a:tblGrid>
              <a:tr h="290689">
                <a:tc>
                  <a:txBody>
                    <a:bodyPr/>
                    <a:lstStyle/>
                    <a:p>
                      <a:pPr fontAlgn="b"/>
                      <a:r>
                        <a:rPr lang="en-GB" b="1" dirty="0">
                          <a:effectLst/>
                        </a:rPr>
                        <a:t>Test</a:t>
                      </a:r>
                    </a:p>
                  </a:txBody>
                  <a:tcPr anchor="b">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9525"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fontAlgn="b"/>
                      <a:r>
                        <a:rPr lang="en-GB" b="1" dirty="0">
                          <a:effectLst/>
                        </a:rPr>
                        <a:t>Result</a:t>
                      </a:r>
                    </a:p>
                  </a:txBody>
                  <a:tcPr anchor="b">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9525"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extLst>
                  <a:ext uri="{0D108BD9-81ED-4DB2-BD59-A6C34878D82A}">
                    <a16:rowId xmlns:a16="http://schemas.microsoft.com/office/drawing/2014/main" val="3405667932"/>
                  </a:ext>
                </a:extLst>
              </a:tr>
              <a:tr h="508706">
                <a:tc>
                  <a:txBody>
                    <a:bodyPr/>
                    <a:lstStyle/>
                    <a:p>
                      <a:pPr fontAlgn="base"/>
                      <a:r>
                        <a:rPr lang="en-GB" dirty="0">
                          <a:effectLst/>
                        </a:rPr>
                        <a:t>Battery Life (mins)</a:t>
                      </a:r>
                    </a:p>
                  </a:txBody>
                  <a:tcPr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fontAlgn="base"/>
                      <a:r>
                        <a:rPr lang="en-US" dirty="0">
                          <a:effectLst/>
                        </a:rPr>
                        <a:t>Original Battery: 27.5 mins; Better Battery: 35 mins</a:t>
                      </a:r>
                    </a:p>
                  </a:txBody>
                  <a:tcPr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extLst>
                  <a:ext uri="{0D108BD9-81ED-4DB2-BD59-A6C34878D82A}">
                    <a16:rowId xmlns:a16="http://schemas.microsoft.com/office/drawing/2014/main" val="4154787964"/>
                  </a:ext>
                </a:extLst>
              </a:tr>
              <a:tr h="508706">
                <a:tc>
                  <a:txBody>
                    <a:bodyPr/>
                    <a:lstStyle/>
                    <a:p>
                      <a:pPr fontAlgn="base"/>
                      <a:r>
                        <a:rPr lang="en-GB" dirty="0">
                          <a:effectLst/>
                        </a:rPr>
                        <a:t>Propeller Efficiency</a:t>
                      </a:r>
                    </a:p>
                  </a:txBody>
                  <a:tcPr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fontAlgn="base"/>
                      <a:r>
                        <a:rPr lang="fr-FR" dirty="0">
                          <a:effectLst/>
                        </a:rPr>
                        <a:t>Original </a:t>
                      </a:r>
                      <a:r>
                        <a:rPr lang="fr-FR" dirty="0" err="1">
                          <a:effectLst/>
                        </a:rPr>
                        <a:t>Propellers</a:t>
                      </a:r>
                      <a:r>
                        <a:rPr lang="fr-FR" dirty="0">
                          <a:effectLst/>
                        </a:rPr>
                        <a:t>: 77%; Carbon </a:t>
                      </a:r>
                      <a:r>
                        <a:rPr lang="fr-FR" dirty="0" err="1">
                          <a:effectLst/>
                        </a:rPr>
                        <a:t>Fiber</a:t>
                      </a:r>
                      <a:r>
                        <a:rPr lang="fr-FR" dirty="0">
                          <a:effectLst/>
                        </a:rPr>
                        <a:t> </a:t>
                      </a:r>
                      <a:r>
                        <a:rPr lang="fr-FR" dirty="0" err="1">
                          <a:effectLst/>
                        </a:rPr>
                        <a:t>Propellers</a:t>
                      </a:r>
                      <a:r>
                        <a:rPr lang="fr-FR" dirty="0">
                          <a:effectLst/>
                        </a:rPr>
                        <a:t>: 85%</a:t>
                      </a:r>
                    </a:p>
                  </a:txBody>
                  <a:tcPr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extLst>
                  <a:ext uri="{0D108BD9-81ED-4DB2-BD59-A6C34878D82A}">
                    <a16:rowId xmlns:a16="http://schemas.microsoft.com/office/drawing/2014/main" val="2278773242"/>
                  </a:ext>
                </a:extLst>
              </a:tr>
              <a:tr h="508706">
                <a:tc>
                  <a:txBody>
                    <a:bodyPr/>
                    <a:lstStyle/>
                    <a:p>
                      <a:pPr fontAlgn="base"/>
                      <a:r>
                        <a:rPr lang="en-GB">
                          <a:effectLst/>
                        </a:rPr>
                        <a:t>Payload Capacity (g)</a:t>
                      </a:r>
                    </a:p>
                  </a:txBody>
                  <a:tcPr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fontAlgn="base"/>
                      <a:r>
                        <a:rPr lang="en-US" dirty="0">
                          <a:effectLst/>
                        </a:rPr>
                        <a:t>Original Capacity: 730g; Improved Capacity: 950g</a:t>
                      </a:r>
                    </a:p>
                  </a:txBody>
                  <a:tcPr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extLst>
                  <a:ext uri="{0D108BD9-81ED-4DB2-BD59-A6C34878D82A}">
                    <a16:rowId xmlns:a16="http://schemas.microsoft.com/office/drawing/2014/main" val="360679452"/>
                  </a:ext>
                </a:extLst>
              </a:tr>
              <a:tr h="508706">
                <a:tc>
                  <a:txBody>
                    <a:bodyPr/>
                    <a:lstStyle/>
                    <a:p>
                      <a:pPr fontAlgn="base"/>
                      <a:r>
                        <a:rPr lang="en-GB">
                          <a:effectLst/>
                        </a:rPr>
                        <a:t>Wind Resistance (mph)</a:t>
                      </a:r>
                    </a:p>
                  </a:txBody>
                  <a:tcPr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9525" cap="flat" cmpd="sng" algn="ctr">
                      <a:solidFill>
                        <a:srgbClr val="D9D9E3"/>
                      </a:solidFill>
                      <a:prstDash val="solid"/>
                      <a:round/>
                      <a:headEnd type="none" w="med" len="med"/>
                      <a:tailEnd type="none" w="med" len="med"/>
                    </a:lnB>
                    <a:solidFill>
                      <a:srgbClr val="F7F7F8"/>
                    </a:solidFill>
                  </a:tcPr>
                </a:tc>
                <a:tc>
                  <a:txBody>
                    <a:bodyPr/>
                    <a:lstStyle/>
                    <a:p>
                      <a:pPr fontAlgn="base"/>
                      <a:r>
                        <a:rPr lang="en-US" dirty="0">
                          <a:effectLst/>
                        </a:rPr>
                        <a:t>Maximum wind speed resisted: 20 mph</a:t>
                      </a:r>
                    </a:p>
                  </a:txBody>
                  <a:tcPr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9525" cap="flat" cmpd="sng" algn="ctr">
                      <a:solidFill>
                        <a:srgbClr val="D9D9E3"/>
                      </a:solidFill>
                      <a:prstDash val="solid"/>
                      <a:round/>
                      <a:headEnd type="none" w="med" len="med"/>
                      <a:tailEnd type="none" w="med" len="med"/>
                    </a:lnB>
                    <a:solidFill>
                      <a:srgbClr val="F7F7F8"/>
                    </a:solidFill>
                  </a:tcPr>
                </a:tc>
                <a:extLst>
                  <a:ext uri="{0D108BD9-81ED-4DB2-BD59-A6C34878D82A}">
                    <a16:rowId xmlns:a16="http://schemas.microsoft.com/office/drawing/2014/main" val="3511536124"/>
                  </a:ext>
                </a:extLst>
              </a:tr>
            </a:tbl>
          </a:graphicData>
        </a:graphic>
      </p:graphicFrame>
      <p:graphicFrame>
        <p:nvGraphicFramePr>
          <p:cNvPr id="8" name="Chart 7">
            <a:extLst>
              <a:ext uri="{FF2B5EF4-FFF2-40B4-BE49-F238E27FC236}">
                <a16:creationId xmlns:a16="http://schemas.microsoft.com/office/drawing/2014/main" id="{D8B2ED2D-8F47-E515-97FF-E6B56B276268}"/>
              </a:ext>
            </a:extLst>
          </p:cNvPr>
          <p:cNvGraphicFramePr/>
          <p:nvPr>
            <p:extLst>
              <p:ext uri="{D42A27DB-BD31-4B8C-83A1-F6EECF244321}">
                <p14:modId xmlns:p14="http://schemas.microsoft.com/office/powerpoint/2010/main" val="942347602"/>
              </p:ext>
            </p:extLst>
          </p:nvPr>
        </p:nvGraphicFramePr>
        <p:xfrm>
          <a:off x="10167718" y="822013"/>
          <a:ext cx="1879043" cy="3653207"/>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0086481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42C300-B217-A114-2F36-65530BC8B4E0}"/>
              </a:ext>
            </a:extLst>
          </p:cNvPr>
          <p:cNvSpPr>
            <a:spLocks noGrp="1"/>
          </p:cNvSpPr>
          <p:nvPr>
            <p:ph type="title"/>
          </p:nvPr>
        </p:nvSpPr>
        <p:spPr>
          <a:xfrm>
            <a:off x="1136397" y="502021"/>
            <a:ext cx="9688296" cy="1642969"/>
          </a:xfrm>
        </p:spPr>
        <p:txBody>
          <a:bodyPr anchor="b">
            <a:normAutofit/>
          </a:bodyPr>
          <a:lstStyle/>
          <a:p>
            <a:r>
              <a:rPr lang="en-US" sz="4000"/>
              <a:t>Summary of the test results</a:t>
            </a:r>
            <a:endParaRPr lang="en-GB" sz="4000"/>
          </a:p>
        </p:txBody>
      </p:sp>
      <p:sp>
        <p:nvSpPr>
          <p:cNvPr id="3" name="Content Placeholder 2">
            <a:extLst>
              <a:ext uri="{FF2B5EF4-FFF2-40B4-BE49-F238E27FC236}">
                <a16:creationId xmlns:a16="http://schemas.microsoft.com/office/drawing/2014/main" id="{37ABA771-A740-970D-4F31-FE1C8D416B57}"/>
              </a:ext>
            </a:extLst>
          </p:cNvPr>
          <p:cNvSpPr>
            <a:spLocks noGrp="1"/>
          </p:cNvSpPr>
          <p:nvPr>
            <p:ph idx="1"/>
          </p:nvPr>
        </p:nvSpPr>
        <p:spPr>
          <a:xfrm>
            <a:off x="1136397" y="2418409"/>
            <a:ext cx="9688296" cy="3454358"/>
          </a:xfrm>
        </p:spPr>
        <p:txBody>
          <a:bodyPr anchor="t">
            <a:normAutofit lnSpcReduction="10000"/>
          </a:bodyPr>
          <a:lstStyle/>
          <a:p>
            <a:r>
              <a:rPr lang="en-US" sz="2000" b="1" i="0" dirty="0">
                <a:effectLst/>
                <a:latin typeface="Calibri Light" panose="020F0302020204030204" pitchFamily="34" charset="0"/>
                <a:cs typeface="Calibri Light" panose="020F0302020204030204" pitchFamily="34" charset="0"/>
              </a:rPr>
              <a:t>Battery Life Test: </a:t>
            </a:r>
            <a:r>
              <a:rPr lang="en-US" sz="2000" b="0" i="0" dirty="0">
                <a:effectLst/>
                <a:latin typeface="Calibri Light" panose="020F0302020204030204" pitchFamily="34" charset="0"/>
                <a:cs typeface="Calibri Light" panose="020F0302020204030204" pitchFamily="34" charset="0"/>
              </a:rPr>
              <a:t>The battery life test showed that with a better battery, the DJI Mavic Pro was able to increase its flight time by 25%. This is a significant improvement in the drone's capabilities, as it allows for longer flights and more efficient use of the drone in various applications.</a:t>
            </a:r>
          </a:p>
          <a:p>
            <a:r>
              <a:rPr lang="en-US" sz="2000" b="1" i="0" dirty="0">
                <a:effectLst/>
                <a:latin typeface="Calibri Light" panose="020F0302020204030204" pitchFamily="34" charset="0"/>
                <a:cs typeface="Calibri Light" panose="020F0302020204030204" pitchFamily="34" charset="0"/>
              </a:rPr>
              <a:t>Propeller Efficiency Test: </a:t>
            </a:r>
            <a:r>
              <a:rPr lang="en-US" sz="2000" b="0" i="0" dirty="0">
                <a:effectLst/>
                <a:latin typeface="Calibri Light" panose="020F0302020204030204" pitchFamily="34" charset="0"/>
                <a:cs typeface="Calibri Light" panose="020F0302020204030204" pitchFamily="34" charset="0"/>
              </a:rPr>
              <a:t>The propeller efficiency test revealed that using carbon fiber propellers significantly increased the drone's efficiency. This results in a more stable flight and improved battery life, as the drone requires less power to stay in the air.</a:t>
            </a:r>
          </a:p>
          <a:p>
            <a:r>
              <a:rPr lang="en-US" sz="2000" b="1" i="0" dirty="0">
                <a:effectLst/>
                <a:latin typeface="Calibri Light" panose="020F0302020204030204" pitchFamily="34" charset="0"/>
                <a:cs typeface="Calibri Light" panose="020F0302020204030204" pitchFamily="34" charset="0"/>
              </a:rPr>
              <a:t>Payload Capacity Test: </a:t>
            </a:r>
            <a:r>
              <a:rPr lang="en-US" sz="2000" b="0" i="0" dirty="0">
                <a:effectLst/>
                <a:latin typeface="Calibri Light" panose="020F0302020204030204" pitchFamily="34" charset="0"/>
                <a:cs typeface="Calibri Light" panose="020F0302020204030204" pitchFamily="34" charset="0"/>
              </a:rPr>
              <a:t>The payload capacity test showed that the DJI Mavic Pro has a maximum payload capacity improved.</a:t>
            </a:r>
          </a:p>
          <a:p>
            <a:r>
              <a:rPr lang="en-US" sz="2000" b="1" i="0" dirty="0">
                <a:effectLst/>
                <a:latin typeface="Calibri Light" panose="020F0302020204030204" pitchFamily="34" charset="0"/>
                <a:cs typeface="Calibri Light" panose="020F0302020204030204" pitchFamily="34" charset="0"/>
              </a:rPr>
              <a:t>Wind Resistance Test: </a:t>
            </a:r>
            <a:r>
              <a:rPr lang="en-US" sz="2000" b="0" i="0" dirty="0">
                <a:effectLst/>
                <a:latin typeface="Calibri Light" panose="020F0302020204030204" pitchFamily="34" charset="0"/>
                <a:cs typeface="Calibri Light" panose="020F0302020204030204" pitchFamily="34" charset="0"/>
              </a:rPr>
              <a:t>The wind resistance test revealed that the DJI Mavic Pro has improved.</a:t>
            </a:r>
          </a:p>
          <a:p>
            <a:endParaRPr lang="en-GB" sz="1700" dirty="0"/>
          </a:p>
        </p:txBody>
      </p:sp>
      <p:sp>
        <p:nvSpPr>
          <p:cNvPr id="10" name="Rectangle 9">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418830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269283"/>
            <a:ext cx="12191998" cy="1590742"/>
          </a:xfrm>
          <a:prstGeom prst="rect">
            <a:avLst/>
          </a:prstGeom>
          <a:gradFill>
            <a:gsLst>
              <a:gs pos="0">
                <a:srgbClr val="000000"/>
              </a:gs>
              <a:gs pos="54000">
                <a:schemeClr val="accent1">
                  <a:lumMod val="50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6610" y="5269283"/>
            <a:ext cx="12208610" cy="1590742"/>
          </a:xfrm>
          <a:prstGeom prst="rect">
            <a:avLst/>
          </a:prstGeom>
          <a:gradFill>
            <a:gsLst>
              <a:gs pos="18000">
                <a:schemeClr val="accent1">
                  <a:lumMod val="75000"/>
                  <a:alpha val="0"/>
                </a:schemeClr>
              </a:gs>
              <a:gs pos="100000">
                <a:schemeClr val="accent1"/>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98694" y="5267258"/>
            <a:ext cx="4093306" cy="1590742"/>
          </a:xfrm>
          <a:prstGeom prst="rect">
            <a:avLst/>
          </a:prstGeom>
          <a:gradFill>
            <a:gsLst>
              <a:gs pos="23000">
                <a:schemeClr val="accent1">
                  <a:lumMod val="50000"/>
                  <a:alpha val="61000"/>
                </a:schemeClr>
              </a:gs>
              <a:gs pos="100000">
                <a:schemeClr val="accent1">
                  <a:lumMod val="50000"/>
                  <a:alpha val="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9" y="5267258"/>
            <a:ext cx="12198669" cy="1131515"/>
          </a:xfrm>
          <a:prstGeom prst="rect">
            <a:avLst/>
          </a:prstGeom>
          <a:gradFill>
            <a:gsLst>
              <a:gs pos="18000">
                <a:schemeClr val="accent1">
                  <a:alpha val="0"/>
                </a:schemeClr>
              </a:gs>
              <a:gs pos="100000">
                <a:schemeClr val="accent1">
                  <a:lumMod val="60000"/>
                  <a:lumOff val="40000"/>
                  <a:alpha val="5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3FA1AAC-C1ED-4F77-BFA4-BE80FC0AC7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6607" y="5278400"/>
            <a:ext cx="7736926" cy="1590741"/>
          </a:xfrm>
          <a:prstGeom prst="rect">
            <a:avLst/>
          </a:prstGeom>
          <a:gradFill>
            <a:gsLst>
              <a:gs pos="50000">
                <a:schemeClr val="accent1">
                  <a:alpha val="0"/>
                </a:schemeClr>
              </a:gs>
              <a:gs pos="100000">
                <a:schemeClr val="accent1">
                  <a:lumMod val="75000"/>
                  <a:alpha val="4100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FD85F9-BD12-85BF-7936-AC2923B666C1}"/>
              </a:ext>
            </a:extLst>
          </p:cNvPr>
          <p:cNvSpPr>
            <a:spLocks noGrp="1"/>
          </p:cNvSpPr>
          <p:nvPr>
            <p:ph type="title"/>
          </p:nvPr>
        </p:nvSpPr>
        <p:spPr>
          <a:xfrm>
            <a:off x="1388209" y="5554639"/>
            <a:ext cx="9654076" cy="982473"/>
          </a:xfrm>
        </p:spPr>
        <p:txBody>
          <a:bodyPr>
            <a:normAutofit/>
          </a:bodyPr>
          <a:lstStyle/>
          <a:p>
            <a:r>
              <a:rPr lang="en-US" sz="4000">
                <a:solidFill>
                  <a:srgbClr val="FFFFFF"/>
                </a:solidFill>
              </a:rPr>
              <a:t>Conclusion</a:t>
            </a:r>
            <a:endParaRPr lang="en-GB" sz="4000">
              <a:solidFill>
                <a:srgbClr val="FFFFFF"/>
              </a:solidFill>
            </a:endParaRPr>
          </a:p>
        </p:txBody>
      </p:sp>
      <p:sp>
        <p:nvSpPr>
          <p:cNvPr id="3" name="Content Placeholder 2">
            <a:extLst>
              <a:ext uri="{FF2B5EF4-FFF2-40B4-BE49-F238E27FC236}">
                <a16:creationId xmlns:a16="http://schemas.microsoft.com/office/drawing/2014/main" id="{800AA59F-72A9-D640-5EB7-9C198A641594}"/>
              </a:ext>
            </a:extLst>
          </p:cNvPr>
          <p:cNvSpPr>
            <a:spLocks noGrp="1"/>
          </p:cNvSpPr>
          <p:nvPr>
            <p:ph idx="1"/>
          </p:nvPr>
        </p:nvSpPr>
        <p:spPr>
          <a:xfrm>
            <a:off x="1388210" y="320888"/>
            <a:ext cx="9654076" cy="4341265"/>
          </a:xfrm>
        </p:spPr>
        <p:txBody>
          <a:bodyPr anchor="ctr">
            <a:noAutofit/>
          </a:bodyPr>
          <a:lstStyle/>
          <a:p>
            <a:pPr algn="l"/>
            <a:endParaRPr lang="en-US" sz="2000" b="0" i="0" dirty="0">
              <a:effectLst/>
              <a:latin typeface="Calibri Light" panose="020F0302020204030204" pitchFamily="34" charset="0"/>
              <a:cs typeface="Calibri Light" panose="020F0302020204030204" pitchFamily="34" charset="0"/>
            </a:endParaRPr>
          </a:p>
          <a:p>
            <a:pPr algn="l"/>
            <a:endParaRPr lang="en-US" sz="2000" dirty="0">
              <a:latin typeface="Calibri Light" panose="020F0302020204030204" pitchFamily="34" charset="0"/>
              <a:cs typeface="Calibri Light" panose="020F0302020204030204" pitchFamily="34" charset="0"/>
            </a:endParaRPr>
          </a:p>
          <a:p>
            <a:r>
              <a:rPr lang="en-US" sz="2000" dirty="0">
                <a:latin typeface="Calibri Light" panose="020F0302020204030204" pitchFamily="34" charset="0"/>
                <a:cs typeface="Calibri Light" panose="020F0302020204030204" pitchFamily="34" charset="0"/>
              </a:rPr>
              <a:t>Parts of this </a:t>
            </a:r>
            <a:r>
              <a:rPr lang="en-US" sz="2000" b="0" i="0" dirty="0">
                <a:effectLst/>
                <a:latin typeface="Calibri Light" panose="020F0302020204030204" pitchFamily="34" charset="0"/>
                <a:cs typeface="Calibri Light" panose="020F0302020204030204" pitchFamily="34" charset="0"/>
              </a:rPr>
              <a:t>study aimed to explore ways to increase the flight time of DJI Mavic Pro drones. Through a series of experimental tests, we compared the battery life, propeller efficiency, payload capacity and wind resistance of the DJI Mavic Pro drone. Our results showed that the use of a better battery and carbon fiber propellers could significantly increase the drone's flight time, while wind resistance and payload capacity also played significant roles in limiting the drone's performance. </a:t>
            </a:r>
          </a:p>
          <a:p>
            <a:pPr algn="l"/>
            <a:endParaRPr lang="en-US" sz="2000" b="0" i="0" dirty="0">
              <a:effectLst/>
              <a:latin typeface="Calibri Light" panose="020F0302020204030204" pitchFamily="34" charset="0"/>
              <a:cs typeface="Calibri Light" panose="020F0302020204030204" pitchFamily="34" charset="0"/>
            </a:endParaRPr>
          </a:p>
          <a:p>
            <a:pPr algn="l"/>
            <a:r>
              <a:rPr lang="en-US" sz="2000" b="0" i="0" dirty="0">
                <a:effectLst/>
                <a:latin typeface="Calibri Light" panose="020F0302020204030204" pitchFamily="34" charset="0"/>
                <a:cs typeface="Calibri Light" panose="020F0302020204030204" pitchFamily="34" charset="0"/>
              </a:rPr>
              <a:t>In conclusion, drones are prone to become more economical than cars in certain scenarios due to several factors. Drones offer a higher level of energy efficiency, scalability, and automation capabilities than cars. The increasing availability of drone technology and its rapid development, coupled with decreasing costs, make drones an attractive alternative to traditional modes of transportation. Additionally, the potential benefits of drones, such as reduced congestion and increased safety, make them an appealing option for policymakers and industry leaders alike.</a:t>
            </a:r>
          </a:p>
          <a:p>
            <a:endParaRPr lang="en-US" sz="2000" b="0" i="0" dirty="0">
              <a:effectLst/>
              <a:latin typeface="Calibri Light" panose="020F0302020204030204" pitchFamily="34" charset="0"/>
              <a:cs typeface="Calibri Light" panose="020F0302020204030204" pitchFamily="34" charset="0"/>
            </a:endParaRPr>
          </a:p>
          <a:p>
            <a:endParaRPr lang="en-GB" sz="2000"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15882036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269283"/>
            <a:ext cx="12191998" cy="1590742"/>
          </a:xfrm>
          <a:prstGeom prst="rect">
            <a:avLst/>
          </a:prstGeom>
          <a:gradFill>
            <a:gsLst>
              <a:gs pos="0">
                <a:srgbClr val="000000"/>
              </a:gs>
              <a:gs pos="54000">
                <a:schemeClr val="accent1">
                  <a:lumMod val="50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6610" y="5269283"/>
            <a:ext cx="12208610" cy="1590742"/>
          </a:xfrm>
          <a:prstGeom prst="rect">
            <a:avLst/>
          </a:prstGeom>
          <a:gradFill>
            <a:gsLst>
              <a:gs pos="18000">
                <a:schemeClr val="accent1">
                  <a:lumMod val="75000"/>
                  <a:alpha val="0"/>
                </a:schemeClr>
              </a:gs>
              <a:gs pos="100000">
                <a:schemeClr val="accent1"/>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98694" y="5267258"/>
            <a:ext cx="4093306" cy="1590742"/>
          </a:xfrm>
          <a:prstGeom prst="rect">
            <a:avLst/>
          </a:prstGeom>
          <a:gradFill>
            <a:gsLst>
              <a:gs pos="23000">
                <a:schemeClr val="accent1">
                  <a:lumMod val="50000"/>
                  <a:alpha val="61000"/>
                </a:schemeClr>
              </a:gs>
              <a:gs pos="100000">
                <a:schemeClr val="accent1">
                  <a:lumMod val="50000"/>
                  <a:alpha val="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9" y="5267258"/>
            <a:ext cx="12198669" cy="1131515"/>
          </a:xfrm>
          <a:prstGeom prst="rect">
            <a:avLst/>
          </a:prstGeom>
          <a:gradFill>
            <a:gsLst>
              <a:gs pos="18000">
                <a:schemeClr val="accent1">
                  <a:alpha val="0"/>
                </a:schemeClr>
              </a:gs>
              <a:gs pos="100000">
                <a:schemeClr val="accent1">
                  <a:lumMod val="60000"/>
                  <a:lumOff val="40000"/>
                  <a:alpha val="5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3FA1AAC-C1ED-4F77-BFA4-BE80FC0AC7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6607" y="5278400"/>
            <a:ext cx="7736926" cy="1590741"/>
          </a:xfrm>
          <a:prstGeom prst="rect">
            <a:avLst/>
          </a:prstGeom>
          <a:gradFill>
            <a:gsLst>
              <a:gs pos="50000">
                <a:schemeClr val="accent1">
                  <a:alpha val="0"/>
                </a:schemeClr>
              </a:gs>
              <a:gs pos="100000">
                <a:schemeClr val="accent1">
                  <a:lumMod val="75000"/>
                  <a:alpha val="4100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051BDC-E921-1869-409B-E667338BA7AE}"/>
              </a:ext>
            </a:extLst>
          </p:cNvPr>
          <p:cNvSpPr>
            <a:spLocks noGrp="1"/>
          </p:cNvSpPr>
          <p:nvPr>
            <p:ph type="title"/>
          </p:nvPr>
        </p:nvSpPr>
        <p:spPr>
          <a:xfrm>
            <a:off x="1388209" y="5554639"/>
            <a:ext cx="9654076" cy="982473"/>
          </a:xfrm>
        </p:spPr>
        <p:txBody>
          <a:bodyPr>
            <a:normAutofit/>
          </a:bodyPr>
          <a:lstStyle/>
          <a:p>
            <a:r>
              <a:rPr lang="en-US" sz="4000">
                <a:solidFill>
                  <a:srgbClr val="FFFFFF"/>
                </a:solidFill>
              </a:rPr>
              <a:t>What’s next </a:t>
            </a:r>
            <a:endParaRPr lang="en-GB" sz="4000">
              <a:solidFill>
                <a:srgbClr val="FFFFFF"/>
              </a:solidFill>
            </a:endParaRPr>
          </a:p>
        </p:txBody>
      </p:sp>
      <p:sp>
        <p:nvSpPr>
          <p:cNvPr id="3" name="Content Placeholder 2">
            <a:extLst>
              <a:ext uri="{FF2B5EF4-FFF2-40B4-BE49-F238E27FC236}">
                <a16:creationId xmlns:a16="http://schemas.microsoft.com/office/drawing/2014/main" id="{0835057B-FC5B-D803-38E6-A44E031F0D52}"/>
              </a:ext>
            </a:extLst>
          </p:cNvPr>
          <p:cNvSpPr>
            <a:spLocks noGrp="1"/>
          </p:cNvSpPr>
          <p:nvPr>
            <p:ph idx="1"/>
          </p:nvPr>
        </p:nvSpPr>
        <p:spPr>
          <a:xfrm>
            <a:off x="1388210" y="824249"/>
            <a:ext cx="9654076" cy="3837904"/>
          </a:xfrm>
        </p:spPr>
        <p:txBody>
          <a:bodyPr anchor="ctr">
            <a:normAutofit/>
          </a:bodyPr>
          <a:lstStyle/>
          <a:p>
            <a:r>
              <a:rPr lang="en-US" sz="2000" b="0" i="0" dirty="0">
                <a:effectLst/>
                <a:latin typeface="+mj-lt"/>
              </a:rPr>
              <a:t>Moving forward, I believe that </a:t>
            </a:r>
            <a:r>
              <a:rPr lang="en-US" sz="2000" dirty="0">
                <a:latin typeface="+mj-lt"/>
              </a:rPr>
              <a:t>my</a:t>
            </a:r>
            <a:r>
              <a:rPr lang="en-US" sz="2000" b="0" i="0" dirty="0">
                <a:effectLst/>
                <a:latin typeface="+mj-lt"/>
              </a:rPr>
              <a:t> project could be extended to explore the use of alternative power sources, such as solar panels or fuel cells, to further increase the drone's flight time. Additionally, further research could be conducted to investigate the use of advanced control systems and navigation algorithms to improve the drone's efficiency and stability.</a:t>
            </a:r>
          </a:p>
          <a:p>
            <a:endParaRPr lang="en-GB" sz="2000" dirty="0"/>
          </a:p>
        </p:txBody>
      </p:sp>
    </p:spTree>
    <p:extLst>
      <p:ext uri="{BB962C8B-B14F-4D97-AF65-F5344CB8AC3E}">
        <p14:creationId xmlns:p14="http://schemas.microsoft.com/office/powerpoint/2010/main" val="18971041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77384-CB3C-7294-6CAD-C465B00B74E6}"/>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27643393-E2C2-4781-7325-FB787116B1D9}"/>
              </a:ext>
            </a:extLst>
          </p:cNvPr>
          <p:cNvSpPr>
            <a:spLocks noGrp="1"/>
          </p:cNvSpPr>
          <p:nvPr>
            <p:ph idx="1"/>
          </p:nvPr>
        </p:nvSpPr>
        <p:spPr/>
        <p:txBody>
          <a:bodyPr>
            <a:normAutofit/>
          </a:bodyPr>
          <a:lstStyle/>
          <a:p>
            <a:pPr algn="l">
              <a:buFont typeface="Arial" panose="020B0604020202020204" pitchFamily="34" charset="0"/>
              <a:buChar char="•"/>
            </a:pPr>
            <a:r>
              <a:rPr lang="en-GB" sz="2000" b="0" i="0" dirty="0">
                <a:solidFill>
                  <a:srgbClr val="374151"/>
                </a:solidFill>
                <a:effectLst/>
                <a:latin typeface="+mj-lt"/>
              </a:rPr>
              <a:t>"</a:t>
            </a:r>
            <a:r>
              <a:rPr lang="en-GB" sz="2000" b="0" i="0" dirty="0">
                <a:effectLst/>
                <a:latin typeface="+mj-lt"/>
              </a:rPr>
              <a:t>Drone Technology: A Survey of the Literature and Future Directions" by Haifeng Wang et al.</a:t>
            </a:r>
          </a:p>
          <a:p>
            <a:pPr algn="l">
              <a:buFont typeface="Arial" panose="020B0604020202020204" pitchFamily="34" charset="0"/>
              <a:buChar char="•"/>
            </a:pPr>
            <a:r>
              <a:rPr lang="en-US" sz="2000" b="0" i="0" dirty="0">
                <a:effectLst/>
                <a:latin typeface="+mj-lt"/>
              </a:rPr>
              <a:t>United Nations, Department of Economic and Social Affairs, Population Division (2018). The World’s Cities in 2018—Data Booklet (ST/ESA/ SER.A/417)</a:t>
            </a:r>
            <a:endParaRPr lang="en-GB" sz="2000" b="0" i="0" dirty="0">
              <a:effectLst/>
              <a:latin typeface="+mj-lt"/>
            </a:endParaRPr>
          </a:p>
          <a:p>
            <a:pPr algn="l">
              <a:buFont typeface="Arial" panose="020B0604020202020204" pitchFamily="34" charset="0"/>
              <a:buChar char="•"/>
            </a:pPr>
            <a:r>
              <a:rPr lang="en-GB" sz="2000" b="0" i="0" dirty="0">
                <a:effectLst/>
                <a:latin typeface="+mj-lt"/>
              </a:rPr>
              <a:t>"The application of drones in agriculture" by </a:t>
            </a:r>
            <a:r>
              <a:rPr lang="en-GB" sz="2000" b="0" i="0" dirty="0" err="1">
                <a:effectLst/>
                <a:latin typeface="+mj-lt"/>
              </a:rPr>
              <a:t>Valtcho</a:t>
            </a:r>
            <a:r>
              <a:rPr lang="en-GB" sz="2000" b="0" i="0" dirty="0">
                <a:effectLst/>
                <a:latin typeface="+mj-lt"/>
              </a:rPr>
              <a:t> </a:t>
            </a:r>
            <a:r>
              <a:rPr lang="en-GB" sz="2000" b="0" i="0" dirty="0" err="1">
                <a:effectLst/>
                <a:latin typeface="+mj-lt"/>
              </a:rPr>
              <a:t>Jeliazkov</a:t>
            </a:r>
            <a:r>
              <a:rPr lang="en-GB" sz="2000" b="0" i="0" dirty="0">
                <a:effectLst/>
                <a:latin typeface="+mj-lt"/>
              </a:rPr>
              <a:t> et al.</a:t>
            </a:r>
          </a:p>
          <a:p>
            <a:pPr algn="l">
              <a:buFont typeface="Arial" panose="020B0604020202020204" pitchFamily="34" charset="0"/>
              <a:buChar char="•"/>
            </a:pPr>
            <a:r>
              <a:rPr lang="en-GB" sz="2000" b="0" i="0" dirty="0">
                <a:effectLst/>
                <a:latin typeface="+mj-lt"/>
              </a:rPr>
              <a:t>"A review of drone-based sensing for agriculture: from multi-spectral to hyperspectral imaging" by Christos T. D. Georgiadis et al.</a:t>
            </a:r>
          </a:p>
          <a:p>
            <a:pPr algn="l">
              <a:buFont typeface="Arial" panose="020B0604020202020204" pitchFamily="34" charset="0"/>
              <a:buChar char="•"/>
            </a:pPr>
            <a:r>
              <a:rPr lang="en-GB" sz="2000" b="0" i="0" dirty="0">
                <a:effectLst/>
                <a:latin typeface="+mj-lt"/>
              </a:rPr>
              <a:t>"Wind tunnel testing of small unmanned aerial vehicles" by Maxime </a:t>
            </a:r>
            <a:r>
              <a:rPr lang="en-GB" sz="2000" b="0" i="0" dirty="0" err="1">
                <a:effectLst/>
                <a:latin typeface="+mj-lt"/>
              </a:rPr>
              <a:t>Tondeur</a:t>
            </a:r>
            <a:r>
              <a:rPr lang="en-GB" sz="2000" b="0" i="0" dirty="0">
                <a:effectLst/>
                <a:latin typeface="+mj-lt"/>
              </a:rPr>
              <a:t> et al.</a:t>
            </a:r>
          </a:p>
          <a:p>
            <a:pPr algn="l">
              <a:buFont typeface="Arial" panose="020B0604020202020204" pitchFamily="34" charset="0"/>
              <a:buChar char="•"/>
            </a:pPr>
            <a:r>
              <a:rPr lang="en-GB" sz="2000" b="0" i="0" dirty="0">
                <a:effectLst/>
                <a:latin typeface="+mj-lt"/>
              </a:rPr>
              <a:t>"Performance evaluation of quadcopter unmanned aerial vehicle for agricultural applications" by Devendra Kumar et al.</a:t>
            </a:r>
          </a:p>
          <a:p>
            <a:endParaRPr lang="en-GB" dirty="0"/>
          </a:p>
        </p:txBody>
      </p:sp>
    </p:spTree>
    <p:extLst>
      <p:ext uri="{BB962C8B-B14F-4D97-AF65-F5344CB8AC3E}">
        <p14:creationId xmlns:p14="http://schemas.microsoft.com/office/powerpoint/2010/main" val="23292575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0EEA2F366178047808FA03462A57F61" ma:contentTypeVersion="3" ma:contentTypeDescription="Create a new document." ma:contentTypeScope="" ma:versionID="5823e13cd72d0dbe8c96a7cb3dce4b74">
  <xsd:schema xmlns:xsd="http://www.w3.org/2001/XMLSchema" xmlns:xs="http://www.w3.org/2001/XMLSchema" xmlns:p="http://schemas.microsoft.com/office/2006/metadata/properties" xmlns:ns3="da3f2772-8f1e-4acb-bd98-3a0ee892f48a" targetNamespace="http://schemas.microsoft.com/office/2006/metadata/properties" ma:root="true" ma:fieldsID="7545ac29cb64a5c7d950210208657de5" ns3:_="">
    <xsd:import namespace="da3f2772-8f1e-4acb-bd98-3a0ee892f48a"/>
    <xsd:element name="properties">
      <xsd:complexType>
        <xsd:sequence>
          <xsd:element name="documentManagement">
            <xsd:complexType>
              <xsd:all>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a3f2772-8f1e-4acb-bd98-3a0ee892f48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C0F7225-7C9F-4DA5-AD2B-D14264CE0DE8}">
  <ds:schemaRefs>
    <ds:schemaRef ds:uri="http://schemas.microsoft.com/sharepoint/v3/contenttype/forms"/>
  </ds:schemaRefs>
</ds:datastoreItem>
</file>

<file path=customXml/itemProps2.xml><?xml version="1.0" encoding="utf-8"?>
<ds:datastoreItem xmlns:ds="http://schemas.openxmlformats.org/officeDocument/2006/customXml" ds:itemID="{5E73FAC0-C1F0-42E2-B2AB-61850659459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a3f2772-8f1e-4acb-bd98-3a0ee892f48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0CDC5EC-3CD0-4888-B08D-B3C209A49FF5}">
  <ds:schemaRefs>
    <ds:schemaRef ds:uri="da3f2772-8f1e-4acb-bd98-3a0ee892f48a"/>
    <ds:schemaRef ds:uri="http://purl.org/dc/elements/1.1/"/>
    <ds:schemaRef ds:uri="http://schemas.microsoft.com/office/2006/metadata/properties"/>
    <ds:schemaRef ds:uri="http://purl.org/dc/terms/"/>
    <ds:schemaRef ds:uri="http://schemas.microsoft.com/office/infopath/2007/PartnerControls"/>
    <ds:schemaRef ds:uri="http://schemas.openxmlformats.org/package/2006/metadata/core-properties"/>
    <ds:schemaRef ds:uri="http://schemas.microsoft.com/office/2006/documentManagement/types"/>
    <ds:schemaRef ds:uri="http://purl.org/dc/dcmitype/"/>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4431</TotalTime>
  <Words>1987</Words>
  <Application>Microsoft Office PowerPoint</Application>
  <PresentationFormat>Widescreen</PresentationFormat>
  <Paragraphs>108</Paragraphs>
  <Slides>24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Meiryo</vt:lpstr>
      <vt:lpstr>Arial</vt:lpstr>
      <vt:lpstr>Calibri</vt:lpstr>
      <vt:lpstr>Calibri Light</vt:lpstr>
      <vt:lpstr>Calisto MT</vt:lpstr>
      <vt:lpstr>Office Theme</vt:lpstr>
      <vt:lpstr>Can drones with increased flight time &amp; capacity be more economical than cars?</vt:lpstr>
      <vt:lpstr>Outline</vt:lpstr>
      <vt:lpstr>Introduction</vt:lpstr>
      <vt:lpstr>Why are drones important?</vt:lpstr>
      <vt:lpstr>Abstract</vt:lpstr>
      <vt:lpstr>Motivation</vt:lpstr>
      <vt:lpstr>The solutions</vt:lpstr>
      <vt:lpstr>What are Drones? </vt:lpstr>
      <vt:lpstr>Different types of drones</vt:lpstr>
      <vt:lpstr>PowerPoint Presentation</vt:lpstr>
      <vt:lpstr>PowerPoint Presentation</vt:lpstr>
      <vt:lpstr>Drone research analytics</vt:lpstr>
      <vt:lpstr>PowerPoint Presentation</vt:lpstr>
      <vt:lpstr>Improving battery technology </vt:lpstr>
      <vt:lpstr>Inverted Docking Station: A Conceptual Design for a Battery-Swapping Platform for Quadrotor UAVs </vt:lpstr>
      <vt:lpstr>Car Vs Drone delivery statistics</vt:lpstr>
      <vt:lpstr>Are drones economical? If so, why aren’t they completely mainstream?</vt:lpstr>
      <vt:lpstr>Using lightweight materials </vt:lpstr>
      <vt:lpstr>Methodology</vt:lpstr>
      <vt:lpstr>Test results for DJI Mavic pro drone</vt:lpstr>
      <vt:lpstr>Summary of the test results</vt:lpstr>
      <vt:lpstr>Conclusion</vt:lpstr>
      <vt:lpstr>What’s next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Increasing Drones flying time &amp; utility</dc:title>
  <dc:creator>Khiylo Hesson-Grant (2209219)</dc:creator>
  <cp:lastModifiedBy>Khiylo</cp:lastModifiedBy>
  <cp:revision>8</cp:revision>
  <dcterms:created xsi:type="dcterms:W3CDTF">2023-04-20T11:32:22Z</dcterms:created>
  <dcterms:modified xsi:type="dcterms:W3CDTF">2023-04-24T13:10:02Z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0x01010060EEA2F366178047808FA03462A57F61</vt:lpwstr>
  </property>
</Properties>
</file>