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9" r:id="rId2"/>
    <p:sldId id="276" r:id="rId3"/>
    <p:sldId id="270" r:id="rId4"/>
    <p:sldId id="271" r:id="rId5"/>
    <p:sldId id="274" r:id="rId6"/>
    <p:sldId id="273" r:id="rId7"/>
    <p:sldId id="272" r:id="rId8"/>
    <p:sldId id="275" r:id="rId9"/>
    <p:sldId id="256" r:id="rId10"/>
    <p:sldId id="257" r:id="rId11"/>
    <p:sldId id="258" r:id="rId12"/>
    <p:sldId id="259" r:id="rId13"/>
    <p:sldId id="260" r:id="rId14"/>
    <p:sldId id="262" r:id="rId15"/>
    <p:sldId id="263" r:id="rId16"/>
    <p:sldId id="264" r:id="rId17"/>
    <p:sldId id="265" r:id="rId18"/>
    <p:sldId id="266" r:id="rId19"/>
    <p:sldId id="267" r:id="rId20"/>
    <p:sldId id="268" r:id="rId21"/>
  </p:sldIdLst>
  <p:sldSz cx="18288000" cy="10287000"/>
  <p:notesSz cx="6858000" cy="9144000"/>
  <p:embeddedFontLst>
    <p:embeddedFont>
      <p:font typeface="29LT Riwaya Bold" panose="020B0604020202020204" charset="-78"/>
      <p:regular r:id="rId22"/>
    </p:embeddedFont>
    <p:embeddedFont>
      <p:font typeface="DM Sans Bold" panose="020B0604020202020204" charset="0"/>
      <p:regular r:id="rId23"/>
    </p:embeddedFont>
    <p:embeddedFont>
      <p:font typeface="Dreaming Outloud Pro" panose="03050502040302030504" pitchFamily="66" charset="0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1" d="100"/>
          <a:sy n="41" d="100"/>
        </p:scale>
        <p:origin x="820" y="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3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2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1.fntdata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9.jpeg"/><Relationship Id="rId18" Type="http://schemas.openxmlformats.org/officeDocument/2006/relationships/hyperlink" Target="https://www.etsy.com/listing/604311328/buy-3-get-1-free-black-nurse-clipart?pro=1" TargetMode="External"/><Relationship Id="rId26" Type="http://schemas.openxmlformats.org/officeDocument/2006/relationships/hyperlink" Target="https://www.clipartkey.com/view/hJxJmo_mitchell-aluminium-american-symbol-red-cross-wrong-symbol/" TargetMode="External"/><Relationship Id="rId3" Type="http://schemas.openxmlformats.org/officeDocument/2006/relationships/hyperlink" Target="https://openclipart.org/detail/217511/house-icon" TargetMode="External"/><Relationship Id="rId21" Type="http://schemas.openxmlformats.org/officeDocument/2006/relationships/image" Target="../media/image13.png"/><Relationship Id="rId7" Type="http://schemas.openxmlformats.org/officeDocument/2006/relationships/hyperlink" Target="https://clipart-library.com/poetry-cliparts.html" TargetMode="External"/><Relationship Id="rId12" Type="http://schemas.openxmlformats.org/officeDocument/2006/relationships/hyperlink" Target="https://www.vecteezy.com/vector-art/9645850-briefcase-icon-logo-vector-illustration-suitcase-symbol-template-for-graphic-and-web-design-collection" TargetMode="External"/><Relationship Id="rId17" Type="http://schemas.openxmlformats.org/officeDocument/2006/relationships/image" Target="../media/image11.jpeg"/><Relationship Id="rId25" Type="http://schemas.microsoft.com/office/2007/relationships/hdphoto" Target="../media/hdphoto3.wdp"/><Relationship Id="rId2" Type="http://schemas.openxmlformats.org/officeDocument/2006/relationships/image" Target="../media/image4.png"/><Relationship Id="rId16" Type="http://schemas.openxmlformats.org/officeDocument/2006/relationships/hyperlink" Target="https://www.vecteezy.com/vector-art/1307837-school-teacher-with-green-chalkboard-holding-a-book" TargetMode="External"/><Relationship Id="rId20" Type="http://schemas.openxmlformats.org/officeDocument/2006/relationships/hyperlink" Target="https://www.dreamstime.com/stock-images-coal-miner-pick-axe-image9901984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microsoft.com/office/2007/relationships/hdphoto" Target="../media/hdphoto1.wdp"/><Relationship Id="rId24" Type="http://schemas.openxmlformats.org/officeDocument/2006/relationships/image" Target="../media/image14.png"/><Relationship Id="rId5" Type="http://schemas.openxmlformats.org/officeDocument/2006/relationships/hyperlink" Target="https://www.vecteezy.com/vector-art/20537763-young-politician-woman-standing-behind-rostrum-and-giving-a-speech-public-speaker-character-flat-vector-illustration-isolated-on-white-background" TargetMode="External"/><Relationship Id="rId15" Type="http://schemas.openxmlformats.org/officeDocument/2006/relationships/image" Target="../media/image10.jpeg"/><Relationship Id="rId23" Type="http://schemas.openxmlformats.org/officeDocument/2006/relationships/hyperlink" Target="https://www.rawpixel.com/image/10093171/psd-art-pattern-cartoon" TargetMode="External"/><Relationship Id="rId28" Type="http://schemas.openxmlformats.org/officeDocument/2006/relationships/hyperlink" Target="https://www.aiophotoz.com/photos/check-mark-tick-symbol.html" TargetMode="External"/><Relationship Id="rId10" Type="http://schemas.openxmlformats.org/officeDocument/2006/relationships/image" Target="../media/image8.png"/><Relationship Id="rId19" Type="http://schemas.openxmlformats.org/officeDocument/2006/relationships/image" Target="../media/image12.jpeg"/><Relationship Id="rId4" Type="http://schemas.openxmlformats.org/officeDocument/2006/relationships/image" Target="../media/image5.jpeg"/><Relationship Id="rId9" Type="http://schemas.openxmlformats.org/officeDocument/2006/relationships/hyperlink" Target="https://clipart-library.com/clipart/author-cliparts-15.htm" TargetMode="External"/><Relationship Id="rId14" Type="http://schemas.openxmlformats.org/officeDocument/2006/relationships/hyperlink" Target="http://clipground.com/rugby-player-cartoon-clipart.html" TargetMode="External"/><Relationship Id="rId22" Type="http://schemas.microsoft.com/office/2007/relationships/hdphoto" Target="../media/hdphoto2.wdp"/><Relationship Id="rId27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13" Type="http://schemas.openxmlformats.org/officeDocument/2006/relationships/hyperlink" Target="https://www.istockphoto.com/illustrations/martyred" TargetMode="External"/><Relationship Id="rId18" Type="http://schemas.openxmlformats.org/officeDocument/2006/relationships/image" Target="../media/image24.png"/><Relationship Id="rId26" Type="http://schemas.openxmlformats.org/officeDocument/2006/relationships/hyperlink" Target="https://www.aiophotoz.com/photos/check-mark-tick-symbol.html" TargetMode="External"/><Relationship Id="rId3" Type="http://schemas.openxmlformats.org/officeDocument/2006/relationships/hyperlink" Target="https://pngtree.com/freepng/smiling-caregiver-with-happy-old-female-patient_8941465.html" TargetMode="External"/><Relationship Id="rId21" Type="http://schemas.openxmlformats.org/officeDocument/2006/relationships/image" Target="../media/image25.jpeg"/><Relationship Id="rId7" Type="http://schemas.openxmlformats.org/officeDocument/2006/relationships/hyperlink" Target="http://commons.wikimedia.org/wiki/file:emoji_u1f4aa.svg" TargetMode="External"/><Relationship Id="rId12" Type="http://schemas.openxmlformats.org/officeDocument/2006/relationships/image" Target="../media/image21.jpeg"/><Relationship Id="rId17" Type="http://schemas.openxmlformats.org/officeDocument/2006/relationships/hyperlink" Target="https://clipground.com/christmas-wreath-clip-art-pictures.html" TargetMode="External"/><Relationship Id="rId25" Type="http://schemas.openxmlformats.org/officeDocument/2006/relationships/image" Target="../media/image15.jpeg"/><Relationship Id="rId2" Type="http://schemas.openxmlformats.org/officeDocument/2006/relationships/image" Target="../media/image16.png"/><Relationship Id="rId16" Type="http://schemas.openxmlformats.org/officeDocument/2006/relationships/image" Target="../media/image23.jpg"/><Relationship Id="rId20" Type="http://schemas.openxmlformats.org/officeDocument/2006/relationships/hyperlink" Target="https://www.orangeballcreative.com/logo-design-and-brand-identity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11" Type="http://schemas.openxmlformats.org/officeDocument/2006/relationships/hyperlink" Target="https://www.vecteezy.com/vector-art/2539382-concept-drawing-for-creative-thinking" TargetMode="External"/><Relationship Id="rId24" Type="http://schemas.openxmlformats.org/officeDocument/2006/relationships/hyperlink" Target="https://www.clipartkey.com/view/hJxJmo_mitchell-aluminium-american-symbol-red-cross-wrong-symbol/" TargetMode="External"/><Relationship Id="rId5" Type="http://schemas.openxmlformats.org/officeDocument/2006/relationships/hyperlink" Target="https://animalia-life.club/qa/pictures/creative-clipart" TargetMode="External"/><Relationship Id="rId15" Type="http://schemas.openxmlformats.org/officeDocument/2006/relationships/hyperlink" Target="https://www.vecteezy.com/vector-art/8375476-cartoon-sad-girl-face-emotion-vector-illustration" TargetMode="External"/><Relationship Id="rId23" Type="http://schemas.microsoft.com/office/2007/relationships/hdphoto" Target="../media/hdphoto3.wdp"/><Relationship Id="rId10" Type="http://schemas.openxmlformats.org/officeDocument/2006/relationships/image" Target="../media/image20.jpeg"/><Relationship Id="rId19" Type="http://schemas.microsoft.com/office/2007/relationships/hdphoto" Target="../media/hdphoto4.wdp"/><Relationship Id="rId4" Type="http://schemas.openxmlformats.org/officeDocument/2006/relationships/image" Target="../media/image17.png"/><Relationship Id="rId9" Type="http://schemas.openxmlformats.org/officeDocument/2006/relationships/hyperlink" Target="https://www.shutterstock.com/ko/search/determination-clipart" TargetMode="External"/><Relationship Id="rId14" Type="http://schemas.openxmlformats.org/officeDocument/2006/relationships/image" Target="../media/image22.jpeg"/><Relationship Id="rId22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3.sv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hyperlink" Target="https://www.thefamouspeople.com/profiles/aneurin-bevan-714.php" TargetMode="External"/><Relationship Id="rId7" Type="http://schemas.openxmlformats.org/officeDocument/2006/relationships/hyperlink" Target="https://www.rte.ie/sport/rugby/2024/0108/1425447-welsh-rugby-great-jpr-williams-dies-aged-74/" TargetMode="External"/><Relationship Id="rId12" Type="http://schemas.openxmlformats.org/officeDocument/2006/relationships/hyperlink" Target="http://www.walesonline.co.uk/news/wales-news/trade-unions-remember-legacy-dic-5414270" TargetMode="Externa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jpeg"/><Relationship Id="rId11" Type="http://schemas.openxmlformats.org/officeDocument/2006/relationships/image" Target="../media/image33.jpeg"/><Relationship Id="rId5" Type="http://schemas.openxmlformats.org/officeDocument/2006/relationships/hyperlink" Target="https://www.themarginalian.org/2017/01/24/dylan-thomas-do-not-go-gentle-into-that-good-night/" TargetMode="External"/><Relationship Id="rId10" Type="http://schemas.openxmlformats.org/officeDocument/2006/relationships/image" Target="../media/image32.jpeg"/><Relationship Id="rId4" Type="http://schemas.openxmlformats.org/officeDocument/2006/relationships/image" Target="../media/image28.jpeg"/><Relationship Id="rId9" Type="http://schemas.openxmlformats.org/officeDocument/2006/relationships/image" Target="../media/image3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png"/><Relationship Id="rId4" Type="http://schemas.openxmlformats.org/officeDocument/2006/relationships/image" Target="../media/image3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8.jpe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7.png"/><Relationship Id="rId18" Type="http://schemas.openxmlformats.org/officeDocument/2006/relationships/image" Target="../media/image52.png"/><Relationship Id="rId3" Type="http://schemas.openxmlformats.org/officeDocument/2006/relationships/image" Target="../media/image2.png"/><Relationship Id="rId7" Type="http://schemas.openxmlformats.org/officeDocument/2006/relationships/image" Target="../media/image41.png"/><Relationship Id="rId12" Type="http://schemas.openxmlformats.org/officeDocument/2006/relationships/image" Target="../media/image46.png"/><Relationship Id="rId17" Type="http://schemas.openxmlformats.org/officeDocument/2006/relationships/image" Target="../media/image51.png"/><Relationship Id="rId2" Type="http://schemas.openxmlformats.org/officeDocument/2006/relationships/image" Target="../media/image1.png"/><Relationship Id="rId16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5" Type="http://schemas.openxmlformats.org/officeDocument/2006/relationships/image" Target="../media/image49.png"/><Relationship Id="rId10" Type="http://schemas.openxmlformats.org/officeDocument/2006/relationships/image" Target="../media/image44.png"/><Relationship Id="rId4" Type="http://schemas.openxmlformats.org/officeDocument/2006/relationships/image" Target="../media/image3.svg"/><Relationship Id="rId9" Type="http://schemas.openxmlformats.org/officeDocument/2006/relationships/image" Target="../media/image43.png"/><Relationship Id="rId14" Type="http://schemas.openxmlformats.org/officeDocument/2006/relationships/image" Target="../media/image48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61.svg"/><Relationship Id="rId3" Type="http://schemas.openxmlformats.org/officeDocument/2006/relationships/image" Target="../media/image2.png"/><Relationship Id="rId7" Type="http://schemas.openxmlformats.org/officeDocument/2006/relationships/image" Target="../media/image55.svg"/><Relationship Id="rId12" Type="http://schemas.openxmlformats.org/officeDocument/2006/relationships/image" Target="../media/image6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11" Type="http://schemas.openxmlformats.org/officeDocument/2006/relationships/image" Target="../media/image59.svg"/><Relationship Id="rId5" Type="http://schemas.openxmlformats.org/officeDocument/2006/relationships/image" Target="../media/image53.png"/><Relationship Id="rId15" Type="http://schemas.openxmlformats.org/officeDocument/2006/relationships/image" Target="../media/image63.svg"/><Relationship Id="rId10" Type="http://schemas.openxmlformats.org/officeDocument/2006/relationships/image" Target="../media/image58.png"/><Relationship Id="rId4" Type="http://schemas.openxmlformats.org/officeDocument/2006/relationships/image" Target="../media/image3.svg"/><Relationship Id="rId9" Type="http://schemas.openxmlformats.org/officeDocument/2006/relationships/image" Target="../media/image57.svg"/><Relationship Id="rId14" Type="http://schemas.openxmlformats.org/officeDocument/2006/relationships/image" Target="../media/image6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svg"/><Relationship Id="rId5" Type="http://schemas.openxmlformats.org/officeDocument/2006/relationships/image" Target="../media/image64.png"/><Relationship Id="rId4" Type="http://schemas.openxmlformats.org/officeDocument/2006/relationships/image" Target="../media/image3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svg"/><Relationship Id="rId5" Type="http://schemas.openxmlformats.org/officeDocument/2006/relationships/image" Target="../media/image66.png"/><Relationship Id="rId4" Type="http://schemas.openxmlformats.org/officeDocument/2006/relationships/image" Target="../media/image3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1326755"/>
              </p:ext>
            </p:extLst>
          </p:nvPr>
        </p:nvGraphicFramePr>
        <p:xfrm>
          <a:off x="10276766" y="364409"/>
          <a:ext cx="7696911" cy="18619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96911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86190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1" dirty="0"/>
                        <a:t>Targedau Iaith Personol:</a:t>
                      </a:r>
                    </a:p>
                    <a:p>
                      <a:r>
                        <a:rPr lang="cy-GB" sz="2700" b="0" dirty="0"/>
                        <a:t>1. Ynganu – llafariad</a:t>
                      </a:r>
                    </a:p>
                    <a:p>
                      <a:r>
                        <a:rPr lang="cy-GB" sz="2700" b="0" dirty="0"/>
                        <a:t>2. Ymestyn y brawddegau</a:t>
                      </a:r>
                    </a:p>
                    <a:p>
                      <a:r>
                        <a:rPr lang="cy-GB" sz="2700" b="0" dirty="0"/>
                        <a:t>3. Dysgu brawddegau stoc.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600717" y="425824"/>
            <a:ext cx="9074226" cy="2215991"/>
          </a:xfrm>
          <a:prstGeom prst="rect">
            <a:avLst/>
          </a:prstGeom>
          <a:noFill/>
        </p:spPr>
        <p:txBody>
          <a:bodyPr wrap="square" lIns="137160" tIns="68580" rIns="137160" bIns="68580" rtlCol="0" anchor="t">
            <a:spAutoFit/>
          </a:bodyPr>
          <a:lstStyle/>
          <a:p>
            <a:r>
              <a:rPr lang="cy-GB" sz="2700" dirty="0"/>
              <a:t>Enw: David Lewis 	 </a:t>
            </a:r>
          </a:p>
          <a:p>
            <a:r>
              <a:rPr lang="cy-GB" sz="2700" dirty="0"/>
              <a:t>Teitl y wers: Cymeriadau drwy hanes Cymraeg</a:t>
            </a:r>
          </a:p>
          <a:p>
            <a:r>
              <a:rPr lang="cy-GB" sz="2700" dirty="0"/>
              <a:t>Nod y wers: defnyddiol y patrwm roedd e a roedd hi i ateb cwestiynau am cymeriadau drwy hanes Cymraeg.	   </a:t>
            </a:r>
          </a:p>
          <a:p>
            <a:r>
              <a:rPr lang="cy-GB" sz="2700" dirty="0"/>
              <a:t>Blwyddyn:	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1542639"/>
              </p:ext>
            </p:extLst>
          </p:nvPr>
        </p:nvGraphicFramePr>
        <p:xfrm>
          <a:off x="10276766" y="2558969"/>
          <a:ext cx="7696911" cy="64477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96911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3504291">
                <a:tc>
                  <a:txBody>
                    <a:bodyPr/>
                    <a:lstStyle/>
                    <a:p>
                      <a:r>
                        <a:rPr lang="cy-GB" sz="2700" b="1" dirty="0"/>
                        <a:t>Gweithgareddau: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cy-GB" sz="2700" dirty="0"/>
                        <a:t>Drilio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cy-GB" sz="2700" dirty="0"/>
                        <a:t>Tasg gwrando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cy-GB" sz="2700" dirty="0"/>
                        <a:t>Llenwch y bylchau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cy-GB" sz="2700" dirty="0"/>
                        <a:t>Ffeil ffeithiau – Cwestiwn ac ateb.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cy-GB" sz="2700" dirty="0"/>
                        <a:t>Y Gadair Goch</a:t>
                      </a:r>
                    </a:p>
                    <a:p>
                      <a:endParaRPr lang="cy-GB" sz="27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943432">
                <a:tc>
                  <a:txBody>
                    <a:bodyPr/>
                    <a:lstStyle/>
                    <a:p>
                      <a:r>
                        <a:rPr lang="cy-GB" sz="2700" b="1" dirty="0"/>
                        <a:t>Geirfa:</a:t>
                      </a:r>
                    </a:p>
                    <a:p>
                      <a:r>
                        <a:rPr lang="cy-GB" sz="2700" b="0" dirty="0"/>
                        <a:t>Gwleidydd, bardd, milwr, chwaraewr, nyrs, awdur, glöwr, athrawes.</a:t>
                      </a:r>
                    </a:p>
                    <a:p>
                      <a:r>
                        <a:rPr lang="cy-GB" sz="2700" b="0" dirty="0"/>
                        <a:t>caredig, creadigol, cryf, penderfynol, dewr, dychmygus, merthyr. 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8434525"/>
              </p:ext>
            </p:extLst>
          </p:nvPr>
        </p:nvGraphicFramePr>
        <p:xfrm>
          <a:off x="600716" y="2558969"/>
          <a:ext cx="8543285" cy="71496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543285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38404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1" dirty="0"/>
                        <a:t>Ffocws Iaith / Patrymau: Amherffaith: trydydd person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2700" b="1" dirty="0"/>
                    </a:p>
                    <a:p>
                      <a:r>
                        <a:rPr lang="cy-GB" sz="2700" b="0" dirty="0"/>
                        <a:t>Roedd e/Roedd hi...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0" dirty="0"/>
                        <a:t>Doedd e ddim/Doedd hi ddim...</a:t>
                      </a:r>
                      <a:endParaRPr lang="cy-GB" sz="2700" b="1" dirty="0"/>
                    </a:p>
                    <a:p>
                      <a:endParaRPr lang="cy-GB" sz="2700" b="0" dirty="0"/>
                    </a:p>
                    <a:p>
                      <a:r>
                        <a:rPr lang="cy-GB" sz="2700" b="0" dirty="0"/>
                        <a:t>Ble oedd </a:t>
                      </a:r>
                      <a:r>
                        <a:rPr lang="cy-GB" sz="2700" b="0" dirty="0" err="1"/>
                        <a:t>e’n</a:t>
                      </a:r>
                      <a:r>
                        <a:rPr lang="cy-GB" sz="2700" b="0" dirty="0"/>
                        <a:t>/hi’n byw?</a:t>
                      </a:r>
                    </a:p>
                    <a:p>
                      <a:r>
                        <a:rPr lang="cy-GB" sz="2700" b="0" dirty="0"/>
                        <a:t>Beth oedd </a:t>
                      </a:r>
                      <a:r>
                        <a:rPr lang="cy-GB" sz="2700" b="0" dirty="0" err="1"/>
                        <a:t>e’n</a:t>
                      </a:r>
                      <a:r>
                        <a:rPr lang="cy-GB" sz="2700" b="0" dirty="0"/>
                        <a:t>/hi’n wneud?</a:t>
                      </a:r>
                    </a:p>
                    <a:p>
                      <a:r>
                        <a:rPr lang="cy-GB" sz="2700" b="0" dirty="0"/>
                        <a:t>Pa fath o person oedd e/hi?</a:t>
                      </a:r>
                    </a:p>
                    <a:p>
                      <a:endParaRPr lang="cy-GB" sz="2700" b="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33091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1" dirty="0"/>
                        <a:t>Gwybodaeth flaenorol:</a:t>
                      </a:r>
                    </a:p>
                    <a:p>
                      <a:r>
                        <a:rPr lang="cy-GB" sz="2700" dirty="0"/>
                        <a:t> </a:t>
                      </a:r>
                    </a:p>
                    <a:p>
                      <a:r>
                        <a:rPr lang="cy-GB" sz="2700" b="0"/>
                        <a:t>Y amherffaith </a:t>
                      </a:r>
                      <a:r>
                        <a:rPr lang="cy-GB" sz="2700" b="0" dirty="0"/>
                        <a:t>defnyddio: </a:t>
                      </a:r>
                    </a:p>
                    <a:p>
                      <a:endParaRPr lang="cy-GB" sz="2700" b="0" dirty="0"/>
                    </a:p>
                    <a:p>
                      <a:r>
                        <a:rPr lang="cy-GB" sz="2700" b="0" dirty="0"/>
                        <a:t>Roeddwn i...</a:t>
                      </a:r>
                    </a:p>
                    <a:p>
                      <a:r>
                        <a:rPr lang="cy-GB" sz="2700" b="0" dirty="0"/>
                        <a:t>Doeddwn i ddim...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20323" t="-4464" r="-13756" b="-5237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2932980" y="1028700"/>
            <a:ext cx="12422038" cy="8229600"/>
          </a:xfrm>
          <a:custGeom>
            <a:avLst/>
            <a:gdLst/>
            <a:ahLst/>
            <a:cxnLst/>
            <a:rect l="l" t="t" r="r" b="b"/>
            <a:pathLst>
              <a:path w="12422038" h="8229600">
                <a:moveTo>
                  <a:pt x="0" y="0"/>
                </a:moveTo>
                <a:lnTo>
                  <a:pt x="12422038" y="0"/>
                </a:lnTo>
                <a:lnTo>
                  <a:pt x="1242203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5715000" y="4504372"/>
            <a:ext cx="6633414" cy="1278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810"/>
              </a:lnSpc>
            </a:pPr>
            <a:r>
              <a:rPr lang="en-US" sz="9000" b="1" spc="-513" dirty="0" err="1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Adnoddau</a:t>
            </a:r>
            <a:endParaRPr lang="en-US" sz="9000" b="1" spc="-513" dirty="0">
              <a:solidFill>
                <a:srgbClr val="764D3A"/>
              </a:solidFill>
              <a:latin typeface="29LT Riwaya Bold"/>
              <a:ea typeface="29LT Riwaya Bold"/>
              <a:cs typeface="29LT Riwaya Bold"/>
              <a:sym typeface="29LT Riwaya Bold"/>
            </a:endParaRPr>
          </a:p>
        </p:txBody>
      </p:sp>
    </p:spTree>
    <p:extLst>
      <p:ext uri="{BB962C8B-B14F-4D97-AF65-F5344CB8AC3E}">
        <p14:creationId xmlns:p14="http://schemas.microsoft.com/office/powerpoint/2010/main" val="4272260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ECE5776-DADE-78BB-F14C-42A4410FCD7B}"/>
              </a:ext>
            </a:extLst>
          </p:cNvPr>
          <p:cNvGraphicFramePr>
            <a:graphicFrameLocks noGrp="1"/>
          </p:cNvGraphicFramePr>
          <p:nvPr/>
        </p:nvGraphicFramePr>
        <p:xfrm>
          <a:off x="1373204" y="820216"/>
          <a:ext cx="12192000" cy="24539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92645161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180192636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899980313"/>
                    </a:ext>
                  </a:extLst>
                </a:gridCol>
              </a:tblGrid>
              <a:tr h="2453975">
                <a:tc>
                  <a:txBody>
                    <a:bodyPr/>
                    <a:lstStyle/>
                    <a:p>
                      <a:pPr algn="ctr"/>
                      <a:r>
                        <a:rPr lang="cy-GB" sz="24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Roedd e’n</a:t>
                      </a:r>
                    </a:p>
                    <a:p>
                      <a:pPr algn="ctr"/>
                      <a:r>
                        <a:rPr lang="cy-GB" sz="24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Roedd hi’n</a:t>
                      </a:r>
                    </a:p>
                  </a:txBody>
                  <a:tcPr marL="137160" marR="137160" marT="68580" marB="6858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byw </a:t>
                      </a:r>
                    </a:p>
                  </a:txBody>
                  <a:tcPr marL="137160" marR="137160" marT="68580" marB="6858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yng Nghaerdydd</a:t>
                      </a:r>
                    </a:p>
                    <a:p>
                      <a:pPr algn="ctr"/>
                      <a:r>
                        <a:rPr lang="cy-GB" sz="24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 Abertawe</a:t>
                      </a:r>
                    </a:p>
                    <a:p>
                      <a:pPr algn="ctr"/>
                      <a:r>
                        <a:rPr lang="cy-GB" sz="24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ym Mhen-y-bont</a:t>
                      </a:r>
                    </a:p>
                    <a:p>
                      <a:pPr algn="ctr"/>
                      <a:r>
                        <a:rPr lang="cy-GB" sz="24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 Llanycil</a:t>
                      </a:r>
                    </a:p>
                    <a:p>
                      <a:pPr algn="ctr"/>
                      <a:r>
                        <a:rPr lang="cy-GB" sz="24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 Merthyr Tudful</a:t>
                      </a:r>
                    </a:p>
                  </a:txBody>
                  <a:tcPr marL="137160" marR="137160" marT="68580" marB="6858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8971662"/>
                  </a:ext>
                </a:extLst>
              </a:tr>
            </a:tbl>
          </a:graphicData>
        </a:graphic>
      </p:graphicFrame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CBEC0DD-E6D9-D837-3B52-F176D1C2E2AC}"/>
              </a:ext>
            </a:extLst>
          </p:cNvPr>
          <p:cNvSpPr/>
          <p:nvPr/>
        </p:nvSpPr>
        <p:spPr>
          <a:xfrm>
            <a:off x="698271" y="235377"/>
            <a:ext cx="6583680" cy="822960"/>
          </a:xfrm>
          <a:prstGeom prst="round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7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Ble oedd e/hi ‘n byw?</a:t>
            </a:r>
          </a:p>
        </p:txBody>
      </p:sp>
      <p:pic>
        <p:nvPicPr>
          <p:cNvPr id="8" name="Picture 7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6192358F-2567-86C0-5F0D-C49E34F2432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10591" y="1358430"/>
            <a:ext cx="975360" cy="975360"/>
          </a:xfrm>
          <a:prstGeom prst="rect">
            <a:avLst/>
          </a:prstGeom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BAF278B-1A39-4D0C-C091-E0D470CCE9F6}"/>
              </a:ext>
            </a:extLst>
          </p:cNvPr>
          <p:cNvSpPr/>
          <p:nvPr/>
        </p:nvSpPr>
        <p:spPr>
          <a:xfrm>
            <a:off x="698271" y="3656193"/>
            <a:ext cx="6583680" cy="822960"/>
          </a:xfrm>
          <a:prstGeom prst="round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7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Beth oedd e/hi ‘n wneud?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9692571A-0BCE-5422-510D-781B3BA31B1F}"/>
              </a:ext>
            </a:extLst>
          </p:cNvPr>
          <p:cNvGraphicFramePr>
            <a:graphicFrameLocks noGrp="1"/>
          </p:cNvGraphicFramePr>
          <p:nvPr/>
        </p:nvGraphicFramePr>
        <p:xfrm>
          <a:off x="1753319" y="4861157"/>
          <a:ext cx="15657385" cy="47678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1477">
                  <a:extLst>
                    <a:ext uri="{9D8B030D-6E8A-4147-A177-3AD203B41FA5}">
                      <a16:colId xmlns:a16="http://schemas.microsoft.com/office/drawing/2014/main" val="2813573610"/>
                    </a:ext>
                  </a:extLst>
                </a:gridCol>
                <a:gridCol w="3131477">
                  <a:extLst>
                    <a:ext uri="{9D8B030D-6E8A-4147-A177-3AD203B41FA5}">
                      <a16:colId xmlns:a16="http://schemas.microsoft.com/office/drawing/2014/main" val="956445022"/>
                    </a:ext>
                  </a:extLst>
                </a:gridCol>
                <a:gridCol w="3131477">
                  <a:extLst>
                    <a:ext uri="{9D8B030D-6E8A-4147-A177-3AD203B41FA5}">
                      <a16:colId xmlns:a16="http://schemas.microsoft.com/office/drawing/2014/main" val="260246502"/>
                    </a:ext>
                  </a:extLst>
                </a:gridCol>
                <a:gridCol w="3131477">
                  <a:extLst>
                    <a:ext uri="{9D8B030D-6E8A-4147-A177-3AD203B41FA5}">
                      <a16:colId xmlns:a16="http://schemas.microsoft.com/office/drawing/2014/main" val="396497070"/>
                    </a:ext>
                  </a:extLst>
                </a:gridCol>
                <a:gridCol w="3131477">
                  <a:extLst>
                    <a:ext uri="{9D8B030D-6E8A-4147-A177-3AD203B41FA5}">
                      <a16:colId xmlns:a16="http://schemas.microsoft.com/office/drawing/2014/main" val="2056351318"/>
                    </a:ext>
                  </a:extLst>
                </a:gridCol>
              </a:tblGrid>
              <a:tr h="2383925">
                <a:tc>
                  <a:txBody>
                    <a:bodyPr/>
                    <a:lstStyle/>
                    <a:p>
                      <a:pPr algn="ctr"/>
                      <a:r>
                        <a:rPr lang="cy-GB" sz="2700" b="1" baseline="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Roedd hi’n</a:t>
                      </a:r>
                    </a:p>
                    <a:p>
                      <a:pPr algn="ctr"/>
                      <a:r>
                        <a:rPr lang="cy-GB" sz="2700" b="1" baseline="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Roedd e’n</a:t>
                      </a:r>
                    </a:p>
                  </a:txBody>
                  <a:tcPr marL="137160" marR="137160" marT="68580" marB="6858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700" b="1" baseline="0" noProof="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_</a:t>
                      </a:r>
                      <a:r>
                        <a:rPr lang="cy-GB" sz="2700" b="1" baseline="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wleidydd</a:t>
                      </a:r>
                    </a:p>
                  </a:txBody>
                  <a:tcPr marL="137160" marR="137160" marT="68580" marB="6858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700" b="1" baseline="0" noProof="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</a:t>
                      </a:r>
                      <a:r>
                        <a:rPr lang="cy-GB" sz="2700" b="1" baseline="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ardd</a:t>
                      </a:r>
                    </a:p>
                  </a:txBody>
                  <a:tcPr marL="137160" marR="137160" marT="68580" marB="6858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700" b="1" baseline="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awdur</a:t>
                      </a:r>
                    </a:p>
                  </a:txBody>
                  <a:tcPr marL="137160" marR="137160" marT="68580" marB="6858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700" b="1" baseline="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chwaraewr rygbi</a:t>
                      </a:r>
                      <a:endParaRPr lang="cy-GB" sz="2700" b="1" baseline="0" noProof="0" dirty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8316820"/>
                  </a:ext>
                </a:extLst>
              </a:tr>
              <a:tr h="2383925">
                <a:tc>
                  <a:txBody>
                    <a:bodyPr/>
                    <a:lstStyle/>
                    <a:p>
                      <a:pPr algn="ctr"/>
                      <a:r>
                        <a:rPr lang="cy-GB" sz="2700" b="1" baseline="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Doedd hi ddim yn</a:t>
                      </a:r>
                    </a:p>
                    <a:p>
                      <a:pPr algn="ctr"/>
                      <a:r>
                        <a:rPr lang="cy-GB" sz="2700" b="1" baseline="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Doedd e ddim yn</a:t>
                      </a:r>
                    </a:p>
                  </a:txBody>
                  <a:tcPr marL="137160" marR="137160" marT="68580" marB="6858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700" b="1" baseline="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athrawes/athro</a:t>
                      </a:r>
                    </a:p>
                  </a:txBody>
                  <a:tcPr marL="137160" marR="137160" marT="68580" marB="6858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700" b="1" baseline="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nyrs</a:t>
                      </a:r>
                    </a:p>
                  </a:txBody>
                  <a:tcPr marL="137160" marR="137160" marT="68580" marB="6858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700" b="1" baseline="0" noProof="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_</a:t>
                      </a:r>
                      <a:r>
                        <a:rPr lang="cy-GB" sz="2700" b="1" baseline="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löwr</a:t>
                      </a:r>
                    </a:p>
                  </a:txBody>
                  <a:tcPr marL="137160" marR="137160" marT="68580" marB="6858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 b="1" baseline="0" noProof="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</a:t>
                      </a:r>
                      <a:r>
                        <a:rPr lang="cy-GB" sz="2700" b="1" baseline="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ilwr </a:t>
                      </a:r>
                    </a:p>
                  </a:txBody>
                  <a:tcPr marL="137160" marR="137160" marT="68580" marB="6858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61622"/>
                  </a:ext>
                </a:extLst>
              </a:tr>
            </a:tbl>
          </a:graphicData>
        </a:graphic>
      </p:graphicFrame>
      <p:pic>
        <p:nvPicPr>
          <p:cNvPr id="15" name="Picture 14" descr="A person sitting at a podium&#10;&#10;Description automatically generated">
            <a:extLst>
              <a:ext uri="{FF2B5EF4-FFF2-40B4-BE49-F238E27FC236}">
                <a16:creationId xmlns:a16="http://schemas.microsoft.com/office/drawing/2014/main" id="{14975BA8-E968-06CE-75C7-A5F71B4FF33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695245" y="5221421"/>
            <a:ext cx="1413711" cy="1413711"/>
          </a:xfrm>
          <a:prstGeom prst="rect">
            <a:avLst/>
          </a:prstGeom>
        </p:spPr>
      </p:pic>
      <p:pic>
        <p:nvPicPr>
          <p:cNvPr id="17" name="Picture 16" descr="A cartoon of a person reading a paper&#10;&#10;Description automatically generated">
            <a:extLst>
              <a:ext uri="{FF2B5EF4-FFF2-40B4-BE49-F238E27FC236}">
                <a16:creationId xmlns:a16="http://schemas.microsoft.com/office/drawing/2014/main" id="{18503DCA-0CB6-FFA3-3AF0-0A13CD870CF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796607" y="5143500"/>
            <a:ext cx="1544726" cy="1553121"/>
          </a:xfrm>
          <a:prstGeom prst="rect">
            <a:avLst/>
          </a:prstGeom>
        </p:spPr>
      </p:pic>
      <p:pic>
        <p:nvPicPr>
          <p:cNvPr id="22" name="Picture 21" descr="A person writing on a piece of paper&#10;&#10;Description automatically generated">
            <a:extLst>
              <a:ext uri="{FF2B5EF4-FFF2-40B4-BE49-F238E27FC236}">
                <a16:creationId xmlns:a16="http://schemas.microsoft.com/office/drawing/2014/main" id="{0C382565-DAD4-D78B-4CC6-63B091E81680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t="10288" b="11158"/>
          <a:stretch/>
        </p:blipFill>
        <p:spPr>
          <a:xfrm>
            <a:off x="12055079" y="5082011"/>
            <a:ext cx="1544726" cy="1640898"/>
          </a:xfrm>
          <a:prstGeom prst="rect">
            <a:avLst/>
          </a:prstGeom>
        </p:spPr>
      </p:pic>
      <p:pic>
        <p:nvPicPr>
          <p:cNvPr id="24" name="Picture 23" descr="A black briefcase icon&#10;&#10;Description automatically generated">
            <a:extLst>
              <a:ext uri="{FF2B5EF4-FFF2-40B4-BE49-F238E27FC236}">
                <a16:creationId xmlns:a16="http://schemas.microsoft.com/office/drawing/2014/main" id="{05C5A777-B8FA-104B-4798-880993F874E4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 l="17813" t="21193" r="20433" b="21825"/>
          <a:stretch/>
        </p:blipFill>
        <p:spPr>
          <a:xfrm>
            <a:off x="210591" y="5115692"/>
            <a:ext cx="1057041" cy="975360"/>
          </a:xfrm>
          <a:prstGeom prst="rect">
            <a:avLst/>
          </a:prstGeom>
        </p:spPr>
      </p:pic>
      <p:pic>
        <p:nvPicPr>
          <p:cNvPr id="26" name="Picture 25" descr="A cartoon of a person holding a rugby ball&#10;&#10;Description automatically generated">
            <a:extLst>
              <a:ext uri="{FF2B5EF4-FFF2-40B4-BE49-F238E27FC236}">
                <a16:creationId xmlns:a16="http://schemas.microsoft.com/office/drawing/2014/main" id="{446167A7-35F9-98DC-AC98-6D3E86C9F0E4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15043022" y="5021183"/>
            <a:ext cx="1548011" cy="1701726"/>
          </a:xfrm>
          <a:prstGeom prst="rect">
            <a:avLst/>
          </a:prstGeom>
        </p:spPr>
      </p:pic>
      <p:pic>
        <p:nvPicPr>
          <p:cNvPr id="29" name="Picture 28" descr="A person writing on a chalkboard&#10;&#10;Description automatically generated">
            <a:extLst>
              <a:ext uri="{FF2B5EF4-FFF2-40B4-BE49-F238E27FC236}">
                <a16:creationId xmlns:a16="http://schemas.microsoft.com/office/drawing/2014/main" id="{DDFA3084-9B7C-4570-B7B6-0BE5A8D66077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5798706" y="7371377"/>
            <a:ext cx="1174917" cy="1731458"/>
          </a:xfrm>
          <a:prstGeom prst="rect">
            <a:avLst/>
          </a:prstGeom>
        </p:spPr>
      </p:pic>
      <p:pic>
        <p:nvPicPr>
          <p:cNvPr id="31" name="Picture 30" descr="A cartoon of a nurse holding a clipboard&#10;&#10;Description automatically generated">
            <a:extLst>
              <a:ext uri="{FF2B5EF4-FFF2-40B4-BE49-F238E27FC236}">
                <a16:creationId xmlns:a16="http://schemas.microsoft.com/office/drawing/2014/main" id="{7FD4761D-3F64-C49B-2785-91E0ACF01DD4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8809647" y="7383197"/>
            <a:ext cx="1544727" cy="1805424"/>
          </a:xfrm>
          <a:prstGeom prst="rect">
            <a:avLst/>
          </a:prstGeom>
        </p:spPr>
      </p:pic>
      <p:pic>
        <p:nvPicPr>
          <p:cNvPr id="33" name="Picture 32" descr="A black and white of a person holding an object&#10;&#10;Description automatically generated">
            <a:extLst>
              <a:ext uri="{FF2B5EF4-FFF2-40B4-BE49-F238E27FC236}">
                <a16:creationId xmlns:a16="http://schemas.microsoft.com/office/drawing/2014/main" id="{BF07FFC1-375E-D0A6-7FBB-5352D0E8BFD2}"/>
              </a:ext>
            </a:extLst>
          </p:cNvPr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0"/>
              </a:ext>
            </a:extLst>
          </a:blip>
          <a:srcRect b="5403"/>
          <a:stretch/>
        </p:blipFill>
        <p:spPr>
          <a:xfrm>
            <a:off x="12239955" y="7371377"/>
            <a:ext cx="898005" cy="1817244"/>
          </a:xfrm>
          <a:prstGeom prst="rect">
            <a:avLst/>
          </a:prstGeom>
        </p:spPr>
      </p:pic>
      <p:pic>
        <p:nvPicPr>
          <p:cNvPr id="3" name="Picture 2" descr="A person in armor holding a sword&#10;&#10;Description automatically generated">
            <a:extLst>
              <a:ext uri="{FF2B5EF4-FFF2-40B4-BE49-F238E27FC236}">
                <a16:creationId xmlns:a16="http://schemas.microsoft.com/office/drawing/2014/main" id="{AAA2BFBC-2B96-E4CA-D1B2-67AA92622255}"/>
              </a:ext>
            </a:extLst>
          </p:cNvPr>
          <p:cNvPicPr>
            <a:picLocks noChangeAspect="1"/>
          </p:cNvPicPr>
          <p:nvPr/>
        </p:nvPicPr>
        <p:blipFill>
          <a:blip r:embed="rId21" cstate="print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3"/>
              </a:ext>
            </a:extLst>
          </a:blip>
          <a:stretch>
            <a:fillRect/>
          </a:stretch>
        </p:blipFill>
        <p:spPr>
          <a:xfrm>
            <a:off x="14880911" y="7104912"/>
            <a:ext cx="2121168" cy="2121168"/>
          </a:xfrm>
          <a:prstGeom prst="rect">
            <a:avLst/>
          </a:prstGeom>
        </p:spPr>
      </p:pic>
      <p:pic>
        <p:nvPicPr>
          <p:cNvPr id="5" name="Picture 4" descr="A red x symbol on a white background&#10;&#10;Description automatically generated">
            <a:extLst>
              <a:ext uri="{FF2B5EF4-FFF2-40B4-BE49-F238E27FC236}">
                <a16:creationId xmlns:a16="http://schemas.microsoft.com/office/drawing/2014/main" id="{8A0273C4-7B0E-4CDA-A32E-B5714D822B84}"/>
              </a:ext>
            </a:extLst>
          </p:cNvPr>
          <p:cNvPicPr>
            <a:picLocks noChangeAspect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6"/>
              </a:ext>
            </a:extLst>
          </a:blip>
          <a:stretch>
            <a:fillRect/>
          </a:stretch>
        </p:blipFill>
        <p:spPr>
          <a:xfrm>
            <a:off x="1753319" y="7383197"/>
            <a:ext cx="637956" cy="491226"/>
          </a:xfrm>
          <a:prstGeom prst="rect">
            <a:avLst/>
          </a:prstGeom>
        </p:spPr>
      </p:pic>
      <p:pic>
        <p:nvPicPr>
          <p:cNvPr id="7" name="Picture 6" descr="A green check mark on a white background&#10;&#10;Description automatically generated">
            <a:extLst>
              <a:ext uri="{FF2B5EF4-FFF2-40B4-BE49-F238E27FC236}">
                <a16:creationId xmlns:a16="http://schemas.microsoft.com/office/drawing/2014/main" id="{5ED11A9B-BB58-27FE-79AB-BF4BF9B30505}"/>
              </a:ext>
            </a:extLst>
          </p:cNvPr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8"/>
              </a:ext>
            </a:extLst>
          </a:blip>
          <a:stretch>
            <a:fillRect/>
          </a:stretch>
        </p:blipFill>
        <p:spPr>
          <a:xfrm>
            <a:off x="1776532" y="4886495"/>
            <a:ext cx="669851" cy="669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560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42280F48-9E0F-9F94-B675-94739EA60C2B}"/>
              </a:ext>
            </a:extLst>
          </p:cNvPr>
          <p:cNvGraphicFramePr>
            <a:graphicFrameLocks noGrp="1"/>
          </p:cNvGraphicFramePr>
          <p:nvPr/>
        </p:nvGraphicFramePr>
        <p:xfrm>
          <a:off x="1129097" y="1061217"/>
          <a:ext cx="15657385" cy="47678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1477">
                  <a:extLst>
                    <a:ext uri="{9D8B030D-6E8A-4147-A177-3AD203B41FA5}">
                      <a16:colId xmlns:a16="http://schemas.microsoft.com/office/drawing/2014/main" val="2813573610"/>
                    </a:ext>
                  </a:extLst>
                </a:gridCol>
                <a:gridCol w="3131477">
                  <a:extLst>
                    <a:ext uri="{9D8B030D-6E8A-4147-A177-3AD203B41FA5}">
                      <a16:colId xmlns:a16="http://schemas.microsoft.com/office/drawing/2014/main" val="956445022"/>
                    </a:ext>
                  </a:extLst>
                </a:gridCol>
                <a:gridCol w="3131477">
                  <a:extLst>
                    <a:ext uri="{9D8B030D-6E8A-4147-A177-3AD203B41FA5}">
                      <a16:colId xmlns:a16="http://schemas.microsoft.com/office/drawing/2014/main" val="260246502"/>
                    </a:ext>
                  </a:extLst>
                </a:gridCol>
                <a:gridCol w="3131477">
                  <a:extLst>
                    <a:ext uri="{9D8B030D-6E8A-4147-A177-3AD203B41FA5}">
                      <a16:colId xmlns:a16="http://schemas.microsoft.com/office/drawing/2014/main" val="396497070"/>
                    </a:ext>
                  </a:extLst>
                </a:gridCol>
                <a:gridCol w="3131477">
                  <a:extLst>
                    <a:ext uri="{9D8B030D-6E8A-4147-A177-3AD203B41FA5}">
                      <a16:colId xmlns:a16="http://schemas.microsoft.com/office/drawing/2014/main" val="2056351318"/>
                    </a:ext>
                  </a:extLst>
                </a:gridCol>
              </a:tblGrid>
              <a:tr h="2383925">
                <a:tc>
                  <a:txBody>
                    <a:bodyPr/>
                    <a:lstStyle/>
                    <a:p>
                      <a:pPr algn="ctr"/>
                      <a:r>
                        <a:rPr lang="cy-GB" sz="2700" b="1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Roedd hi’n</a:t>
                      </a:r>
                    </a:p>
                    <a:p>
                      <a:pPr algn="ctr"/>
                      <a:r>
                        <a:rPr lang="cy-GB" sz="2700" b="1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Roedd e’n</a:t>
                      </a:r>
                    </a:p>
                  </a:txBody>
                  <a:tcPr marL="137160" marR="137160" marT="68580" marB="6858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700" b="1" noProof="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</a:t>
                      </a:r>
                      <a:r>
                        <a:rPr lang="cy-GB" sz="2700" b="1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aredig</a:t>
                      </a:r>
                    </a:p>
                  </a:txBody>
                  <a:tcPr marL="137160" marR="137160" marT="68580" marB="6858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700" b="1" noProof="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</a:t>
                      </a:r>
                      <a:r>
                        <a:rPr lang="cy-GB" sz="2700" b="1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readigol</a:t>
                      </a:r>
                    </a:p>
                  </a:txBody>
                  <a:tcPr marL="137160" marR="137160" marT="68580" marB="6858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700" b="1" noProof="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</a:t>
                      </a:r>
                      <a:r>
                        <a:rPr lang="cy-GB" sz="2700" b="1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ryf</a:t>
                      </a:r>
                    </a:p>
                  </a:txBody>
                  <a:tcPr marL="137160" marR="137160" marT="68580" marB="6858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 b="1" noProof="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</a:t>
                      </a:r>
                      <a:r>
                        <a:rPr lang="cy-GB" sz="2700" b="1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enderfynol</a:t>
                      </a:r>
                      <a:endParaRPr lang="cy-GB" sz="2700" b="1" noProof="0" dirty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8316820"/>
                  </a:ext>
                </a:extLst>
              </a:tr>
              <a:tr h="2383925">
                <a:tc>
                  <a:txBody>
                    <a:bodyPr/>
                    <a:lstStyle/>
                    <a:p>
                      <a:pPr algn="ctr"/>
                      <a:r>
                        <a:rPr lang="cy-GB" sz="2700" b="1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Doedd hi ddim yn</a:t>
                      </a:r>
                    </a:p>
                    <a:p>
                      <a:pPr algn="ctr"/>
                      <a:r>
                        <a:rPr lang="cy-GB" sz="2700" b="1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Doedd e ddim yn</a:t>
                      </a:r>
                    </a:p>
                  </a:txBody>
                  <a:tcPr marL="137160" marR="137160" marT="68580" marB="6858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700" b="1" noProof="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dd</a:t>
                      </a:r>
                      <a:r>
                        <a:rPr lang="cy-GB" sz="2700" b="1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ewr</a:t>
                      </a:r>
                    </a:p>
                  </a:txBody>
                  <a:tcPr marL="137160" marR="137160" marT="68580" marB="6858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700" b="1" noProof="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dd</a:t>
                      </a:r>
                      <a:r>
                        <a:rPr lang="cy-GB" sz="2700" b="1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ychmygus</a:t>
                      </a:r>
                    </a:p>
                  </a:txBody>
                  <a:tcPr marL="137160" marR="137160" marT="68580" marB="6858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700" b="1" noProof="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</a:t>
                      </a:r>
                      <a:r>
                        <a:rPr lang="cy-GB" sz="2700" b="1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erthyr</a:t>
                      </a:r>
                    </a:p>
                  </a:txBody>
                  <a:tcPr marL="137160" marR="137160" marT="68580" marB="6858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 b="1" noProof="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</a:t>
                      </a:r>
                      <a:r>
                        <a:rPr lang="en-GB" sz="2700" b="1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rist</a:t>
                      </a:r>
                      <a:endParaRPr lang="cy-GB" sz="2700" b="1" noProof="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61622"/>
                  </a:ext>
                </a:extLst>
              </a:tr>
            </a:tbl>
          </a:graphicData>
        </a:graphic>
      </p:graphicFrame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BF1CAB7-2219-3CD5-C36E-E57DC97D8131}"/>
              </a:ext>
            </a:extLst>
          </p:cNvPr>
          <p:cNvSpPr/>
          <p:nvPr/>
        </p:nvSpPr>
        <p:spPr>
          <a:xfrm>
            <a:off x="498183" y="377826"/>
            <a:ext cx="6583680" cy="822960"/>
          </a:xfrm>
          <a:prstGeom prst="round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7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Pa fath o person oedd e/hi?</a:t>
            </a:r>
            <a:endParaRPr lang="cy-GB" sz="27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6732EB83-87E7-65CD-8070-12AD51FFA608}"/>
              </a:ext>
            </a:extLst>
          </p:cNvPr>
          <p:cNvGraphicFramePr>
            <a:graphicFrameLocks noGrp="1"/>
          </p:cNvGraphicFramePr>
          <p:nvPr/>
        </p:nvGraphicFramePr>
        <p:xfrm>
          <a:off x="1129097" y="7402732"/>
          <a:ext cx="13698621" cy="24539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98621">
                  <a:extLst>
                    <a:ext uri="{9D8B030D-6E8A-4147-A177-3AD203B41FA5}">
                      <a16:colId xmlns:a16="http://schemas.microsoft.com/office/drawing/2014/main" val="392645161"/>
                    </a:ext>
                  </a:extLst>
                </a:gridCol>
              </a:tblGrid>
              <a:tr h="2453975">
                <a:tc>
                  <a:txBody>
                    <a:bodyPr/>
                    <a:lstStyle/>
                    <a:p>
                      <a:pPr algn="ctr"/>
                      <a:r>
                        <a:rPr lang="cy-GB" sz="24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Roedd e’n byw rhwng </a:t>
                      </a:r>
                      <a:r>
                        <a:rPr lang="cy-GB" sz="2400" u="sng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            </a:t>
                      </a:r>
                      <a:r>
                        <a:rPr lang="cy-GB" sz="2400" u="none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</a:t>
                      </a:r>
                      <a:r>
                        <a:rPr lang="cy-GB" sz="2400" u="sng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               </a:t>
                      </a:r>
                      <a:r>
                        <a:rPr lang="cy-GB" sz="2400" u="none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</a:t>
                      </a:r>
                    </a:p>
                    <a:p>
                      <a:pPr algn="ctr"/>
                      <a:endParaRPr lang="cy-GB" sz="2400" u="none" noProof="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Roedd hi’n byw rhwng </a:t>
                      </a:r>
                      <a:r>
                        <a:rPr lang="cy-GB" sz="2400" u="sng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            </a:t>
                      </a:r>
                      <a:r>
                        <a:rPr lang="cy-GB" sz="2400" u="none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</a:t>
                      </a:r>
                      <a:r>
                        <a:rPr lang="cy-GB" sz="2400" u="sng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               </a:t>
                      </a:r>
                      <a:r>
                        <a:rPr lang="en-GB" sz="2400" u="none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</a:t>
                      </a:r>
                      <a:endParaRPr lang="cy-GB" sz="2400" u="none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8971662"/>
                  </a:ext>
                </a:extLst>
              </a:tr>
            </a:tbl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F38870E-CB06-ADBC-A9BE-BB0C6BB89BDC}"/>
              </a:ext>
            </a:extLst>
          </p:cNvPr>
          <p:cNvSpPr/>
          <p:nvPr/>
        </p:nvSpPr>
        <p:spPr>
          <a:xfrm>
            <a:off x="856724" y="6713657"/>
            <a:ext cx="6583680" cy="822960"/>
          </a:xfrm>
          <a:prstGeom prst="round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7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Pryd oedd e’n/hi’n byw?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1C05D04-EAF5-ACF6-7645-1D0A3A24235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28493" y="737204"/>
            <a:ext cx="2147643" cy="2147643"/>
          </a:xfrm>
          <a:prstGeom prst="rect">
            <a:avLst/>
          </a:prstGeom>
        </p:spPr>
      </p:pic>
      <p:pic>
        <p:nvPicPr>
          <p:cNvPr id="17" name="Picture 16" descr="A light bulb painted with different colors&#10;&#10;Description automatically generated">
            <a:extLst>
              <a:ext uri="{FF2B5EF4-FFF2-40B4-BE49-F238E27FC236}">
                <a16:creationId xmlns:a16="http://schemas.microsoft.com/office/drawing/2014/main" id="{61C2D1C4-813C-50A2-22BB-C75CA2641B1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978408" y="1462136"/>
            <a:ext cx="2041493" cy="1315628"/>
          </a:xfrm>
          <a:prstGeom prst="rect">
            <a:avLst/>
          </a:prstGeom>
        </p:spPr>
      </p:pic>
      <p:pic>
        <p:nvPicPr>
          <p:cNvPr id="19" name="Picture 18" descr="A yellow arm with a black background&#10;&#10;Description automatically generated">
            <a:extLst>
              <a:ext uri="{FF2B5EF4-FFF2-40B4-BE49-F238E27FC236}">
                <a16:creationId xmlns:a16="http://schemas.microsoft.com/office/drawing/2014/main" id="{1DD9FC72-BF0A-8CC8-374C-00EAFC90A1C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1443245" y="1462136"/>
            <a:ext cx="1306629" cy="1306629"/>
          </a:xfrm>
          <a:prstGeom prst="rect">
            <a:avLst/>
          </a:prstGeom>
        </p:spPr>
      </p:pic>
      <p:pic>
        <p:nvPicPr>
          <p:cNvPr id="22" name="Picture 21" descr="A person pushing a ball up a hill&#10;&#10;Description automatically generated">
            <a:extLst>
              <a:ext uri="{FF2B5EF4-FFF2-40B4-BE49-F238E27FC236}">
                <a16:creationId xmlns:a16="http://schemas.microsoft.com/office/drawing/2014/main" id="{1C38210F-BE50-58E6-091D-EAEC48936796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4110037" y="1268096"/>
            <a:ext cx="2118386" cy="1694709"/>
          </a:xfrm>
          <a:prstGeom prst="rect">
            <a:avLst/>
          </a:prstGeom>
        </p:spPr>
      </p:pic>
      <p:pic>
        <p:nvPicPr>
          <p:cNvPr id="26" name="Picture 25" descr="A cartoon child holding her head with many objects around her&#10;&#10;Description automatically generated">
            <a:extLst>
              <a:ext uri="{FF2B5EF4-FFF2-40B4-BE49-F238E27FC236}">
                <a16:creationId xmlns:a16="http://schemas.microsoft.com/office/drawing/2014/main" id="{A7D675D9-B318-9A44-2BEE-2F56535B6AFA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8026533" y="3665447"/>
            <a:ext cx="1586640" cy="1586640"/>
          </a:xfrm>
          <a:prstGeom prst="rect">
            <a:avLst/>
          </a:prstGeom>
        </p:spPr>
      </p:pic>
      <p:pic>
        <p:nvPicPr>
          <p:cNvPr id="28" name="Picture 27" descr="A blue figure with a shadow of a person&#10;&#10;Description automatically generated">
            <a:extLst>
              <a:ext uri="{FF2B5EF4-FFF2-40B4-BE49-F238E27FC236}">
                <a16:creationId xmlns:a16="http://schemas.microsoft.com/office/drawing/2014/main" id="{F966C92B-F4A3-9DA0-CD52-5467CFC28787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11443245" y="3744468"/>
            <a:ext cx="1399032" cy="1399032"/>
          </a:xfrm>
          <a:prstGeom prst="rect">
            <a:avLst/>
          </a:prstGeom>
        </p:spPr>
      </p:pic>
      <p:pic>
        <p:nvPicPr>
          <p:cNvPr id="30" name="Picture 29" descr="A cartoon of a child&#10;&#10;Description automatically generated">
            <a:extLst>
              <a:ext uri="{FF2B5EF4-FFF2-40B4-BE49-F238E27FC236}">
                <a16:creationId xmlns:a16="http://schemas.microsoft.com/office/drawing/2014/main" id="{44AB2CD8-8D38-1867-CA37-A97BF61565E5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14310174" y="3536880"/>
            <a:ext cx="1718109" cy="1718109"/>
          </a:xfrm>
          <a:prstGeom prst="rect">
            <a:avLst/>
          </a:prstGeom>
        </p:spPr>
      </p:pic>
      <p:pic>
        <p:nvPicPr>
          <p:cNvPr id="32" name="Picture 31" descr="A cartoon of a child wearing a cape and mask&#10;&#10;Description automatically generated">
            <a:extLst>
              <a:ext uri="{FF2B5EF4-FFF2-40B4-BE49-F238E27FC236}">
                <a16:creationId xmlns:a16="http://schemas.microsoft.com/office/drawing/2014/main" id="{A2AAFB8B-BA01-6218-B5CF-073AD5B31ACA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4572000" y="3458594"/>
            <a:ext cx="2509863" cy="1882398"/>
          </a:xfrm>
          <a:prstGeom prst="rect">
            <a:avLst/>
          </a:prstGeom>
        </p:spPr>
      </p:pic>
      <p:pic>
        <p:nvPicPr>
          <p:cNvPr id="3" name="Picture 2" descr="A light bulb in a head shape&#10;&#10;Description automatically generated">
            <a:extLst>
              <a:ext uri="{FF2B5EF4-FFF2-40B4-BE49-F238E27FC236}">
                <a16:creationId xmlns:a16="http://schemas.microsoft.com/office/drawing/2014/main" id="{BC2553C5-D755-6B33-2A3D-F31382C17144}"/>
              </a:ext>
            </a:extLst>
          </p:cNvPr>
          <p:cNvPicPr>
            <a:picLocks noChangeAspect="1"/>
          </p:cNvPicPr>
          <p:nvPr/>
        </p:nvPicPr>
        <p:blipFill>
          <a:blip r:embed="rId18" cstate="print"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colorTemperature colorTemp="1500"/>
                    </a14:imgEffect>
                    <a14:imgEffect>
                      <a14:saturation sat="0"/>
                    </a14:imgEffect>
                    <a14:imgEffect>
                      <a14:brightnessContrast bright="-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 flipH="1">
            <a:off x="-165955" y="1340787"/>
            <a:ext cx="1427498" cy="1265181"/>
          </a:xfrm>
          <a:prstGeom prst="rect">
            <a:avLst/>
          </a:prstGeom>
        </p:spPr>
      </p:pic>
      <p:pic>
        <p:nvPicPr>
          <p:cNvPr id="1026" name="Picture 2" descr="Gravestone logo, tombstone icon, headstone silhouette template vector ...">
            <a:extLst>
              <a:ext uri="{FF2B5EF4-FFF2-40B4-BE49-F238E27FC236}">
                <a16:creationId xmlns:a16="http://schemas.microsoft.com/office/drawing/2014/main" id="{34244FB0-9CCF-5F7B-5876-65D5E3C41D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06" t="14461" r="22194" b="13497"/>
          <a:stretch/>
        </p:blipFill>
        <p:spPr bwMode="auto">
          <a:xfrm>
            <a:off x="88262" y="7593057"/>
            <a:ext cx="919061" cy="1129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A red x symbol on a white background&#10;&#10;Description automatically generated">
            <a:extLst>
              <a:ext uri="{FF2B5EF4-FFF2-40B4-BE49-F238E27FC236}">
                <a16:creationId xmlns:a16="http://schemas.microsoft.com/office/drawing/2014/main" id="{FD5CFA32-55D8-E6E6-2CF7-B6233023C829}"/>
              </a:ext>
            </a:extLst>
          </p:cNvPr>
          <p:cNvPicPr>
            <a:picLocks noChangeAspect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4"/>
              </a:ext>
            </a:extLst>
          </a:blip>
          <a:stretch>
            <a:fillRect/>
          </a:stretch>
        </p:blipFill>
        <p:spPr>
          <a:xfrm>
            <a:off x="1129097" y="3498855"/>
            <a:ext cx="637956" cy="491226"/>
          </a:xfrm>
          <a:prstGeom prst="rect">
            <a:avLst/>
          </a:prstGeom>
        </p:spPr>
      </p:pic>
      <p:pic>
        <p:nvPicPr>
          <p:cNvPr id="7" name="Picture 6" descr="A green check mark on a white background&#10;&#10;Description automatically generated">
            <a:extLst>
              <a:ext uri="{FF2B5EF4-FFF2-40B4-BE49-F238E27FC236}">
                <a16:creationId xmlns:a16="http://schemas.microsoft.com/office/drawing/2014/main" id="{57D0D2E9-5FD8-934D-1DCF-2F7282A5599C}"/>
              </a:ext>
            </a:extLst>
          </p:cNvPr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6"/>
              </a:ext>
            </a:extLst>
          </a:blip>
          <a:stretch>
            <a:fillRect/>
          </a:stretch>
        </p:blipFill>
        <p:spPr>
          <a:xfrm>
            <a:off x="1166596" y="1260940"/>
            <a:ext cx="669851" cy="669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9756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20323" t="-4464" r="-13756" b="-5237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2156604" y="514350"/>
            <a:ext cx="13974792" cy="9258300"/>
          </a:xfrm>
          <a:custGeom>
            <a:avLst/>
            <a:gdLst/>
            <a:ahLst/>
            <a:cxnLst/>
            <a:rect l="l" t="t" r="r" b="b"/>
            <a:pathLst>
              <a:path w="13974792" h="9258300">
                <a:moveTo>
                  <a:pt x="0" y="0"/>
                </a:moveTo>
                <a:lnTo>
                  <a:pt x="13974792" y="0"/>
                </a:lnTo>
                <a:lnTo>
                  <a:pt x="13974792" y="9258300"/>
                </a:lnTo>
                <a:lnTo>
                  <a:pt x="0" y="92583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TextBox 4"/>
          <p:cNvSpPr txBox="1"/>
          <p:nvPr/>
        </p:nvSpPr>
        <p:spPr>
          <a:xfrm>
            <a:off x="3067871" y="2773801"/>
            <a:ext cx="12186779" cy="55968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4"/>
              </a:lnSpc>
            </a:pPr>
            <a:r>
              <a:rPr lang="en-US" sz="4499" b="1" spc="-256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Bore da, bawb. Owain Glyndŵr ydw i. Rydw i’n enwog dros Gymru. Ond, ydych chi’n gwybod pam?</a:t>
            </a:r>
          </a:p>
          <a:p>
            <a:pPr algn="ctr">
              <a:lnSpc>
                <a:spcPts val="4904"/>
              </a:lnSpc>
            </a:pPr>
            <a:endParaRPr lang="en-US" sz="4499" b="1" spc="-256">
              <a:solidFill>
                <a:srgbClr val="764D3A"/>
              </a:solidFill>
              <a:latin typeface="29LT Riwaya Bold"/>
              <a:ea typeface="29LT Riwaya Bold"/>
              <a:cs typeface="29LT Riwaya Bold"/>
              <a:sym typeface="29LT Riwaya Bold"/>
            </a:endParaRPr>
          </a:p>
          <a:p>
            <a:pPr algn="ctr">
              <a:lnSpc>
                <a:spcPts val="4904"/>
              </a:lnSpc>
            </a:pPr>
            <a:r>
              <a:rPr lang="en-US" sz="4499" b="1" spc="-256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Wel, roeddwn i’n byw rhwng 1354 ac 1415. Roeddwn i’n filwr  ac roeddwn i’n ymladd y Saesneg. Roeddwn i’n  Dywysog Cymru. Roeddwn i’n berson ysbrydoledig i’r bobl Cymraeg.</a:t>
            </a:r>
          </a:p>
          <a:p>
            <a:pPr algn="ctr">
              <a:lnSpc>
                <a:spcPts val="4904"/>
              </a:lnSpc>
            </a:pPr>
            <a:endParaRPr lang="en-US" sz="4499" b="1" spc="-256">
              <a:solidFill>
                <a:srgbClr val="764D3A"/>
              </a:solidFill>
              <a:latin typeface="29LT Riwaya Bold"/>
              <a:ea typeface="29LT Riwaya Bold"/>
              <a:cs typeface="29LT Riwaya Bold"/>
              <a:sym typeface="29LT Riwaya Bold"/>
            </a:endParaRPr>
          </a:p>
          <a:p>
            <a:pPr algn="ctr">
              <a:lnSpc>
                <a:spcPts val="4904"/>
              </a:lnSpc>
              <a:spcBef>
                <a:spcPct val="0"/>
              </a:spcBef>
            </a:pPr>
            <a:r>
              <a:rPr lang="en-US" sz="4499" b="1" spc="-256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Cymru am byth!</a:t>
            </a:r>
          </a:p>
        </p:txBody>
      </p:sp>
      <p:sp>
        <p:nvSpPr>
          <p:cNvPr id="5" name="Freeform 5"/>
          <p:cNvSpPr/>
          <p:nvPr/>
        </p:nvSpPr>
        <p:spPr>
          <a:xfrm rot="-790566">
            <a:off x="1185123" y="788656"/>
            <a:ext cx="2599960" cy="1672740"/>
          </a:xfrm>
          <a:custGeom>
            <a:avLst/>
            <a:gdLst/>
            <a:ahLst/>
            <a:cxnLst/>
            <a:rect l="l" t="t" r="r" b="b"/>
            <a:pathLst>
              <a:path w="2599960" h="1672740">
                <a:moveTo>
                  <a:pt x="0" y="0"/>
                </a:moveTo>
                <a:lnTo>
                  <a:pt x="2599960" y="0"/>
                </a:lnTo>
                <a:lnTo>
                  <a:pt x="2599960" y="1672740"/>
                </a:lnTo>
                <a:lnTo>
                  <a:pt x="0" y="167274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3532" r="-3532" b="-3507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TextBox 6"/>
          <p:cNvSpPr txBox="1"/>
          <p:nvPr/>
        </p:nvSpPr>
        <p:spPr>
          <a:xfrm>
            <a:off x="3352548" y="1483965"/>
            <a:ext cx="11582904" cy="1034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80"/>
              </a:lnSpc>
            </a:pPr>
            <a:r>
              <a:rPr lang="en-US" sz="8000" b="1" spc="-456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Script Owain</a:t>
            </a:r>
          </a:p>
        </p:txBody>
      </p:sp>
    </p:spTree>
    <p:extLst>
      <p:ext uri="{BB962C8B-B14F-4D97-AF65-F5344CB8AC3E}">
        <p14:creationId xmlns:p14="http://schemas.microsoft.com/office/powerpoint/2010/main" val="2241314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D75FB-8E02-5AB9-B241-0DAE86470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101" y="750091"/>
            <a:ext cx="8128536" cy="1988345"/>
          </a:xfrm>
        </p:spPr>
        <p:txBody>
          <a:bodyPr/>
          <a:lstStyle/>
          <a:p>
            <a:r>
              <a:rPr lang="en-GB" u="sng" dirty="0" err="1"/>
              <a:t>Llenwch</a:t>
            </a:r>
            <a:r>
              <a:rPr lang="en-GB" u="sng" dirty="0"/>
              <a:t> y </a:t>
            </a:r>
            <a:r>
              <a:rPr lang="en-GB" u="sng" dirty="0" err="1"/>
              <a:t>bylchau</a:t>
            </a:r>
            <a:endParaRPr lang="cy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5692A-BD2D-CD89-840B-BE5F981EA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30076" y="2738438"/>
            <a:ext cx="9066998" cy="65270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_____</a:t>
            </a:r>
            <a:r>
              <a:rPr lang="cy-GB" sz="48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e’n</a:t>
            </a:r>
            <a:r>
              <a:rPr lang="cy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byw rhwng 1354 a 1415. </a:t>
            </a:r>
          </a:p>
          <a:p>
            <a:pPr marL="0" indent="0">
              <a:buNone/>
            </a:pPr>
            <a:r>
              <a:rPr lang="cy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Roedd </a:t>
            </a:r>
            <a:r>
              <a:rPr lang="cy-GB" sz="48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e’n</a:t>
            </a:r>
            <a:r>
              <a:rPr lang="cy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______ .</a:t>
            </a:r>
          </a:p>
          <a:p>
            <a:pPr marL="0" indent="0">
              <a:buNone/>
            </a:pPr>
            <a:r>
              <a:rPr lang="cy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Roedd </a:t>
            </a:r>
            <a:r>
              <a:rPr lang="cy-GB" sz="48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e’n</a:t>
            </a:r>
            <a:r>
              <a:rPr lang="cy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ymladd y _______.</a:t>
            </a:r>
          </a:p>
          <a:p>
            <a:pPr marL="0" indent="0">
              <a:buNone/>
            </a:pPr>
            <a:r>
              <a:rPr lang="cy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Roedd ___ Dywysog Cymru.</a:t>
            </a:r>
          </a:p>
          <a:p>
            <a:pPr marL="0" indent="0">
              <a:buNone/>
            </a:pPr>
            <a:r>
              <a:rPr lang="cy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_____ </a:t>
            </a:r>
            <a:r>
              <a:rPr lang="cy-GB" sz="48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e’n</a:t>
            </a:r>
            <a:r>
              <a:rPr lang="cy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berson ysbrydoledig i’r bobl _______.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BB77818-5944-FA00-8FA8-3D922F311EA2}"/>
              </a:ext>
            </a:extLst>
          </p:cNvPr>
          <p:cNvSpPr txBox="1">
            <a:spLocks/>
          </p:cNvSpPr>
          <p:nvPr/>
        </p:nvSpPr>
        <p:spPr>
          <a:xfrm>
            <a:off x="9630075" y="750092"/>
            <a:ext cx="8128536" cy="1988345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600" u="sng" dirty="0" err="1"/>
              <a:t>Llenwch</a:t>
            </a:r>
            <a:r>
              <a:rPr lang="en-GB" sz="6600" u="sng" dirty="0"/>
              <a:t> y </a:t>
            </a:r>
            <a:r>
              <a:rPr lang="en-GB" sz="6600" u="sng" dirty="0" err="1"/>
              <a:t>bylchau</a:t>
            </a:r>
            <a:endParaRPr lang="cy-GB" sz="6600" u="sng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48746DE-C2DF-26B7-B9C6-20226E62A100}"/>
              </a:ext>
            </a:extLst>
          </p:cNvPr>
          <p:cNvSpPr txBox="1">
            <a:spLocks/>
          </p:cNvSpPr>
          <p:nvPr/>
        </p:nvSpPr>
        <p:spPr>
          <a:xfrm>
            <a:off x="267101" y="2818524"/>
            <a:ext cx="9066998" cy="6527007"/>
          </a:xfrm>
          <a:prstGeom prst="rect">
            <a:avLst/>
          </a:prstGeom>
        </p:spPr>
        <p:txBody>
          <a:bodyPr vert="horz" lIns="137160" tIns="68580" rIns="137160" bIns="6858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_____</a:t>
            </a:r>
            <a:r>
              <a:rPr lang="cy-GB" sz="48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e’n</a:t>
            </a:r>
            <a:r>
              <a:rPr lang="cy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byw rhwng 1354 a 1415. </a:t>
            </a:r>
          </a:p>
          <a:p>
            <a:pPr marL="0" indent="0">
              <a:buNone/>
            </a:pPr>
            <a:r>
              <a:rPr lang="cy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Roedd </a:t>
            </a:r>
            <a:r>
              <a:rPr lang="cy-GB" sz="48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e’n</a:t>
            </a:r>
            <a:r>
              <a:rPr lang="cy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______ .</a:t>
            </a:r>
          </a:p>
          <a:p>
            <a:pPr marL="0" indent="0">
              <a:buNone/>
            </a:pPr>
            <a:r>
              <a:rPr lang="cy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Roedd </a:t>
            </a:r>
            <a:r>
              <a:rPr lang="cy-GB" sz="48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e’n</a:t>
            </a:r>
            <a:r>
              <a:rPr lang="cy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ymladd y _______.</a:t>
            </a:r>
          </a:p>
          <a:p>
            <a:pPr marL="0" indent="0">
              <a:buNone/>
            </a:pPr>
            <a:r>
              <a:rPr lang="cy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Roedd ___ Dywysog Cymru.</a:t>
            </a:r>
          </a:p>
          <a:p>
            <a:pPr marL="0" indent="0">
              <a:buNone/>
            </a:pPr>
            <a:r>
              <a:rPr lang="cy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_____ </a:t>
            </a:r>
            <a:r>
              <a:rPr lang="cy-GB" sz="48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e’n</a:t>
            </a:r>
            <a:r>
              <a:rPr lang="cy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berson ysbrydoledig i’r bobl _______.</a:t>
            </a:r>
          </a:p>
        </p:txBody>
      </p:sp>
    </p:spTree>
    <p:extLst>
      <p:ext uri="{BB962C8B-B14F-4D97-AF65-F5344CB8AC3E}">
        <p14:creationId xmlns:p14="http://schemas.microsoft.com/office/powerpoint/2010/main" val="4294291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55640E8-1B2C-2813-D4FF-9AA85A1F25ED}"/>
              </a:ext>
            </a:extLst>
          </p:cNvPr>
          <p:cNvSpPr/>
          <p:nvPr/>
        </p:nvSpPr>
        <p:spPr>
          <a:xfrm>
            <a:off x="486295" y="473825"/>
            <a:ext cx="3553691" cy="4569923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70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FE889E1-9181-4EE9-E4A2-4FC0AD76839A}"/>
              </a:ext>
            </a:extLst>
          </p:cNvPr>
          <p:cNvGraphicFramePr>
            <a:graphicFrameLocks noGrp="1"/>
          </p:cNvGraphicFramePr>
          <p:nvPr/>
        </p:nvGraphicFramePr>
        <p:xfrm>
          <a:off x="673331" y="2924924"/>
          <a:ext cx="3217026" cy="16687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513">
                  <a:extLst>
                    <a:ext uri="{9D8B030D-6E8A-4147-A177-3AD203B41FA5}">
                      <a16:colId xmlns:a16="http://schemas.microsoft.com/office/drawing/2014/main" val="2307329164"/>
                    </a:ext>
                  </a:extLst>
                </a:gridCol>
                <a:gridCol w="1608513">
                  <a:extLst>
                    <a:ext uri="{9D8B030D-6E8A-4147-A177-3AD203B41FA5}">
                      <a16:colId xmlns:a16="http://schemas.microsoft.com/office/drawing/2014/main" val="4251284777"/>
                    </a:ext>
                  </a:extLst>
                </a:gridCol>
              </a:tblGrid>
              <a:tr h="55626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byw</a:t>
                      </a:r>
                      <a:endParaRPr lang="cy-GB" sz="24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Tredegar</a:t>
                      </a:r>
                      <a:endParaRPr lang="cy-GB" sz="2400" b="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3102923"/>
                  </a:ext>
                </a:extLst>
              </a:tr>
              <a:tr h="55626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gwneud</a:t>
                      </a:r>
                      <a:endParaRPr lang="cy-GB" sz="24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gwleidydd</a:t>
                      </a:r>
                      <a:endParaRPr lang="cy-GB" sz="24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9189125"/>
                  </a:ext>
                </a:extLst>
              </a:tr>
              <a:tr h="55626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person</a:t>
                      </a:r>
                      <a:endParaRPr lang="cy-GB" sz="24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caredig</a:t>
                      </a:r>
                      <a:endParaRPr lang="cy-GB" sz="24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9403807"/>
                  </a:ext>
                </a:extLst>
              </a:tr>
            </a:tbl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2D39DEB-1070-19E5-2B6F-6A7B30B044B8}"/>
              </a:ext>
            </a:extLst>
          </p:cNvPr>
          <p:cNvSpPr/>
          <p:nvPr/>
        </p:nvSpPr>
        <p:spPr>
          <a:xfrm>
            <a:off x="4493030" y="473825"/>
            <a:ext cx="3553691" cy="4569923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70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9B2984E-F9AD-B788-5281-A477D41709D4}"/>
              </a:ext>
            </a:extLst>
          </p:cNvPr>
          <p:cNvGraphicFramePr>
            <a:graphicFrameLocks noGrp="1"/>
          </p:cNvGraphicFramePr>
          <p:nvPr/>
        </p:nvGraphicFramePr>
        <p:xfrm>
          <a:off x="4680066" y="2924924"/>
          <a:ext cx="3217026" cy="16687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513">
                  <a:extLst>
                    <a:ext uri="{9D8B030D-6E8A-4147-A177-3AD203B41FA5}">
                      <a16:colId xmlns:a16="http://schemas.microsoft.com/office/drawing/2014/main" val="2307329164"/>
                    </a:ext>
                  </a:extLst>
                </a:gridCol>
                <a:gridCol w="1608513">
                  <a:extLst>
                    <a:ext uri="{9D8B030D-6E8A-4147-A177-3AD203B41FA5}">
                      <a16:colId xmlns:a16="http://schemas.microsoft.com/office/drawing/2014/main" val="4251284777"/>
                    </a:ext>
                  </a:extLst>
                </a:gridCol>
              </a:tblGrid>
              <a:tr h="556260">
                <a:tc>
                  <a:txBody>
                    <a:bodyPr/>
                    <a:lstStyle/>
                    <a:p>
                      <a:r>
                        <a:rPr lang="en-GB" sz="27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byw</a:t>
                      </a:r>
                      <a:endParaRPr lang="cy-GB" sz="27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Abertawe</a:t>
                      </a:r>
                      <a:endParaRPr lang="cy-GB" sz="2400" b="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3102923"/>
                  </a:ext>
                </a:extLst>
              </a:tr>
              <a:tr h="556260">
                <a:tc>
                  <a:txBody>
                    <a:bodyPr/>
                    <a:lstStyle/>
                    <a:p>
                      <a:r>
                        <a:rPr lang="en-GB" sz="27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gwneud</a:t>
                      </a:r>
                      <a:endParaRPr lang="cy-GB" sz="27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bardd</a:t>
                      </a:r>
                      <a:endParaRPr lang="cy-GB" sz="24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9189125"/>
                  </a:ext>
                </a:extLst>
              </a:tr>
              <a:tr h="556260">
                <a:tc>
                  <a:txBody>
                    <a:bodyPr/>
                    <a:lstStyle/>
                    <a:p>
                      <a:r>
                        <a:rPr lang="en-GB" sz="27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person</a:t>
                      </a:r>
                      <a:endParaRPr lang="cy-GB" sz="27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creadigol</a:t>
                      </a:r>
                      <a:endParaRPr lang="cy-GB" sz="24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9403807"/>
                  </a:ext>
                </a:extLst>
              </a:tr>
            </a:tbl>
          </a:graphicData>
        </a:graphic>
      </p:graphicFrame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A280AE-5E1A-5967-090F-D6FEA86E0C16}"/>
              </a:ext>
            </a:extLst>
          </p:cNvPr>
          <p:cNvSpPr/>
          <p:nvPr/>
        </p:nvSpPr>
        <p:spPr>
          <a:xfrm>
            <a:off x="8499766" y="473825"/>
            <a:ext cx="3553691" cy="4569923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70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37963746-309E-AA1D-0190-6A09FB5558A0}"/>
              </a:ext>
            </a:extLst>
          </p:cNvPr>
          <p:cNvGraphicFramePr>
            <a:graphicFrameLocks noGrp="1"/>
          </p:cNvGraphicFramePr>
          <p:nvPr/>
        </p:nvGraphicFramePr>
        <p:xfrm>
          <a:off x="8686802" y="2924924"/>
          <a:ext cx="3217026" cy="16687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513">
                  <a:extLst>
                    <a:ext uri="{9D8B030D-6E8A-4147-A177-3AD203B41FA5}">
                      <a16:colId xmlns:a16="http://schemas.microsoft.com/office/drawing/2014/main" val="2307329164"/>
                    </a:ext>
                  </a:extLst>
                </a:gridCol>
                <a:gridCol w="1608513">
                  <a:extLst>
                    <a:ext uri="{9D8B030D-6E8A-4147-A177-3AD203B41FA5}">
                      <a16:colId xmlns:a16="http://schemas.microsoft.com/office/drawing/2014/main" val="4251284777"/>
                    </a:ext>
                  </a:extLst>
                </a:gridCol>
              </a:tblGrid>
              <a:tr h="556260">
                <a:tc>
                  <a:txBody>
                    <a:bodyPr/>
                    <a:lstStyle/>
                    <a:p>
                      <a:r>
                        <a:rPr lang="en-GB" sz="27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byw</a:t>
                      </a:r>
                      <a:endParaRPr lang="cy-GB" sz="27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Pen y </a:t>
                      </a:r>
                      <a:r>
                        <a:rPr lang="en-GB" sz="21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Bont</a:t>
                      </a:r>
                      <a:endParaRPr lang="cy-GB" sz="2100" b="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3102923"/>
                  </a:ext>
                </a:extLst>
              </a:tr>
              <a:tr h="556260">
                <a:tc>
                  <a:txBody>
                    <a:bodyPr/>
                    <a:lstStyle/>
                    <a:p>
                      <a:r>
                        <a:rPr lang="en-GB" sz="27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gwneud</a:t>
                      </a:r>
                      <a:endParaRPr lang="cy-GB" sz="27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rygbi</a:t>
                      </a:r>
                      <a:endParaRPr lang="cy-GB" sz="21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9189125"/>
                  </a:ext>
                </a:extLst>
              </a:tr>
              <a:tr h="556260">
                <a:tc>
                  <a:txBody>
                    <a:bodyPr/>
                    <a:lstStyle/>
                    <a:p>
                      <a:r>
                        <a:rPr lang="en-GB" sz="27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person</a:t>
                      </a:r>
                      <a:endParaRPr lang="cy-GB" sz="27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cryf</a:t>
                      </a:r>
                      <a:endParaRPr lang="cy-GB" sz="21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9403807"/>
                  </a:ext>
                </a:extLst>
              </a:tr>
            </a:tbl>
          </a:graphicData>
        </a:graphic>
      </p:graphicFrame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9D0EB1A-67BE-4840-37AE-70256425EF6E}"/>
              </a:ext>
            </a:extLst>
          </p:cNvPr>
          <p:cNvSpPr/>
          <p:nvPr/>
        </p:nvSpPr>
        <p:spPr>
          <a:xfrm>
            <a:off x="12506501" y="473825"/>
            <a:ext cx="3553691" cy="4569923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700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0EC10453-E23E-D3F4-B324-9B0E64C49635}"/>
              </a:ext>
            </a:extLst>
          </p:cNvPr>
          <p:cNvGraphicFramePr>
            <a:graphicFrameLocks noGrp="1"/>
          </p:cNvGraphicFramePr>
          <p:nvPr/>
        </p:nvGraphicFramePr>
        <p:xfrm>
          <a:off x="12693537" y="2924924"/>
          <a:ext cx="3217026" cy="16687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513">
                  <a:extLst>
                    <a:ext uri="{9D8B030D-6E8A-4147-A177-3AD203B41FA5}">
                      <a16:colId xmlns:a16="http://schemas.microsoft.com/office/drawing/2014/main" val="2307329164"/>
                    </a:ext>
                  </a:extLst>
                </a:gridCol>
                <a:gridCol w="1608513">
                  <a:extLst>
                    <a:ext uri="{9D8B030D-6E8A-4147-A177-3AD203B41FA5}">
                      <a16:colId xmlns:a16="http://schemas.microsoft.com/office/drawing/2014/main" val="4251284777"/>
                    </a:ext>
                  </a:extLst>
                </a:gridCol>
              </a:tblGrid>
              <a:tr h="556260">
                <a:tc>
                  <a:txBody>
                    <a:bodyPr/>
                    <a:lstStyle/>
                    <a:p>
                      <a:r>
                        <a:rPr lang="en-GB" sz="27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byw</a:t>
                      </a:r>
                      <a:endParaRPr lang="cy-GB" sz="27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Caerdydd</a:t>
                      </a:r>
                      <a:endParaRPr lang="cy-GB" sz="2700" b="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3102923"/>
                  </a:ext>
                </a:extLst>
              </a:tr>
              <a:tr h="556260">
                <a:tc>
                  <a:txBody>
                    <a:bodyPr/>
                    <a:lstStyle/>
                    <a:p>
                      <a:r>
                        <a:rPr lang="en-GB" sz="27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gwneud</a:t>
                      </a:r>
                      <a:endParaRPr lang="cy-GB" sz="27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athrawes</a:t>
                      </a:r>
                      <a:endParaRPr lang="cy-GB" sz="21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9189125"/>
                  </a:ext>
                </a:extLst>
              </a:tr>
              <a:tr h="556260">
                <a:tc>
                  <a:txBody>
                    <a:bodyPr/>
                    <a:lstStyle/>
                    <a:p>
                      <a:r>
                        <a:rPr lang="en-GB" sz="27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person</a:t>
                      </a:r>
                      <a:endParaRPr lang="cy-GB" sz="27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penderfynol</a:t>
                      </a:r>
                      <a:endParaRPr lang="cy-GB" sz="21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9403807"/>
                  </a:ext>
                </a:extLst>
              </a:tr>
            </a:tbl>
          </a:graphicData>
        </a:graphic>
      </p:graphicFrame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33232D9-7FE2-26FF-6AD3-2DE6F2C334BD}"/>
              </a:ext>
            </a:extLst>
          </p:cNvPr>
          <p:cNvSpPr/>
          <p:nvPr/>
        </p:nvSpPr>
        <p:spPr>
          <a:xfrm>
            <a:off x="2497975" y="5390804"/>
            <a:ext cx="3553691" cy="4569923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700"/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F226A37C-C4A0-DDB9-CD45-1D28086E46DB}"/>
              </a:ext>
            </a:extLst>
          </p:cNvPr>
          <p:cNvGraphicFramePr>
            <a:graphicFrameLocks noGrp="1"/>
          </p:cNvGraphicFramePr>
          <p:nvPr/>
        </p:nvGraphicFramePr>
        <p:xfrm>
          <a:off x="2685011" y="7841903"/>
          <a:ext cx="3217026" cy="16687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513">
                  <a:extLst>
                    <a:ext uri="{9D8B030D-6E8A-4147-A177-3AD203B41FA5}">
                      <a16:colId xmlns:a16="http://schemas.microsoft.com/office/drawing/2014/main" val="2307329164"/>
                    </a:ext>
                  </a:extLst>
                </a:gridCol>
                <a:gridCol w="1608513">
                  <a:extLst>
                    <a:ext uri="{9D8B030D-6E8A-4147-A177-3AD203B41FA5}">
                      <a16:colId xmlns:a16="http://schemas.microsoft.com/office/drawing/2014/main" val="4251284777"/>
                    </a:ext>
                  </a:extLst>
                </a:gridCol>
              </a:tblGrid>
              <a:tr h="556260">
                <a:tc>
                  <a:txBody>
                    <a:bodyPr/>
                    <a:lstStyle/>
                    <a:p>
                      <a:r>
                        <a:rPr lang="en-GB" sz="27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byw</a:t>
                      </a:r>
                      <a:endParaRPr lang="cy-GB" sz="27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Llanycil</a:t>
                      </a:r>
                      <a:endParaRPr lang="cy-GB" sz="2100" b="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3102923"/>
                  </a:ext>
                </a:extLst>
              </a:tr>
              <a:tr h="556260">
                <a:tc>
                  <a:txBody>
                    <a:bodyPr/>
                    <a:lstStyle/>
                    <a:p>
                      <a:r>
                        <a:rPr lang="en-GB" sz="27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gwneud</a:t>
                      </a:r>
                      <a:endParaRPr lang="cy-GB" sz="27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nyrs</a:t>
                      </a:r>
                      <a:endParaRPr lang="cy-GB" sz="21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9189125"/>
                  </a:ext>
                </a:extLst>
              </a:tr>
              <a:tr h="556260">
                <a:tc>
                  <a:txBody>
                    <a:bodyPr/>
                    <a:lstStyle/>
                    <a:p>
                      <a:r>
                        <a:rPr lang="en-GB" sz="27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person</a:t>
                      </a:r>
                      <a:endParaRPr lang="cy-GB" sz="27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dewr</a:t>
                      </a:r>
                      <a:endParaRPr lang="cy-GB" sz="21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9403807"/>
                  </a:ext>
                </a:extLst>
              </a:tr>
            </a:tbl>
          </a:graphicData>
        </a:graphic>
      </p:graphicFrame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7A7D2690-0090-2725-18AD-DB7581553F25}"/>
              </a:ext>
            </a:extLst>
          </p:cNvPr>
          <p:cNvSpPr/>
          <p:nvPr/>
        </p:nvSpPr>
        <p:spPr>
          <a:xfrm>
            <a:off x="6537961" y="5390804"/>
            <a:ext cx="3553691" cy="4569923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700"/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DB87FDEF-2D96-9761-8D98-340B97AC2D15}"/>
              </a:ext>
            </a:extLst>
          </p:cNvPr>
          <p:cNvGraphicFramePr>
            <a:graphicFrameLocks noGrp="1"/>
          </p:cNvGraphicFramePr>
          <p:nvPr/>
        </p:nvGraphicFramePr>
        <p:xfrm>
          <a:off x="6724997" y="7841903"/>
          <a:ext cx="3217026" cy="16687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513">
                  <a:extLst>
                    <a:ext uri="{9D8B030D-6E8A-4147-A177-3AD203B41FA5}">
                      <a16:colId xmlns:a16="http://schemas.microsoft.com/office/drawing/2014/main" val="2307329164"/>
                    </a:ext>
                  </a:extLst>
                </a:gridCol>
                <a:gridCol w="1608513">
                  <a:extLst>
                    <a:ext uri="{9D8B030D-6E8A-4147-A177-3AD203B41FA5}">
                      <a16:colId xmlns:a16="http://schemas.microsoft.com/office/drawing/2014/main" val="4251284777"/>
                    </a:ext>
                  </a:extLst>
                </a:gridCol>
              </a:tblGrid>
              <a:tr h="556260">
                <a:tc>
                  <a:txBody>
                    <a:bodyPr/>
                    <a:lstStyle/>
                    <a:p>
                      <a:r>
                        <a:rPr lang="en-GB" sz="27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byw</a:t>
                      </a:r>
                      <a:endParaRPr lang="cy-GB" sz="27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Caerdydd</a:t>
                      </a:r>
                      <a:endParaRPr lang="cy-GB" sz="2100" b="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3102923"/>
                  </a:ext>
                </a:extLst>
              </a:tr>
              <a:tr h="556260">
                <a:tc>
                  <a:txBody>
                    <a:bodyPr/>
                    <a:lstStyle/>
                    <a:p>
                      <a:r>
                        <a:rPr lang="en-GB" sz="27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gwneud</a:t>
                      </a:r>
                      <a:endParaRPr lang="cy-GB" sz="27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awdur</a:t>
                      </a:r>
                      <a:endParaRPr lang="cy-GB" sz="21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9189125"/>
                  </a:ext>
                </a:extLst>
              </a:tr>
              <a:tr h="556260">
                <a:tc>
                  <a:txBody>
                    <a:bodyPr/>
                    <a:lstStyle/>
                    <a:p>
                      <a:r>
                        <a:rPr lang="en-GB" sz="27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person</a:t>
                      </a:r>
                      <a:endParaRPr lang="cy-GB" sz="27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dychmygus</a:t>
                      </a:r>
                      <a:endParaRPr lang="cy-GB" sz="21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9403807"/>
                  </a:ext>
                </a:extLst>
              </a:tr>
            </a:tbl>
          </a:graphicData>
        </a:graphic>
      </p:graphicFrame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CA76798-FBF1-95E9-B3C3-E9904D747A30}"/>
              </a:ext>
            </a:extLst>
          </p:cNvPr>
          <p:cNvSpPr/>
          <p:nvPr/>
        </p:nvSpPr>
        <p:spPr>
          <a:xfrm>
            <a:off x="10548850" y="5390804"/>
            <a:ext cx="3553691" cy="4569923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700"/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CEE5B40D-2086-03A7-7E55-764D21A00813}"/>
              </a:ext>
            </a:extLst>
          </p:cNvPr>
          <p:cNvGraphicFramePr>
            <a:graphicFrameLocks noGrp="1"/>
          </p:cNvGraphicFramePr>
          <p:nvPr/>
        </p:nvGraphicFramePr>
        <p:xfrm>
          <a:off x="10735886" y="7841903"/>
          <a:ext cx="3217026" cy="16687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513">
                  <a:extLst>
                    <a:ext uri="{9D8B030D-6E8A-4147-A177-3AD203B41FA5}">
                      <a16:colId xmlns:a16="http://schemas.microsoft.com/office/drawing/2014/main" val="2307329164"/>
                    </a:ext>
                  </a:extLst>
                </a:gridCol>
                <a:gridCol w="1608513">
                  <a:extLst>
                    <a:ext uri="{9D8B030D-6E8A-4147-A177-3AD203B41FA5}">
                      <a16:colId xmlns:a16="http://schemas.microsoft.com/office/drawing/2014/main" val="4251284777"/>
                    </a:ext>
                  </a:extLst>
                </a:gridCol>
              </a:tblGrid>
              <a:tr h="556260">
                <a:tc>
                  <a:txBody>
                    <a:bodyPr/>
                    <a:lstStyle/>
                    <a:p>
                      <a:r>
                        <a:rPr lang="en-GB" sz="27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byw</a:t>
                      </a:r>
                      <a:endParaRPr lang="cy-GB" sz="27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Merthyr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Tudful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3102923"/>
                  </a:ext>
                </a:extLst>
              </a:tr>
              <a:tr h="556260">
                <a:tc>
                  <a:txBody>
                    <a:bodyPr/>
                    <a:lstStyle/>
                    <a:p>
                      <a:r>
                        <a:rPr lang="en-GB" sz="27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gwneud</a:t>
                      </a:r>
                      <a:endParaRPr lang="cy-GB" sz="27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glöwr</a:t>
                      </a:r>
                      <a:endParaRPr lang="cy-GB" sz="21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9189125"/>
                  </a:ext>
                </a:extLst>
              </a:tr>
              <a:tr h="556260">
                <a:tc>
                  <a:txBody>
                    <a:bodyPr/>
                    <a:lstStyle/>
                    <a:p>
                      <a:r>
                        <a:rPr lang="en-GB" sz="2700" b="1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person</a:t>
                      </a:r>
                      <a:endParaRPr lang="cy-GB" sz="2700" b="1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merthyr</a:t>
                      </a:r>
                      <a:endParaRPr lang="cy-GB" sz="2100" dirty="0">
                        <a:solidFill>
                          <a:schemeClr val="tx1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37160" marR="137160" marT="68580" marB="6858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9403807"/>
                  </a:ext>
                </a:extLst>
              </a:tr>
            </a:tbl>
          </a:graphicData>
        </a:graphic>
      </p:graphicFrame>
      <p:pic>
        <p:nvPicPr>
          <p:cNvPr id="19" name="Picture 18" descr="A person in a suit and tie&#10;&#10;Description automatically generated">
            <a:extLst>
              <a:ext uri="{FF2B5EF4-FFF2-40B4-BE49-F238E27FC236}">
                <a16:creationId xmlns:a16="http://schemas.microsoft.com/office/drawing/2014/main" id="{68827F51-F3B7-59A7-32A2-E647BA50FBB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67938" y="902276"/>
            <a:ext cx="2227811" cy="185651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BFAE6FD-8BFF-737B-854F-6052E35B94C5}"/>
              </a:ext>
            </a:extLst>
          </p:cNvPr>
          <p:cNvSpPr txBox="1"/>
          <p:nvPr/>
        </p:nvSpPr>
        <p:spPr>
          <a:xfrm>
            <a:off x="1167938" y="473825"/>
            <a:ext cx="2227811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Aneurin Bevan</a:t>
            </a:r>
            <a:endParaRPr lang="cy-GB" sz="27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15C312E-D9E9-2CAB-E969-82766EE605FC}"/>
              </a:ext>
            </a:extLst>
          </p:cNvPr>
          <p:cNvSpPr txBox="1"/>
          <p:nvPr/>
        </p:nvSpPr>
        <p:spPr>
          <a:xfrm>
            <a:off x="5155969" y="474479"/>
            <a:ext cx="2227811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Dylan Thomas</a:t>
            </a:r>
            <a:endParaRPr lang="cy-GB" sz="27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1046702-DF0C-AE3D-14C2-C73139D0C893}"/>
              </a:ext>
            </a:extLst>
          </p:cNvPr>
          <p:cNvSpPr txBox="1"/>
          <p:nvPr/>
        </p:nvSpPr>
        <p:spPr>
          <a:xfrm>
            <a:off x="9085811" y="473823"/>
            <a:ext cx="2227811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JPR Williams</a:t>
            </a:r>
            <a:endParaRPr lang="cy-GB" sz="27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FFA02FE-30CC-E848-B7BA-099B9F9D1E86}"/>
              </a:ext>
            </a:extLst>
          </p:cNvPr>
          <p:cNvSpPr txBox="1"/>
          <p:nvPr/>
        </p:nvSpPr>
        <p:spPr>
          <a:xfrm>
            <a:off x="13188145" y="465855"/>
            <a:ext cx="2227811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Betty Campbell</a:t>
            </a:r>
            <a:endParaRPr lang="cy-GB" sz="27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83BEB57-4CAB-57FC-0DD6-D8DA09F4FE08}"/>
              </a:ext>
            </a:extLst>
          </p:cNvPr>
          <p:cNvSpPr txBox="1"/>
          <p:nvPr/>
        </p:nvSpPr>
        <p:spPr>
          <a:xfrm>
            <a:off x="3160913" y="5469966"/>
            <a:ext cx="2227811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Betsi Cadwaladr</a:t>
            </a:r>
            <a:endParaRPr lang="cy-GB" sz="27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2F1AB1C-69AC-B71E-B52E-73E95557AFF6}"/>
              </a:ext>
            </a:extLst>
          </p:cNvPr>
          <p:cNvSpPr txBox="1"/>
          <p:nvPr/>
        </p:nvSpPr>
        <p:spPr>
          <a:xfrm>
            <a:off x="7200899" y="5469965"/>
            <a:ext cx="2227811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Roald Dahl</a:t>
            </a:r>
            <a:endParaRPr lang="cy-GB" sz="27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DAA1211-B4A4-4A7F-28E5-D9E308C2CFFF}"/>
              </a:ext>
            </a:extLst>
          </p:cNvPr>
          <p:cNvSpPr txBox="1"/>
          <p:nvPr/>
        </p:nvSpPr>
        <p:spPr>
          <a:xfrm>
            <a:off x="11211788" y="5469965"/>
            <a:ext cx="2227811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Dic Penderyn</a:t>
            </a:r>
            <a:endParaRPr lang="cy-GB" sz="27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28" name="Picture 27" descr="A person in a vest&#10;&#10;Description automatically generated">
            <a:extLst>
              <a:ext uri="{FF2B5EF4-FFF2-40B4-BE49-F238E27FC236}">
                <a16:creationId xmlns:a16="http://schemas.microsoft.com/office/drawing/2014/main" id="{3B2D89F5-C604-DB13-F2E0-1B564439701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257800" y="847550"/>
            <a:ext cx="1965960" cy="1965960"/>
          </a:xfrm>
          <a:prstGeom prst="rect">
            <a:avLst/>
          </a:prstGeom>
        </p:spPr>
      </p:pic>
      <p:pic>
        <p:nvPicPr>
          <p:cNvPr id="30" name="Picture 29" descr="A person with a headband&#10;&#10;Description automatically generated">
            <a:extLst>
              <a:ext uri="{FF2B5EF4-FFF2-40B4-BE49-F238E27FC236}">
                <a16:creationId xmlns:a16="http://schemas.microsoft.com/office/drawing/2014/main" id="{2DDC2213-5A55-A1D0-A891-D04DB3E69074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5716" r="3682"/>
          <a:stretch/>
        </p:blipFill>
        <p:spPr>
          <a:xfrm>
            <a:off x="9060875" y="840719"/>
            <a:ext cx="2476152" cy="1972791"/>
          </a:xfrm>
          <a:prstGeom prst="rect">
            <a:avLst/>
          </a:prstGeom>
        </p:spPr>
      </p:pic>
      <p:pic>
        <p:nvPicPr>
          <p:cNvPr id="1028" name="Picture 4" descr="Betty Campbell: Statue of Wales' first black head teacher in Cardiff ...">
            <a:extLst>
              <a:ext uri="{FF2B5EF4-FFF2-40B4-BE49-F238E27FC236}">
                <a16:creationId xmlns:a16="http://schemas.microsoft.com/office/drawing/2014/main" id="{1960664F-5890-FDE5-B1F3-79117DC443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25" b="41204"/>
          <a:stretch/>
        </p:blipFill>
        <p:spPr bwMode="auto">
          <a:xfrm>
            <a:off x="13117484" y="864929"/>
            <a:ext cx="2410691" cy="1972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Betsi Cadwaladr — Abney Park">
            <a:extLst>
              <a:ext uri="{FF2B5EF4-FFF2-40B4-BE49-F238E27FC236}">
                <a16:creationId xmlns:a16="http://schemas.microsoft.com/office/drawing/2014/main" id="{84955A84-4046-B247-E9B0-8976B3CFB9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93" r="21694"/>
          <a:stretch/>
        </p:blipFill>
        <p:spPr bwMode="auto">
          <a:xfrm>
            <a:off x="3304307" y="5902958"/>
            <a:ext cx="1762307" cy="1747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Biography of Roald Dahl, British Novelist">
            <a:extLst>
              <a:ext uri="{FF2B5EF4-FFF2-40B4-BE49-F238E27FC236}">
                <a16:creationId xmlns:a16="http://schemas.microsoft.com/office/drawing/2014/main" id="{0B7E0CCD-4C3C-AABE-5EAD-A10DB14C2A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09"/>
          <a:stretch/>
        </p:blipFill>
        <p:spPr bwMode="auto">
          <a:xfrm>
            <a:off x="7286626" y="5855555"/>
            <a:ext cx="2093768" cy="1842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1" descr="A close-up of a person's face&#10;&#10;Description automatically generated">
            <a:extLst>
              <a:ext uri="{FF2B5EF4-FFF2-40B4-BE49-F238E27FC236}">
                <a16:creationId xmlns:a16="http://schemas.microsoft.com/office/drawing/2014/main" id="{43330CE4-F346-3FBB-5BF4-4E0936BBBD76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 l="47467"/>
          <a:stretch/>
        </p:blipFill>
        <p:spPr>
          <a:xfrm>
            <a:off x="11385839" y="5902096"/>
            <a:ext cx="1739963" cy="173885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B5DF350-705A-5647-28E3-8686B5D11C1A}"/>
              </a:ext>
            </a:extLst>
          </p:cNvPr>
          <p:cNvSpPr txBox="1"/>
          <p:nvPr/>
        </p:nvSpPr>
        <p:spPr>
          <a:xfrm>
            <a:off x="497732" y="840719"/>
            <a:ext cx="637097" cy="2541071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2400" kern="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1897</a:t>
            </a:r>
            <a:endParaRPr lang="cy-GB" sz="2400" kern="1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E5D5C6-3639-9113-D358-E75FEC2B2054}"/>
              </a:ext>
            </a:extLst>
          </p:cNvPr>
          <p:cNvSpPr txBox="1"/>
          <p:nvPr/>
        </p:nvSpPr>
        <p:spPr>
          <a:xfrm>
            <a:off x="3317726" y="842255"/>
            <a:ext cx="637097" cy="2541071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2400" kern="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1960</a:t>
            </a:r>
            <a:endParaRPr lang="cy-GB" sz="2400" kern="1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7E77B67-D021-D337-2F31-CC3D6AE314F4}"/>
              </a:ext>
            </a:extLst>
          </p:cNvPr>
          <p:cNvSpPr txBox="1"/>
          <p:nvPr/>
        </p:nvSpPr>
        <p:spPr>
          <a:xfrm>
            <a:off x="4583425" y="787217"/>
            <a:ext cx="637097" cy="2541071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2400" kern="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1914</a:t>
            </a:r>
            <a:endParaRPr lang="cy-GB" sz="2400" kern="1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32C1FEC-9B6D-4D87-C831-8AE04B3506C4}"/>
              </a:ext>
            </a:extLst>
          </p:cNvPr>
          <p:cNvSpPr txBox="1"/>
          <p:nvPr/>
        </p:nvSpPr>
        <p:spPr>
          <a:xfrm>
            <a:off x="7238105" y="807370"/>
            <a:ext cx="637097" cy="2541071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2400" kern="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1953</a:t>
            </a:r>
            <a:endParaRPr lang="cy-GB" sz="2400" kern="1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E110D74-43C4-5806-F799-FEA09603BE76}"/>
              </a:ext>
            </a:extLst>
          </p:cNvPr>
          <p:cNvSpPr txBox="1"/>
          <p:nvPr/>
        </p:nvSpPr>
        <p:spPr>
          <a:xfrm>
            <a:off x="8451979" y="795686"/>
            <a:ext cx="637097" cy="2541071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2400" kern="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1949</a:t>
            </a:r>
            <a:endParaRPr lang="cy-GB" sz="2400" kern="1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3F3CBC0-5FAE-926B-D3B1-828B9CA791B6}"/>
              </a:ext>
            </a:extLst>
          </p:cNvPr>
          <p:cNvSpPr txBox="1"/>
          <p:nvPr/>
        </p:nvSpPr>
        <p:spPr>
          <a:xfrm>
            <a:off x="11430527" y="807368"/>
            <a:ext cx="637097" cy="2541071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2400" kern="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2024</a:t>
            </a:r>
            <a:endParaRPr lang="cy-GB" sz="2400" kern="1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CDA34E3-C60E-7D27-8ED4-E8B2A257C5CC}"/>
              </a:ext>
            </a:extLst>
          </p:cNvPr>
          <p:cNvSpPr txBox="1"/>
          <p:nvPr/>
        </p:nvSpPr>
        <p:spPr>
          <a:xfrm>
            <a:off x="12524647" y="823982"/>
            <a:ext cx="637097" cy="2541071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2400" kern="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1934</a:t>
            </a:r>
            <a:endParaRPr lang="cy-GB" sz="2400" kern="1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A36105D-E430-39CE-D595-80266B078021}"/>
              </a:ext>
            </a:extLst>
          </p:cNvPr>
          <p:cNvSpPr txBox="1"/>
          <p:nvPr/>
        </p:nvSpPr>
        <p:spPr>
          <a:xfrm>
            <a:off x="15447142" y="776318"/>
            <a:ext cx="637097" cy="2541071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2400" kern="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2017</a:t>
            </a:r>
            <a:endParaRPr lang="cy-GB" sz="2400" kern="1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32097E9-F311-27EE-226C-5A1D72A563D0}"/>
              </a:ext>
            </a:extLst>
          </p:cNvPr>
          <p:cNvSpPr txBox="1"/>
          <p:nvPr/>
        </p:nvSpPr>
        <p:spPr>
          <a:xfrm>
            <a:off x="2557289" y="5762645"/>
            <a:ext cx="637097" cy="2541071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2400" kern="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1789</a:t>
            </a:r>
            <a:endParaRPr lang="cy-GB" sz="2400" kern="1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570A6C6-8DF4-4DBF-7296-B0EBA89F6B8B}"/>
              </a:ext>
            </a:extLst>
          </p:cNvPr>
          <p:cNvSpPr txBox="1"/>
          <p:nvPr/>
        </p:nvSpPr>
        <p:spPr>
          <a:xfrm>
            <a:off x="5188193" y="5761991"/>
            <a:ext cx="637097" cy="2541071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2400" kern="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1860</a:t>
            </a:r>
            <a:endParaRPr lang="cy-GB" sz="2400" kern="1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6A5EF03-F68A-4B2E-E0F1-DFB2CC9CC23F}"/>
              </a:ext>
            </a:extLst>
          </p:cNvPr>
          <p:cNvSpPr txBox="1"/>
          <p:nvPr/>
        </p:nvSpPr>
        <p:spPr>
          <a:xfrm>
            <a:off x="6629893" y="5788987"/>
            <a:ext cx="637097" cy="2541071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2400" kern="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1916</a:t>
            </a:r>
            <a:endParaRPr lang="cy-GB" sz="2400" kern="1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63AC47E-B96C-E506-9BCD-EB743BB2F0AD}"/>
              </a:ext>
            </a:extLst>
          </p:cNvPr>
          <p:cNvSpPr txBox="1"/>
          <p:nvPr/>
        </p:nvSpPr>
        <p:spPr>
          <a:xfrm>
            <a:off x="9298319" y="5774267"/>
            <a:ext cx="637097" cy="2541071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2400" kern="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1990</a:t>
            </a:r>
            <a:endParaRPr lang="cy-GB" sz="2400" kern="1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8746346-6980-74F2-93FC-FDBBA35C8B1D}"/>
              </a:ext>
            </a:extLst>
          </p:cNvPr>
          <p:cNvSpPr txBox="1"/>
          <p:nvPr/>
        </p:nvSpPr>
        <p:spPr>
          <a:xfrm>
            <a:off x="10662658" y="5774267"/>
            <a:ext cx="637097" cy="2541071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2400" kern="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1807</a:t>
            </a:r>
            <a:endParaRPr lang="cy-GB" sz="2400" kern="1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05BA48C5-53FA-CC65-4BDB-90724C3C53B4}"/>
              </a:ext>
            </a:extLst>
          </p:cNvPr>
          <p:cNvSpPr txBox="1"/>
          <p:nvPr/>
        </p:nvSpPr>
        <p:spPr>
          <a:xfrm>
            <a:off x="13188145" y="5761990"/>
            <a:ext cx="637097" cy="2541071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sz="2400" kern="1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1831</a:t>
            </a:r>
            <a:endParaRPr lang="cy-GB" sz="2400" kern="1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47910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20323" t="-4464" r="-13756" b="-5237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2932980" y="1028700"/>
            <a:ext cx="12422038" cy="8229600"/>
          </a:xfrm>
          <a:custGeom>
            <a:avLst/>
            <a:gdLst/>
            <a:ahLst/>
            <a:cxnLst/>
            <a:rect l="l" t="t" r="r" b="b"/>
            <a:pathLst>
              <a:path w="12422038" h="8229600">
                <a:moveTo>
                  <a:pt x="0" y="0"/>
                </a:moveTo>
                <a:lnTo>
                  <a:pt x="12422038" y="0"/>
                </a:lnTo>
                <a:lnTo>
                  <a:pt x="1242203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5715000" y="4504372"/>
            <a:ext cx="6633414" cy="1278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810"/>
              </a:lnSpc>
            </a:pPr>
            <a:r>
              <a:rPr lang="en-US" sz="9000" b="1" spc="-513" dirty="0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Y </a:t>
            </a:r>
            <a:r>
              <a:rPr lang="en-US" sz="9000" b="1" spc="-513" dirty="0" err="1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Wers</a:t>
            </a:r>
            <a:endParaRPr lang="en-US" sz="9000" b="1" spc="-513" dirty="0">
              <a:solidFill>
                <a:srgbClr val="764D3A"/>
              </a:solidFill>
              <a:latin typeface="29LT Riwaya Bold"/>
              <a:ea typeface="29LT Riwaya Bold"/>
              <a:cs typeface="29LT Riwaya Bold"/>
              <a:sym typeface="29LT Riwaya Bold"/>
            </a:endParaRPr>
          </a:p>
        </p:txBody>
      </p:sp>
    </p:spTree>
    <p:extLst>
      <p:ext uri="{BB962C8B-B14F-4D97-AF65-F5344CB8AC3E}">
        <p14:creationId xmlns:p14="http://schemas.microsoft.com/office/powerpoint/2010/main" val="32626238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20323" t="-4464" r="-13756" b="-5237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1028700" y="1028700"/>
            <a:ext cx="12422038" cy="8229600"/>
          </a:xfrm>
          <a:custGeom>
            <a:avLst/>
            <a:gdLst/>
            <a:ahLst/>
            <a:cxnLst/>
            <a:rect l="l" t="t" r="r" b="b"/>
            <a:pathLst>
              <a:path w="12422038" h="8229600">
                <a:moveTo>
                  <a:pt x="0" y="0"/>
                </a:moveTo>
                <a:lnTo>
                  <a:pt x="12422038" y="0"/>
                </a:lnTo>
                <a:lnTo>
                  <a:pt x="1242203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 rot="325969">
            <a:off x="11568598" y="2775159"/>
            <a:ext cx="6213451" cy="5932875"/>
          </a:xfrm>
          <a:custGeom>
            <a:avLst/>
            <a:gdLst/>
            <a:ahLst/>
            <a:cxnLst/>
            <a:rect l="l" t="t" r="r" b="b"/>
            <a:pathLst>
              <a:path w="6213451" h="5932875">
                <a:moveTo>
                  <a:pt x="0" y="0"/>
                </a:moveTo>
                <a:lnTo>
                  <a:pt x="6213451" y="0"/>
                </a:lnTo>
                <a:lnTo>
                  <a:pt x="6213451" y="5932875"/>
                </a:lnTo>
                <a:lnTo>
                  <a:pt x="0" y="593287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44255" r="-46713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2026295" y="3926259"/>
            <a:ext cx="9275400" cy="22094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72"/>
              </a:lnSpc>
            </a:pPr>
            <a:r>
              <a:rPr lang="en-US" sz="9624" b="1" spc="-548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Cymeriadau Hanes Cymru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026295" y="6631993"/>
            <a:ext cx="9275400" cy="1325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10"/>
              </a:lnSpc>
            </a:pPr>
            <a:r>
              <a:rPr lang="en-US" sz="3000" b="1" dirty="0">
                <a:solidFill>
                  <a:srgbClr val="FBF6F1"/>
                </a:solidFill>
                <a:latin typeface="DM Sans Bold"/>
                <a:ea typeface="DM Sans Bold"/>
                <a:cs typeface="DM Sans Bold"/>
                <a:sym typeface="DM Sans Bold"/>
              </a:rPr>
              <a:t>Nod y </a:t>
            </a:r>
            <a:r>
              <a:rPr lang="en-US" sz="3000" b="1" dirty="0" err="1">
                <a:solidFill>
                  <a:srgbClr val="FBF6F1"/>
                </a:solidFill>
                <a:latin typeface="DM Sans Bold"/>
                <a:ea typeface="DM Sans Bold"/>
                <a:cs typeface="DM Sans Bold"/>
                <a:sym typeface="DM Sans Bold"/>
              </a:rPr>
              <a:t>wers</a:t>
            </a:r>
            <a:r>
              <a:rPr lang="en-US" sz="3000" b="1" dirty="0">
                <a:solidFill>
                  <a:srgbClr val="FBF6F1"/>
                </a:solidFill>
                <a:latin typeface="DM Sans Bold"/>
                <a:ea typeface="DM Sans Bold"/>
                <a:cs typeface="DM Sans Bold"/>
                <a:sym typeface="DM Sans Bold"/>
              </a:rPr>
              <a:t>: </a:t>
            </a:r>
          </a:p>
          <a:p>
            <a:pPr marL="0" lvl="0" indent="0" algn="l">
              <a:lnSpc>
                <a:spcPts val="3510"/>
              </a:lnSpc>
              <a:spcBef>
                <a:spcPct val="0"/>
              </a:spcBef>
            </a:pPr>
            <a:r>
              <a:rPr lang="en-US" sz="3000" b="1" dirty="0" err="1">
                <a:solidFill>
                  <a:srgbClr val="FBF6F1"/>
                </a:solidFill>
                <a:latin typeface="DM Sans Bold"/>
                <a:ea typeface="DM Sans Bold"/>
                <a:cs typeface="DM Sans Bold"/>
                <a:sym typeface="DM Sans Bold"/>
              </a:rPr>
              <a:t>defnyddiol</a:t>
            </a:r>
            <a:r>
              <a:rPr lang="en-US" sz="3000" b="1" dirty="0">
                <a:solidFill>
                  <a:srgbClr val="FBF6F1"/>
                </a:solidFill>
                <a:latin typeface="DM Sans Bold"/>
                <a:ea typeface="DM Sans Bold"/>
                <a:cs typeface="DM Sans Bold"/>
                <a:sym typeface="DM Sans Bold"/>
              </a:rPr>
              <a:t> y </a:t>
            </a:r>
            <a:r>
              <a:rPr lang="en-US" sz="3000" b="1" dirty="0" err="1">
                <a:solidFill>
                  <a:srgbClr val="FBF6F1"/>
                </a:solidFill>
                <a:latin typeface="DM Sans Bold"/>
                <a:ea typeface="DM Sans Bold"/>
                <a:cs typeface="DM Sans Bold"/>
                <a:sym typeface="DM Sans Bold"/>
              </a:rPr>
              <a:t>tryddydd</a:t>
            </a:r>
            <a:r>
              <a:rPr lang="en-US" sz="3000" b="1" dirty="0">
                <a:solidFill>
                  <a:srgbClr val="FBF6F1"/>
                </a:solidFill>
                <a:latin typeface="DM Sans Bold"/>
                <a:ea typeface="DM Sans Bold"/>
                <a:cs typeface="DM Sans Bold"/>
                <a:sym typeface="DM Sans Bold"/>
              </a:rPr>
              <a:t> person </a:t>
            </a:r>
            <a:r>
              <a:rPr lang="en-US" sz="3000" b="1" dirty="0" err="1">
                <a:solidFill>
                  <a:srgbClr val="FBF6F1"/>
                </a:solidFill>
                <a:latin typeface="DM Sans Bold"/>
                <a:ea typeface="DM Sans Bold"/>
                <a:cs typeface="DM Sans Bold"/>
                <a:sym typeface="DM Sans Bold"/>
              </a:rPr>
              <a:t>i</a:t>
            </a:r>
            <a:r>
              <a:rPr lang="en-US" sz="3000" b="1" dirty="0">
                <a:solidFill>
                  <a:srgbClr val="FBF6F1"/>
                </a:solidFill>
                <a:latin typeface="DM Sans Bold"/>
                <a:ea typeface="DM Sans Bold"/>
                <a:cs typeface="DM Sans Bold"/>
                <a:sym typeface="DM Sans Bold"/>
              </a:rPr>
              <a:t> </a:t>
            </a:r>
            <a:r>
              <a:rPr lang="en-US" sz="3000" b="1" dirty="0" err="1">
                <a:solidFill>
                  <a:srgbClr val="FBF6F1"/>
                </a:solidFill>
                <a:latin typeface="DM Sans Bold"/>
                <a:ea typeface="DM Sans Bold"/>
                <a:cs typeface="DM Sans Bold"/>
                <a:sym typeface="DM Sans Bold"/>
              </a:rPr>
              <a:t>ateb</a:t>
            </a:r>
            <a:r>
              <a:rPr lang="en-US" sz="3000" b="1" dirty="0">
                <a:solidFill>
                  <a:srgbClr val="FBF6F1"/>
                </a:solidFill>
                <a:latin typeface="DM Sans Bold"/>
                <a:ea typeface="DM Sans Bold"/>
                <a:cs typeface="DM Sans Bold"/>
                <a:sym typeface="DM Sans Bold"/>
              </a:rPr>
              <a:t> </a:t>
            </a:r>
            <a:r>
              <a:rPr lang="en-US" sz="3000" b="1" dirty="0" err="1">
                <a:solidFill>
                  <a:srgbClr val="FBF6F1"/>
                </a:solidFill>
                <a:latin typeface="DM Sans Bold"/>
                <a:ea typeface="DM Sans Bold"/>
                <a:cs typeface="DM Sans Bold"/>
                <a:sym typeface="DM Sans Bold"/>
              </a:rPr>
              <a:t>cwestiynau</a:t>
            </a:r>
            <a:r>
              <a:rPr lang="en-US" sz="3000" b="1" dirty="0">
                <a:solidFill>
                  <a:srgbClr val="FBF6F1"/>
                </a:solidFill>
                <a:latin typeface="DM Sans Bold"/>
                <a:ea typeface="DM Sans Bold"/>
                <a:cs typeface="DM Sans Bold"/>
                <a:sym typeface="DM Sans Bold"/>
              </a:rPr>
              <a:t> am </a:t>
            </a:r>
            <a:r>
              <a:rPr lang="en-US" sz="3000" b="1" dirty="0" err="1">
                <a:solidFill>
                  <a:srgbClr val="FBF6F1"/>
                </a:solidFill>
                <a:latin typeface="DM Sans Bold"/>
                <a:ea typeface="DM Sans Bold"/>
                <a:cs typeface="DM Sans Bold"/>
                <a:sym typeface="DM Sans Bold"/>
              </a:rPr>
              <a:t>cymeriadau</a:t>
            </a:r>
            <a:r>
              <a:rPr lang="en-US" sz="3000" b="1" dirty="0">
                <a:solidFill>
                  <a:srgbClr val="FBF6F1"/>
                </a:solidFill>
                <a:latin typeface="DM Sans Bold"/>
                <a:ea typeface="DM Sans Bold"/>
                <a:cs typeface="DM Sans Bold"/>
                <a:sym typeface="DM Sans Bold"/>
              </a:rPr>
              <a:t> </a:t>
            </a:r>
            <a:r>
              <a:rPr lang="en-US" sz="3000" b="1" dirty="0" err="1">
                <a:solidFill>
                  <a:srgbClr val="FBF6F1"/>
                </a:solidFill>
                <a:latin typeface="DM Sans Bold"/>
                <a:ea typeface="DM Sans Bold"/>
                <a:cs typeface="DM Sans Bold"/>
                <a:sym typeface="DM Sans Bold"/>
              </a:rPr>
              <a:t>hanes</a:t>
            </a:r>
            <a:r>
              <a:rPr lang="en-US" sz="3000" b="1" dirty="0">
                <a:solidFill>
                  <a:srgbClr val="FBF6F1"/>
                </a:solidFill>
                <a:latin typeface="DM Sans Bold"/>
                <a:ea typeface="DM Sans Bold"/>
                <a:cs typeface="DM Sans Bold"/>
                <a:sym typeface="DM Sans Bold"/>
              </a:rPr>
              <a:t> Cymru.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20323" t="-4464" r="-13756" b="-5237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2932981" y="1028700"/>
            <a:ext cx="12422038" cy="8229600"/>
          </a:xfrm>
          <a:custGeom>
            <a:avLst/>
            <a:gdLst/>
            <a:ahLst/>
            <a:cxnLst/>
            <a:rect l="l" t="t" r="r" b="b"/>
            <a:pathLst>
              <a:path w="12422038" h="8229600">
                <a:moveTo>
                  <a:pt x="0" y="0"/>
                </a:moveTo>
                <a:lnTo>
                  <a:pt x="12422038" y="0"/>
                </a:lnTo>
                <a:lnTo>
                  <a:pt x="1242203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6907666" y="4463094"/>
            <a:ext cx="4472668" cy="2946370"/>
          </a:xfrm>
          <a:custGeom>
            <a:avLst/>
            <a:gdLst/>
            <a:ahLst/>
            <a:cxnLst/>
            <a:rect l="l" t="t" r="r" b="b"/>
            <a:pathLst>
              <a:path w="4472668" h="2946370">
                <a:moveTo>
                  <a:pt x="0" y="0"/>
                </a:moveTo>
                <a:lnTo>
                  <a:pt x="4472668" y="0"/>
                </a:lnTo>
                <a:lnTo>
                  <a:pt x="4472668" y="2946370"/>
                </a:lnTo>
                <a:lnTo>
                  <a:pt x="0" y="294637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5827293" y="2491480"/>
            <a:ext cx="6633414" cy="1278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810"/>
              </a:lnSpc>
            </a:pPr>
            <a:r>
              <a:rPr lang="en-US" sz="9000" b="1" spc="-513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Amser Drilio!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20323" t="-4464" r="-13756" b="-5237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1930442" y="626577"/>
            <a:ext cx="15328858" cy="8507516"/>
          </a:xfrm>
          <a:custGeom>
            <a:avLst/>
            <a:gdLst/>
            <a:ahLst/>
            <a:cxnLst/>
            <a:rect l="l" t="t" r="r" b="b"/>
            <a:pathLst>
              <a:path w="15328858" h="8507516">
                <a:moveTo>
                  <a:pt x="0" y="0"/>
                </a:moveTo>
                <a:lnTo>
                  <a:pt x="15328858" y="0"/>
                </a:lnTo>
                <a:lnTo>
                  <a:pt x="15328858" y="8507516"/>
                </a:lnTo>
                <a:lnTo>
                  <a:pt x="0" y="850751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TextBox 4"/>
          <p:cNvSpPr txBox="1"/>
          <p:nvPr/>
        </p:nvSpPr>
        <p:spPr>
          <a:xfrm rot="-5400000">
            <a:off x="-2611306" y="4381009"/>
            <a:ext cx="7946212" cy="1137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70"/>
              </a:lnSpc>
            </a:pPr>
            <a:r>
              <a:rPr lang="en-US" sz="9000" b="1" spc="-513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Mat Iaith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20323" t="-4464" r="-13756" b="-5237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1930442" y="553301"/>
            <a:ext cx="15328858" cy="8833254"/>
          </a:xfrm>
          <a:custGeom>
            <a:avLst/>
            <a:gdLst/>
            <a:ahLst/>
            <a:cxnLst/>
            <a:rect l="l" t="t" r="r" b="b"/>
            <a:pathLst>
              <a:path w="15328858" h="8833254">
                <a:moveTo>
                  <a:pt x="0" y="0"/>
                </a:moveTo>
                <a:lnTo>
                  <a:pt x="15328858" y="0"/>
                </a:lnTo>
                <a:lnTo>
                  <a:pt x="15328858" y="8833254"/>
                </a:lnTo>
                <a:lnTo>
                  <a:pt x="0" y="88332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TextBox 4"/>
          <p:cNvSpPr txBox="1"/>
          <p:nvPr/>
        </p:nvSpPr>
        <p:spPr>
          <a:xfrm rot="-5400000">
            <a:off x="-2611306" y="4381009"/>
            <a:ext cx="7946212" cy="1137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70"/>
              </a:lnSpc>
            </a:pPr>
            <a:r>
              <a:rPr lang="en-US" sz="9000" b="1" spc="-513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Mat Iaith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4"/>
            <a:stretch>
              <a:fillRect l="-20323" t="-4464" r="-13756" b="-5237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4837262" y="1028700"/>
            <a:ext cx="12422038" cy="8229600"/>
          </a:xfrm>
          <a:custGeom>
            <a:avLst/>
            <a:gdLst/>
            <a:ahLst/>
            <a:cxnLst/>
            <a:rect l="l" t="t" r="r" b="b"/>
            <a:pathLst>
              <a:path w="12422038" h="8229600">
                <a:moveTo>
                  <a:pt x="0" y="0"/>
                </a:moveTo>
                <a:lnTo>
                  <a:pt x="12422038" y="0"/>
                </a:lnTo>
                <a:lnTo>
                  <a:pt x="1242203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pic>
        <p:nvPicPr>
          <p:cNvPr id="4" name="Picture 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/>
          <a:stretch>
            <a:fillRect/>
          </a:stretch>
        </p:blipFill>
        <p:spPr>
          <a:xfrm>
            <a:off x="9389989" y="1857194"/>
            <a:ext cx="6572612" cy="6572612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511721" y="733115"/>
            <a:ext cx="7946212" cy="1278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810"/>
              </a:lnSpc>
            </a:pPr>
            <a:r>
              <a:rPr lang="en-US" sz="9000" b="1" spc="-513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Owain Glyndŵr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685383" y="1935170"/>
            <a:ext cx="3272334" cy="1384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 b="1" spc="-227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Neges  arbennig </a:t>
            </a:r>
          </a:p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 b="1" spc="-227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gan Owain!</a:t>
            </a:r>
          </a:p>
        </p:txBody>
      </p:sp>
      <p:sp>
        <p:nvSpPr>
          <p:cNvPr id="7" name="Freeform 5">
            <a:extLst>
              <a:ext uri="{FF2B5EF4-FFF2-40B4-BE49-F238E27FC236}">
                <a16:creationId xmlns:a16="http://schemas.microsoft.com/office/drawing/2014/main" id="{44CCDDE2-8660-F101-929A-539AD6D902EA}"/>
              </a:ext>
            </a:extLst>
          </p:cNvPr>
          <p:cNvSpPr/>
          <p:nvPr/>
        </p:nvSpPr>
        <p:spPr>
          <a:xfrm>
            <a:off x="685800" y="7457451"/>
            <a:ext cx="3570232" cy="2307613"/>
          </a:xfrm>
          <a:custGeom>
            <a:avLst/>
            <a:gdLst/>
            <a:ahLst/>
            <a:cxnLst/>
            <a:rect l="l" t="t" r="r" b="b"/>
            <a:pathLst>
              <a:path w="2599960" h="1672740">
                <a:moveTo>
                  <a:pt x="0" y="0"/>
                </a:moveTo>
                <a:lnTo>
                  <a:pt x="2599960" y="0"/>
                </a:lnTo>
                <a:lnTo>
                  <a:pt x="2599960" y="1672740"/>
                </a:lnTo>
                <a:lnTo>
                  <a:pt x="0" y="167274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3532" r="-3532" b="-3507"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20323" t="-4464" r="-13756" b="-5237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1287897" y="1257300"/>
            <a:ext cx="14734238" cy="1137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70"/>
              </a:lnSpc>
            </a:pPr>
            <a:r>
              <a:rPr lang="en-US" sz="9000" b="1" spc="-513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Llenwch y bylchau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84981" y="3870617"/>
            <a:ext cx="15318039" cy="41363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12"/>
              </a:lnSpc>
              <a:spcBef>
                <a:spcPct val="0"/>
              </a:spcBef>
            </a:pPr>
            <a:r>
              <a:rPr lang="en-US" sz="5974" b="1" spc="-340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_____e’n byw rhwng 1354 a 1415. </a:t>
            </a:r>
          </a:p>
          <a:p>
            <a:pPr algn="ctr">
              <a:lnSpc>
                <a:spcPts val="6512"/>
              </a:lnSpc>
              <a:spcBef>
                <a:spcPct val="0"/>
              </a:spcBef>
            </a:pPr>
            <a:r>
              <a:rPr lang="en-US" sz="5974" b="1" spc="-340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Roedd e’n ______ .</a:t>
            </a:r>
          </a:p>
          <a:p>
            <a:pPr algn="ctr">
              <a:lnSpc>
                <a:spcPts val="6512"/>
              </a:lnSpc>
              <a:spcBef>
                <a:spcPct val="0"/>
              </a:spcBef>
            </a:pPr>
            <a:r>
              <a:rPr lang="en-US" sz="5974" b="1" spc="-340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Roedd e’n ymladd y _______. </a:t>
            </a:r>
          </a:p>
          <a:p>
            <a:pPr algn="ctr">
              <a:lnSpc>
                <a:spcPts val="6512"/>
              </a:lnSpc>
              <a:spcBef>
                <a:spcPct val="0"/>
              </a:spcBef>
            </a:pPr>
            <a:r>
              <a:rPr lang="en-US" sz="5974" b="1" spc="-340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Roedd ___ Dywysog Cymru. </a:t>
            </a:r>
          </a:p>
          <a:p>
            <a:pPr algn="ctr">
              <a:lnSpc>
                <a:spcPts val="6512"/>
              </a:lnSpc>
              <a:spcBef>
                <a:spcPct val="0"/>
              </a:spcBef>
            </a:pPr>
            <a:r>
              <a:rPr lang="en-US" sz="5974" b="1" spc="-340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_____ e’n berson ysbrydoledig i’r bobl _______.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20323" t="-4464" r="-13756" b="-5237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1287897" y="1257300"/>
            <a:ext cx="14734238" cy="1137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70"/>
              </a:lnSpc>
            </a:pPr>
            <a:r>
              <a:rPr lang="en-US" sz="9000" b="1" spc="-513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Llenwch y bylchau - atebion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20877" y="3870617"/>
            <a:ext cx="14446245" cy="41363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12"/>
              </a:lnSpc>
              <a:spcBef>
                <a:spcPct val="0"/>
              </a:spcBef>
            </a:pPr>
            <a:r>
              <a:rPr lang="en-US" sz="5974" b="1" spc="-340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Roedd e’n byw rhwng 1354 a 1415. </a:t>
            </a:r>
          </a:p>
          <a:p>
            <a:pPr algn="ctr">
              <a:lnSpc>
                <a:spcPts val="6512"/>
              </a:lnSpc>
              <a:spcBef>
                <a:spcPct val="0"/>
              </a:spcBef>
            </a:pPr>
            <a:r>
              <a:rPr lang="en-US" sz="5974" b="1" spc="-340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Roedd e’n filiwr .</a:t>
            </a:r>
          </a:p>
          <a:p>
            <a:pPr algn="ctr">
              <a:lnSpc>
                <a:spcPts val="6512"/>
              </a:lnSpc>
              <a:spcBef>
                <a:spcPct val="0"/>
              </a:spcBef>
            </a:pPr>
            <a:r>
              <a:rPr lang="en-US" sz="5974" b="1" spc="-340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Roedd e’n ymladd y Saesneg. </a:t>
            </a:r>
          </a:p>
          <a:p>
            <a:pPr algn="ctr">
              <a:lnSpc>
                <a:spcPts val="6512"/>
              </a:lnSpc>
              <a:spcBef>
                <a:spcPct val="0"/>
              </a:spcBef>
            </a:pPr>
            <a:r>
              <a:rPr lang="en-US" sz="5974" b="1" spc="-340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Roedd e’n Dywysog Cymru. </a:t>
            </a:r>
          </a:p>
          <a:p>
            <a:pPr algn="ctr">
              <a:lnSpc>
                <a:spcPts val="6512"/>
              </a:lnSpc>
              <a:spcBef>
                <a:spcPct val="0"/>
              </a:spcBef>
            </a:pPr>
            <a:r>
              <a:rPr lang="en-US" sz="5974" b="1" spc="-340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Roedd e’n berson ysbrydoledig i’r bobl Cymraeg.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20323" t="-4464" r="-13756" b="-5237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1544158" y="108605"/>
            <a:ext cx="15199684" cy="10069790"/>
          </a:xfrm>
          <a:custGeom>
            <a:avLst/>
            <a:gdLst/>
            <a:ahLst/>
            <a:cxnLst/>
            <a:rect l="l" t="t" r="r" b="b"/>
            <a:pathLst>
              <a:path w="15199684" h="10069790">
                <a:moveTo>
                  <a:pt x="0" y="0"/>
                </a:moveTo>
                <a:lnTo>
                  <a:pt x="15199684" y="0"/>
                </a:lnTo>
                <a:lnTo>
                  <a:pt x="15199684" y="10069790"/>
                </a:lnTo>
                <a:lnTo>
                  <a:pt x="0" y="1006979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AutoShape 4"/>
          <p:cNvSpPr/>
          <p:nvPr/>
        </p:nvSpPr>
        <p:spPr>
          <a:xfrm>
            <a:off x="-968427" y="5207368"/>
            <a:ext cx="20061513" cy="0"/>
          </a:xfrm>
          <a:prstGeom prst="line">
            <a:avLst/>
          </a:prstGeom>
          <a:ln w="28575" cap="flat">
            <a:solidFill>
              <a:srgbClr val="60311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cy-GB"/>
          </a:p>
        </p:txBody>
      </p:sp>
      <p:grpSp>
        <p:nvGrpSpPr>
          <p:cNvPr id="5" name="Group 5"/>
          <p:cNvGrpSpPr/>
          <p:nvPr/>
        </p:nvGrpSpPr>
        <p:grpSpPr>
          <a:xfrm>
            <a:off x="6311165" y="4956340"/>
            <a:ext cx="502056" cy="502056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60311B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90500" y="219075"/>
              <a:ext cx="431800" cy="4032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66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2608066" y="4956340"/>
            <a:ext cx="502056" cy="502056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60311B"/>
            </a:solidFill>
          </p:spPr>
          <p:txBody>
            <a:bodyPr/>
            <a:lstStyle/>
            <a:p>
              <a:endParaRPr lang="cy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90500" y="219075"/>
              <a:ext cx="431800" cy="4032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66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034627" y="4956340"/>
            <a:ext cx="502056" cy="502056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60311B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90500" y="219075"/>
              <a:ext cx="431800" cy="4032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66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3777139" y="4956340"/>
            <a:ext cx="502056" cy="502056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60311B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cy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90500" y="219075"/>
              <a:ext cx="431800" cy="4032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66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5189058" y="1996428"/>
            <a:ext cx="2974307" cy="2484709"/>
          </a:xfrm>
          <a:custGeom>
            <a:avLst/>
            <a:gdLst/>
            <a:ahLst/>
            <a:cxnLst/>
            <a:rect l="l" t="t" r="r" b="b"/>
            <a:pathLst>
              <a:path w="2974307" h="2484709">
                <a:moveTo>
                  <a:pt x="0" y="0"/>
                </a:moveTo>
                <a:lnTo>
                  <a:pt x="2974307" y="0"/>
                </a:lnTo>
                <a:lnTo>
                  <a:pt x="2974307" y="2484709"/>
                </a:lnTo>
                <a:lnTo>
                  <a:pt x="0" y="248470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8" name="Freeform 18"/>
          <p:cNvSpPr/>
          <p:nvPr/>
        </p:nvSpPr>
        <p:spPr>
          <a:xfrm>
            <a:off x="3398114" y="5697906"/>
            <a:ext cx="2433284" cy="2433284"/>
          </a:xfrm>
          <a:custGeom>
            <a:avLst/>
            <a:gdLst/>
            <a:ahLst/>
            <a:cxnLst/>
            <a:rect l="l" t="t" r="r" b="b"/>
            <a:pathLst>
              <a:path w="2433284" h="2433284">
                <a:moveTo>
                  <a:pt x="0" y="0"/>
                </a:moveTo>
                <a:lnTo>
                  <a:pt x="2433283" y="0"/>
                </a:lnTo>
                <a:lnTo>
                  <a:pt x="2433283" y="2433283"/>
                </a:lnTo>
                <a:lnTo>
                  <a:pt x="0" y="243328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9" name="Freeform 19"/>
          <p:cNvSpPr/>
          <p:nvPr/>
        </p:nvSpPr>
        <p:spPr>
          <a:xfrm>
            <a:off x="12451083" y="1996428"/>
            <a:ext cx="3056324" cy="2436037"/>
          </a:xfrm>
          <a:custGeom>
            <a:avLst/>
            <a:gdLst/>
            <a:ahLst/>
            <a:cxnLst/>
            <a:rect l="l" t="t" r="r" b="b"/>
            <a:pathLst>
              <a:path w="3056324" h="2436037">
                <a:moveTo>
                  <a:pt x="0" y="0"/>
                </a:moveTo>
                <a:lnTo>
                  <a:pt x="3056324" y="0"/>
                </a:lnTo>
                <a:lnTo>
                  <a:pt x="3056324" y="2436037"/>
                </a:lnTo>
                <a:lnTo>
                  <a:pt x="0" y="243603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20" name="Freeform 20"/>
          <p:cNvSpPr/>
          <p:nvPr/>
        </p:nvSpPr>
        <p:spPr>
          <a:xfrm>
            <a:off x="7172921" y="5791771"/>
            <a:ext cx="2861707" cy="2339418"/>
          </a:xfrm>
          <a:custGeom>
            <a:avLst/>
            <a:gdLst/>
            <a:ahLst/>
            <a:cxnLst/>
            <a:rect l="l" t="t" r="r" b="b"/>
            <a:pathLst>
              <a:path w="2861707" h="2339418">
                <a:moveTo>
                  <a:pt x="0" y="0"/>
                </a:moveTo>
                <a:lnTo>
                  <a:pt x="2861706" y="0"/>
                </a:lnTo>
                <a:lnTo>
                  <a:pt x="2861706" y="2339418"/>
                </a:lnTo>
                <a:lnTo>
                  <a:pt x="0" y="233941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21" name="Freeform 21"/>
          <p:cNvSpPr/>
          <p:nvPr/>
        </p:nvSpPr>
        <p:spPr>
          <a:xfrm>
            <a:off x="9305649" y="2044582"/>
            <a:ext cx="2462068" cy="2436555"/>
          </a:xfrm>
          <a:custGeom>
            <a:avLst/>
            <a:gdLst/>
            <a:ahLst/>
            <a:cxnLst/>
            <a:rect l="l" t="t" r="r" b="b"/>
            <a:pathLst>
              <a:path w="2462068" h="2436555">
                <a:moveTo>
                  <a:pt x="0" y="0"/>
                </a:moveTo>
                <a:lnTo>
                  <a:pt x="2462069" y="0"/>
                </a:lnTo>
                <a:lnTo>
                  <a:pt x="2462069" y="2436555"/>
                </a:lnTo>
                <a:lnTo>
                  <a:pt x="0" y="2436555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22" name="Freeform 22"/>
          <p:cNvSpPr/>
          <p:nvPr/>
        </p:nvSpPr>
        <p:spPr>
          <a:xfrm>
            <a:off x="11125027" y="5744838"/>
            <a:ext cx="2652112" cy="2339418"/>
          </a:xfrm>
          <a:custGeom>
            <a:avLst/>
            <a:gdLst/>
            <a:ahLst/>
            <a:cxnLst/>
            <a:rect l="l" t="t" r="r" b="b"/>
            <a:pathLst>
              <a:path w="2652112" h="2339418">
                <a:moveTo>
                  <a:pt x="0" y="0"/>
                </a:moveTo>
                <a:lnTo>
                  <a:pt x="2652112" y="0"/>
                </a:lnTo>
                <a:lnTo>
                  <a:pt x="2652112" y="2339418"/>
                </a:lnTo>
                <a:lnTo>
                  <a:pt x="0" y="2339418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23" name="Freeform 23"/>
          <p:cNvSpPr/>
          <p:nvPr/>
        </p:nvSpPr>
        <p:spPr>
          <a:xfrm>
            <a:off x="1676645" y="1996428"/>
            <a:ext cx="2369414" cy="2381884"/>
          </a:xfrm>
          <a:custGeom>
            <a:avLst/>
            <a:gdLst/>
            <a:ahLst/>
            <a:cxnLst/>
            <a:rect l="l" t="t" r="r" b="b"/>
            <a:pathLst>
              <a:path w="2369414" h="2381884">
                <a:moveTo>
                  <a:pt x="0" y="0"/>
                </a:moveTo>
                <a:lnTo>
                  <a:pt x="2369413" y="0"/>
                </a:lnTo>
                <a:lnTo>
                  <a:pt x="2369413" y="2381884"/>
                </a:lnTo>
                <a:lnTo>
                  <a:pt x="0" y="2381884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24" name="Freeform 24"/>
          <p:cNvSpPr/>
          <p:nvPr/>
        </p:nvSpPr>
        <p:spPr>
          <a:xfrm>
            <a:off x="4803726" y="4378312"/>
            <a:ext cx="3537297" cy="902520"/>
          </a:xfrm>
          <a:custGeom>
            <a:avLst/>
            <a:gdLst/>
            <a:ahLst/>
            <a:cxnLst/>
            <a:rect l="l" t="t" r="r" b="b"/>
            <a:pathLst>
              <a:path w="3537297" h="902520">
                <a:moveTo>
                  <a:pt x="0" y="0"/>
                </a:moveTo>
                <a:lnTo>
                  <a:pt x="3537297" y="0"/>
                </a:lnTo>
                <a:lnTo>
                  <a:pt x="3537297" y="902520"/>
                </a:lnTo>
                <a:lnTo>
                  <a:pt x="0" y="902520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25" name="Freeform 25"/>
          <p:cNvSpPr/>
          <p:nvPr/>
        </p:nvSpPr>
        <p:spPr>
          <a:xfrm>
            <a:off x="3078740" y="8131189"/>
            <a:ext cx="3072030" cy="783810"/>
          </a:xfrm>
          <a:custGeom>
            <a:avLst/>
            <a:gdLst/>
            <a:ahLst/>
            <a:cxnLst/>
            <a:rect l="l" t="t" r="r" b="b"/>
            <a:pathLst>
              <a:path w="3072030" h="783810">
                <a:moveTo>
                  <a:pt x="0" y="0"/>
                </a:moveTo>
                <a:lnTo>
                  <a:pt x="3072030" y="0"/>
                </a:lnTo>
                <a:lnTo>
                  <a:pt x="3072030" y="783810"/>
                </a:lnTo>
                <a:lnTo>
                  <a:pt x="0" y="78381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26" name="Freeform 26"/>
          <p:cNvSpPr/>
          <p:nvPr/>
        </p:nvSpPr>
        <p:spPr>
          <a:xfrm>
            <a:off x="12335477" y="4368573"/>
            <a:ext cx="3287536" cy="838795"/>
          </a:xfrm>
          <a:custGeom>
            <a:avLst/>
            <a:gdLst/>
            <a:ahLst/>
            <a:cxnLst/>
            <a:rect l="l" t="t" r="r" b="b"/>
            <a:pathLst>
              <a:path w="3287536" h="838795">
                <a:moveTo>
                  <a:pt x="0" y="0"/>
                </a:moveTo>
                <a:lnTo>
                  <a:pt x="3287536" y="0"/>
                </a:lnTo>
                <a:lnTo>
                  <a:pt x="3287536" y="838795"/>
                </a:lnTo>
                <a:lnTo>
                  <a:pt x="0" y="838795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27" name="Freeform 27"/>
          <p:cNvSpPr/>
          <p:nvPr/>
        </p:nvSpPr>
        <p:spPr>
          <a:xfrm>
            <a:off x="7122689" y="8131189"/>
            <a:ext cx="2962171" cy="783810"/>
          </a:xfrm>
          <a:custGeom>
            <a:avLst/>
            <a:gdLst/>
            <a:ahLst/>
            <a:cxnLst/>
            <a:rect l="l" t="t" r="r" b="b"/>
            <a:pathLst>
              <a:path w="2962171" h="783810">
                <a:moveTo>
                  <a:pt x="0" y="0"/>
                </a:moveTo>
                <a:lnTo>
                  <a:pt x="2962170" y="0"/>
                </a:lnTo>
                <a:lnTo>
                  <a:pt x="2962170" y="783810"/>
                </a:lnTo>
                <a:lnTo>
                  <a:pt x="0" y="783810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 l="-2067" r="-2067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28" name="Freeform 28"/>
          <p:cNvSpPr/>
          <p:nvPr/>
        </p:nvSpPr>
        <p:spPr>
          <a:xfrm>
            <a:off x="11125027" y="8084256"/>
            <a:ext cx="2652112" cy="684767"/>
          </a:xfrm>
          <a:custGeom>
            <a:avLst/>
            <a:gdLst/>
            <a:ahLst/>
            <a:cxnLst/>
            <a:rect l="l" t="t" r="r" b="b"/>
            <a:pathLst>
              <a:path w="2652112" h="684767">
                <a:moveTo>
                  <a:pt x="0" y="0"/>
                </a:moveTo>
                <a:lnTo>
                  <a:pt x="2652112" y="0"/>
                </a:lnTo>
                <a:lnTo>
                  <a:pt x="2652112" y="684767"/>
                </a:lnTo>
                <a:lnTo>
                  <a:pt x="0" y="684767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29" name="Freeform 29"/>
          <p:cNvSpPr/>
          <p:nvPr/>
        </p:nvSpPr>
        <p:spPr>
          <a:xfrm>
            <a:off x="9183990" y="4432465"/>
            <a:ext cx="2705388" cy="701397"/>
          </a:xfrm>
          <a:custGeom>
            <a:avLst/>
            <a:gdLst/>
            <a:ahLst/>
            <a:cxnLst/>
            <a:rect l="l" t="t" r="r" b="b"/>
            <a:pathLst>
              <a:path w="2705388" h="701397">
                <a:moveTo>
                  <a:pt x="0" y="0"/>
                </a:moveTo>
                <a:lnTo>
                  <a:pt x="2705388" y="0"/>
                </a:lnTo>
                <a:lnTo>
                  <a:pt x="2705388" y="701397"/>
                </a:lnTo>
                <a:lnTo>
                  <a:pt x="0" y="701397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0" name="Freeform 30"/>
          <p:cNvSpPr/>
          <p:nvPr/>
        </p:nvSpPr>
        <p:spPr>
          <a:xfrm>
            <a:off x="1408115" y="4368573"/>
            <a:ext cx="2947937" cy="761148"/>
          </a:xfrm>
          <a:custGeom>
            <a:avLst/>
            <a:gdLst/>
            <a:ahLst/>
            <a:cxnLst/>
            <a:rect l="l" t="t" r="r" b="b"/>
            <a:pathLst>
              <a:path w="2947937" h="761148">
                <a:moveTo>
                  <a:pt x="0" y="0"/>
                </a:moveTo>
                <a:lnTo>
                  <a:pt x="2947936" y="0"/>
                </a:lnTo>
                <a:lnTo>
                  <a:pt x="2947936" y="761147"/>
                </a:lnTo>
                <a:lnTo>
                  <a:pt x="0" y="761147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1" name="TextBox 31"/>
          <p:cNvSpPr txBox="1"/>
          <p:nvPr/>
        </p:nvSpPr>
        <p:spPr>
          <a:xfrm>
            <a:off x="3398114" y="432435"/>
            <a:ext cx="11328432" cy="1278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810"/>
              </a:lnSpc>
              <a:spcBef>
                <a:spcPct val="0"/>
              </a:spcBef>
            </a:pPr>
            <a:r>
              <a:rPr lang="en-US" sz="9000" b="1" spc="-513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Cymeriadau Enwog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20323" t="-4464" r="-13756" b="-5237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1028700" y="1028700"/>
            <a:ext cx="12422038" cy="8229600"/>
          </a:xfrm>
          <a:custGeom>
            <a:avLst/>
            <a:gdLst/>
            <a:ahLst/>
            <a:cxnLst/>
            <a:rect l="l" t="t" r="r" b="b"/>
            <a:pathLst>
              <a:path w="12422038" h="8229600">
                <a:moveTo>
                  <a:pt x="0" y="0"/>
                </a:moveTo>
                <a:lnTo>
                  <a:pt x="12422038" y="0"/>
                </a:lnTo>
                <a:lnTo>
                  <a:pt x="1242203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 rot="626242">
            <a:off x="8348805" y="2845650"/>
            <a:ext cx="5629280" cy="6779790"/>
          </a:xfrm>
          <a:custGeom>
            <a:avLst/>
            <a:gdLst/>
            <a:ahLst/>
            <a:cxnLst/>
            <a:rect l="l" t="t" r="r" b="b"/>
            <a:pathLst>
              <a:path w="5629280" h="6779790">
                <a:moveTo>
                  <a:pt x="0" y="0"/>
                </a:moveTo>
                <a:lnTo>
                  <a:pt x="5629280" y="0"/>
                </a:lnTo>
                <a:lnTo>
                  <a:pt x="5629280" y="6779790"/>
                </a:lnTo>
                <a:lnTo>
                  <a:pt x="0" y="677979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>
            <a:off x="6040070" y="7888101"/>
            <a:ext cx="1922264" cy="1083458"/>
          </a:xfrm>
          <a:custGeom>
            <a:avLst/>
            <a:gdLst/>
            <a:ahLst/>
            <a:cxnLst/>
            <a:rect l="l" t="t" r="r" b="b"/>
            <a:pathLst>
              <a:path w="1922264" h="1083458">
                <a:moveTo>
                  <a:pt x="0" y="0"/>
                </a:moveTo>
                <a:lnTo>
                  <a:pt x="1922264" y="0"/>
                </a:lnTo>
                <a:lnTo>
                  <a:pt x="1922264" y="1083458"/>
                </a:lnTo>
                <a:lnTo>
                  <a:pt x="0" y="108345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Freeform 6"/>
          <p:cNvSpPr/>
          <p:nvPr/>
        </p:nvSpPr>
        <p:spPr>
          <a:xfrm>
            <a:off x="6704356" y="4494933"/>
            <a:ext cx="1294292" cy="2057400"/>
          </a:xfrm>
          <a:custGeom>
            <a:avLst/>
            <a:gdLst/>
            <a:ahLst/>
            <a:cxnLst/>
            <a:rect l="l" t="t" r="r" b="b"/>
            <a:pathLst>
              <a:path w="1294292" h="2057400">
                <a:moveTo>
                  <a:pt x="0" y="0"/>
                </a:moveTo>
                <a:lnTo>
                  <a:pt x="1294291" y="0"/>
                </a:lnTo>
                <a:lnTo>
                  <a:pt x="1294291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7" name="Freeform 7"/>
          <p:cNvSpPr/>
          <p:nvPr/>
        </p:nvSpPr>
        <p:spPr>
          <a:xfrm>
            <a:off x="5446377" y="6863018"/>
            <a:ext cx="2515957" cy="710758"/>
          </a:xfrm>
          <a:custGeom>
            <a:avLst/>
            <a:gdLst/>
            <a:ahLst/>
            <a:cxnLst/>
            <a:rect l="l" t="t" r="r" b="b"/>
            <a:pathLst>
              <a:path w="2515957" h="710758">
                <a:moveTo>
                  <a:pt x="0" y="0"/>
                </a:moveTo>
                <a:lnTo>
                  <a:pt x="2515957" y="0"/>
                </a:lnTo>
                <a:lnTo>
                  <a:pt x="2515957" y="710758"/>
                </a:lnTo>
                <a:lnTo>
                  <a:pt x="0" y="71075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8" name="Freeform 8"/>
          <p:cNvSpPr/>
          <p:nvPr/>
        </p:nvSpPr>
        <p:spPr>
          <a:xfrm>
            <a:off x="7998647" y="1328553"/>
            <a:ext cx="919441" cy="2748329"/>
          </a:xfrm>
          <a:custGeom>
            <a:avLst/>
            <a:gdLst/>
            <a:ahLst/>
            <a:cxnLst/>
            <a:rect l="l" t="t" r="r" b="b"/>
            <a:pathLst>
              <a:path w="919441" h="2748329">
                <a:moveTo>
                  <a:pt x="0" y="0"/>
                </a:moveTo>
                <a:lnTo>
                  <a:pt x="919441" y="0"/>
                </a:lnTo>
                <a:lnTo>
                  <a:pt x="919441" y="2748329"/>
                </a:lnTo>
                <a:lnTo>
                  <a:pt x="0" y="274832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9" name="Freeform 9"/>
          <p:cNvSpPr/>
          <p:nvPr/>
        </p:nvSpPr>
        <p:spPr>
          <a:xfrm rot="971614">
            <a:off x="14511108" y="2019482"/>
            <a:ext cx="1311593" cy="4114800"/>
          </a:xfrm>
          <a:custGeom>
            <a:avLst/>
            <a:gdLst/>
            <a:ahLst/>
            <a:cxnLst/>
            <a:rect l="l" t="t" r="r" b="b"/>
            <a:pathLst>
              <a:path w="1311593" h="4114800">
                <a:moveTo>
                  <a:pt x="0" y="0"/>
                </a:moveTo>
                <a:lnTo>
                  <a:pt x="1311593" y="0"/>
                </a:lnTo>
                <a:lnTo>
                  <a:pt x="131159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0" name="TextBox 10"/>
          <p:cNvSpPr txBox="1"/>
          <p:nvPr/>
        </p:nvSpPr>
        <p:spPr>
          <a:xfrm>
            <a:off x="1616825" y="1450368"/>
            <a:ext cx="9546620" cy="1278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810"/>
              </a:lnSpc>
            </a:pPr>
            <a:r>
              <a:rPr lang="en-US" sz="9000" b="1" spc="-513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Feil Ffeithiau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20323" t="-4464" r="-13756" b="-5237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2932981" y="1028700"/>
            <a:ext cx="12422038" cy="8229600"/>
          </a:xfrm>
          <a:custGeom>
            <a:avLst/>
            <a:gdLst/>
            <a:ahLst/>
            <a:cxnLst/>
            <a:rect l="l" t="t" r="r" b="b"/>
            <a:pathLst>
              <a:path w="12422038" h="8229600">
                <a:moveTo>
                  <a:pt x="0" y="0"/>
                </a:moveTo>
                <a:lnTo>
                  <a:pt x="12422038" y="0"/>
                </a:lnTo>
                <a:lnTo>
                  <a:pt x="1242203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7123634" y="4137828"/>
            <a:ext cx="4040731" cy="5396636"/>
          </a:xfrm>
          <a:custGeom>
            <a:avLst/>
            <a:gdLst/>
            <a:ahLst/>
            <a:cxnLst/>
            <a:rect l="l" t="t" r="r" b="b"/>
            <a:pathLst>
              <a:path w="4040731" h="5396636">
                <a:moveTo>
                  <a:pt x="0" y="0"/>
                </a:moveTo>
                <a:lnTo>
                  <a:pt x="4040732" y="0"/>
                </a:lnTo>
                <a:lnTo>
                  <a:pt x="4040732" y="5396637"/>
                </a:lnTo>
                <a:lnTo>
                  <a:pt x="0" y="539663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3716832" y="1988352"/>
            <a:ext cx="11343874" cy="1586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446"/>
              </a:lnSpc>
            </a:pPr>
            <a:r>
              <a:rPr lang="en-US" sz="13156" b="1" spc="-749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Y Gadair Goch.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20323" t="-4464" r="-13756" b="-5237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1028700" y="1028700"/>
            <a:ext cx="12422038" cy="8229600"/>
          </a:xfrm>
          <a:custGeom>
            <a:avLst/>
            <a:gdLst/>
            <a:ahLst/>
            <a:cxnLst/>
            <a:rect l="l" t="t" r="r" b="b"/>
            <a:pathLst>
              <a:path w="12422038" h="8229600">
                <a:moveTo>
                  <a:pt x="0" y="0"/>
                </a:moveTo>
                <a:lnTo>
                  <a:pt x="12422038" y="0"/>
                </a:lnTo>
                <a:lnTo>
                  <a:pt x="1242203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3590229" y="3293224"/>
            <a:ext cx="7298980" cy="4114800"/>
          </a:xfrm>
          <a:custGeom>
            <a:avLst/>
            <a:gdLst/>
            <a:ahLst/>
            <a:cxnLst/>
            <a:rect l="l" t="t" r="r" b="b"/>
            <a:pathLst>
              <a:path w="7298980" h="4114800">
                <a:moveTo>
                  <a:pt x="0" y="0"/>
                </a:moveTo>
                <a:lnTo>
                  <a:pt x="7298980" y="0"/>
                </a:lnTo>
                <a:lnTo>
                  <a:pt x="729898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1931045" y="1559520"/>
            <a:ext cx="10103367" cy="740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782"/>
              </a:lnSpc>
            </a:pPr>
            <a:r>
              <a:rPr lang="en-US" sz="5304" b="1" spc="-302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Sut ydych chi’n teimlo?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20323" t="-4464" r="-13756" b="-5237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2932981" y="1028700"/>
            <a:ext cx="12422038" cy="8229600"/>
          </a:xfrm>
          <a:custGeom>
            <a:avLst/>
            <a:gdLst/>
            <a:ahLst/>
            <a:cxnLst/>
            <a:rect l="l" t="t" r="r" b="b"/>
            <a:pathLst>
              <a:path w="12422038" h="8229600">
                <a:moveTo>
                  <a:pt x="0" y="0"/>
                </a:moveTo>
                <a:lnTo>
                  <a:pt x="12422038" y="0"/>
                </a:lnTo>
                <a:lnTo>
                  <a:pt x="1242203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TextBox 4"/>
          <p:cNvSpPr txBox="1"/>
          <p:nvPr/>
        </p:nvSpPr>
        <p:spPr>
          <a:xfrm>
            <a:off x="4372723" y="3554025"/>
            <a:ext cx="9542554" cy="3006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397"/>
              </a:lnSpc>
            </a:pPr>
            <a:r>
              <a:rPr lang="en-US" sz="13100" b="1" spc="-746">
                <a:solidFill>
                  <a:srgbClr val="764D3A"/>
                </a:solidFill>
                <a:latin typeface="29LT Riwaya Bold"/>
                <a:ea typeface="29LT Riwaya Bold"/>
                <a:cs typeface="29LT Riwaya Bold"/>
                <a:sym typeface="29LT Riwaya Bold"/>
              </a:rPr>
              <a:t>Diolch yn fawr iawn!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1160</TotalTime>
  <Words>602</Words>
  <Application>Microsoft Office PowerPoint</Application>
  <PresentationFormat>Custom</PresentationFormat>
  <Paragraphs>179</Paragraphs>
  <Slides>20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Dreaming Outloud Pro</vt:lpstr>
      <vt:lpstr>29LT Riwaya Bold</vt:lpstr>
      <vt:lpstr>Calibri</vt:lpstr>
      <vt:lpstr>DM Sans Bold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Llenwch y bylchau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Cymeriadau Hanes Cymru</dc:title>
  <dc:creator>D Lewis (Prendergast CP School)</dc:creator>
  <cp:lastModifiedBy>David Lewis (1352450)</cp:lastModifiedBy>
  <cp:revision>3</cp:revision>
  <dcterms:created xsi:type="dcterms:W3CDTF">2006-08-16T00:00:00Z</dcterms:created>
  <dcterms:modified xsi:type="dcterms:W3CDTF">2024-11-21T08:23:00Z</dcterms:modified>
  <dc:identifier>DAGW7fjvhZ4</dc:identifier>
</cp:coreProperties>
</file>