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7" r:id="rId5"/>
    <p:sldId id="291" r:id="rId6"/>
    <p:sldId id="258" r:id="rId7"/>
    <p:sldId id="278" r:id="rId8"/>
    <p:sldId id="300" r:id="rId9"/>
    <p:sldId id="299" r:id="rId10"/>
    <p:sldId id="311" r:id="rId11"/>
    <p:sldId id="263" r:id="rId12"/>
    <p:sldId id="262" r:id="rId13"/>
    <p:sldId id="312" r:id="rId14"/>
    <p:sldId id="280" r:id="rId15"/>
    <p:sldId id="292" r:id="rId16"/>
    <p:sldId id="301" r:id="rId17"/>
    <p:sldId id="315" r:id="rId18"/>
    <p:sldId id="293" r:id="rId19"/>
    <p:sldId id="294" r:id="rId20"/>
    <p:sldId id="295" r:id="rId21"/>
    <p:sldId id="305" r:id="rId22"/>
    <p:sldId id="287" r:id="rId23"/>
    <p:sldId id="274" r:id="rId24"/>
    <p:sldId id="30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BDF585-DAF4-4183-A716-560593261295}" v="361" dt="2023-05-10T08:17:06.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96395" autoAdjust="0"/>
  </p:normalViewPr>
  <p:slideViewPr>
    <p:cSldViewPr snapToGrid="0" showGuides="1">
      <p:cViewPr varScale="1">
        <p:scale>
          <a:sx n="97" d="100"/>
          <a:sy n="97" d="100"/>
        </p:scale>
        <p:origin x="90" y="12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Lib)" userId="a038501e-367a-4d45-83b6-fbcb256771ea" providerId="ADAL" clId="{98200765-786F-403C-8900-440A13DD3352}"/>
    <pc:docChg chg="delSld delMainMaster">
      <pc:chgData name="Alison Evans (Lib)" userId="a038501e-367a-4d45-83b6-fbcb256771ea" providerId="ADAL" clId="{98200765-786F-403C-8900-440A13DD3352}" dt="2023-05-10T10:12:36.755" v="6" actId="47"/>
      <pc:docMkLst>
        <pc:docMk/>
      </pc:docMkLst>
      <pc:sldChg chg="del">
        <pc:chgData name="Alison Evans (Lib)" userId="a038501e-367a-4d45-83b6-fbcb256771ea" providerId="ADAL" clId="{98200765-786F-403C-8900-440A13DD3352}" dt="2023-05-10T10:10:25.369" v="1" actId="47"/>
        <pc:sldMkLst>
          <pc:docMk/>
          <pc:sldMk cId="1333202676" sldId="284"/>
        </pc:sldMkLst>
      </pc:sldChg>
      <pc:sldChg chg="del">
        <pc:chgData name="Alison Evans (Lib)" userId="a038501e-367a-4d45-83b6-fbcb256771ea" providerId="ADAL" clId="{98200765-786F-403C-8900-440A13DD3352}" dt="2023-05-10T10:12:36.755" v="6" actId="47"/>
        <pc:sldMkLst>
          <pc:docMk/>
          <pc:sldMk cId="1283321602" sldId="285"/>
        </pc:sldMkLst>
      </pc:sldChg>
      <pc:sldChg chg="del">
        <pc:chgData name="Alison Evans (Lib)" userId="a038501e-367a-4d45-83b6-fbcb256771ea" providerId="ADAL" clId="{98200765-786F-403C-8900-440A13DD3352}" dt="2023-05-10T10:11:32.584" v="2" actId="47"/>
        <pc:sldMkLst>
          <pc:docMk/>
          <pc:sldMk cId="3577568159" sldId="296"/>
        </pc:sldMkLst>
      </pc:sldChg>
      <pc:sldChg chg="del">
        <pc:chgData name="Alison Evans (Lib)" userId="a038501e-367a-4d45-83b6-fbcb256771ea" providerId="ADAL" clId="{98200765-786F-403C-8900-440A13DD3352}" dt="2023-05-10T10:11:42.775" v="3" actId="47"/>
        <pc:sldMkLst>
          <pc:docMk/>
          <pc:sldMk cId="573132187" sldId="297"/>
        </pc:sldMkLst>
      </pc:sldChg>
      <pc:sldChg chg="del">
        <pc:chgData name="Alison Evans (Lib)" userId="a038501e-367a-4d45-83b6-fbcb256771ea" providerId="ADAL" clId="{98200765-786F-403C-8900-440A13DD3352}" dt="2023-05-10T10:11:48.391" v="4" actId="47"/>
        <pc:sldMkLst>
          <pc:docMk/>
          <pc:sldMk cId="4180819838" sldId="298"/>
        </pc:sldMkLst>
      </pc:sldChg>
      <pc:sldChg chg="del">
        <pc:chgData name="Alison Evans (Lib)" userId="a038501e-367a-4d45-83b6-fbcb256771ea" providerId="ADAL" clId="{98200765-786F-403C-8900-440A13DD3352}" dt="2023-05-10T10:12:19.834" v="5" actId="47"/>
        <pc:sldMkLst>
          <pc:docMk/>
          <pc:sldMk cId="3485062339" sldId="306"/>
        </pc:sldMkLst>
      </pc:sldChg>
      <pc:sldChg chg="del">
        <pc:chgData name="Alison Evans (Lib)" userId="a038501e-367a-4d45-83b6-fbcb256771ea" providerId="ADAL" clId="{98200765-786F-403C-8900-440A13DD3352}" dt="2023-05-10T10:10:22.619" v="0" actId="47"/>
        <pc:sldMkLst>
          <pc:docMk/>
          <pc:sldMk cId="1568722625" sldId="310"/>
        </pc:sldMkLst>
      </pc:sldChg>
      <pc:sldMasterChg chg="del delSldLayout">
        <pc:chgData name="Alison Evans (Lib)" userId="a038501e-367a-4d45-83b6-fbcb256771ea" providerId="ADAL" clId="{98200765-786F-403C-8900-440A13DD3352}" dt="2023-05-10T10:10:22.619" v="0" actId="47"/>
        <pc:sldMasterMkLst>
          <pc:docMk/>
          <pc:sldMasterMk cId="80297582" sldId="2147483679"/>
        </pc:sldMasterMkLst>
        <pc:sldLayoutChg chg="del">
          <pc:chgData name="Alison Evans (Lib)" userId="a038501e-367a-4d45-83b6-fbcb256771ea" providerId="ADAL" clId="{98200765-786F-403C-8900-440A13DD3352}" dt="2023-05-10T10:10:22.619" v="0" actId="47"/>
          <pc:sldLayoutMkLst>
            <pc:docMk/>
            <pc:sldMasterMk cId="80297582" sldId="2147483679"/>
            <pc:sldLayoutMk cId="2321594344" sldId="2147483664"/>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1699695812" sldId="2147483680"/>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3684060857" sldId="2147483681"/>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2092477284" sldId="2147483682"/>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3894415064" sldId="2147483683"/>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468215429" sldId="2147483684"/>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2751120248" sldId="2147483685"/>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1260057443" sldId="2147483686"/>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314438726" sldId="2147483687"/>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1707290634" sldId="2147483688"/>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2172553841" sldId="2147483689"/>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3031005696" sldId="2147483690"/>
          </pc:sldLayoutMkLst>
        </pc:sldLayoutChg>
        <pc:sldLayoutChg chg="del">
          <pc:chgData name="Alison Evans (Lib)" userId="a038501e-367a-4d45-83b6-fbcb256771ea" providerId="ADAL" clId="{98200765-786F-403C-8900-440A13DD3352}" dt="2023-05-10T10:10:22.619" v="0" actId="47"/>
          <pc:sldLayoutMkLst>
            <pc:docMk/>
            <pc:sldMasterMk cId="80297582" sldId="2147483679"/>
            <pc:sldLayoutMk cId="12527171" sldId="214748369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40730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073537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2031316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0892B9-E1B6-4DD0-810A-27A6201531F8}"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3341936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78"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_2021-22.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NJkt739uEF4?feature=oembed" TargetMode="External"/><Relationship Id="rId4" Type="http://schemas.openxmlformats.org/officeDocument/2006/relationships/hyperlink" Target="https://www.youtube.com/watch?v=NJkt739uEF4"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7"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uwtsd.ac.uk/library/infoskills/managing-your-research-with-refworks/" TargetMode="External"/><Relationship Id="rId1" Type="http://schemas.openxmlformats.org/officeDocument/2006/relationships/slideLayout" Target="../slideLayouts/slideLayout4.xml"/><Relationship Id="rId4" Type="http://schemas.openxmlformats.org/officeDocument/2006/relationships/hyperlink" Target="https://uwtsd.ac.uk/library/student-essentials/refwork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mailto:alison.evans@uwtsd.ac.uk"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23.jpeg"/><Relationship Id="rId4" Type="http://schemas.openxmlformats.org/officeDocument/2006/relationships/hyperlink" Target="mailto:info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Light"/>
              </a:rPr>
              <a:t>Alison Evans</a:t>
            </a:r>
          </a:p>
          <a:p>
            <a:r>
              <a:rPr lang="en-GB" dirty="0">
                <a:cs typeface="Calibri Light"/>
              </a:rPr>
              <a:t>Academic Liaison Librarian</a:t>
            </a:r>
          </a:p>
        </p:txBody>
      </p:sp>
      <p:sp>
        <p:nvSpPr>
          <p:cNvPr id="4" name="Title 3"/>
          <p:cNvSpPr>
            <a:spLocks noGrp="1"/>
          </p:cNvSpPr>
          <p:nvPr>
            <p:ph type="title"/>
          </p:nvPr>
        </p:nvSpPr>
        <p:spPr/>
        <p:txBody>
          <a:bodyPr/>
          <a:lstStyle/>
          <a:p>
            <a:r>
              <a:rPr lang="en-GB">
                <a:latin typeface="Calibri"/>
                <a:cs typeface="Calibri"/>
              </a:rPr>
              <a:t>Harvard Referencing: </a:t>
            </a:r>
            <a:r>
              <a:rPr lang="en-GB" dirty="0">
                <a:latin typeface="Calibri"/>
                <a:cs typeface="Calibri"/>
              </a:rPr>
              <a:t>The Basics</a:t>
            </a:r>
            <a:endParaRPr lang="en-GB" dirty="0"/>
          </a:p>
        </p:txBody>
      </p:sp>
      <p:pic>
        <p:nvPicPr>
          <p:cNvPr id="7" name="Picture 7" descr="A picture containing book, striped, sitting, computer&#10;&#10;Description generated with very high confidence">
            <a:extLst>
              <a:ext uri="{FF2B5EF4-FFF2-40B4-BE49-F238E27FC236}">
                <a16:creationId xmlns:a16="http://schemas.microsoft.com/office/drawing/2014/main" id="{9FBE6976-0EAE-4D7E-B664-1EC86B942F36}"/>
              </a:ext>
            </a:extLst>
          </p:cNvPr>
          <p:cNvPicPr>
            <a:picLocks noGrp="1" noChangeAspect="1"/>
          </p:cNvPicPr>
          <p:nvPr>
            <p:ph type="pic" sz="quarter" idx="13"/>
          </p:nvPr>
        </p:nvPicPr>
        <p:blipFill rotWithShape="1">
          <a:blip r:embed="rId3"/>
          <a:srcRect l="20340" r="20340"/>
          <a:stretch/>
        </p:blipFill>
        <p:spPr/>
      </p:pic>
    </p:spTree>
    <p:extLst>
      <p:ext uri="{BB962C8B-B14F-4D97-AF65-F5344CB8AC3E}">
        <p14:creationId xmlns:p14="http://schemas.microsoft.com/office/powerpoint/2010/main" val="2155595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49741-3E76-48D2-A809-7A551F3C25C8}"/>
              </a:ext>
            </a:extLst>
          </p:cNvPr>
          <p:cNvSpPr>
            <a:spLocks noGrp="1"/>
          </p:cNvSpPr>
          <p:nvPr>
            <p:ph type="title"/>
          </p:nvPr>
        </p:nvSpPr>
        <p:spPr>
          <a:xfrm>
            <a:off x="265287" y="67557"/>
            <a:ext cx="6835428" cy="1003916"/>
          </a:xfrm>
        </p:spPr>
        <p:txBody>
          <a:bodyPr/>
          <a:lstStyle/>
          <a:p>
            <a:r>
              <a:rPr lang="en-GB" dirty="0">
                <a:latin typeface="Calibri"/>
                <a:cs typeface="Calibri"/>
              </a:rPr>
              <a:t>The aim of today's session ...</a:t>
            </a:r>
            <a:endParaRPr lang="en-GB" dirty="0"/>
          </a:p>
        </p:txBody>
      </p:sp>
      <p:sp>
        <p:nvSpPr>
          <p:cNvPr id="3" name="Content Placeholder 2">
            <a:extLst>
              <a:ext uri="{FF2B5EF4-FFF2-40B4-BE49-F238E27FC236}">
                <a16:creationId xmlns:a16="http://schemas.microsoft.com/office/drawing/2014/main" id="{B2BBFCDB-92AB-4EFA-8344-214809A5BDF5}"/>
              </a:ext>
            </a:extLst>
          </p:cNvPr>
          <p:cNvSpPr>
            <a:spLocks noGrp="1"/>
          </p:cNvSpPr>
          <p:nvPr>
            <p:ph sz="quarter" idx="10"/>
          </p:nvPr>
        </p:nvSpPr>
        <p:spPr>
          <a:xfrm>
            <a:off x="415379" y="1592263"/>
            <a:ext cx="11268880" cy="1006495"/>
          </a:xfrm>
        </p:spPr>
        <p:txBody>
          <a:bodyPr vert="horz" lIns="91440" tIns="45720" rIns="91440" bIns="45720" rtlCol="0" anchor="t">
            <a:noAutofit/>
          </a:bodyPr>
          <a:lstStyle/>
          <a:p>
            <a:pPr marL="0" indent="0">
              <a:buNone/>
            </a:pPr>
            <a:r>
              <a:rPr lang="en-GB" sz="2600" dirty="0">
                <a:latin typeface="Calibri"/>
                <a:cs typeface="Calibri"/>
              </a:rPr>
              <a:t>… is to develop an understanding of how to use the Harvard style of referencing to create citations and references for assignments.</a:t>
            </a:r>
            <a:endParaRPr lang="en-US" dirty="0"/>
          </a:p>
          <a:p>
            <a:pPr marL="0" indent="0">
              <a:buNone/>
            </a:pPr>
            <a:endParaRPr lang="en-GB" sz="2600" dirty="0">
              <a:latin typeface="Calibri"/>
              <a:cs typeface="Calibri Light"/>
            </a:endParaRPr>
          </a:p>
          <a:p>
            <a:pPr marL="0" indent="0">
              <a:buNone/>
            </a:pPr>
            <a:endParaRPr lang="en-GB" sz="2600" dirty="0">
              <a:latin typeface="Calibri"/>
              <a:cs typeface="Calibri Light"/>
            </a:endParaRPr>
          </a:p>
        </p:txBody>
      </p:sp>
      <p:sp>
        <p:nvSpPr>
          <p:cNvPr id="4" name="TextBox 3">
            <a:extLst>
              <a:ext uri="{FF2B5EF4-FFF2-40B4-BE49-F238E27FC236}">
                <a16:creationId xmlns:a16="http://schemas.microsoft.com/office/drawing/2014/main" id="{90F690FC-A145-4745-A13A-D5E02D93FE62}"/>
              </a:ext>
            </a:extLst>
          </p:cNvPr>
          <p:cNvSpPr txBox="1"/>
          <p:nvPr/>
        </p:nvSpPr>
        <p:spPr>
          <a:xfrm>
            <a:off x="412173" y="2784763"/>
            <a:ext cx="11269517" cy="33824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dirty="0">
                <a:latin typeface="Calibri"/>
                <a:ea typeface="+mn-lt"/>
                <a:cs typeface="Calibri"/>
              </a:rPr>
              <a:t>We will consider:</a:t>
            </a:r>
          </a:p>
          <a:p>
            <a:pPr>
              <a:lnSpc>
                <a:spcPct val="90000"/>
              </a:lnSpc>
              <a:spcBef>
                <a:spcPts val="1000"/>
              </a:spcBef>
            </a:pPr>
            <a:endParaRPr lang="en-GB" sz="2600" dirty="0">
              <a:ea typeface="+mn-lt"/>
              <a:cs typeface="+mn-lt"/>
            </a:endParaRPr>
          </a:p>
          <a:p>
            <a:pPr marL="285750" indent="-285750">
              <a:lnSpc>
                <a:spcPct val="90000"/>
              </a:lnSpc>
              <a:spcBef>
                <a:spcPts val="1000"/>
              </a:spcBef>
              <a:buFont typeface="Arial,Sans-Serif"/>
              <a:buChar char="•"/>
            </a:pPr>
            <a:r>
              <a:rPr lang="en-GB" sz="2600" dirty="0">
                <a:latin typeface="Calibri"/>
                <a:cs typeface="Calibri"/>
              </a:rPr>
              <a:t>What referencing is and why it is important.</a:t>
            </a:r>
            <a:endParaRPr lang="en-US" sz="2600" dirty="0">
              <a:ea typeface="+mn-lt"/>
              <a:cs typeface="+mn-lt"/>
            </a:endParaRPr>
          </a:p>
          <a:p>
            <a:pPr marL="285750" indent="-285750">
              <a:lnSpc>
                <a:spcPct val="90000"/>
              </a:lnSpc>
              <a:spcBef>
                <a:spcPts val="1000"/>
              </a:spcBef>
              <a:buFont typeface="Arial,Sans-Serif"/>
              <a:buChar char="•"/>
            </a:pPr>
            <a:r>
              <a:rPr lang="en-GB" sz="2600" dirty="0">
                <a:latin typeface="Calibri"/>
                <a:cs typeface="Calibri"/>
              </a:rPr>
              <a:t>When we need to reference and what information should be included. </a:t>
            </a:r>
            <a:endParaRPr lang="en-GB" sz="2600" dirty="0">
              <a:ea typeface="+mn-lt"/>
              <a:cs typeface="+mn-lt"/>
            </a:endParaRPr>
          </a:p>
          <a:p>
            <a:pPr marL="285750" indent="-285750">
              <a:lnSpc>
                <a:spcPct val="90000"/>
              </a:lnSpc>
              <a:spcBef>
                <a:spcPts val="1000"/>
              </a:spcBef>
              <a:buFont typeface="Arial,Sans-Serif"/>
              <a:buChar char="•"/>
            </a:pPr>
            <a:r>
              <a:rPr lang="en-GB" sz="2600" dirty="0">
                <a:latin typeface="Calibri"/>
                <a:cs typeface="Calibri"/>
              </a:rPr>
              <a:t>How to construct a Harvard reference.</a:t>
            </a:r>
          </a:p>
          <a:p>
            <a:pPr marL="285750" indent="-285750">
              <a:lnSpc>
                <a:spcPct val="90000"/>
              </a:lnSpc>
              <a:spcBef>
                <a:spcPts val="1000"/>
              </a:spcBef>
              <a:buFont typeface="Arial,Sans-Serif"/>
              <a:buChar char="•"/>
            </a:pPr>
            <a:r>
              <a:rPr lang="en-GB" sz="2600" dirty="0">
                <a:latin typeface="Calibri"/>
                <a:cs typeface="Calibri"/>
              </a:rPr>
              <a:t>Tips on how to improve referencing.</a:t>
            </a:r>
            <a:endParaRPr lang="en-US" sz="2600" dirty="0">
              <a:ea typeface="+mn-lt"/>
              <a:cs typeface="+mn-lt"/>
            </a:endParaRPr>
          </a:p>
          <a:p>
            <a:pPr marL="285750" indent="-285750">
              <a:lnSpc>
                <a:spcPct val="90000"/>
              </a:lnSpc>
              <a:spcBef>
                <a:spcPts val="1000"/>
              </a:spcBef>
              <a:buFont typeface="Arial,Sans-Serif"/>
              <a:buChar char="•"/>
            </a:pPr>
            <a:r>
              <a:rPr lang="en-GB" sz="2600" dirty="0">
                <a:latin typeface="Calibri"/>
                <a:cs typeface="Calibri"/>
              </a:rPr>
              <a:t>Where to find handbooks, assistive software and help.</a:t>
            </a:r>
            <a:endParaRPr lang="en-US" sz="2600" dirty="0">
              <a:ea typeface="+mn-lt"/>
              <a:cs typeface="+mn-lt"/>
            </a:endParaRPr>
          </a:p>
        </p:txBody>
      </p:sp>
    </p:spTree>
    <p:extLst>
      <p:ext uri="{BB962C8B-B14F-4D97-AF65-F5344CB8AC3E}">
        <p14:creationId xmlns:p14="http://schemas.microsoft.com/office/powerpoint/2010/main" val="36323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erson, outdoor, man, looking&#10;&#10;Description generated with very high confidence">
            <a:extLst>
              <a:ext uri="{FF2B5EF4-FFF2-40B4-BE49-F238E27FC236}">
                <a16:creationId xmlns:a16="http://schemas.microsoft.com/office/drawing/2014/main" id="{AA1BF830-9A9E-4763-B057-19C9E5001B0A}"/>
              </a:ext>
            </a:extLst>
          </p:cNvPr>
          <p:cNvPicPr>
            <a:picLocks noGrp="1" noChangeAspect="1"/>
          </p:cNvPicPr>
          <p:nvPr>
            <p:ph type="pic" sz="quarter" idx="13"/>
          </p:nvPr>
        </p:nvPicPr>
        <p:blipFill rotWithShape="1">
          <a:blip r:embed="rId3"/>
          <a:srcRect l="11759" r="11759"/>
          <a:stretch/>
        </p:blipFill>
        <p:spPr/>
      </p:pic>
      <p:sp>
        <p:nvSpPr>
          <p:cNvPr id="3" name="Subtitle 2">
            <a:extLst>
              <a:ext uri="{FF2B5EF4-FFF2-40B4-BE49-F238E27FC236}">
                <a16:creationId xmlns:a16="http://schemas.microsoft.com/office/drawing/2014/main" id="{96613638-0FD3-4A61-AEEA-5DB2DA3B93F1}"/>
              </a:ext>
            </a:extLst>
          </p:cNvPr>
          <p:cNvSpPr>
            <a:spLocks noGrp="1"/>
          </p:cNvSpPr>
          <p:nvPr>
            <p:ph type="subTitle" idx="1"/>
          </p:nvPr>
        </p:nvSpPr>
        <p:spPr>
          <a:xfrm>
            <a:off x="494039" y="2025533"/>
            <a:ext cx="3670481" cy="4177821"/>
          </a:xfrm>
        </p:spPr>
        <p:txBody>
          <a:bodyPr vert="horz" lIns="91440" tIns="45720" rIns="91440" bIns="45720" rtlCol="0" anchor="t">
            <a:normAutofit/>
          </a:bodyPr>
          <a:lstStyle/>
          <a:p>
            <a:r>
              <a:rPr lang="en-GB" dirty="0">
                <a:cs typeface="Calibri Light"/>
              </a:rPr>
              <a:t>If I have seen further, it is by standing on the shoulders  of giants.</a:t>
            </a:r>
          </a:p>
          <a:p>
            <a:endParaRPr lang="en-GB" dirty="0">
              <a:cs typeface="Calibri Light"/>
            </a:endParaRPr>
          </a:p>
          <a:p>
            <a:r>
              <a:rPr lang="en-GB" sz="2000" i="0" dirty="0">
                <a:cs typeface="Calibri Light"/>
              </a:rPr>
              <a:t>                              Sir Isaac Newton.</a:t>
            </a:r>
            <a:endParaRPr lang="en-GB" sz="2000" i="0" dirty="0">
              <a:ea typeface="Calibri Light"/>
              <a:cs typeface="Calibri Light"/>
            </a:endParaRPr>
          </a:p>
          <a:p>
            <a:endParaRPr lang="en-GB" sz="2000" i="0" dirty="0">
              <a:cs typeface="Calibri Light"/>
            </a:endParaRPr>
          </a:p>
        </p:txBody>
      </p:sp>
    </p:spTree>
    <p:extLst>
      <p:ext uri="{BB962C8B-B14F-4D97-AF65-F5344CB8AC3E}">
        <p14:creationId xmlns:p14="http://schemas.microsoft.com/office/powerpoint/2010/main" val="214447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dirty="0">
                <a:latin typeface="Calibri"/>
                <a:cs typeface="Calibri Light"/>
              </a:rPr>
              <a:t>Authors</a:t>
            </a:r>
            <a:endParaRPr lang="en-GB" sz="2600" b="1" dirty="0">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dirty="0">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a:rPr>
              <a:t>Academic community</a:t>
            </a:r>
            <a:endParaRPr lang="en-US" sz="2600" b="1" dirty="0"/>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Calibri"/>
                <a:ea typeface="+mn-lt"/>
                <a:cs typeface="+mn-lt"/>
              </a:rPr>
              <a:t>To see their work acknowledged.</a:t>
            </a:r>
            <a:endParaRPr lang="en-US" sz="2400" dirty="0">
              <a:latin typeface="Calibri"/>
              <a:ea typeface="+mn-lt"/>
              <a:cs typeface="Calibri"/>
            </a:endParaRPr>
          </a:p>
          <a:p>
            <a:pPr marL="457200" indent="-457200">
              <a:buFont typeface="Arial"/>
              <a:buChar char="•"/>
            </a:pPr>
            <a:r>
              <a:rPr lang="en-GB" sz="2400" dirty="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25268" y="3936641"/>
            <a:ext cx="63084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Calibri"/>
                <a:ea typeface="+mn-lt"/>
                <a:cs typeface="+mn-lt"/>
              </a:rPr>
              <a:t>To standardise references, making it easier to find resources and conduct peer review.</a:t>
            </a:r>
            <a:endParaRPr lang="en-GB" sz="2400" dirty="0">
              <a:latin typeface="Calibri Light"/>
              <a:ea typeface="+mn-lt"/>
              <a:cs typeface="+mn-lt"/>
            </a:endParaRPr>
          </a:p>
          <a:p>
            <a:endParaRPr lang="en-GB" sz="2400" dirty="0">
              <a:latin typeface="Calibri"/>
              <a:ea typeface="+mn-lt"/>
              <a:cs typeface="+mn-lt"/>
            </a:endParaRPr>
          </a:p>
          <a:p>
            <a:r>
              <a:rPr lang="en-GB" sz="2400" dirty="0">
                <a:latin typeface="Calibri"/>
                <a:ea typeface="+mn-lt"/>
                <a:cs typeface="+mn-lt"/>
              </a:rPr>
              <a:t>Correct referencing is an accepted characteristic of the academic community worldwide, the basis of trusted research.</a:t>
            </a:r>
            <a:endParaRPr lang="en-GB" sz="24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F8D079-2C79-44E9-9DEC-CCAC93ADE3E6}"/>
              </a:ext>
            </a:extLst>
          </p:cNvPr>
          <p:cNvSpPr>
            <a:spLocks noGrp="1"/>
          </p:cNvSpPr>
          <p:nvPr>
            <p:ph sz="half" idx="1"/>
          </p:nvPr>
        </p:nvSpPr>
        <p:spPr>
          <a:xfrm>
            <a:off x="232747" y="1621589"/>
            <a:ext cx="6826814" cy="4322175"/>
          </a:xfrm>
        </p:spPr>
        <p:txBody>
          <a:bodyPr vert="horz" lIns="91440" tIns="45720" rIns="91440" bIns="45720" rtlCol="0" anchor="t">
            <a:noAutofit/>
          </a:bodyPr>
          <a:lstStyle/>
          <a:p>
            <a:pPr marL="0" indent="0">
              <a:lnSpc>
                <a:spcPct val="100000"/>
              </a:lnSpc>
              <a:spcBef>
                <a:spcPts val="0"/>
              </a:spcBef>
              <a:buNone/>
            </a:pPr>
            <a:endParaRPr lang="en-GB" sz="2600" dirty="0">
              <a:latin typeface="Calibri"/>
              <a:cs typeface="Arial"/>
            </a:endParaRPr>
          </a:p>
          <a:p>
            <a:pPr marL="342900" indent="-342900">
              <a:lnSpc>
                <a:spcPct val="100000"/>
              </a:lnSpc>
              <a:spcBef>
                <a:spcPts val="0"/>
              </a:spcBef>
              <a:buFont typeface="Arial,Sans-Serif"/>
              <a:buChar char="•"/>
            </a:pPr>
            <a:r>
              <a:rPr lang="en-GB" sz="2400" dirty="0">
                <a:latin typeface="Calibri"/>
                <a:cs typeface="Arial"/>
              </a:rPr>
              <a:t>To acknowledge and correctly incorporate someone else’s ideas, theories or research into your work improves your own understanding.</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cs typeface="Arial"/>
              </a:rPr>
              <a:t>To demonstrate the breadth of research undertaken.</a:t>
            </a:r>
            <a:endParaRPr lang="en-GB" sz="2400" dirty="0">
              <a:latin typeface="Calibri"/>
              <a:ea typeface="Calibri"/>
              <a:cs typeface="Arial"/>
            </a:endParaRPr>
          </a:p>
          <a:p>
            <a:pPr marL="342900" indent="-342900">
              <a:lnSpc>
                <a:spcPct val="100000"/>
              </a:lnSpc>
              <a:spcBef>
                <a:spcPts val="0"/>
              </a:spcBef>
              <a:buFont typeface="Arial,Sans-Serif"/>
              <a:buChar char="•"/>
            </a:pPr>
            <a:r>
              <a:rPr lang="en-GB" sz="2400" dirty="0">
                <a:latin typeface="Calibri"/>
                <a:cs typeface="Arial"/>
              </a:rPr>
              <a:t>To add academic credibility to arguments by providing the evidence behind them.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cs typeface="Arial"/>
              </a:rPr>
              <a:t>To enable your readers to</a:t>
            </a:r>
            <a:r>
              <a:rPr lang="en-GB" sz="2400" b="1" dirty="0">
                <a:latin typeface="Calibri"/>
                <a:cs typeface="Arial"/>
              </a:rPr>
              <a:t> </a:t>
            </a:r>
            <a:r>
              <a:rPr lang="en-GB" sz="2400" dirty="0">
                <a:latin typeface="Calibri"/>
                <a:cs typeface="Arial"/>
              </a:rPr>
              <a:t>find the sources you have used.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cs typeface="Arial"/>
              </a:rPr>
              <a:t>To achieve a better mark.</a:t>
            </a:r>
          </a:p>
          <a:p>
            <a:pPr marL="342900" indent="-342900">
              <a:lnSpc>
                <a:spcPct val="100000"/>
              </a:lnSpc>
              <a:spcBef>
                <a:spcPts val="0"/>
              </a:spcBef>
              <a:buFont typeface="Arial,Sans-Serif"/>
              <a:buChar char="•"/>
            </a:pPr>
            <a:r>
              <a:rPr lang="en-GB" sz="2400" dirty="0">
                <a:latin typeface="Calibri"/>
                <a:cs typeface="Arial"/>
              </a:rPr>
              <a:t>To avoid accidental plagiarism.</a:t>
            </a:r>
            <a:endParaRPr lang="en-US" sz="2400" dirty="0">
              <a:latin typeface="Calibri"/>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endParaRPr lang="en-GB" sz="2400" dirty="0">
              <a:cs typeface="Calibri Light"/>
            </a:endParaRPr>
          </a:p>
        </p:txBody>
      </p:sp>
      <p:sp>
        <p:nvSpPr>
          <p:cNvPr id="3" name="Title 2">
            <a:extLst>
              <a:ext uri="{FF2B5EF4-FFF2-40B4-BE49-F238E27FC236}">
                <a16:creationId xmlns:a16="http://schemas.microsoft.com/office/drawing/2014/main" id="{60414A23-19CD-4691-B523-187CF2903A92}"/>
              </a:ext>
            </a:extLst>
          </p:cNvPr>
          <p:cNvSpPr>
            <a:spLocks noGrp="1"/>
          </p:cNvSpPr>
          <p:nvPr>
            <p:ph type="title"/>
          </p:nvPr>
        </p:nvSpPr>
        <p:spPr>
          <a:xfrm>
            <a:off x="232747" y="118879"/>
            <a:ext cx="7183149" cy="1003916"/>
          </a:xfrm>
        </p:spPr>
        <p:txBody>
          <a:bodyPr/>
          <a:lstStyle/>
          <a:p>
            <a:r>
              <a:rPr lang="en-GB" dirty="0">
                <a:latin typeface="Calibri"/>
                <a:cs typeface="Calibri"/>
              </a:rPr>
              <a:t>Why should you reference?</a:t>
            </a:r>
          </a:p>
        </p:txBody>
      </p:sp>
      <p:pic>
        <p:nvPicPr>
          <p:cNvPr id="6" name="Picture 6" descr="A person looking at the camera&#10;&#10;Description generated with high confidence">
            <a:extLst>
              <a:ext uri="{FF2B5EF4-FFF2-40B4-BE49-F238E27FC236}">
                <a16:creationId xmlns:a16="http://schemas.microsoft.com/office/drawing/2014/main" id="{5E7A5C4B-DD03-4B04-A6D9-ABA7628F2A4A}"/>
              </a:ext>
            </a:extLst>
          </p:cNvPr>
          <p:cNvPicPr>
            <a:picLocks noGrp="1" noChangeAspect="1"/>
          </p:cNvPicPr>
          <p:nvPr>
            <p:ph type="pic" sz="quarter" idx="13"/>
          </p:nvPr>
        </p:nvPicPr>
        <p:blipFill rotWithShape="1">
          <a:blip r:embed="rId3"/>
          <a:srcRect t="19743" b="19743"/>
          <a:stretch/>
        </p:blipFill>
        <p:spPr>
          <a:xfrm>
            <a:off x="7181300" y="2175094"/>
            <a:ext cx="4658564" cy="3768670"/>
          </a:xfrm>
        </p:spPr>
      </p:pic>
      <p:sp>
        <p:nvSpPr>
          <p:cNvPr id="4" name="TextBox 3">
            <a:extLst>
              <a:ext uri="{FF2B5EF4-FFF2-40B4-BE49-F238E27FC236}">
                <a16:creationId xmlns:a16="http://schemas.microsoft.com/office/drawing/2014/main" id="{9EB9BDE1-37DA-491B-A1C9-EDE50F257AD6}"/>
              </a:ext>
            </a:extLst>
          </p:cNvPr>
          <p:cNvSpPr txBox="1"/>
          <p:nvPr/>
        </p:nvSpPr>
        <p:spPr>
          <a:xfrm>
            <a:off x="232747" y="1375368"/>
            <a:ext cx="104071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600" b="1" dirty="0">
                <a:latin typeface="Calibri"/>
                <a:cs typeface="Calibri Light"/>
              </a:rPr>
              <a:t>You</a:t>
            </a:r>
          </a:p>
        </p:txBody>
      </p:sp>
    </p:spTree>
    <p:extLst>
      <p:ext uri="{BB962C8B-B14F-4D97-AF65-F5344CB8AC3E}">
        <p14:creationId xmlns:p14="http://schemas.microsoft.com/office/powerpoint/2010/main" val="68497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301885" y="1476322"/>
            <a:ext cx="10460208" cy="904495"/>
          </a:xfrm>
        </p:spPr>
        <p:txBody>
          <a:bodyPr vert="horz" lIns="91440" tIns="45720" rIns="91440" bIns="45720" rtlCol="0" anchor="t">
            <a:normAutofit fontScale="92500"/>
          </a:bodyPr>
          <a:lstStyle/>
          <a:p>
            <a:pPr marL="0" indent="0">
              <a:lnSpc>
                <a:spcPct val="100000"/>
              </a:lnSpc>
              <a:spcBef>
                <a:spcPts val="0"/>
              </a:spcBef>
              <a:buNone/>
            </a:pPr>
            <a:r>
              <a:rPr lang="en-US" sz="2600"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r>
              <a:rPr lang="en-US" sz="2000" dirty="0">
                <a:latin typeface="Calibri"/>
                <a:cs typeface="Calibri"/>
                <a:hlinkClick r:id="rId3"/>
              </a:rPr>
              <a:t>UWTSD Academic Misconduct Policy, p. 2</a:t>
            </a:r>
            <a:endParaRPr lang="en-US" sz="2000">
              <a:latin typeface="Calibri"/>
              <a:cs typeface="Calibri Light"/>
            </a:endParaRPr>
          </a:p>
          <a:p>
            <a:pPr marL="0" indent="0">
              <a:buNone/>
            </a:pP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97810" y="69714"/>
            <a:ext cx="10585672" cy="1003916"/>
          </a:xfrm>
        </p:spPr>
        <p:txBody>
          <a:bodyPr>
            <a:normAutofit/>
          </a:bodyPr>
          <a:lstStyle/>
          <a:p>
            <a:r>
              <a:rPr lang="en-GB" dirty="0">
                <a:latin typeface="Calibri"/>
                <a:cs typeface="Calibri"/>
              </a:rPr>
              <a:t>What is plagiarism and how can we avoid it?</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4"/>
          <a:srcRect l="2987" r="2987"/>
          <a:stretch/>
        </p:blipFill>
        <p:spPr>
          <a:xfrm>
            <a:off x="7202657" y="2614577"/>
            <a:ext cx="4792705" cy="3400105"/>
          </a:xfrm>
        </p:spPr>
      </p:pic>
      <p:sp>
        <p:nvSpPr>
          <p:cNvPr id="4" name="TextBox 3">
            <a:extLst>
              <a:ext uri="{FF2B5EF4-FFF2-40B4-BE49-F238E27FC236}">
                <a16:creationId xmlns:a16="http://schemas.microsoft.com/office/drawing/2014/main" id="{3DAAC283-5F1F-40B9-BF65-A8C1559256F5}"/>
              </a:ext>
            </a:extLst>
          </p:cNvPr>
          <p:cNvSpPr txBox="1"/>
          <p:nvPr/>
        </p:nvSpPr>
        <p:spPr>
          <a:xfrm>
            <a:off x="270842" y="5240758"/>
            <a:ext cx="6896575"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Correct referencing is one of the most important</a:t>
            </a:r>
          </a:p>
          <a:p>
            <a:r>
              <a:rPr lang="en-GB" sz="2600" dirty="0">
                <a:latin typeface="Calibri"/>
                <a:ea typeface="+mn-lt"/>
                <a:cs typeface="Calibri"/>
              </a:rPr>
              <a:t>practices you will learn in your academic career.</a:t>
            </a:r>
          </a:p>
        </p:txBody>
      </p:sp>
      <p:sp>
        <p:nvSpPr>
          <p:cNvPr id="7" name="TextBox 6">
            <a:extLst>
              <a:ext uri="{FF2B5EF4-FFF2-40B4-BE49-F238E27FC236}">
                <a16:creationId xmlns:a16="http://schemas.microsoft.com/office/drawing/2014/main" id="{75461866-BB47-4F9B-B760-B2A4D7081A88}"/>
              </a:ext>
            </a:extLst>
          </p:cNvPr>
          <p:cNvSpPr txBox="1"/>
          <p:nvPr/>
        </p:nvSpPr>
        <p:spPr>
          <a:xfrm>
            <a:off x="303723" y="2564668"/>
            <a:ext cx="6725865"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600" dirty="0">
                <a:latin typeface="Calibri"/>
                <a:cs typeface="Calibri"/>
              </a:rPr>
              <a:t>It can be deliberate or accidental. It is mostly unintentional – poor </a:t>
            </a:r>
            <a:r>
              <a:rPr lang="en-US" sz="2600" dirty="0" err="1">
                <a:latin typeface="Calibri"/>
                <a:cs typeface="Calibri"/>
              </a:rPr>
              <a:t>organisation</a:t>
            </a:r>
            <a:r>
              <a:rPr lang="en-US" sz="2600" dirty="0">
                <a:latin typeface="Calibri"/>
                <a:cs typeface="Calibri"/>
              </a:rPr>
              <a:t>, bad time management, failure to understand expected academic practice or guidance.</a:t>
            </a:r>
          </a:p>
          <a:p>
            <a:endParaRPr lang="en-US" sz="2000" b="1" dirty="0">
              <a:latin typeface="Calibri"/>
              <a:cs typeface="Calibri"/>
            </a:endParaRPr>
          </a:p>
          <a:p>
            <a:pPr marL="457200" indent="-457200">
              <a:buFont typeface="Arial"/>
              <a:buChar char="•"/>
            </a:pPr>
            <a:r>
              <a:rPr lang="en-US" sz="2600" dirty="0">
                <a:latin typeface="Calibri"/>
                <a:cs typeface="Calibri"/>
              </a:rPr>
              <a:t>If in doubt, provide correct references. </a:t>
            </a:r>
          </a:p>
        </p:txBody>
      </p:sp>
    </p:spTree>
    <p:extLst>
      <p:ext uri="{BB962C8B-B14F-4D97-AF65-F5344CB8AC3E}">
        <p14:creationId xmlns:p14="http://schemas.microsoft.com/office/powerpoint/2010/main" val="24323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2304DC-6DBF-A678-17AE-BC9BCBCAB2C1}"/>
              </a:ext>
            </a:extLst>
          </p:cNvPr>
          <p:cNvSpPr>
            <a:spLocks noGrp="1"/>
          </p:cNvSpPr>
          <p:nvPr>
            <p:ph type="title"/>
          </p:nvPr>
        </p:nvSpPr>
        <p:spPr>
          <a:xfrm>
            <a:off x="845456" y="-2679"/>
            <a:ext cx="7712882" cy="1003916"/>
          </a:xfrm>
        </p:spPr>
        <p:txBody>
          <a:bodyPr>
            <a:normAutofit fontScale="90000"/>
          </a:bodyPr>
          <a:lstStyle/>
          <a:p>
            <a:r>
              <a:rPr lang="en-GB" dirty="0">
                <a:latin typeface="Calibri"/>
                <a:cs typeface="Calibri"/>
              </a:rPr>
              <a:t>Why should you avoid plagiarism?</a:t>
            </a:r>
            <a:endParaRPr lang="en-US" dirty="0"/>
          </a:p>
        </p:txBody>
      </p:sp>
      <p:sp>
        <p:nvSpPr>
          <p:cNvPr id="5" name="TextBox 4">
            <a:extLst>
              <a:ext uri="{FF2B5EF4-FFF2-40B4-BE49-F238E27FC236}">
                <a16:creationId xmlns:a16="http://schemas.microsoft.com/office/drawing/2014/main" id="{A040FA39-6038-E079-4B36-0B51E6FB2021}"/>
              </a:ext>
            </a:extLst>
          </p:cNvPr>
          <p:cNvSpPr txBox="1"/>
          <p:nvPr/>
        </p:nvSpPr>
        <p:spPr>
          <a:xfrm>
            <a:off x="5218545" y="1916545"/>
            <a:ext cx="66848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latin typeface="Calibri"/>
              <a:cs typeface="Calibri Light"/>
            </a:endParaRPr>
          </a:p>
        </p:txBody>
      </p:sp>
      <p:sp>
        <p:nvSpPr>
          <p:cNvPr id="6" name="TextBox 5">
            <a:extLst>
              <a:ext uri="{FF2B5EF4-FFF2-40B4-BE49-F238E27FC236}">
                <a16:creationId xmlns:a16="http://schemas.microsoft.com/office/drawing/2014/main" id="{E4E48D78-4A9D-C0F1-3D73-8A19E7695837}"/>
              </a:ext>
            </a:extLst>
          </p:cNvPr>
          <p:cNvSpPr txBox="1"/>
          <p:nvPr/>
        </p:nvSpPr>
        <p:spPr>
          <a:xfrm>
            <a:off x="773545" y="1847272"/>
            <a:ext cx="33481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600" dirty="0">
              <a:latin typeface="Calibri"/>
              <a:cs typeface="Calibri Light"/>
            </a:endParaRPr>
          </a:p>
        </p:txBody>
      </p:sp>
      <p:pic>
        <p:nvPicPr>
          <p:cNvPr id="9" name="Online Media 8" title="Why you should avoid plagiarism">
            <a:hlinkClick r:id="" action="ppaction://media"/>
            <a:extLst>
              <a:ext uri="{FF2B5EF4-FFF2-40B4-BE49-F238E27FC236}">
                <a16:creationId xmlns:a16="http://schemas.microsoft.com/office/drawing/2014/main" id="{35E9017B-1343-3F6B-CBCC-FF007951C83C}"/>
              </a:ext>
            </a:extLst>
          </p:cNvPr>
          <p:cNvPicPr>
            <a:picLocks noRot="1" noChangeAspect="1"/>
          </p:cNvPicPr>
          <p:nvPr>
            <a:videoFile r:link="rId1"/>
          </p:nvPr>
        </p:nvPicPr>
        <p:blipFill>
          <a:blip r:embed="rId3"/>
          <a:stretch>
            <a:fillRect/>
          </a:stretch>
        </p:blipFill>
        <p:spPr>
          <a:xfrm>
            <a:off x="3810001" y="1452995"/>
            <a:ext cx="7666180" cy="4633190"/>
          </a:xfrm>
          <a:prstGeom prst="rect">
            <a:avLst/>
          </a:prstGeom>
        </p:spPr>
      </p:pic>
      <p:sp>
        <p:nvSpPr>
          <p:cNvPr id="10" name="TextBox 9">
            <a:extLst>
              <a:ext uri="{FF2B5EF4-FFF2-40B4-BE49-F238E27FC236}">
                <a16:creationId xmlns:a16="http://schemas.microsoft.com/office/drawing/2014/main" id="{3C05920F-8EA5-1CD4-10BB-A387BC41A202}"/>
              </a:ext>
            </a:extLst>
          </p:cNvPr>
          <p:cNvSpPr txBox="1"/>
          <p:nvPr/>
        </p:nvSpPr>
        <p:spPr>
          <a:xfrm>
            <a:off x="1050636" y="4826000"/>
            <a:ext cx="230533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4"/>
              </a:rPr>
              <a:t>Professor Stephen Rutherford</a:t>
            </a:r>
            <a:r>
              <a:rPr lang="en-GB" sz="2000" dirty="0">
                <a:latin typeface="Calibri"/>
                <a:ea typeface="+mn-lt"/>
                <a:cs typeface="+mn-lt"/>
              </a:rPr>
              <a:t> explains why it's important to avoid plagiarism.</a:t>
            </a:r>
            <a:endParaRPr lang="en-US" sz="2000" dirty="0">
              <a:latin typeface="Calibri"/>
            </a:endParaRPr>
          </a:p>
        </p:txBody>
      </p:sp>
    </p:spTree>
    <p:extLst>
      <p:ext uri="{BB962C8B-B14F-4D97-AF65-F5344CB8AC3E}">
        <p14:creationId xmlns:p14="http://schemas.microsoft.com/office/powerpoint/2010/main" val="2082252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1"/>
          </p:nvPr>
        </p:nvSpPr>
        <p:spPr>
          <a:xfrm>
            <a:off x="371841" y="1758973"/>
            <a:ext cx="5965162" cy="3405176"/>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endParaRPr lang="en-US" sz="2600" dirty="0">
              <a:latin typeface="Calibri"/>
              <a:ea typeface="+mn-lt"/>
              <a:cs typeface="+mn-lt"/>
            </a:endParaRPr>
          </a:p>
          <a:p>
            <a:pPr>
              <a:buFont typeface="Arial"/>
              <a:buChar char="•"/>
            </a:pPr>
            <a:r>
              <a:rPr lang="en-GB" sz="2600" dirty="0">
                <a:latin typeface="Calibri"/>
                <a:ea typeface="+mn-lt"/>
                <a:cs typeface="Calibri"/>
              </a:rPr>
              <a:t>Images, tables, graphs.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p:nvPr>
        </p:nvSpPr>
        <p:spPr>
          <a:xfrm>
            <a:off x="339641" y="47091"/>
            <a:ext cx="7112518" cy="1003916"/>
          </a:xfrm>
        </p:spPr>
        <p:txBody>
          <a:bodyPr>
            <a:normAutofit fontScale="90000"/>
          </a:bodyPr>
          <a:lstStyle/>
          <a:p>
            <a:r>
              <a:rPr lang="en-GB" dirty="0">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13"/>
          </p:nvPr>
        </p:nvPicPr>
        <p:blipFill rotWithShape="1">
          <a:blip r:embed="rId3"/>
          <a:srcRect l="11767" r="11767"/>
          <a:stretch/>
        </p:blipFill>
        <p:spPr>
          <a:xfrm>
            <a:off x="6591732" y="1611746"/>
            <a:ext cx="4961920" cy="4323196"/>
          </a:xfrm>
        </p:spPr>
      </p:pic>
      <p:sp>
        <p:nvSpPr>
          <p:cNvPr id="4" name="TextBox 3">
            <a:extLst>
              <a:ext uri="{FF2B5EF4-FFF2-40B4-BE49-F238E27FC236}">
                <a16:creationId xmlns:a16="http://schemas.microsoft.com/office/drawing/2014/main" id="{08DF7E86-14E2-487E-A57F-5D3C3ADA71BD}"/>
              </a:ext>
            </a:extLst>
          </p:cNvPr>
          <p:cNvSpPr txBox="1"/>
          <p:nvPr/>
        </p:nvSpPr>
        <p:spPr>
          <a:xfrm>
            <a:off x="371763" y="5163806"/>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1"/>
          </p:nvPr>
        </p:nvSpPr>
        <p:spPr>
          <a:xfrm>
            <a:off x="218880" y="1533468"/>
            <a:ext cx="6832504" cy="918448"/>
          </a:xfrm>
        </p:spPr>
        <p:txBody>
          <a:bodyPr vert="horz" lIns="91440" tIns="45720" rIns="91440" bIns="45720" rtlCol="0" anchor="t">
            <a:noAutofit/>
          </a:bodyPr>
          <a:lstStyle/>
          <a:p>
            <a:pPr marL="0" indent="0">
              <a:lnSpc>
                <a:spcPct val="100000"/>
              </a:lnSpc>
              <a:spcBef>
                <a:spcPts val="0"/>
              </a:spcBef>
              <a:buNone/>
            </a:pPr>
            <a:r>
              <a:rPr lang="en-GB" sz="2400" b="1" u="sng" dirty="0">
                <a:latin typeface="Calibri"/>
                <a:cs typeface="Arial"/>
              </a:rPr>
              <a:t>(In-text) Citation:</a:t>
            </a:r>
            <a:r>
              <a:rPr lang="en-GB" sz="2400" b="1" dirty="0">
                <a:latin typeface="Calibri"/>
                <a:cs typeface="Arial"/>
              </a:rPr>
              <a:t>  </a:t>
            </a:r>
            <a:r>
              <a:rPr lang="en-GB" sz="2400" dirty="0">
                <a:latin typeface="Calibri"/>
                <a:cs typeface="Arial"/>
              </a:rPr>
              <a:t>brief details of a resource used in your work. Located within the text of an assignment, and designed to refer you to the full reference.</a:t>
            </a:r>
            <a:endParaRPr lang="en-GB" sz="2400" dirty="0">
              <a:latin typeface="Calibri"/>
              <a:ea typeface="+mn-lt"/>
              <a:cs typeface="Arial"/>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p:nvPr>
        </p:nvSpPr>
        <p:spPr>
          <a:xfrm>
            <a:off x="144826" y="1656"/>
            <a:ext cx="10369775" cy="1003916"/>
          </a:xfrm>
        </p:spPr>
        <p:txBody>
          <a:bodyPr/>
          <a:lstStyle/>
          <a:p>
            <a:pPr algn="ctr"/>
            <a:r>
              <a:rPr lang="en-GB" dirty="0">
                <a:latin typeface="Calibri"/>
                <a:cs typeface="Calibri"/>
              </a:rPr>
              <a:t>Harvard referencing can be broken into parts</a:t>
            </a:r>
          </a:p>
        </p:txBody>
      </p:sp>
      <p:sp>
        <p:nvSpPr>
          <p:cNvPr id="4" name="TextBox 3">
            <a:extLst>
              <a:ext uri="{FF2B5EF4-FFF2-40B4-BE49-F238E27FC236}">
                <a16:creationId xmlns:a16="http://schemas.microsoft.com/office/drawing/2014/main" id="{E1B6F41F-8845-4603-9389-ECED22BAB179}"/>
              </a:ext>
            </a:extLst>
          </p:cNvPr>
          <p:cNvSpPr txBox="1"/>
          <p:nvPr/>
        </p:nvSpPr>
        <p:spPr>
          <a:xfrm>
            <a:off x="215522" y="2890256"/>
            <a:ext cx="704068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Reference:</a:t>
            </a:r>
            <a:r>
              <a:rPr lang="en-GB" sz="2400" dirty="0">
                <a:latin typeface="Calibri"/>
                <a:cs typeface="Calibri"/>
              </a:rPr>
              <a:t>  full details of an in-text citation, designed to enable readers to locate the resource.  All references are compiled as an alphabetical list (by author) at the end of the work, called the </a:t>
            </a:r>
            <a:r>
              <a:rPr lang="en-GB" sz="2400" b="1" dirty="0">
                <a:latin typeface="Calibri"/>
                <a:cs typeface="Calibri"/>
              </a:rPr>
              <a:t>Reference List.</a:t>
            </a:r>
            <a:endParaRPr lang="en-GB" sz="2400" b="1" dirty="0">
              <a:latin typeface="Calibri Light"/>
              <a:cs typeface="Calibri Light"/>
            </a:endParaRPr>
          </a:p>
        </p:txBody>
      </p:sp>
      <p:sp>
        <p:nvSpPr>
          <p:cNvPr id="6" name="TextBox 5">
            <a:extLst>
              <a:ext uri="{FF2B5EF4-FFF2-40B4-BE49-F238E27FC236}">
                <a16:creationId xmlns:a16="http://schemas.microsoft.com/office/drawing/2014/main" id="{2A715A4B-53F4-4464-9544-F76149E95507}"/>
              </a:ext>
            </a:extLst>
          </p:cNvPr>
          <p:cNvSpPr txBox="1"/>
          <p:nvPr/>
        </p:nvSpPr>
        <p:spPr>
          <a:xfrm>
            <a:off x="187020" y="4649248"/>
            <a:ext cx="689958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Bibliography:</a:t>
            </a:r>
            <a:r>
              <a:rPr lang="en-GB" sz="2400" dirty="0">
                <a:latin typeface="Calibri"/>
                <a:cs typeface="Calibri"/>
              </a:rPr>
              <a:t>  a list of all sources read for a work, whether they have been cited or not. It will include background reading. Compiled as an alphabetical list (by author) at the end of the work.</a:t>
            </a:r>
            <a:endParaRPr lang="en-GB" sz="2400" dirty="0">
              <a:latin typeface="Calibri"/>
              <a:ea typeface="+mn-lt"/>
              <a:cs typeface="Calibri"/>
            </a:endParaRPr>
          </a:p>
        </p:txBody>
      </p:sp>
      <p:pic>
        <p:nvPicPr>
          <p:cNvPr id="9" name="Picture 9" descr="A person sitting at a table using a computer&#10;&#10;Description automatically generated">
            <a:extLst>
              <a:ext uri="{FF2B5EF4-FFF2-40B4-BE49-F238E27FC236}">
                <a16:creationId xmlns:a16="http://schemas.microsoft.com/office/drawing/2014/main" id="{7BA6BA47-8BFD-460E-B7B9-531B4163E65B}"/>
              </a:ext>
            </a:extLst>
          </p:cNvPr>
          <p:cNvPicPr>
            <a:picLocks noGrp="1" noChangeAspect="1"/>
          </p:cNvPicPr>
          <p:nvPr>
            <p:ph type="pic" sz="quarter" idx="13"/>
          </p:nvPr>
        </p:nvPicPr>
        <p:blipFill rotWithShape="1">
          <a:blip r:embed="rId2"/>
          <a:srcRect l="11752" r="11752"/>
          <a:stretch/>
        </p:blipFill>
        <p:spPr>
          <a:xfrm>
            <a:off x="7397972" y="1760125"/>
            <a:ext cx="4575148" cy="3988378"/>
          </a:xfrm>
        </p:spPr>
      </p:pic>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p:nvPr>
        </p:nvSpPr>
        <p:spPr>
          <a:xfrm>
            <a:off x="158501" y="31957"/>
            <a:ext cx="11869245" cy="1003916"/>
          </a:xfrm>
        </p:spPr>
        <p:txBody>
          <a:bodyPr>
            <a:normAutofit/>
          </a:bodyPr>
          <a:lstStyle/>
          <a:p>
            <a:r>
              <a:rPr lang="en-GB" dirty="0">
                <a:latin typeface="Calibri"/>
                <a:cs typeface="Calibri"/>
              </a:rPr>
              <a:t>Example: referenced paragraph </a:t>
            </a:r>
            <a:r>
              <a:rPr lang="en-GB">
                <a:latin typeface="Calibri"/>
                <a:cs typeface="Calibri"/>
              </a:rPr>
              <a:t>and reference </a:t>
            </a:r>
            <a:r>
              <a:rPr lang="en-GB" dirty="0">
                <a:latin typeface="Calibri"/>
                <a:cs typeface="Calibri"/>
              </a:rPr>
              <a:t>list</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13"/>
          </p:nvPr>
        </p:nvPicPr>
        <p:blipFill rotWithShape="1">
          <a:blip r:embed="rId2"/>
          <a:srcRect t="2671" b="2671"/>
          <a:stretch/>
        </p:blipFill>
        <p:spPr>
          <a:xfrm>
            <a:off x="3888077" y="1415473"/>
            <a:ext cx="7968672" cy="4796559"/>
          </a:xfrm>
        </p:spPr>
      </p:pic>
      <p:sp>
        <p:nvSpPr>
          <p:cNvPr id="8" name="TextBox 7">
            <a:extLst>
              <a:ext uri="{FF2B5EF4-FFF2-40B4-BE49-F238E27FC236}">
                <a16:creationId xmlns:a16="http://schemas.microsoft.com/office/drawing/2014/main" id="{BA52C8C4-9FE2-9BD8-5201-11DCE98BFE37}"/>
              </a:ext>
            </a:extLst>
          </p:cNvPr>
          <p:cNvSpPr txBox="1"/>
          <p:nvPr/>
        </p:nvSpPr>
        <p:spPr>
          <a:xfrm>
            <a:off x="155862" y="5536045"/>
            <a:ext cx="391390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Calibri"/>
                <a:cs typeface="Calibri Light"/>
              </a:rPr>
              <a:t>University of South Wales Libraries and Student Development and Study Skills Service (2019) </a:t>
            </a:r>
            <a:r>
              <a:rPr lang="en-GB" sz="1000" i="1" dirty="0">
                <a:latin typeface="Calibri"/>
                <a:cs typeface="Calibri Light"/>
              </a:rPr>
              <a:t>The University of South Wales Guide to Harvard referencing</a:t>
            </a:r>
            <a:r>
              <a:rPr lang="en-GB" sz="1000" dirty="0">
                <a:latin typeface="Calibri"/>
                <a:cs typeface="Calibri Light"/>
              </a:rPr>
              <a:t>. Available at</a:t>
            </a:r>
            <a:r>
              <a:rPr lang="en-GB" sz="1000" dirty="0">
                <a:latin typeface="Calibri"/>
                <a:ea typeface="+mn-lt"/>
                <a:cs typeface="+mn-lt"/>
              </a:rPr>
              <a:t> </a:t>
            </a:r>
            <a:r>
              <a:rPr lang="en-GB" sz="1000" dirty="0">
                <a:latin typeface="Calibri"/>
                <a:ea typeface="+mn-lt"/>
                <a:cs typeface="+mn-lt"/>
                <a:hlinkClick r:id="rId3"/>
              </a:rPr>
              <a:t>https://library.southwales.ac.uk/collections-subject-guides/referencing/</a:t>
            </a:r>
            <a:r>
              <a:rPr lang="en-GB" sz="1000" dirty="0">
                <a:latin typeface="Calibri"/>
                <a:ea typeface="+mn-lt"/>
                <a:cs typeface="+mn-lt"/>
              </a:rPr>
              <a:t>  (Accessed: 22 September 2022).</a:t>
            </a:r>
          </a:p>
        </p:txBody>
      </p:sp>
    </p:spTree>
    <p:extLst>
      <p:ext uri="{BB962C8B-B14F-4D97-AF65-F5344CB8AC3E}">
        <p14:creationId xmlns:p14="http://schemas.microsoft.com/office/powerpoint/2010/main" val="1838046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E75BD-D34C-44C1-A9CD-BA582793573D}"/>
              </a:ext>
            </a:extLst>
          </p:cNvPr>
          <p:cNvSpPr>
            <a:spLocks noGrp="1"/>
          </p:cNvSpPr>
          <p:nvPr>
            <p:ph type="title"/>
          </p:nvPr>
        </p:nvSpPr>
        <p:spPr>
          <a:xfrm>
            <a:off x="415545" y="-1716"/>
            <a:ext cx="7199274" cy="1003916"/>
          </a:xfrm>
        </p:spPr>
        <p:txBody>
          <a:bodyPr>
            <a:normAutofit/>
          </a:bodyPr>
          <a:lstStyle/>
          <a:p>
            <a:r>
              <a:rPr lang="en-GB" dirty="0">
                <a:latin typeface="Calibri"/>
                <a:cs typeface="Calibri"/>
              </a:rPr>
              <a:t>Each part also has elements...</a:t>
            </a:r>
            <a:endParaRPr lang="en-US" dirty="0"/>
          </a:p>
        </p:txBody>
      </p:sp>
      <p:sp>
        <p:nvSpPr>
          <p:cNvPr id="3" name="Content Placeholder 2">
            <a:extLst>
              <a:ext uri="{FF2B5EF4-FFF2-40B4-BE49-F238E27FC236}">
                <a16:creationId xmlns:a16="http://schemas.microsoft.com/office/drawing/2014/main" id="{049239D1-60E3-44DF-81F3-CA1336CA8BD9}"/>
              </a:ext>
            </a:extLst>
          </p:cNvPr>
          <p:cNvSpPr>
            <a:spLocks noGrp="1"/>
          </p:cNvSpPr>
          <p:nvPr>
            <p:ph sz="quarter" idx="10"/>
          </p:nvPr>
        </p:nvSpPr>
        <p:spPr>
          <a:xfrm>
            <a:off x="416060" y="1456434"/>
            <a:ext cx="5160314" cy="3084676"/>
          </a:xfrm>
        </p:spPr>
        <p:txBody>
          <a:bodyPr vert="horz" lIns="91440" tIns="45720" rIns="91440" bIns="45720" rtlCol="0" anchor="t">
            <a:normAutofit fontScale="92500" lnSpcReduction="10000"/>
          </a:bodyPr>
          <a:lstStyle/>
          <a:p>
            <a:pPr marL="0" indent="0">
              <a:buNone/>
            </a:pPr>
            <a:r>
              <a:rPr lang="en-GB" b="1" dirty="0">
                <a:latin typeface="Calibri"/>
                <a:cs typeface="Calibri"/>
              </a:rPr>
              <a:t>(In-text) citation has 2 or 3 elements</a:t>
            </a:r>
            <a:endParaRPr lang="en-GB" dirty="0">
              <a:ea typeface="+mn-lt"/>
              <a:cs typeface="+mn-lt"/>
            </a:endParaRPr>
          </a:p>
          <a:p>
            <a:pPr marL="0" indent="0">
              <a:buNone/>
            </a:pPr>
            <a:endParaRPr lang="en-GB" dirty="0">
              <a:ea typeface="+mn-lt"/>
              <a:cs typeface="+mn-lt"/>
            </a:endParaRPr>
          </a:p>
          <a:p>
            <a:pPr marL="342900" indent="-342900">
              <a:buFont typeface="Arial,Sans-Serif"/>
              <a:buChar char="•"/>
            </a:pPr>
            <a:r>
              <a:rPr lang="en-GB" dirty="0">
                <a:solidFill>
                  <a:srgbClr val="C00000"/>
                </a:solidFill>
                <a:latin typeface="Calibri"/>
                <a:cs typeface="Calibri"/>
              </a:rPr>
              <a:t>Author details</a:t>
            </a:r>
            <a:endParaRPr lang="en-GB" dirty="0">
              <a:ea typeface="+mn-lt"/>
              <a:cs typeface="+mn-lt"/>
            </a:endParaRPr>
          </a:p>
          <a:p>
            <a:pPr marL="342900" indent="-342900">
              <a:buFont typeface="Arial,Sans-Serif"/>
              <a:buChar char="•"/>
            </a:pPr>
            <a:endParaRPr lang="en-GB" dirty="0">
              <a:ea typeface="+mn-lt"/>
              <a:cs typeface="+mn-lt"/>
            </a:endParaRPr>
          </a:p>
          <a:p>
            <a:pPr marL="342900" indent="-342900">
              <a:buFont typeface="Arial,Sans-Serif"/>
              <a:buChar char="•"/>
            </a:pPr>
            <a:r>
              <a:rPr lang="en-GB" dirty="0">
                <a:solidFill>
                  <a:srgbClr val="7030A0"/>
                </a:solidFill>
                <a:latin typeface="Calibri"/>
                <a:cs typeface="Calibri"/>
              </a:rPr>
              <a:t>Year of publication</a:t>
            </a:r>
            <a:endParaRPr lang="en-GB" dirty="0">
              <a:ea typeface="+mn-lt"/>
              <a:cs typeface="+mn-lt"/>
            </a:endParaRPr>
          </a:p>
          <a:p>
            <a:pPr marL="0" indent="0">
              <a:buNone/>
            </a:pPr>
            <a:endParaRPr lang="en-GB" dirty="0">
              <a:ea typeface="+mn-lt"/>
              <a:cs typeface="+mn-lt"/>
            </a:endParaRPr>
          </a:p>
          <a:p>
            <a:pPr marL="342900" indent="-342900">
              <a:buFont typeface="Arial,Sans-Serif"/>
              <a:buChar char="•"/>
            </a:pPr>
            <a:r>
              <a:rPr lang="en-GB" dirty="0">
                <a:solidFill>
                  <a:srgbClr val="FFC000"/>
                </a:solidFill>
                <a:latin typeface="Calibri"/>
                <a:cs typeface="Calibri"/>
              </a:rPr>
              <a:t>Page number, if required</a:t>
            </a:r>
            <a:endParaRPr lang="en-GB" dirty="0"/>
          </a:p>
          <a:p>
            <a:pPr marL="0" indent="0">
              <a:buNone/>
            </a:pPr>
            <a:endParaRPr lang="en-GB" b="1" dirty="0">
              <a:solidFill>
                <a:srgbClr val="000000"/>
              </a:solidFill>
              <a:latin typeface="Calibri"/>
              <a:cs typeface="Calibri Light"/>
            </a:endParaRPr>
          </a:p>
          <a:p>
            <a:pPr marL="0" indent="0">
              <a:buNone/>
            </a:pP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01FC1871-FDE5-474D-93D9-FDD312B890F0}"/>
              </a:ext>
            </a:extLst>
          </p:cNvPr>
          <p:cNvSpPr txBox="1"/>
          <p:nvPr/>
        </p:nvSpPr>
        <p:spPr>
          <a:xfrm>
            <a:off x="6342462" y="1380631"/>
            <a:ext cx="529676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Light"/>
              </a:rPr>
              <a:t>Reference has </a:t>
            </a:r>
            <a:r>
              <a:rPr lang="en-GB" sz="2600" b="1">
                <a:latin typeface="Calibri"/>
                <a:cs typeface="Calibri Light"/>
              </a:rPr>
              <a:t>4 elements </a:t>
            </a:r>
            <a:endParaRPr lang="en-GB" sz="2600" b="1" dirty="0">
              <a:latin typeface="Calibri"/>
              <a:cs typeface="Calibri Light"/>
            </a:endParaRPr>
          </a:p>
          <a:p>
            <a:endParaRPr lang="en-GB" sz="2600" b="1" dirty="0">
              <a:latin typeface="Calibri"/>
              <a:cs typeface="Calibri Light"/>
            </a:endParaRPr>
          </a:p>
          <a:p>
            <a:r>
              <a:rPr lang="en-GB" sz="2600" dirty="0">
                <a:latin typeface="Calibri"/>
                <a:cs typeface="Calibri Light"/>
              </a:rPr>
              <a:t>. </a:t>
            </a:r>
            <a:r>
              <a:rPr lang="en-GB" sz="2600" dirty="0">
                <a:solidFill>
                  <a:srgbClr val="C00000"/>
                </a:solidFill>
                <a:latin typeface="Calibri"/>
                <a:cs typeface="Calibri Light"/>
              </a:rPr>
              <a:t>Author details</a:t>
            </a:r>
            <a:r>
              <a:rPr lang="en-GB" sz="2600" dirty="0">
                <a:latin typeface="Calibri"/>
                <a:cs typeface="Calibri Light"/>
              </a:rPr>
              <a:t> – who?</a:t>
            </a:r>
            <a:endParaRPr lang="en-GB" sz="2600" b="1" dirty="0">
              <a:latin typeface="Calibri"/>
              <a:cs typeface="Calibri Light"/>
            </a:endParaRPr>
          </a:p>
          <a:p>
            <a:endParaRPr lang="en-GB" sz="2600" dirty="0">
              <a:latin typeface="Calibri"/>
              <a:cs typeface="Calibri Light"/>
            </a:endParaRPr>
          </a:p>
          <a:p>
            <a:r>
              <a:rPr lang="en-GB" sz="2600" dirty="0">
                <a:latin typeface="Calibri"/>
                <a:cs typeface="Calibri Light"/>
              </a:rPr>
              <a:t>. </a:t>
            </a:r>
            <a:r>
              <a:rPr lang="en-GB" sz="2600" dirty="0">
                <a:solidFill>
                  <a:srgbClr val="7030A0"/>
                </a:solidFill>
                <a:latin typeface="Calibri"/>
                <a:cs typeface="Calibri Light"/>
              </a:rPr>
              <a:t>Year of publication</a:t>
            </a:r>
            <a:r>
              <a:rPr lang="en-GB" sz="2600" dirty="0">
                <a:latin typeface="Calibri"/>
                <a:cs typeface="Calibri Light"/>
              </a:rPr>
              <a:t> – when?</a:t>
            </a:r>
          </a:p>
          <a:p>
            <a:endParaRPr lang="en-GB" sz="2600" dirty="0">
              <a:latin typeface="Calibri"/>
              <a:cs typeface="Calibri Light"/>
            </a:endParaRPr>
          </a:p>
          <a:p>
            <a:r>
              <a:rPr lang="en-GB" sz="2600" dirty="0">
                <a:latin typeface="Calibri"/>
                <a:cs typeface="Calibri Light"/>
              </a:rPr>
              <a:t>. </a:t>
            </a:r>
            <a:r>
              <a:rPr lang="en-GB" sz="2600" dirty="0">
                <a:solidFill>
                  <a:srgbClr val="00B050"/>
                </a:solidFill>
                <a:latin typeface="Calibri"/>
                <a:cs typeface="Calibri Light"/>
              </a:rPr>
              <a:t>Title information</a:t>
            </a:r>
            <a:r>
              <a:rPr lang="en-GB" sz="2600" dirty="0">
                <a:latin typeface="Calibri"/>
                <a:cs typeface="Calibri Light"/>
              </a:rPr>
              <a:t> – what?</a:t>
            </a:r>
          </a:p>
          <a:p>
            <a:endParaRPr lang="en-GB" sz="2600" dirty="0">
              <a:latin typeface="Calibri"/>
              <a:cs typeface="Calibri Light"/>
            </a:endParaRPr>
          </a:p>
          <a:p>
            <a:r>
              <a:rPr lang="en-GB" sz="2600" dirty="0">
                <a:latin typeface="Calibri"/>
                <a:cs typeface="Calibri Light"/>
              </a:rPr>
              <a:t>. </a:t>
            </a:r>
            <a:r>
              <a:rPr lang="en-GB" sz="2600" dirty="0">
                <a:solidFill>
                  <a:srgbClr val="0070C0"/>
                </a:solidFill>
                <a:latin typeface="Calibri"/>
                <a:cs typeface="Calibri Light"/>
              </a:rPr>
              <a:t>Source</a:t>
            </a:r>
            <a:r>
              <a:rPr lang="en-GB" sz="2600" dirty="0">
                <a:latin typeface="Calibri"/>
                <a:cs typeface="Calibri Light"/>
              </a:rPr>
              <a:t> – where?</a:t>
            </a:r>
          </a:p>
        </p:txBody>
      </p:sp>
      <p:sp>
        <p:nvSpPr>
          <p:cNvPr id="7" name="TextBox 6">
            <a:extLst>
              <a:ext uri="{FF2B5EF4-FFF2-40B4-BE49-F238E27FC236}">
                <a16:creationId xmlns:a16="http://schemas.microsoft.com/office/drawing/2014/main" id="{A713C4A5-4F7F-4DA1-8BFC-89076055A8A3}"/>
              </a:ext>
            </a:extLst>
          </p:cNvPr>
          <p:cNvSpPr txBox="1"/>
          <p:nvPr/>
        </p:nvSpPr>
        <p:spPr>
          <a:xfrm>
            <a:off x="383989" y="5114228"/>
            <a:ext cx="5255693" cy="940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dirty="0">
                <a:latin typeface="Calibri"/>
                <a:cs typeface="Calibri"/>
              </a:rPr>
              <a:t>In a recent study</a:t>
            </a:r>
            <a:r>
              <a:rPr lang="en-GB" sz="2600" dirty="0">
                <a:solidFill>
                  <a:srgbClr val="C00000"/>
                </a:solidFill>
                <a:latin typeface="Calibri"/>
                <a:cs typeface="Calibri"/>
              </a:rPr>
              <a:t> </a:t>
            </a:r>
            <a:r>
              <a:rPr lang="en-GB" sz="2600" dirty="0">
                <a:latin typeface="Calibri"/>
                <a:cs typeface="Calibri"/>
              </a:rPr>
              <a:t>(</a:t>
            </a:r>
            <a:r>
              <a:rPr lang="en-GB" sz="2600" dirty="0">
                <a:solidFill>
                  <a:srgbClr val="C00000"/>
                </a:solidFill>
                <a:latin typeface="Calibri"/>
                <a:cs typeface="Calibri"/>
              </a:rPr>
              <a:t>Smith, </a:t>
            </a:r>
            <a:r>
              <a:rPr lang="en-GB" sz="2600" dirty="0">
                <a:solidFill>
                  <a:srgbClr val="7030A0"/>
                </a:solidFill>
                <a:latin typeface="Calibri"/>
                <a:cs typeface="Calibri"/>
              </a:rPr>
              <a:t>2019</a:t>
            </a:r>
            <a:r>
              <a:rPr lang="en-GB" sz="2600" dirty="0">
                <a:latin typeface="Calibri"/>
                <a:cs typeface="Calibri"/>
              </a:rPr>
              <a:t>) ...</a:t>
            </a:r>
          </a:p>
          <a:p>
            <a:pPr>
              <a:lnSpc>
                <a:spcPct val="90000"/>
              </a:lnSpc>
              <a:spcBef>
                <a:spcPts val="1000"/>
              </a:spcBef>
            </a:pPr>
            <a:r>
              <a:rPr lang="en-GB" sz="2600" dirty="0">
                <a:solidFill>
                  <a:srgbClr val="C00000"/>
                </a:solidFill>
                <a:latin typeface="Calibri"/>
                <a:cs typeface="Calibri"/>
              </a:rPr>
              <a:t>Smith </a:t>
            </a:r>
            <a:r>
              <a:rPr lang="en-GB" sz="2600" dirty="0">
                <a:solidFill>
                  <a:srgbClr val="000000"/>
                </a:solidFill>
                <a:latin typeface="Calibri"/>
                <a:cs typeface="Calibri"/>
              </a:rPr>
              <a:t>(</a:t>
            </a:r>
            <a:r>
              <a:rPr lang="en-GB" sz="2600" dirty="0">
                <a:solidFill>
                  <a:srgbClr val="7030A0"/>
                </a:solidFill>
                <a:latin typeface="Calibri"/>
                <a:cs typeface="Calibri"/>
              </a:rPr>
              <a:t>2019,</a:t>
            </a:r>
            <a:r>
              <a:rPr lang="en-GB" sz="2600" dirty="0">
                <a:latin typeface="Calibri"/>
                <a:cs typeface="Calibri"/>
              </a:rPr>
              <a:t> </a:t>
            </a:r>
            <a:r>
              <a:rPr lang="en-GB" sz="2600" dirty="0">
                <a:solidFill>
                  <a:srgbClr val="FFC000"/>
                </a:solidFill>
                <a:latin typeface="Calibri"/>
                <a:cs typeface="Calibri"/>
              </a:rPr>
              <a:t>p. 5</a:t>
            </a:r>
            <a:r>
              <a:rPr lang="en-GB" sz="2600" dirty="0">
                <a:latin typeface="Calibri"/>
                <a:cs typeface="Calibri"/>
              </a:rPr>
              <a:t>) argued that ...</a:t>
            </a:r>
            <a:endParaRPr lang="en-US" sz="2600" dirty="0">
              <a:ea typeface="+mn-lt"/>
              <a:cs typeface="+mn-lt"/>
            </a:endParaRPr>
          </a:p>
        </p:txBody>
      </p:sp>
      <p:sp>
        <p:nvSpPr>
          <p:cNvPr id="8" name="TextBox 7">
            <a:extLst>
              <a:ext uri="{FF2B5EF4-FFF2-40B4-BE49-F238E27FC236}">
                <a16:creationId xmlns:a16="http://schemas.microsoft.com/office/drawing/2014/main" id="{98AD3BCE-A74D-42ED-A0F7-A924564FA4B8}"/>
              </a:ext>
            </a:extLst>
          </p:cNvPr>
          <p:cNvSpPr txBox="1"/>
          <p:nvPr/>
        </p:nvSpPr>
        <p:spPr>
          <a:xfrm>
            <a:off x="6342462" y="5262962"/>
            <a:ext cx="59470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solidFill>
                  <a:srgbClr val="C00000"/>
                </a:solidFill>
                <a:latin typeface="Calibri"/>
                <a:cs typeface="Calibri"/>
              </a:rPr>
              <a:t>Smith, E.</a:t>
            </a:r>
            <a:r>
              <a:rPr lang="en-GB" sz="2600" dirty="0">
                <a:latin typeface="Calibri"/>
                <a:cs typeface="Calibri"/>
              </a:rPr>
              <a:t> </a:t>
            </a:r>
            <a:r>
              <a:rPr lang="en-GB" sz="2600" dirty="0">
                <a:solidFill>
                  <a:srgbClr val="7030A0"/>
                </a:solidFill>
                <a:latin typeface="Calibri"/>
                <a:cs typeface="Calibri"/>
              </a:rPr>
              <a:t>(2019)</a:t>
            </a:r>
            <a:r>
              <a:rPr lang="en-GB" sz="2600" dirty="0">
                <a:latin typeface="Calibri"/>
                <a:cs typeface="Calibri"/>
              </a:rPr>
              <a:t> </a:t>
            </a:r>
            <a:r>
              <a:rPr lang="en-GB" sz="2600" i="1" dirty="0">
                <a:solidFill>
                  <a:srgbClr val="00B050"/>
                </a:solidFill>
                <a:latin typeface="Calibri"/>
                <a:cs typeface="Calibri"/>
              </a:rPr>
              <a:t>How to improve your research project. </a:t>
            </a:r>
            <a:r>
              <a:rPr lang="en-GB" sz="2600" dirty="0">
                <a:solidFill>
                  <a:srgbClr val="0070C0"/>
                </a:solidFill>
                <a:latin typeface="Calibri"/>
                <a:cs typeface="Calibri"/>
              </a:rPr>
              <a:t>Plymouth: Kiln Press.</a:t>
            </a:r>
            <a:endParaRPr lang="en-US" sz="2600" dirty="0">
              <a:solidFill>
                <a:srgbClr val="0070C0"/>
              </a:solidFill>
              <a:latin typeface="Calibri"/>
              <a:cs typeface="Calibri"/>
            </a:endParaRPr>
          </a:p>
        </p:txBody>
      </p:sp>
    </p:spTree>
    <p:extLst>
      <p:ext uri="{BB962C8B-B14F-4D97-AF65-F5344CB8AC3E}">
        <p14:creationId xmlns:p14="http://schemas.microsoft.com/office/powerpoint/2010/main" val="240612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p:nvPr>
        </p:nvSpPr>
        <p:spPr>
          <a:xfrm>
            <a:off x="328787" y="-1716"/>
            <a:ext cx="4376246" cy="1003916"/>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10"/>
          </p:nvPr>
        </p:nvSpPr>
        <p:spPr>
          <a:xfrm>
            <a:off x="242197" y="1326718"/>
            <a:ext cx="11276351" cy="560977"/>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a:cs typeface="Calibri Light"/>
            </a:endParaRPr>
          </a:p>
        </p:txBody>
      </p:sp>
      <p:sp>
        <p:nvSpPr>
          <p:cNvPr id="4" name="TextBox 3">
            <a:extLst>
              <a:ext uri="{FF2B5EF4-FFF2-40B4-BE49-F238E27FC236}">
                <a16:creationId xmlns:a16="http://schemas.microsoft.com/office/drawing/2014/main" id="{5FD3CABC-C1B0-4EB7-8EFF-AE4F477EAF0A}"/>
              </a:ext>
            </a:extLst>
          </p:cNvPr>
          <p:cNvSpPr txBox="1"/>
          <p:nvPr/>
        </p:nvSpPr>
        <p:spPr>
          <a:xfrm>
            <a:off x="244085" y="1818001"/>
            <a:ext cx="1198092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Usually found on the detailed record or first page of a resource. It is permanent and will not change, so </a:t>
            </a:r>
            <a:r>
              <a:rPr lang="en-GB" sz="2200">
                <a:latin typeface="Calibri"/>
                <a:cs typeface="Calibri"/>
              </a:rPr>
              <a:t>no accession </a:t>
            </a:r>
            <a:r>
              <a:rPr lang="en-GB" sz="2200" dirty="0">
                <a:latin typeface="Calibri"/>
                <a:cs typeface="Calibri"/>
              </a:rPr>
              <a:t>date is necessary. DOI is always written in lower case in your reference.</a:t>
            </a:r>
            <a:endParaRPr lang="en-GB" sz="2200" dirty="0">
              <a:latin typeface="Calibri"/>
              <a:cs typeface="Calibri Light"/>
            </a:endParaRPr>
          </a:p>
          <a:p>
            <a:endParaRPr lang="en-GB" sz="2200" dirty="0">
              <a:latin typeface="Calibri"/>
              <a:ea typeface="+mn-lt"/>
              <a:cs typeface="Calibri"/>
            </a:endParaRPr>
          </a:p>
          <a:p>
            <a:r>
              <a:rPr lang="en-GB" sz="2200" dirty="0">
                <a:solidFill>
                  <a:srgbClr val="C00000"/>
                </a:solidFill>
                <a:latin typeface="Calibri"/>
                <a:ea typeface="+mn-lt"/>
                <a:cs typeface="Calibri"/>
              </a:rPr>
              <a:t>Bark, M. and Mowl, G.</a:t>
            </a:r>
            <a:r>
              <a:rPr lang="en-GB" sz="2200" dirty="0">
                <a:solidFill>
                  <a:srgbClr val="000000"/>
                </a:solidFill>
                <a:latin typeface="Calibri"/>
                <a:ea typeface="+mn-lt"/>
                <a:cs typeface="Calibri"/>
              </a:rPr>
              <a:t> </a:t>
            </a:r>
            <a:r>
              <a:rPr lang="en-GB" sz="2200" dirty="0">
                <a:solidFill>
                  <a:srgbClr val="7030A0"/>
                </a:solidFill>
                <a:latin typeface="Calibri"/>
                <a:ea typeface="+mn-lt"/>
                <a:cs typeface="Calibri"/>
              </a:rPr>
              <a:t>(2016)</a:t>
            </a:r>
            <a:r>
              <a:rPr lang="en-GB" sz="2200" dirty="0">
                <a:latin typeface="Calibri"/>
                <a:ea typeface="+mn-lt"/>
                <a:cs typeface="Calibri"/>
              </a:rPr>
              <a:t> </a:t>
            </a:r>
            <a:r>
              <a:rPr lang="en-GB" sz="2200" dirty="0">
                <a:solidFill>
                  <a:srgbClr val="00B050"/>
                </a:solidFill>
                <a:latin typeface="Calibri"/>
                <a:ea typeface="+mn-lt"/>
                <a:cs typeface="Calibri"/>
              </a:rPr>
              <a:t>'Malaga – a filed resort of the early twentieth century', </a:t>
            </a:r>
            <a:r>
              <a:rPr lang="en-GB" sz="2200" i="1" dirty="0">
                <a:solidFill>
                  <a:srgbClr val="00B050"/>
                </a:solidFill>
                <a:latin typeface="Calibri"/>
                <a:ea typeface="+mn-lt"/>
                <a:cs typeface="Calibri"/>
              </a:rPr>
              <a:t>Journal of  Tourism History</a:t>
            </a:r>
            <a:r>
              <a:rPr lang="en-GB" sz="2200" dirty="0">
                <a:solidFill>
                  <a:srgbClr val="00B050"/>
                </a:solidFill>
                <a:latin typeface="Calibri"/>
                <a:ea typeface="+mn-lt"/>
                <a:cs typeface="Calibri"/>
              </a:rPr>
              <a:t>, 2(3), pp. 187-212.</a:t>
            </a:r>
            <a:r>
              <a:rPr lang="en-GB" sz="2200" dirty="0">
                <a:latin typeface="Calibri"/>
                <a:ea typeface="+mn-lt"/>
                <a:cs typeface="Calibri"/>
              </a:rPr>
              <a:t> </a:t>
            </a:r>
            <a:r>
              <a:rPr lang="en-GB" sz="2200" dirty="0">
                <a:solidFill>
                  <a:srgbClr val="0070C0"/>
                </a:solidFill>
                <a:latin typeface="Calibri"/>
                <a:ea typeface="+mn-lt"/>
                <a:cs typeface="Calibri"/>
              </a:rPr>
              <a:t>Available at: https://doi.org/10.1080/1755182X.2010.523145</a:t>
            </a:r>
          </a:p>
        </p:txBody>
      </p:sp>
      <p:sp>
        <p:nvSpPr>
          <p:cNvPr id="5" name="TextBox 4">
            <a:extLst>
              <a:ext uri="{FF2B5EF4-FFF2-40B4-BE49-F238E27FC236}">
                <a16:creationId xmlns:a16="http://schemas.microsoft.com/office/drawing/2014/main" id="{55FF09D4-7CFF-4AF7-BF68-B865BA3B60A7}"/>
              </a:ext>
            </a:extLst>
          </p:cNvPr>
          <p:cNvSpPr txBox="1"/>
          <p:nvPr/>
        </p:nvSpPr>
        <p:spPr>
          <a:xfrm>
            <a:off x="243659" y="4082524"/>
            <a:ext cx="1170586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endParaRPr lang="en-GB" sz="2200" dirty="0">
              <a:ea typeface="+mn-lt"/>
              <a:cs typeface="+mn-lt"/>
            </a:endParaRPr>
          </a:p>
          <a:p>
            <a:endParaRPr lang="en-GB" sz="2200" dirty="0">
              <a:latin typeface="Calibri"/>
              <a:cs typeface="Calibri"/>
            </a:endParaRPr>
          </a:p>
          <a:p>
            <a:r>
              <a:rPr lang="en-GB" sz="2200" dirty="0">
                <a:solidFill>
                  <a:srgbClr val="C00000"/>
                </a:solidFill>
                <a:latin typeface="Calibri"/>
                <a:cs typeface="Calibri Light"/>
              </a:rPr>
              <a:t>Parsons, J.D.</a:t>
            </a:r>
            <a:r>
              <a:rPr lang="en-GB" sz="2200" dirty="0">
                <a:solidFill>
                  <a:srgbClr val="000000"/>
                </a:solidFill>
                <a:latin typeface="Calibri"/>
                <a:cs typeface="Calibri Light"/>
              </a:rPr>
              <a:t> </a:t>
            </a:r>
            <a:r>
              <a:rPr lang="en-GB" sz="2200" dirty="0">
                <a:solidFill>
                  <a:srgbClr val="7030A0"/>
                </a:solidFill>
                <a:latin typeface="Calibri"/>
                <a:cs typeface="Calibri Light"/>
              </a:rPr>
              <a:t>(2011) </a:t>
            </a:r>
            <a:r>
              <a:rPr lang="en-GB" sz="2200" i="1" dirty="0">
                <a:solidFill>
                  <a:srgbClr val="00B050"/>
                </a:solidFill>
                <a:latin typeface="Calibri"/>
                <a:cs typeface="Calibri Light"/>
              </a:rPr>
              <a:t>Black holes with a twist</a:t>
            </a:r>
            <a:r>
              <a:rPr lang="en-GB" sz="2200" dirty="0">
                <a:solidFill>
                  <a:srgbClr val="00B050"/>
                </a:solidFill>
                <a:latin typeface="Calibri"/>
                <a:cs typeface="Calibri Light"/>
              </a:rPr>
              <a:t>. PhD thesis. Durham University.</a:t>
            </a:r>
            <a:r>
              <a:rPr lang="en-GB" sz="2200" dirty="0">
                <a:latin typeface="Calibri"/>
                <a:cs typeface="Calibri Light"/>
              </a:rPr>
              <a:t> </a:t>
            </a:r>
            <a:r>
              <a:rPr lang="en-GB" sz="2200" dirty="0">
                <a:solidFill>
                  <a:srgbClr val="0070C0"/>
                </a:solidFill>
                <a:latin typeface="Calibri"/>
                <a:cs typeface="Calibri Light"/>
              </a:rPr>
              <a:t>Available at: http://etheses.dur.ac.uk/846 (Accessed: 14 August 2021).</a:t>
            </a:r>
          </a:p>
          <a:p>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81035" y="2787752"/>
            <a:ext cx="5336990" cy="1885072"/>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and elements, you can construct a citation and reference for any type of work.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5663112" y="2429958"/>
            <a:ext cx="6117983" cy="3232408"/>
          </a:xfrm>
        </p:spPr>
      </p:pic>
      <p:sp>
        <p:nvSpPr>
          <p:cNvPr id="4" name="TextBox 3">
            <a:extLst>
              <a:ext uri="{FF2B5EF4-FFF2-40B4-BE49-F238E27FC236}">
                <a16:creationId xmlns:a16="http://schemas.microsoft.com/office/drawing/2014/main" id="{552DE68E-CE12-71CA-5B54-5C72D6EDB32D}"/>
              </a:ext>
            </a:extLst>
          </p:cNvPr>
          <p:cNvSpPr txBox="1"/>
          <p:nvPr/>
        </p:nvSpPr>
        <p:spPr>
          <a:xfrm>
            <a:off x="510952" y="1073323"/>
            <a:ext cx="11562228"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an example which matches your source. If you cannot find an exact match, choose the example most like it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581035" y="4704810"/>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typeface are important.</a:t>
            </a: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p:nvPr>
        </p:nvSpPr>
        <p:spPr>
          <a:xfrm>
            <a:off x="291274" y="124321"/>
            <a:ext cx="11399281" cy="1003916"/>
          </a:xfrm>
        </p:spPr>
        <p:txBody>
          <a:bodyPr/>
          <a:lstStyle/>
          <a:p>
            <a:r>
              <a:rPr lang="en-GB" dirty="0">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201174" y="1588461"/>
            <a:ext cx="4025089"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4226263" y="1626879"/>
            <a:ext cx="4025088"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8166912" y="1588462"/>
            <a:ext cx="3823914"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7161817" y="4665041"/>
            <a:ext cx="5101233" cy="1569660"/>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URL = address bar at top of screen.</a:t>
            </a:r>
          </a:p>
        </p:txBody>
      </p:sp>
      <p:pic>
        <p:nvPicPr>
          <p:cNvPr id="13" name="Picture 12" descr="A picture containing person&#10;&#10;Description automatically generated">
            <a:extLst>
              <a:ext uri="{FF2B5EF4-FFF2-40B4-BE49-F238E27FC236}">
                <a16:creationId xmlns:a16="http://schemas.microsoft.com/office/drawing/2014/main" id="{C19EC228-DE26-5B63-8481-6CA4713EC2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1274" y="3026879"/>
            <a:ext cx="6037964" cy="3113325"/>
          </a:xfrm>
          <a:prstGeom prst="rect">
            <a:avLst/>
          </a:prstGeom>
        </p:spPr>
      </p:pic>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p:nvPr>
        </p:nvSpPr>
        <p:spPr>
          <a:xfrm>
            <a:off x="836787" y="44466"/>
            <a:ext cx="6535246" cy="1003916"/>
          </a:xfrm>
        </p:spPr>
        <p:txBody>
          <a:bodyPr/>
          <a:lstStyle/>
          <a:p>
            <a:r>
              <a:rPr lang="en-GB" dirty="0">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10"/>
          </p:nvPr>
        </p:nvSpPr>
        <p:spPr>
          <a:xfrm>
            <a:off x="836787" y="1580718"/>
            <a:ext cx="10772428" cy="1987857"/>
          </a:xfrm>
        </p:spPr>
        <p:txBody>
          <a:bodyPr vert="horz" lIns="91440" tIns="45720" rIns="91440" bIns="45720" rtlCol="0" anchor="t">
            <a:normAutofit/>
          </a:bodyPr>
          <a:lstStyle/>
          <a:p>
            <a:pPr marL="0" indent="0">
              <a:buNone/>
            </a:pPr>
            <a:r>
              <a:rPr lang="en-GB" b="1" dirty="0">
                <a:latin typeface="Calibri"/>
                <a:cs typeface="Calibri Light"/>
              </a:rPr>
              <a:t>Print / print and electronic</a:t>
            </a:r>
            <a:endParaRPr lang="en-GB" b="1" dirty="0">
              <a:latin typeface="Calibri Light"/>
              <a:cs typeface="Calibri Light"/>
            </a:endParaRPr>
          </a:p>
          <a:p>
            <a:pPr marL="0" indent="0">
              <a:buNone/>
            </a:pPr>
            <a:endParaRPr lang="en-GB" dirty="0">
              <a:latin typeface="Calibri"/>
              <a:cs typeface="Calibri Light"/>
            </a:endParaRPr>
          </a:p>
          <a:p>
            <a:pPr marL="0" indent="0">
              <a:buNone/>
            </a:pPr>
            <a:r>
              <a:rPr lang="en-GB" dirty="0">
                <a:latin typeface="Calibri"/>
                <a:cs typeface="Calibri Light"/>
              </a:rPr>
              <a:t>Burke, T. (ed.) (2018) </a:t>
            </a:r>
            <a:r>
              <a:rPr lang="en-GB" i="1" dirty="0">
                <a:latin typeface="Calibri"/>
                <a:cs typeface="Calibri Light"/>
              </a:rPr>
              <a:t>Education in deprived city areas, 1890-1939</a:t>
            </a:r>
            <a:r>
              <a:rPr lang="en-GB" dirty="0">
                <a:latin typeface="Calibri"/>
                <a:cs typeface="Calibri Light"/>
              </a:rPr>
              <a:t>. 2nd rev. </a:t>
            </a:r>
            <a:r>
              <a:rPr lang="en-GB" dirty="0" err="1">
                <a:latin typeface="Calibri"/>
                <a:cs typeface="Calibri Light"/>
              </a:rPr>
              <a:t>edn</a:t>
            </a:r>
            <a:r>
              <a:rPr lang="en-GB" dirty="0">
                <a:latin typeface="Calibri"/>
                <a:cs typeface="Calibri Light"/>
              </a:rPr>
              <a:t>. London: Croom Hall.</a:t>
            </a: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873991" y="3835400"/>
            <a:ext cx="1076729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Calibri"/>
                <a:cs typeface="Calibri"/>
              </a:rPr>
              <a:t>Electronic only</a:t>
            </a:r>
            <a:endParaRPr lang="en-US">
              <a:cs typeface="Calibri Light"/>
            </a:endParaRPr>
          </a:p>
          <a:p>
            <a:pPr algn="l"/>
            <a:endParaRPr lang="en-GB" sz="2800" dirty="0">
              <a:latin typeface="Calibri"/>
              <a:cs typeface="Calibri"/>
            </a:endParaRPr>
          </a:p>
          <a:p>
            <a:r>
              <a:rPr lang="en-GB" sz="2800">
                <a:latin typeface="Calibri"/>
                <a:cs typeface="Calibri"/>
              </a:rPr>
              <a:t>Kirkwood, L., Harper, S. and Jones, T. (2015) </a:t>
            </a:r>
            <a:r>
              <a:rPr lang="en-GB" sz="2800" i="1">
                <a:latin typeface="Calibri"/>
                <a:cs typeface="Calibri"/>
              </a:rPr>
              <a:t>The DIY culture in Britain: costs for homes and the nation</a:t>
            </a:r>
            <a:r>
              <a:rPr lang="en-GB" sz="2800">
                <a:latin typeface="Calibri"/>
                <a:cs typeface="Calibri"/>
              </a:rPr>
              <a:t>. Available at: </a:t>
            </a:r>
            <a:r>
              <a:rPr lang="en-GB" sz="2800" dirty="0">
                <a:latin typeface="Calibri"/>
                <a:cs typeface="Calibri"/>
              </a:rPr>
              <a:t>http://amazon.co.uk/kindle-ebooks</a:t>
            </a:r>
            <a:r>
              <a:rPr lang="en-GB" sz="2800">
                <a:latin typeface="Calibri"/>
                <a:cs typeface="Calibri"/>
              </a:rPr>
              <a:t> (Accessed: 18 August 2018).</a:t>
            </a:r>
            <a:endParaRPr lang="en-GB" sz="2800" dirty="0">
              <a:latin typeface="Calibri"/>
              <a:cs typeface="Calibri"/>
            </a:endParaRP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4BD0-9C5F-4825-967A-4C84422BF23C}"/>
              </a:ext>
            </a:extLst>
          </p:cNvPr>
          <p:cNvSpPr>
            <a:spLocks noGrp="1"/>
          </p:cNvSpPr>
          <p:nvPr>
            <p:ph type="title"/>
          </p:nvPr>
        </p:nvSpPr>
        <p:spPr>
          <a:xfrm>
            <a:off x="605878" y="-1716"/>
            <a:ext cx="8440246" cy="1003916"/>
          </a:xfrm>
        </p:spPr>
        <p:txBody>
          <a:bodyPr/>
          <a:lstStyle/>
          <a:p>
            <a:r>
              <a:rPr lang="en-GB" dirty="0">
                <a:latin typeface="Calibri"/>
                <a:cs typeface="Calibri"/>
              </a:rPr>
              <a:t>Harvard referencing: journal articles</a:t>
            </a:r>
          </a:p>
        </p:txBody>
      </p:sp>
      <p:sp>
        <p:nvSpPr>
          <p:cNvPr id="3" name="Content Placeholder 2">
            <a:extLst>
              <a:ext uri="{FF2B5EF4-FFF2-40B4-BE49-F238E27FC236}">
                <a16:creationId xmlns:a16="http://schemas.microsoft.com/office/drawing/2014/main" id="{1EE096D4-1D9D-4D9C-A253-57B760E8AD50}"/>
              </a:ext>
            </a:extLst>
          </p:cNvPr>
          <p:cNvSpPr>
            <a:spLocks noGrp="1"/>
          </p:cNvSpPr>
          <p:nvPr>
            <p:ph sz="quarter" idx="10"/>
          </p:nvPr>
        </p:nvSpPr>
        <p:spPr>
          <a:xfrm>
            <a:off x="605878" y="1419081"/>
            <a:ext cx="11188064" cy="2334222"/>
          </a:xfrm>
        </p:spPr>
        <p:txBody>
          <a:bodyPr vert="horz" lIns="91440" tIns="45720" rIns="91440" bIns="45720" rtlCol="0" anchor="t">
            <a:normAutofit/>
          </a:bodyPr>
          <a:lstStyle/>
          <a:p>
            <a:pPr marL="0" indent="0">
              <a:buNone/>
            </a:pPr>
            <a:r>
              <a:rPr lang="en-GB" b="1" dirty="0">
                <a:latin typeface="Calibri"/>
                <a:cs typeface="Calibri"/>
              </a:rPr>
              <a:t>Print / print and electronic</a:t>
            </a:r>
          </a:p>
          <a:p>
            <a:pPr marL="0" indent="0">
              <a:buNone/>
            </a:pPr>
            <a:endParaRPr lang="en-GB" b="1" dirty="0">
              <a:latin typeface="Calibri"/>
              <a:cs typeface="Calibri"/>
            </a:endParaRPr>
          </a:p>
          <a:p>
            <a:pPr marL="0" indent="0">
              <a:buNone/>
            </a:pPr>
            <a:r>
              <a:rPr lang="en-GB" dirty="0">
                <a:latin typeface="Calibri"/>
                <a:cs typeface="Calibri"/>
              </a:rPr>
              <a:t>Norrie, C. </a:t>
            </a:r>
            <a:r>
              <a:rPr lang="en-GB" i="1" dirty="0">
                <a:latin typeface="Calibri"/>
                <a:cs typeface="Calibri"/>
              </a:rPr>
              <a:t>et al</a:t>
            </a:r>
            <a:r>
              <a:rPr lang="en-GB" dirty="0">
                <a:latin typeface="Calibri"/>
                <a:cs typeface="Calibri"/>
              </a:rPr>
              <a:t>. (2012) 'Doing it differently? A review of literature on teaching reflective practice across health and social care professions', </a:t>
            </a:r>
            <a:r>
              <a:rPr lang="en-GB" i="1" dirty="0">
                <a:latin typeface="Calibri"/>
                <a:cs typeface="Calibri"/>
              </a:rPr>
              <a:t>Reflective Practice</a:t>
            </a:r>
            <a:r>
              <a:rPr lang="en-GB" dirty="0">
                <a:latin typeface="Calibri"/>
                <a:cs typeface="Calibri"/>
              </a:rPr>
              <a:t>, 13(4), pp. 565-578.</a:t>
            </a: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9626A4DD-855C-48C5-AFBC-5099CD29A0CC}"/>
              </a:ext>
            </a:extLst>
          </p:cNvPr>
          <p:cNvSpPr txBox="1"/>
          <p:nvPr/>
        </p:nvSpPr>
        <p:spPr>
          <a:xfrm>
            <a:off x="568036" y="3921991"/>
            <a:ext cx="1135610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sz="2800" dirty="0">
              <a:latin typeface="Calibri Light"/>
              <a:cs typeface="Calibri Light"/>
            </a:endParaRPr>
          </a:p>
          <a:p>
            <a:endParaRPr lang="en-GB" sz="2800" b="1" dirty="0">
              <a:latin typeface="Calibri"/>
              <a:cs typeface="Calibri"/>
            </a:endParaRPr>
          </a:p>
          <a:p>
            <a:r>
              <a:rPr lang="en-GB" sz="2800" dirty="0">
                <a:latin typeface="Calibri"/>
                <a:cs typeface="Calibri"/>
              </a:rPr>
              <a:t>Shirazi, T. (2010) 'Successful teaching placements in secondary schools: achieving QTS practical handbooks', </a:t>
            </a:r>
            <a:r>
              <a:rPr lang="en-GB" sz="2800" i="1" dirty="0">
                <a:latin typeface="Calibri"/>
                <a:cs typeface="Calibri"/>
              </a:rPr>
              <a:t>European Journal of Teacher Education</a:t>
            </a:r>
            <a:r>
              <a:rPr lang="en-GB" sz="2800" dirty="0">
                <a:latin typeface="Calibri"/>
                <a:cs typeface="Calibri"/>
              </a:rPr>
              <a:t>, 33(3), pp. 323-326. Available at: https://doi:10.1080/02619761003602246</a:t>
            </a:r>
          </a:p>
          <a:p>
            <a:endParaRPr lang="en-GB" sz="2800" b="1" dirty="0">
              <a:latin typeface="Calibri"/>
              <a:cs typeface="Calibri"/>
            </a:endParaRPr>
          </a:p>
          <a:p>
            <a:endParaRPr lang="en-GB" sz="2800" b="1" dirty="0">
              <a:latin typeface="Calibri"/>
              <a:cs typeface="Calibri"/>
            </a:endParaRPr>
          </a:p>
        </p:txBody>
      </p:sp>
    </p:spTree>
    <p:extLst>
      <p:ext uri="{BB962C8B-B14F-4D97-AF65-F5344CB8AC3E}">
        <p14:creationId xmlns:p14="http://schemas.microsoft.com/office/powerpoint/2010/main" val="174158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p:nvPr>
        </p:nvSpPr>
        <p:spPr>
          <a:xfrm>
            <a:off x="473105" y="79102"/>
            <a:ext cx="11113018" cy="1003916"/>
          </a:xfrm>
        </p:spPr>
        <p:txBody>
          <a:bodyPr>
            <a:normAutofit/>
          </a:bodyPr>
          <a:lstStyle/>
          <a:p>
            <a:r>
              <a:rPr lang="en-GB" dirty="0">
                <a:latin typeface="Calibri"/>
                <a:cs typeface="Calibri"/>
              </a:rPr>
              <a:t>Harvard </a:t>
            </a:r>
            <a:r>
              <a:rPr lang="en-GB">
                <a:latin typeface="Calibri"/>
                <a:cs typeface="Calibri"/>
              </a:rPr>
              <a:t>referencing: internet and web pages</a:t>
            </a:r>
          </a:p>
        </p:txBody>
      </p:sp>
      <p:sp>
        <p:nvSpPr>
          <p:cNvPr id="4" name="TextBox 3">
            <a:extLst>
              <a:ext uri="{FF2B5EF4-FFF2-40B4-BE49-F238E27FC236}">
                <a16:creationId xmlns:a16="http://schemas.microsoft.com/office/drawing/2014/main" id="{9A61F5AA-4F71-45B4-9910-18B0AF2F0FD8}"/>
              </a:ext>
            </a:extLst>
          </p:cNvPr>
          <p:cNvSpPr txBox="1"/>
          <p:nvPr/>
        </p:nvSpPr>
        <p:spPr>
          <a:xfrm>
            <a:off x="469901" y="1532083"/>
            <a:ext cx="11252199"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468457" y="3123911"/>
            <a:ext cx="1125797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p>
          <a:p>
            <a:endParaRPr lang="en-GB" sz="2800" dirty="0">
              <a:latin typeface="Calibri"/>
              <a:cs typeface="Calibri"/>
            </a:endParaRPr>
          </a:p>
          <a:p>
            <a:r>
              <a:rPr lang="en-GB" sz="2800" dirty="0">
                <a:latin typeface="Calibri"/>
                <a:cs typeface="Calibri"/>
              </a:rPr>
              <a:t>National Health Service (2021) </a:t>
            </a:r>
            <a:r>
              <a:rPr lang="en-GB" sz="2800" i="1" dirty="0">
                <a:latin typeface="Calibri"/>
                <a:cs typeface="Calibri"/>
              </a:rPr>
              <a:t>Coronavirus (COVID-19)</a:t>
            </a:r>
            <a:r>
              <a:rPr lang="en-GB" sz="2800" dirty="0">
                <a:latin typeface="Calibri"/>
                <a:cs typeface="Calibri"/>
              </a:rPr>
              <a:t>. Available at: http://www.nhs.uk/coronavirus-covid-19  (Accessed: 17 May 2021).</a:t>
            </a:r>
          </a:p>
        </p:txBody>
      </p:sp>
      <p:sp>
        <p:nvSpPr>
          <p:cNvPr id="6" name="TextBox 5">
            <a:extLst>
              <a:ext uri="{FF2B5EF4-FFF2-40B4-BE49-F238E27FC236}">
                <a16:creationId xmlns:a16="http://schemas.microsoft.com/office/drawing/2014/main" id="{CB1EAC25-05C2-4FB1-8203-93B5603E1D18}"/>
              </a:ext>
            </a:extLst>
          </p:cNvPr>
          <p:cNvSpPr txBox="1"/>
          <p:nvPr/>
        </p:nvSpPr>
        <p:spPr>
          <a:xfrm>
            <a:off x="472786" y="5217968"/>
            <a:ext cx="114369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If no author or title, you may use the URL and accession date … you may also want to question whether it is suitable to include in an academic assignment.</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p:nvPr>
        </p:nvSpPr>
        <p:spPr>
          <a:xfrm>
            <a:off x="190242" y="102193"/>
            <a:ext cx="9121427" cy="1003916"/>
          </a:xfrm>
        </p:spPr>
        <p:txBody>
          <a:bodyPr/>
          <a:lstStyle/>
          <a:p>
            <a:r>
              <a:rPr lang="en-GB" dirty="0">
                <a:latin typeface="Calibri"/>
                <a:cs typeface="Calibri"/>
              </a:rPr>
              <a:t>Get on top of Harvard referencing ...</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2"/>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12th edition (2022).</a:t>
            </a:r>
          </a:p>
          <a:p>
            <a:endParaRPr lang="en-GB" sz="2000" dirty="0">
              <a:latin typeface="Calibri"/>
              <a:ea typeface="+mn-lt"/>
              <a:cs typeface="Calibri"/>
            </a:endParaRPr>
          </a:p>
          <a:p>
            <a:r>
              <a:rPr lang="en-GB" sz="2000" dirty="0">
                <a:latin typeface="Calibri"/>
                <a:ea typeface="+mn-lt"/>
                <a:cs typeface="+mn-lt"/>
                <a:hlinkClick r:id="rId3"/>
              </a:rPr>
              <a:t>Cite them Right database</a:t>
            </a:r>
            <a:endParaRPr lang="en-GB">
              <a:cs typeface="Calibri Light"/>
            </a:endParaRPr>
          </a:p>
        </p:txBody>
      </p:sp>
      <p:pic>
        <p:nvPicPr>
          <p:cNvPr id="6" name="Picture 6" descr="Text&#10;&#10;Description automatically generated">
            <a:extLst>
              <a:ext uri="{FF2B5EF4-FFF2-40B4-BE49-F238E27FC236}">
                <a16:creationId xmlns:a16="http://schemas.microsoft.com/office/drawing/2014/main" id="{015671E8-B2AB-6966-E515-234E647B8A4E}"/>
              </a:ext>
            </a:extLst>
          </p:cNvPr>
          <p:cNvPicPr>
            <a:picLocks noChangeAspect="1"/>
          </p:cNvPicPr>
          <p:nvPr/>
        </p:nvPicPr>
        <p:blipFill>
          <a:blip r:embed="rId4"/>
          <a:stretch>
            <a:fillRect/>
          </a:stretch>
        </p:blipFill>
        <p:spPr>
          <a:xfrm>
            <a:off x="5728855" y="1408511"/>
            <a:ext cx="2731654" cy="3608023"/>
          </a:xfrm>
          <a:prstGeom prst="rect">
            <a:avLst/>
          </a:prstGeom>
        </p:spPr>
      </p:pic>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12th edition (2022).</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print book</a:t>
            </a:r>
            <a:endParaRPr lang="en-GB">
              <a:cs typeface="Calibri Light"/>
            </a:endParaRPr>
          </a:p>
          <a:p>
            <a:endParaRPr lang="en-GB" dirty="0">
              <a:latin typeface="Calibri"/>
              <a:cs typeface="Calibri Light"/>
            </a:endParaRPr>
          </a:p>
        </p:txBody>
      </p:sp>
      <p:pic>
        <p:nvPicPr>
          <p:cNvPr id="8" name="Picture 8" descr="A picture containing text, businesscard&#10;&#10;Description automatically generated">
            <a:extLst>
              <a:ext uri="{FF2B5EF4-FFF2-40B4-BE49-F238E27FC236}">
                <a16:creationId xmlns:a16="http://schemas.microsoft.com/office/drawing/2014/main" id="{F5DBCE49-CC51-AAE9-2734-CA15290B61AF}"/>
              </a:ext>
            </a:extLst>
          </p:cNvPr>
          <p:cNvPicPr>
            <a:picLocks noChangeAspect="1"/>
          </p:cNvPicPr>
          <p:nvPr/>
        </p:nvPicPr>
        <p:blipFill>
          <a:blip r:embed="rId6"/>
          <a:stretch>
            <a:fillRect/>
          </a:stretch>
        </p:blipFill>
        <p:spPr>
          <a:xfrm>
            <a:off x="8851899" y="1409995"/>
            <a:ext cx="2535383" cy="3605057"/>
          </a:xfrm>
          <a:prstGeom prst="rect">
            <a:avLst/>
          </a:prstGeom>
        </p:spPr>
      </p:pic>
      <p:sp>
        <p:nvSpPr>
          <p:cNvPr id="9" name="TextBox 8">
            <a:extLst>
              <a:ext uri="{FF2B5EF4-FFF2-40B4-BE49-F238E27FC236}">
                <a16:creationId xmlns:a16="http://schemas.microsoft.com/office/drawing/2014/main" id="{E7CC790C-6340-E6AC-B179-0794E949C854}"/>
              </a:ext>
            </a:extLst>
          </p:cNvPr>
          <p:cNvSpPr txBox="1"/>
          <p:nvPr/>
        </p:nvSpPr>
        <p:spPr>
          <a:xfrm>
            <a:off x="8722592" y="5178137"/>
            <a:ext cx="346940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rPr>
              <a:t>Currently being updated.</a:t>
            </a:r>
          </a:p>
          <a:p>
            <a:endParaRPr lang="en-GB" sz="2000" dirty="0">
              <a:latin typeface="Calibri"/>
              <a:ea typeface="+mn-lt"/>
              <a:cs typeface="+mn-lt"/>
            </a:endParaRPr>
          </a:p>
          <a:p>
            <a:r>
              <a:rPr lang="en-GB" sz="2000" dirty="0">
                <a:latin typeface="Calibri"/>
                <a:ea typeface="+mn-lt"/>
                <a:cs typeface="+mn-lt"/>
                <a:hlinkClick r:id="rId7"/>
              </a:rPr>
              <a:t>Referencing handbook: Harvard</a:t>
            </a:r>
            <a:endParaRPr lang="en-GB" sz="2000">
              <a:latin typeface="Calibri"/>
              <a:cs typeface="Calibri Light"/>
            </a:endParaRPr>
          </a:p>
        </p:txBody>
      </p:sp>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187BCF-5A5A-4281-A9C8-7A460D43D03C}"/>
              </a:ext>
            </a:extLst>
          </p:cNvPr>
          <p:cNvSpPr>
            <a:spLocks noGrp="1"/>
          </p:cNvSpPr>
          <p:nvPr>
            <p:ph sz="half" idx="1"/>
          </p:nvPr>
        </p:nvSpPr>
        <p:spPr>
          <a:xfrm>
            <a:off x="199624" y="1866656"/>
            <a:ext cx="6886577" cy="3460564"/>
          </a:xfrm>
        </p:spPr>
        <p:txBody>
          <a:bodyPr vert="horz" lIns="91440" tIns="45720" rIns="91440" bIns="45720" rtlCol="0" anchor="t">
            <a:noAutofit/>
          </a:bodyPr>
          <a:lstStyle/>
          <a:p>
            <a:pPr marL="0" indent="0">
              <a:lnSpc>
                <a:spcPct val="100000"/>
              </a:lnSpc>
              <a:spcBef>
                <a:spcPts val="0"/>
              </a:spcBef>
              <a:buNone/>
            </a:pPr>
            <a:endParaRPr lang="en-GB" sz="2400" b="1" dirty="0">
              <a:latin typeface="Calibri"/>
              <a:ea typeface="+mn-lt"/>
              <a:cs typeface="Arial"/>
            </a:endParaRPr>
          </a:p>
          <a:p>
            <a:pPr marL="342900" indent="-342900">
              <a:lnSpc>
                <a:spcPct val="100000"/>
              </a:lnSpc>
              <a:spcBef>
                <a:spcPts val="0"/>
              </a:spcBef>
              <a:buFont typeface="Arial" panose="05000000000000000000" pitchFamily="2" charset="2"/>
              <a:buChar char="•"/>
            </a:pPr>
            <a:r>
              <a:rPr lang="en-GB" sz="2400" b="1" dirty="0">
                <a:latin typeface="Calibri"/>
                <a:ea typeface="+mn-lt"/>
                <a:cs typeface="Arial"/>
              </a:rPr>
              <a:t> </a:t>
            </a:r>
            <a:r>
              <a:rPr lang="en-GB" sz="2400" dirty="0">
                <a:latin typeface="Calibri"/>
                <a:ea typeface="+mn-lt"/>
                <a:cs typeface="Arial"/>
              </a:rPr>
              <a:t>Supported by the library.</a:t>
            </a:r>
            <a:endParaRPr lang="en-GB" sz="2400" dirty="0">
              <a:latin typeface="Calibri"/>
              <a:cs typeface="Arial"/>
            </a:endParaRPr>
          </a:p>
          <a:p>
            <a:pPr marL="342900" indent="-342900">
              <a:lnSpc>
                <a:spcPct val="100000"/>
              </a:lnSpc>
              <a:spcBef>
                <a:spcPts val="0"/>
              </a:spcBef>
              <a:buFont typeface="Arial" panose="05000000000000000000" pitchFamily="2" charset="2"/>
              <a:buChar char="•"/>
            </a:pPr>
            <a:endParaRPr lang="en-GB" sz="2400">
              <a:latin typeface="Calibri"/>
              <a:cs typeface="Arial"/>
            </a:endParaRPr>
          </a:p>
          <a:p>
            <a:pPr marL="342900" indent="-342900">
              <a:lnSpc>
                <a:spcPct val="100000"/>
              </a:lnSpc>
              <a:spcBef>
                <a:spcPts val="0"/>
              </a:spcBef>
              <a:buFont typeface="Arial" panose="05000000000000000000" pitchFamily="2" charset="2"/>
              <a:buChar char="•"/>
            </a:pPr>
            <a:r>
              <a:rPr lang="en-GB" sz="2400" dirty="0">
                <a:latin typeface="Calibri"/>
                <a:cs typeface="Arial"/>
              </a:rPr>
              <a:t>Import references into a personal database.</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Manage, store, and share references. </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Insert references into assignments. </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Generate formatted bibliographies.</a:t>
            </a:r>
            <a:endParaRPr lang="en-US" sz="2400" dirty="0">
              <a:latin typeface="Calibri"/>
              <a:ea typeface="+mn-lt"/>
              <a:cs typeface="+mn-lt"/>
            </a:endParaRPr>
          </a:p>
          <a:p>
            <a:pPr marL="0" indent="0">
              <a:lnSpc>
                <a:spcPct val="100000"/>
              </a:lnSpc>
              <a:spcBef>
                <a:spcPts val="0"/>
              </a:spcBef>
              <a:buNone/>
            </a:pPr>
            <a:endParaRPr lang="en-GB" sz="2000">
              <a:latin typeface="Calibri"/>
              <a:ea typeface="+mn-lt"/>
              <a:cs typeface="+mn-lt"/>
            </a:endParaRPr>
          </a:p>
          <a:p>
            <a:pPr marL="0" indent="0">
              <a:lnSpc>
                <a:spcPct val="100000"/>
              </a:lnSpc>
              <a:spcBef>
                <a:spcPts val="0"/>
              </a:spcBef>
              <a:buNone/>
            </a:pPr>
            <a:endParaRPr lang="en-GB" sz="2000" b="1">
              <a:latin typeface="Calibri"/>
              <a:ea typeface="+mn-lt"/>
              <a:cs typeface="Arial"/>
            </a:endParaRPr>
          </a:p>
          <a:p>
            <a:pPr marL="0" indent="0">
              <a:lnSpc>
                <a:spcPct val="100000"/>
              </a:lnSpc>
              <a:spcBef>
                <a:spcPts val="0"/>
              </a:spcBef>
              <a:buNone/>
            </a:pPr>
            <a:endParaRPr lang="en-US" sz="2000">
              <a:latin typeface="Calibri"/>
              <a:ea typeface="+mn-lt"/>
              <a:cs typeface="Calibri Light"/>
            </a:endParaRPr>
          </a:p>
          <a:p>
            <a:pPr marL="0" indent="0">
              <a:lnSpc>
                <a:spcPct val="100000"/>
              </a:lnSpc>
              <a:spcBef>
                <a:spcPts val="0"/>
              </a:spcBef>
              <a:buNone/>
            </a:pPr>
            <a:endParaRPr lang="en-GB" sz="2000">
              <a:latin typeface="Calibri"/>
              <a:ea typeface="+mn-lt"/>
              <a:cs typeface="Calibri Light"/>
            </a:endParaRPr>
          </a:p>
          <a:p>
            <a:pPr marL="0" indent="0">
              <a:lnSpc>
                <a:spcPct val="100000"/>
              </a:lnSpc>
              <a:spcBef>
                <a:spcPts val="0"/>
              </a:spcBef>
              <a:buNone/>
            </a:pPr>
            <a:endParaRPr lang="en-GB" sz="2000">
              <a:latin typeface="Calibri"/>
              <a:ea typeface="+mn-lt"/>
              <a:cs typeface="+mn-lt"/>
            </a:endParaRPr>
          </a:p>
          <a:p>
            <a:pPr marL="0" indent="0">
              <a:buNone/>
            </a:pPr>
            <a:endParaRPr lang="en-GB" sz="2000">
              <a:latin typeface="Calibri"/>
              <a:ea typeface="+mn-lt"/>
              <a:cs typeface="+mn-lt"/>
            </a:endParaRPr>
          </a:p>
        </p:txBody>
      </p:sp>
      <p:sp>
        <p:nvSpPr>
          <p:cNvPr id="3" name="Title 2">
            <a:extLst>
              <a:ext uri="{FF2B5EF4-FFF2-40B4-BE49-F238E27FC236}">
                <a16:creationId xmlns:a16="http://schemas.microsoft.com/office/drawing/2014/main" id="{97571B7F-3744-4FFD-B82C-B2072F6EB519}"/>
              </a:ext>
            </a:extLst>
          </p:cNvPr>
          <p:cNvSpPr>
            <a:spLocks noGrp="1"/>
          </p:cNvSpPr>
          <p:nvPr>
            <p:ph type="title"/>
          </p:nvPr>
        </p:nvSpPr>
        <p:spPr>
          <a:xfrm>
            <a:off x="251041" y="60235"/>
            <a:ext cx="2641636" cy="1003916"/>
          </a:xfrm>
        </p:spPr>
        <p:txBody>
          <a:bodyPr>
            <a:normAutofit/>
          </a:bodyPr>
          <a:lstStyle/>
          <a:p>
            <a:r>
              <a:rPr lang="en-GB">
                <a:latin typeface="Calibri"/>
                <a:cs typeface="Calibri"/>
              </a:rPr>
              <a:t>RefWorks</a:t>
            </a:r>
          </a:p>
        </p:txBody>
      </p:sp>
      <p:sp>
        <p:nvSpPr>
          <p:cNvPr id="4" name="TextBox 3">
            <a:extLst>
              <a:ext uri="{FF2B5EF4-FFF2-40B4-BE49-F238E27FC236}">
                <a16:creationId xmlns:a16="http://schemas.microsoft.com/office/drawing/2014/main" id="{8E5FB945-DDFD-4C71-BD63-2A4EDAAFECE3}"/>
              </a:ext>
            </a:extLst>
          </p:cNvPr>
          <p:cNvSpPr txBox="1"/>
          <p:nvPr/>
        </p:nvSpPr>
        <p:spPr>
          <a:xfrm>
            <a:off x="6096125" y="5776595"/>
            <a:ext cx="59568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Calibri"/>
              </a:rPr>
              <a:t>Online tutorial - </a:t>
            </a:r>
            <a:r>
              <a:rPr lang="en-GB" sz="2000">
                <a:latin typeface="Calibri"/>
                <a:cs typeface="Calibri"/>
                <a:hlinkClick r:id="rId2"/>
              </a:rPr>
              <a:t>Managing your research with RefWorks</a:t>
            </a:r>
            <a:endParaRPr lang="en-GB" sz="2000">
              <a:latin typeface="Calibri"/>
              <a:ea typeface="+mn-lt"/>
              <a:cs typeface="+mn-lt"/>
            </a:endParaRPr>
          </a:p>
        </p:txBody>
      </p:sp>
      <p:pic>
        <p:nvPicPr>
          <p:cNvPr id="8" name="Picture 8" descr="A sign on a cloudy day&#10;&#10;Description automatically generated">
            <a:extLst>
              <a:ext uri="{FF2B5EF4-FFF2-40B4-BE49-F238E27FC236}">
                <a16:creationId xmlns:a16="http://schemas.microsoft.com/office/drawing/2014/main" id="{80BA316A-62C5-4A40-A60B-13040910010E}"/>
              </a:ext>
            </a:extLst>
          </p:cNvPr>
          <p:cNvPicPr>
            <a:picLocks noGrp="1" noChangeAspect="1"/>
          </p:cNvPicPr>
          <p:nvPr>
            <p:ph type="pic" sz="quarter" idx="13"/>
          </p:nvPr>
        </p:nvPicPr>
        <p:blipFill rotWithShape="1">
          <a:blip r:embed="rId3"/>
          <a:srcRect t="5681" b="5681"/>
          <a:stretch/>
        </p:blipFill>
        <p:spPr>
          <a:xfrm>
            <a:off x="6145069" y="1999240"/>
            <a:ext cx="5763779" cy="3456709"/>
          </a:xfrm>
        </p:spPr>
      </p:pic>
      <p:sp>
        <p:nvSpPr>
          <p:cNvPr id="9" name="TextBox 8">
            <a:extLst>
              <a:ext uri="{FF2B5EF4-FFF2-40B4-BE49-F238E27FC236}">
                <a16:creationId xmlns:a16="http://schemas.microsoft.com/office/drawing/2014/main" id="{606E1B3E-1872-4DBC-980B-7AA045172D3B}"/>
              </a:ext>
            </a:extLst>
          </p:cNvPr>
          <p:cNvSpPr txBox="1"/>
          <p:nvPr/>
        </p:nvSpPr>
        <p:spPr>
          <a:xfrm>
            <a:off x="198582" y="577768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Calibri"/>
                <a:hlinkClick r:id="rId4"/>
              </a:rPr>
              <a:t>RefWorks</a:t>
            </a:r>
            <a:r>
              <a:rPr lang="en-GB" sz="2000">
                <a:latin typeface="Calibri"/>
                <a:cs typeface="Calibri"/>
              </a:rPr>
              <a:t> </a:t>
            </a:r>
            <a:r>
              <a:rPr lang="en-GB">
                <a:latin typeface="Calibri"/>
                <a:cs typeface="Calibri"/>
              </a:rPr>
              <a:t>  </a:t>
            </a:r>
            <a:endParaRPr lang="en-US"/>
          </a:p>
        </p:txBody>
      </p:sp>
      <p:sp>
        <p:nvSpPr>
          <p:cNvPr id="5" name="TextBox 4">
            <a:extLst>
              <a:ext uri="{FF2B5EF4-FFF2-40B4-BE49-F238E27FC236}">
                <a16:creationId xmlns:a16="http://schemas.microsoft.com/office/drawing/2014/main" id="{C598CF8C-9A77-4EB0-9EF7-BB2131B881EA}"/>
              </a:ext>
            </a:extLst>
          </p:cNvPr>
          <p:cNvSpPr txBox="1"/>
          <p:nvPr/>
        </p:nvSpPr>
        <p:spPr>
          <a:xfrm>
            <a:off x="256309" y="1497445"/>
            <a:ext cx="65185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An online referencing management service. </a:t>
            </a:r>
            <a:endParaRPr lang="en-US" sz="2400" dirty="0"/>
          </a:p>
        </p:txBody>
      </p:sp>
    </p:spTree>
    <p:extLst>
      <p:ext uri="{BB962C8B-B14F-4D97-AF65-F5344CB8AC3E}">
        <p14:creationId xmlns:p14="http://schemas.microsoft.com/office/powerpoint/2010/main" val="386692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dirty="0">
              <a:latin typeface="Calibri"/>
              <a:cs typeface="Calibri"/>
            </a:endParaRPr>
          </a:p>
          <a:p>
            <a:pPr marL="342900" indent="-342900">
              <a:lnSpc>
                <a:spcPct val="107000"/>
              </a:lnSpc>
              <a:spcBef>
                <a:spcPts val="0"/>
              </a:spcBef>
              <a:buFont typeface="Arial" panose="05000000000000000000" pitchFamily="2" charset="2"/>
              <a:buChar char="•"/>
            </a:pPr>
            <a:r>
              <a:rPr lang="en-GB" sz="2400" dirty="0">
                <a:latin typeface="Calibri"/>
                <a:cs typeface="Arial"/>
              </a:rPr>
              <a:t>Understand the basics before you begin.</a:t>
            </a:r>
            <a:endParaRPr lang="en-GB" sz="2400" dirty="0">
              <a:latin typeface="Calibri"/>
              <a:ea typeface="+mn-lt"/>
              <a:cs typeface="Arial"/>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Keep a record of all sources as you use them.</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Be consistent in the records you keep and in the way you reference. </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Check your references before submitting your assignment.</a:t>
            </a: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Ask for help </a:t>
            </a:r>
            <a:r>
              <a:rPr lang="en-GB" sz="2400" dirty="0">
                <a:latin typeface="Calibri"/>
                <a:cs typeface="Calibri"/>
              </a:rPr>
              <a:t>if you need it – your librarian, course tutor or student services can advise.</a:t>
            </a:r>
            <a:endParaRPr lang="en-US" sz="2400" dirty="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When used properly, references strengthen and enhance your work. </a:t>
            </a:r>
            <a:endParaRPr lang="en-US" sz="2400" dirty="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64" y="609"/>
            <a:ext cx="5779019" cy="1003916"/>
          </a:xfrm>
        </p:spPr>
        <p:txBody>
          <a:bodyPr/>
          <a:lstStyle/>
          <a:p>
            <a:pPr algn="ctr"/>
            <a:r>
              <a:rPr lang="en-GB" dirty="0">
                <a:latin typeface="Calibri"/>
                <a:cs typeface="Calibri"/>
              </a:rPr>
              <a:t>Help is always available</a:t>
            </a:r>
            <a:endParaRPr lang="en-US" dirty="0"/>
          </a:p>
        </p:txBody>
      </p:sp>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For personal reference and subject related help:</a:t>
            </a:r>
            <a:endParaRPr lang="en-GB" sz="2600" dirty="0">
              <a:ea typeface="+mn-lt"/>
              <a:cs typeface="+mn-lt"/>
            </a:endParaRPr>
          </a:p>
          <a:p>
            <a:endParaRPr lang="en-GB" sz="2600" dirty="0">
              <a:ea typeface="+mn-lt"/>
              <a:cs typeface="+mn-lt"/>
            </a:endParaRPr>
          </a:p>
          <a:p>
            <a:pPr marL="457200" indent="-457200">
              <a:buFont typeface="Arial,Sans-Serif"/>
              <a:buChar char="•"/>
            </a:pPr>
            <a:r>
              <a:rPr lang="en-GB" sz="2600" b="1" dirty="0">
                <a:latin typeface="Calibri"/>
                <a:cs typeface="Calibri"/>
              </a:rPr>
              <a:t>Alison Evans  </a:t>
            </a:r>
          </a:p>
          <a:p>
            <a:r>
              <a:rPr lang="en-GB" sz="2600" b="1" dirty="0">
                <a:latin typeface="Calibri"/>
                <a:cs typeface="Calibri"/>
              </a:rPr>
              <a:t>      </a:t>
            </a:r>
            <a:r>
              <a:rPr lang="en-GB" sz="2600" dirty="0">
                <a:latin typeface="Calibri"/>
                <a:cs typeface="Calibri"/>
              </a:rPr>
              <a:t>Academic Liaison Librarian</a:t>
            </a:r>
            <a:endParaRPr lang="en-GB" sz="2600" dirty="0">
              <a:ea typeface="+mn-lt"/>
              <a:cs typeface="+mn-lt"/>
            </a:endParaRPr>
          </a:p>
          <a:p>
            <a:r>
              <a:rPr lang="en-GB" sz="2600" dirty="0">
                <a:latin typeface="Calibri"/>
                <a:cs typeface="Calibri"/>
              </a:rPr>
              <a:t>      </a:t>
            </a:r>
            <a:r>
              <a:rPr lang="en-GB" sz="2600" dirty="0">
                <a:latin typeface="Calibri"/>
                <a:cs typeface="Calibri"/>
                <a:hlinkClick r:id="rId3"/>
              </a:rPr>
              <a:t>alison.evans@uwtsd.ac.uk</a:t>
            </a:r>
            <a:r>
              <a:rPr lang="en-GB" sz="2600" dirty="0">
                <a:latin typeface="Calibri"/>
                <a:cs typeface="Calibri"/>
              </a:rPr>
              <a:t> </a:t>
            </a:r>
            <a:endParaRPr lang="en-US" sz="2600" dirty="0">
              <a:ea typeface="+mn-lt"/>
              <a:cs typeface="+mn-lt"/>
            </a:endParaRPr>
          </a:p>
          <a:p>
            <a:endParaRPr lang="en-GB" sz="2600" dirty="0">
              <a:latin typeface="Calibri"/>
              <a:cs typeface="Calibri"/>
            </a:endParaRPr>
          </a:p>
          <a:p>
            <a:pPr marL="457200" indent="-457200">
              <a:buFont typeface="Arial,Sans-Serif"/>
              <a:buChar char="•"/>
            </a:pPr>
            <a:r>
              <a:rPr lang="en-GB" sz="2600" dirty="0">
                <a:latin typeface="Calibri"/>
                <a:cs typeface="Calibri"/>
                <a:hlinkClick r:id="rId4"/>
              </a:rPr>
              <a:t>infoskills@uwtsd.ac.uk</a:t>
            </a: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a:p>
            <a:r>
              <a:rPr lang="en-GB" sz="2600" dirty="0">
                <a:latin typeface="Calibri"/>
                <a:ea typeface="+mn-lt"/>
                <a:cs typeface="Calibri"/>
              </a:rPr>
              <a:t>New online tutorial currently being produced!</a:t>
            </a:r>
            <a:endParaRPr lang="en-GB" sz="2600" dirty="0">
              <a:ea typeface="+mn-lt"/>
              <a:cs typeface="+mn-lt"/>
            </a:endParaRPr>
          </a:p>
        </p:txBody>
      </p:sp>
      <p:pic>
        <p:nvPicPr>
          <p:cNvPr id="10" name="Picture 10" descr="A person sitting at a table using a computer&#10;&#10;Description automatically generated">
            <a:extLst>
              <a:ext uri="{FF2B5EF4-FFF2-40B4-BE49-F238E27FC236}">
                <a16:creationId xmlns:a16="http://schemas.microsoft.com/office/drawing/2014/main" id="{3B10FE0A-3E3F-44FF-A033-27ADB929CE0E}"/>
              </a:ext>
            </a:extLst>
          </p:cNvPr>
          <p:cNvPicPr>
            <a:picLocks noGrp="1" noChangeAspect="1"/>
          </p:cNvPicPr>
          <p:nvPr>
            <p:ph sz="half" idx="1"/>
          </p:nvPr>
        </p:nvPicPr>
        <p:blipFill>
          <a:blip r:embed="rId5"/>
          <a:stretch>
            <a:fillRect/>
          </a:stretch>
        </p:blipFill>
        <p:spPr>
          <a:xfrm>
            <a:off x="4990455" y="1552272"/>
            <a:ext cx="6735380" cy="4517889"/>
          </a:xfrm>
        </p:spPr>
      </p:pic>
    </p:spTree>
    <p:extLst>
      <p:ext uri="{BB962C8B-B14F-4D97-AF65-F5344CB8AC3E}">
        <p14:creationId xmlns:p14="http://schemas.microsoft.com/office/powerpoint/2010/main" val="95850268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3.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Presentation-mustard</Template>
  <TotalTime>0</TotalTime>
  <Words>1601</Words>
  <Application>Microsoft Office PowerPoint</Application>
  <PresentationFormat>Widescreen</PresentationFormat>
  <Paragraphs>193</Paragraphs>
  <Slides>21</Slides>
  <Notes>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Arial,Sans-Serif</vt:lpstr>
      <vt:lpstr>Arial</vt:lpstr>
      <vt:lpstr>Calibri</vt:lpstr>
      <vt:lpstr>Calibri Light</vt:lpstr>
      <vt:lpstr>Lucida Sans</vt:lpstr>
      <vt:lpstr>Wingdings</vt:lpstr>
      <vt:lpstr>Office Theme</vt:lpstr>
      <vt:lpstr>Harvard Referencing: The Basics</vt:lpstr>
      <vt:lpstr>The aim of today's session ...</vt:lpstr>
      <vt:lpstr>PowerPoint Presentation</vt:lpstr>
      <vt:lpstr>Why should you reference?</vt:lpstr>
      <vt:lpstr>Why should you reference?</vt:lpstr>
      <vt:lpstr>What is plagiarism and how can we avoid it?</vt:lpstr>
      <vt:lpstr>Why should you avoid plagiarism?</vt:lpstr>
      <vt:lpstr>When do you need to reference?</vt:lpstr>
      <vt:lpstr>Harvard referencing can be broken into parts</vt:lpstr>
      <vt:lpstr>Example: referenced paragraph and reference list</vt:lpstr>
      <vt:lpstr>Each part also has elements...</vt:lpstr>
      <vt:lpstr>Online references</vt:lpstr>
      <vt:lpstr>When creating a reference ...</vt:lpstr>
      <vt:lpstr>Where to find the information you need</vt:lpstr>
      <vt:lpstr>Harvard referencing: books</vt:lpstr>
      <vt:lpstr>Harvard referencing: journal articles</vt:lpstr>
      <vt:lpstr>Harvard referencing: internet and web pages</vt:lpstr>
      <vt:lpstr>Get on top of Harvard referencing ...</vt:lpstr>
      <vt:lpstr>RefWorks</vt:lpstr>
      <vt:lpstr>Tips to improve your referencing</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Alison Evans (Lib)</cp:lastModifiedBy>
  <cp:revision>3543</cp:revision>
  <dcterms:created xsi:type="dcterms:W3CDTF">2019-08-13T11:11:50Z</dcterms:created>
  <dcterms:modified xsi:type="dcterms:W3CDTF">2023-05-10T10:12:39Z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