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7"/>
  </p:notesMasterIdLst>
  <p:sldIdLst>
    <p:sldId id="256" r:id="rId2"/>
    <p:sldId id="257" r:id="rId3"/>
    <p:sldId id="265" r:id="rId4"/>
    <p:sldId id="258" r:id="rId5"/>
    <p:sldId id="259" r:id="rId6"/>
    <p:sldId id="260" r:id="rId7"/>
    <p:sldId id="267" r:id="rId8"/>
    <p:sldId id="268" r:id="rId9"/>
    <p:sldId id="261" r:id="rId10"/>
    <p:sldId id="262" r:id="rId11"/>
    <p:sldId id="264" r:id="rId12"/>
    <p:sldId id="269" r:id="rId13"/>
    <p:sldId id="270" r:id="rId14"/>
    <p:sldId id="271"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096" autoAdjust="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7A578B-9107-45D6-A30E-08A046A922B5}" type="datetimeFigureOut">
              <a:rPr lang="en-GB" smtClean="0"/>
              <a:t>13/10/2019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3C9B0-DA41-4050-B223-D0D3F4B9FBC0}" type="slidenum">
              <a:rPr lang="en-GB" smtClean="0"/>
              <a:t>‹#›</a:t>
            </a:fld>
            <a:endParaRPr lang="en-GB" dirty="0"/>
          </a:p>
        </p:txBody>
      </p:sp>
    </p:spTree>
    <p:extLst>
      <p:ext uri="{BB962C8B-B14F-4D97-AF65-F5344CB8AC3E}">
        <p14:creationId xmlns:p14="http://schemas.microsoft.com/office/powerpoint/2010/main" val="3379140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30000" dirty="0"/>
              <a:t>[1] </a:t>
            </a:r>
            <a:r>
              <a:rPr lang="en-GB" baseline="0" dirty="0"/>
              <a:t>Lois Parkinson Zamora and Wendy B. Faris, ed., </a:t>
            </a:r>
            <a:r>
              <a:rPr lang="en-GB" i="1" baseline="0" dirty="0"/>
              <a:t>Magical Realism: Theory, History, Community </a:t>
            </a:r>
            <a:r>
              <a:rPr lang="en-GB" baseline="0" dirty="0"/>
              <a:t>(Durham: Duke University Press, 2000).</a:t>
            </a:r>
          </a:p>
        </p:txBody>
      </p:sp>
      <p:sp>
        <p:nvSpPr>
          <p:cNvPr id="4" name="Slide Number Placeholder 3"/>
          <p:cNvSpPr>
            <a:spLocks noGrp="1"/>
          </p:cNvSpPr>
          <p:nvPr>
            <p:ph type="sldNum" sz="quarter" idx="5"/>
          </p:nvPr>
        </p:nvSpPr>
        <p:spPr/>
        <p:txBody>
          <a:bodyPr/>
          <a:lstStyle/>
          <a:p>
            <a:fld id="{2683C9B0-DA41-4050-B223-D0D3F4B9FBC0}" type="slidenum">
              <a:rPr lang="en-GB" smtClean="0"/>
              <a:t>2</a:t>
            </a:fld>
            <a:endParaRPr lang="en-GB" dirty="0"/>
          </a:p>
        </p:txBody>
      </p:sp>
    </p:spTree>
    <p:extLst>
      <p:ext uri="{BB962C8B-B14F-4D97-AF65-F5344CB8AC3E}">
        <p14:creationId xmlns:p14="http://schemas.microsoft.com/office/powerpoint/2010/main" val="45313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30000" dirty="0"/>
              <a:t>[2] </a:t>
            </a:r>
            <a:r>
              <a:rPr lang="en-GB" baseline="0" dirty="0"/>
              <a:t>Lois Parkinson Zamora, “Swords and Silver Rings: Objects and Expression in Magical Realism and the New World Baroque”, </a:t>
            </a:r>
            <a:r>
              <a:rPr lang="en-GB" i="1" baseline="0" dirty="0"/>
              <a:t>uh.edu</a:t>
            </a:r>
            <a:r>
              <a:rPr lang="en-GB" baseline="0" dirty="0"/>
              <a:t>, </a:t>
            </a:r>
            <a:r>
              <a:rPr lang="en-GB" baseline="0" dirty="0" err="1"/>
              <a:t>n.d</a:t>
            </a:r>
            <a:r>
              <a:rPr lang="en-GB" baseline="0" dirty="0"/>
              <a:t> &lt;http://www.uh.edu/~englmi/ObjectsAndSeeing_1.html&gt; [Accessed 6 October 2019].</a:t>
            </a:r>
          </a:p>
          <a:p>
            <a:r>
              <a:rPr lang="en-GB" baseline="30000" dirty="0"/>
              <a:t>[3]</a:t>
            </a:r>
            <a:r>
              <a:rPr lang="fr-FR" sz="1200" b="0" i="0" kern="1200" dirty="0">
                <a:solidFill>
                  <a:schemeClr val="tx1"/>
                </a:solidFill>
                <a:effectLst/>
                <a:latin typeface="+mn-lt"/>
                <a:ea typeface="+mn-ea"/>
                <a:cs typeface="+mn-cs"/>
              </a:rPr>
              <a:t> Henri Rousseau, </a:t>
            </a:r>
            <a:r>
              <a:rPr lang="fr-FR" sz="1200" b="0" i="1" kern="1200" dirty="0">
                <a:solidFill>
                  <a:schemeClr val="tx1"/>
                </a:solidFill>
                <a:effectLst/>
                <a:latin typeface="+mn-lt"/>
                <a:ea typeface="+mn-ea"/>
                <a:cs typeface="+mn-cs"/>
              </a:rPr>
              <a:t>Cheval Attaque Par Un Jaguar</a:t>
            </a:r>
            <a:r>
              <a:rPr lang="fr-FR" sz="1200" b="0" i="0" kern="1200" dirty="0">
                <a:solidFill>
                  <a:schemeClr val="tx1"/>
                </a:solidFill>
                <a:effectLst/>
                <a:latin typeface="+mn-lt"/>
                <a:ea typeface="+mn-ea"/>
                <a:cs typeface="+mn-cs"/>
              </a:rPr>
              <a:t> (Moscow: Pushkin Museum, 1910).</a:t>
            </a:r>
            <a:endParaRPr lang="en-GB" baseline="30000" dirty="0"/>
          </a:p>
          <a:p>
            <a:r>
              <a:rPr lang="en-GB" baseline="30000" dirty="0"/>
              <a:t>[4] </a:t>
            </a:r>
            <a:r>
              <a:rPr lang="de-DE" sz="1200" b="0" i="0" kern="1200" dirty="0">
                <a:solidFill>
                  <a:schemeClr val="tx1"/>
                </a:solidFill>
                <a:effectLst/>
                <a:latin typeface="+mn-lt"/>
                <a:ea typeface="+mn-ea"/>
                <a:cs typeface="+mn-cs"/>
              </a:rPr>
              <a:t>Franz Radziwill, </a:t>
            </a:r>
            <a:r>
              <a:rPr lang="de-DE" sz="1200" b="0" i="1" kern="1200" dirty="0">
                <a:solidFill>
                  <a:schemeClr val="tx1"/>
                </a:solidFill>
                <a:effectLst/>
                <a:latin typeface="+mn-lt"/>
                <a:ea typeface="+mn-ea"/>
                <a:cs typeface="+mn-cs"/>
              </a:rPr>
              <a:t>Strike</a:t>
            </a:r>
            <a:r>
              <a:rPr lang="de-DE" sz="1200" b="0" i="0" kern="1200" dirty="0">
                <a:solidFill>
                  <a:schemeClr val="tx1"/>
                </a:solidFill>
                <a:effectLst/>
                <a:latin typeface="+mn-lt"/>
                <a:ea typeface="+mn-ea"/>
                <a:cs typeface="+mn-cs"/>
              </a:rPr>
              <a:t> (Munster: Westfälisches Landesmuseum, 1931).</a:t>
            </a:r>
            <a:endParaRPr lang="en-GB" baseline="30000" dirty="0"/>
          </a:p>
        </p:txBody>
      </p:sp>
      <p:sp>
        <p:nvSpPr>
          <p:cNvPr id="4" name="Slide Number Placeholder 3"/>
          <p:cNvSpPr>
            <a:spLocks noGrp="1"/>
          </p:cNvSpPr>
          <p:nvPr>
            <p:ph type="sldNum" sz="quarter" idx="5"/>
          </p:nvPr>
        </p:nvSpPr>
        <p:spPr/>
        <p:txBody>
          <a:bodyPr/>
          <a:lstStyle/>
          <a:p>
            <a:fld id="{2683C9B0-DA41-4050-B223-D0D3F4B9FBC0}" type="slidenum">
              <a:rPr lang="en-GB" smtClean="0"/>
              <a:t>3</a:t>
            </a:fld>
            <a:endParaRPr lang="en-GB" dirty="0"/>
          </a:p>
        </p:txBody>
      </p:sp>
    </p:spTree>
    <p:extLst>
      <p:ext uri="{BB962C8B-B14F-4D97-AF65-F5344CB8AC3E}">
        <p14:creationId xmlns:p14="http://schemas.microsoft.com/office/powerpoint/2010/main" val="3238620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30000" dirty="0"/>
              <a:t>[5] </a:t>
            </a:r>
            <a:r>
              <a:rPr kumimoji="0" lang="en-GB" sz="1200" b="0" i="0" u="none" strike="noStrike" kern="1200" cap="none" spc="0" normalizeH="0" baseline="0" noProof="0" dirty="0">
                <a:ln>
                  <a:noFill/>
                </a:ln>
                <a:solidFill>
                  <a:prstClr val="black"/>
                </a:solidFill>
                <a:effectLst/>
                <a:uLnTx/>
                <a:uFillTx/>
                <a:latin typeface="+mn-lt"/>
                <a:ea typeface="+mn-ea"/>
                <a:cs typeface="+mn-cs"/>
              </a:rPr>
              <a:t>Zamora, n.d.</a:t>
            </a:r>
            <a:endParaRPr lang="en-GB" dirty="0"/>
          </a:p>
        </p:txBody>
      </p:sp>
      <p:sp>
        <p:nvSpPr>
          <p:cNvPr id="4" name="Slide Number Placeholder 3"/>
          <p:cNvSpPr>
            <a:spLocks noGrp="1"/>
          </p:cNvSpPr>
          <p:nvPr>
            <p:ph type="sldNum" sz="quarter" idx="5"/>
          </p:nvPr>
        </p:nvSpPr>
        <p:spPr/>
        <p:txBody>
          <a:bodyPr/>
          <a:lstStyle/>
          <a:p>
            <a:fld id="{2683C9B0-DA41-4050-B223-D0D3F4B9FBC0}" type="slidenum">
              <a:rPr lang="en-GB" smtClean="0"/>
              <a:t>12</a:t>
            </a:fld>
            <a:endParaRPr lang="en-GB" dirty="0"/>
          </a:p>
        </p:txBody>
      </p:sp>
    </p:spTree>
    <p:extLst>
      <p:ext uri="{BB962C8B-B14F-4D97-AF65-F5344CB8AC3E}">
        <p14:creationId xmlns:p14="http://schemas.microsoft.com/office/powerpoint/2010/main" val="4160768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2A2D8480-7949-430E-8AE5-B645DAB84D6B}" type="datetimeFigureOut">
              <a:rPr lang="en-GB" smtClean="0"/>
              <a:t>13/10/2019</a:t>
            </a:fld>
            <a:endParaRPr lang="en-GB"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82387828-DD21-40F8-9219-997C11069918}" type="slidenum">
              <a:rPr lang="en-GB" smtClean="0"/>
              <a:t>‹#›</a:t>
            </a:fld>
            <a:endParaRPr lang="en-GB"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30814908"/>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2D8480-7949-430E-8AE5-B645DAB84D6B}" type="datetimeFigureOut">
              <a:rPr lang="en-GB" smtClean="0"/>
              <a:t>13/10/2019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2387828-DD21-40F8-9219-997C11069918}" type="slidenum">
              <a:rPr lang="en-GB" smtClean="0"/>
              <a:t>‹#›</a:t>
            </a:fld>
            <a:endParaRPr lang="en-GB" dirty="0"/>
          </a:p>
        </p:txBody>
      </p:sp>
    </p:spTree>
    <p:extLst>
      <p:ext uri="{BB962C8B-B14F-4D97-AF65-F5344CB8AC3E}">
        <p14:creationId xmlns:p14="http://schemas.microsoft.com/office/powerpoint/2010/main" val="3935999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2A2D8480-7949-430E-8AE5-B645DAB84D6B}" type="datetimeFigureOut">
              <a:rPr lang="en-GB" smtClean="0"/>
              <a:t>13/10/2019</a:t>
            </a:fld>
            <a:endParaRPr lang="en-GB"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82387828-DD21-40F8-9219-997C11069918}" type="slidenum">
              <a:rPr lang="en-GB" smtClean="0"/>
              <a:t>‹#›</a:t>
            </a:fld>
            <a:endParaRPr lang="en-GB"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347849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2D8480-7949-430E-8AE5-B645DAB84D6B}" type="datetimeFigureOut">
              <a:rPr lang="en-GB" smtClean="0"/>
              <a:t>13/10/2019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2387828-DD21-40F8-9219-997C11069918}" type="slidenum">
              <a:rPr lang="en-GB" smtClean="0"/>
              <a:t>‹#›</a:t>
            </a:fld>
            <a:endParaRPr lang="en-GB" dirty="0"/>
          </a:p>
        </p:txBody>
      </p:sp>
    </p:spTree>
    <p:extLst>
      <p:ext uri="{BB962C8B-B14F-4D97-AF65-F5344CB8AC3E}">
        <p14:creationId xmlns:p14="http://schemas.microsoft.com/office/powerpoint/2010/main" val="2782668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2D8480-7949-430E-8AE5-B645DAB84D6B}" type="datetimeFigureOut">
              <a:rPr lang="en-GB" smtClean="0"/>
              <a:t>13/10/2019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2387828-DD21-40F8-9219-997C11069918}" type="slidenum">
              <a:rPr lang="en-GB" smtClean="0"/>
              <a:t>‹#›</a:t>
            </a:fld>
            <a:endParaRPr lang="en-GB" dirty="0"/>
          </a:p>
        </p:txBody>
      </p:sp>
    </p:spTree>
    <p:extLst>
      <p:ext uri="{BB962C8B-B14F-4D97-AF65-F5344CB8AC3E}">
        <p14:creationId xmlns:p14="http://schemas.microsoft.com/office/powerpoint/2010/main" val="786496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2D8480-7949-430E-8AE5-B645DAB84D6B}" type="datetimeFigureOut">
              <a:rPr lang="en-GB" smtClean="0"/>
              <a:t>13/10/2019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2387828-DD21-40F8-9219-997C11069918}" type="slidenum">
              <a:rPr lang="en-GB" smtClean="0"/>
              <a:t>‹#›</a:t>
            </a:fld>
            <a:endParaRPr lang="en-GB" dirty="0"/>
          </a:p>
        </p:txBody>
      </p:sp>
    </p:spTree>
    <p:extLst>
      <p:ext uri="{BB962C8B-B14F-4D97-AF65-F5344CB8AC3E}">
        <p14:creationId xmlns:p14="http://schemas.microsoft.com/office/powerpoint/2010/main" val="461853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2A2D8480-7949-430E-8AE5-B645DAB84D6B}" type="datetimeFigureOut">
              <a:rPr lang="en-GB" smtClean="0"/>
              <a:t>13/10/2019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2387828-DD21-40F8-9219-997C11069918}" type="slidenum">
              <a:rPr lang="en-GB" smtClean="0"/>
              <a:t>‹#›</a:t>
            </a:fld>
            <a:endParaRPr lang="en-GB" dirty="0"/>
          </a:p>
        </p:txBody>
      </p:sp>
    </p:spTree>
    <p:extLst>
      <p:ext uri="{BB962C8B-B14F-4D97-AF65-F5344CB8AC3E}">
        <p14:creationId xmlns:p14="http://schemas.microsoft.com/office/powerpoint/2010/main" val="159368230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2A2D8480-7949-430E-8AE5-B645DAB84D6B}" type="datetimeFigureOut">
              <a:rPr lang="en-GB" smtClean="0"/>
              <a:t>13/10/2019</a:t>
            </a:fld>
            <a:endParaRPr lang="en-GB"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82387828-DD21-40F8-9219-997C11069918}" type="slidenum">
              <a:rPr lang="en-GB" smtClean="0"/>
              <a:t>‹#›</a:t>
            </a:fld>
            <a:endParaRPr lang="en-GB" dirty="0"/>
          </a:p>
        </p:txBody>
      </p:sp>
    </p:spTree>
    <p:extLst>
      <p:ext uri="{BB962C8B-B14F-4D97-AF65-F5344CB8AC3E}">
        <p14:creationId xmlns:p14="http://schemas.microsoft.com/office/powerpoint/2010/main" val="3190181356"/>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2A2D8480-7949-430E-8AE5-B645DAB84D6B}" type="datetimeFigureOut">
              <a:rPr lang="en-GB" smtClean="0"/>
              <a:t>13/10/2019</a:t>
            </a:fld>
            <a:endParaRPr lang="en-GB"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82387828-DD21-40F8-9219-997C11069918}" type="slidenum">
              <a:rPr lang="en-GB" smtClean="0"/>
              <a:t>‹#›</a:t>
            </a:fld>
            <a:endParaRPr lang="en-GB" dirty="0"/>
          </a:p>
        </p:txBody>
      </p:sp>
    </p:spTree>
    <p:extLst>
      <p:ext uri="{BB962C8B-B14F-4D97-AF65-F5344CB8AC3E}">
        <p14:creationId xmlns:p14="http://schemas.microsoft.com/office/powerpoint/2010/main" val="3902390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2D8480-7949-430E-8AE5-B645DAB84D6B}" type="datetimeFigureOut">
              <a:rPr lang="en-GB" smtClean="0"/>
              <a:t>13/10/2019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2387828-DD21-40F8-9219-997C11069918}" type="slidenum">
              <a:rPr lang="en-GB" smtClean="0"/>
              <a:t>‹#›</a:t>
            </a:fld>
            <a:endParaRPr lang="en-GB" dirty="0"/>
          </a:p>
        </p:txBody>
      </p:sp>
    </p:spTree>
    <p:extLst>
      <p:ext uri="{BB962C8B-B14F-4D97-AF65-F5344CB8AC3E}">
        <p14:creationId xmlns:p14="http://schemas.microsoft.com/office/powerpoint/2010/main" val="3908386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A2D8480-7949-430E-8AE5-B645DAB84D6B}" type="datetimeFigureOut">
              <a:rPr lang="en-GB" smtClean="0"/>
              <a:t>13/10/2019</a:t>
            </a:fld>
            <a:endParaRPr lang="en-GB" dirty="0"/>
          </a:p>
        </p:txBody>
      </p:sp>
      <p:sp>
        <p:nvSpPr>
          <p:cNvPr id="5" name="Footer Placeholder 4"/>
          <p:cNvSpPr>
            <a:spLocks noGrp="1"/>
          </p:cNvSpPr>
          <p:nvPr>
            <p:ph type="ftr" sz="quarter" idx="11"/>
          </p:nvPr>
        </p:nvSpPr>
        <p:spPr>
          <a:xfrm>
            <a:off x="2933699" y="6296615"/>
            <a:ext cx="5959577" cy="365125"/>
          </a:xfrm>
        </p:spPr>
        <p:txBody>
          <a:bodyPr/>
          <a:lstStyle/>
          <a:p>
            <a:endParaRPr lang="en-GB"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82387828-DD21-40F8-9219-997C11069918}" type="slidenum">
              <a:rPr lang="en-GB" smtClean="0"/>
              <a:t>‹#›</a:t>
            </a:fld>
            <a:endParaRPr lang="en-GB"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113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2A2D8480-7949-430E-8AE5-B645DAB84D6B}" type="datetimeFigureOut">
              <a:rPr lang="en-GB" smtClean="0"/>
              <a:t>13/10/2019</a:t>
            </a:fld>
            <a:endParaRPr lang="en-GB"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82387828-DD21-40F8-9219-997C11069918}" type="slidenum">
              <a:rPr lang="en-GB" smtClean="0"/>
              <a:t>‹#›</a:t>
            </a:fld>
            <a:endParaRPr lang="en-GB"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656259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4A60-3DB3-4B4B-8C64-91EA22EBDE37}"/>
              </a:ext>
            </a:extLst>
          </p:cNvPr>
          <p:cNvSpPr>
            <a:spLocks noGrp="1"/>
          </p:cNvSpPr>
          <p:nvPr>
            <p:ph type="ctrTitle"/>
          </p:nvPr>
        </p:nvSpPr>
        <p:spPr/>
        <p:txBody>
          <a:bodyPr/>
          <a:lstStyle/>
          <a:p>
            <a:r>
              <a:rPr lang="en-GB" dirty="0">
                <a:latin typeface="Lucida Handwriting" panose="03010101010101010101" pitchFamily="66" charset="0"/>
              </a:rPr>
              <a:t>HPEN6018</a:t>
            </a:r>
            <a:br>
              <a:rPr lang="en-GB" dirty="0">
                <a:latin typeface="Lucida Handwriting" panose="03010101010101010101" pitchFamily="66" charset="0"/>
              </a:rPr>
            </a:br>
            <a:r>
              <a:rPr lang="en-GB" dirty="0">
                <a:latin typeface="Lucida Handwriting" panose="03010101010101010101" pitchFamily="66" charset="0"/>
              </a:rPr>
              <a:t>Extended Creative Project</a:t>
            </a:r>
          </a:p>
        </p:txBody>
      </p:sp>
      <p:sp>
        <p:nvSpPr>
          <p:cNvPr id="3" name="Subtitle 2">
            <a:extLst>
              <a:ext uri="{FF2B5EF4-FFF2-40B4-BE49-F238E27FC236}">
                <a16:creationId xmlns:a16="http://schemas.microsoft.com/office/drawing/2014/main" id="{5515771A-0A70-42F2-A889-34E9D43F56E6}"/>
              </a:ext>
            </a:extLst>
          </p:cNvPr>
          <p:cNvSpPr>
            <a:spLocks noGrp="1"/>
          </p:cNvSpPr>
          <p:nvPr>
            <p:ph type="subTitle" idx="1"/>
          </p:nvPr>
        </p:nvSpPr>
        <p:spPr/>
        <p:txBody>
          <a:bodyPr/>
          <a:lstStyle/>
          <a:p>
            <a:pPr algn="just"/>
            <a:r>
              <a:rPr lang="en-GB" dirty="0"/>
              <a:t>Jade Anna Davies 1702321</a:t>
            </a:r>
          </a:p>
        </p:txBody>
      </p:sp>
    </p:spTree>
    <p:extLst>
      <p:ext uri="{BB962C8B-B14F-4D97-AF65-F5344CB8AC3E}">
        <p14:creationId xmlns:p14="http://schemas.microsoft.com/office/powerpoint/2010/main" val="1308648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39952-2835-474F-BC1F-A5709A8A3932}"/>
              </a:ext>
            </a:extLst>
          </p:cNvPr>
          <p:cNvSpPr>
            <a:spLocks noGrp="1"/>
          </p:cNvSpPr>
          <p:nvPr>
            <p:ph type="title"/>
          </p:nvPr>
        </p:nvSpPr>
        <p:spPr>
          <a:xfrm>
            <a:off x="3162301" y="1830579"/>
            <a:ext cx="5859724" cy="1841715"/>
          </a:xfrm>
        </p:spPr>
        <p:txBody>
          <a:bodyPr>
            <a:normAutofit fontScale="90000"/>
          </a:bodyPr>
          <a:lstStyle/>
          <a:p>
            <a:pPr lvl="0">
              <a:lnSpc>
                <a:spcPct val="130000"/>
              </a:lnSpc>
              <a:spcBef>
                <a:spcPts val="0"/>
              </a:spcBef>
            </a:pPr>
            <a:r>
              <a:rPr lang="en-GB" dirty="0">
                <a:latin typeface="Lucida Handwriting" panose="03010101010101010101" pitchFamily="66" charset="0"/>
              </a:rPr>
              <a:t>My Idea</a:t>
            </a:r>
            <a:br>
              <a:rPr lang="en-GB" dirty="0">
                <a:latin typeface="Lucida Handwriting" panose="03010101010101010101" pitchFamily="66" charset="0"/>
              </a:rPr>
            </a:br>
            <a:r>
              <a:rPr lang="en-GB" sz="2700" dirty="0">
                <a:solidFill>
                  <a:srgbClr val="121316">
                    <a:lumMod val="75000"/>
                    <a:lumOff val="25000"/>
                  </a:srgbClr>
                </a:solidFill>
                <a:latin typeface="Calibri" panose="020F0502020204030204"/>
                <a:ea typeface="+mn-ea"/>
                <a:cs typeface="+mn-cs"/>
              </a:rPr>
              <a:t>A young adult magical realism novella </a:t>
            </a:r>
            <a:br>
              <a:rPr lang="en-GB" sz="2000" dirty="0">
                <a:solidFill>
                  <a:srgbClr val="121316">
                    <a:lumMod val="75000"/>
                    <a:lumOff val="25000"/>
                  </a:srgbClr>
                </a:solidFill>
                <a:latin typeface="Calibri" panose="020F0502020204030204"/>
                <a:ea typeface="+mn-ea"/>
                <a:cs typeface="+mn-cs"/>
              </a:rPr>
            </a:br>
            <a:endParaRPr lang="en-GB" dirty="0">
              <a:latin typeface="Lucida Handwriting" panose="03010101010101010101" pitchFamily="66" charset="0"/>
            </a:endParaRPr>
          </a:p>
        </p:txBody>
      </p:sp>
      <p:sp>
        <p:nvSpPr>
          <p:cNvPr id="3" name="Content Placeholder 2">
            <a:extLst>
              <a:ext uri="{FF2B5EF4-FFF2-40B4-BE49-F238E27FC236}">
                <a16:creationId xmlns:a16="http://schemas.microsoft.com/office/drawing/2014/main" id="{736F195C-5FBA-46B9-9C2B-AAFC9D8D73B6}"/>
              </a:ext>
            </a:extLst>
          </p:cNvPr>
          <p:cNvSpPr>
            <a:spLocks noGrp="1"/>
          </p:cNvSpPr>
          <p:nvPr>
            <p:ph type="body" idx="1"/>
          </p:nvPr>
        </p:nvSpPr>
        <p:spPr>
          <a:xfrm>
            <a:off x="3162301" y="3988905"/>
            <a:ext cx="5859724" cy="1226034"/>
          </a:xfrm>
        </p:spPr>
        <p:txBody>
          <a:bodyPr>
            <a:normAutofit lnSpcReduction="10000"/>
          </a:bodyPr>
          <a:lstStyle/>
          <a:p>
            <a:r>
              <a:rPr lang="en-GB" dirty="0"/>
              <a:t>“Magical realism combines realism and the fantastic in such a way that magical elements grow organically out of the reality portrayed.”</a:t>
            </a:r>
            <a:r>
              <a:rPr lang="en-GB" baseline="30000" dirty="0"/>
              <a:t>[1]</a:t>
            </a:r>
          </a:p>
        </p:txBody>
      </p:sp>
    </p:spTree>
    <p:extLst>
      <p:ext uri="{BB962C8B-B14F-4D97-AF65-F5344CB8AC3E}">
        <p14:creationId xmlns:p14="http://schemas.microsoft.com/office/powerpoint/2010/main" val="199417080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4CCD5A4-24AA-4749-85A7-19786ABAE479}"/>
              </a:ext>
            </a:extLst>
          </p:cNvPr>
          <p:cNvSpPr/>
          <p:nvPr/>
        </p:nvSpPr>
        <p:spPr>
          <a:xfrm>
            <a:off x="119270" y="106017"/>
            <a:ext cx="11900452" cy="6673975"/>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lumMod val="85000"/>
                </a:schemeClr>
              </a:solidFill>
            </a:endParaRPr>
          </a:p>
        </p:txBody>
      </p:sp>
      <p:sp>
        <p:nvSpPr>
          <p:cNvPr id="4" name="TextBox 3">
            <a:extLst>
              <a:ext uri="{FF2B5EF4-FFF2-40B4-BE49-F238E27FC236}">
                <a16:creationId xmlns:a16="http://schemas.microsoft.com/office/drawing/2014/main" id="{863CC09D-30A6-4DEA-9364-58DD6CA5A0D0}"/>
              </a:ext>
            </a:extLst>
          </p:cNvPr>
          <p:cNvSpPr txBox="1"/>
          <p:nvPr/>
        </p:nvSpPr>
        <p:spPr>
          <a:xfrm>
            <a:off x="2822713" y="516835"/>
            <a:ext cx="8812695" cy="1569660"/>
          </a:xfrm>
          <a:prstGeom prst="rect">
            <a:avLst/>
          </a:prstGeom>
          <a:noFill/>
        </p:spPr>
        <p:txBody>
          <a:bodyPr wrap="square" rtlCol="0">
            <a:spAutoFit/>
          </a:bodyPr>
          <a:lstStyle/>
          <a:p>
            <a:r>
              <a:rPr lang="en-GB" sz="2400" dirty="0">
                <a:solidFill>
                  <a:schemeClr val="accent1">
                    <a:lumMod val="75000"/>
                  </a:schemeClr>
                </a:solidFill>
              </a:rPr>
              <a:t>“With the word ‘magic’ as opposed to ‘mystic’, I wished to indicate that the mystery does not descend to the represented world, but rather hides and palpitates behind it.”</a:t>
            </a:r>
            <a:r>
              <a:rPr lang="en-GB" sz="2400" baseline="30000" dirty="0">
                <a:solidFill>
                  <a:schemeClr val="accent1">
                    <a:lumMod val="75000"/>
                  </a:schemeClr>
                </a:solidFill>
              </a:rPr>
              <a:t>[2]</a:t>
            </a:r>
            <a:endParaRPr lang="en-GB" sz="2400" dirty="0">
              <a:solidFill>
                <a:schemeClr val="accent1">
                  <a:lumMod val="75000"/>
                </a:schemeClr>
              </a:solidFill>
            </a:endParaRPr>
          </a:p>
          <a:p>
            <a:r>
              <a:rPr lang="en-GB" sz="2400" dirty="0">
                <a:solidFill>
                  <a:schemeClr val="accent1">
                    <a:lumMod val="75000"/>
                  </a:schemeClr>
                </a:solidFill>
              </a:rPr>
              <a:t>												- Franz Roh</a:t>
            </a:r>
          </a:p>
        </p:txBody>
      </p:sp>
      <p:pic>
        <p:nvPicPr>
          <p:cNvPr id="6" name="Picture 5">
            <a:extLst>
              <a:ext uri="{FF2B5EF4-FFF2-40B4-BE49-F238E27FC236}">
                <a16:creationId xmlns:a16="http://schemas.microsoft.com/office/drawing/2014/main" id="{6F7EA099-E59E-4BBF-B70B-859B2B3B62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631" y="2373124"/>
            <a:ext cx="4633200" cy="3960000"/>
          </a:xfrm>
          <a:prstGeom prst="rect">
            <a:avLst/>
          </a:prstGeom>
        </p:spPr>
      </p:pic>
      <p:pic>
        <p:nvPicPr>
          <p:cNvPr id="8" name="Picture 7">
            <a:extLst>
              <a:ext uri="{FF2B5EF4-FFF2-40B4-BE49-F238E27FC236}">
                <a16:creationId xmlns:a16="http://schemas.microsoft.com/office/drawing/2014/main" id="{4B9E4D81-280C-4466-8618-7F78BCB974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54910" y="2373124"/>
            <a:ext cx="5680498" cy="3960000"/>
          </a:xfrm>
          <a:prstGeom prst="rect">
            <a:avLst/>
          </a:prstGeom>
        </p:spPr>
      </p:pic>
      <p:sp>
        <p:nvSpPr>
          <p:cNvPr id="9" name="TextBox 8">
            <a:extLst>
              <a:ext uri="{FF2B5EF4-FFF2-40B4-BE49-F238E27FC236}">
                <a16:creationId xmlns:a16="http://schemas.microsoft.com/office/drawing/2014/main" id="{89DE22A7-3F39-49B1-8522-59368C1B8417}"/>
              </a:ext>
            </a:extLst>
          </p:cNvPr>
          <p:cNvSpPr txBox="1"/>
          <p:nvPr/>
        </p:nvSpPr>
        <p:spPr>
          <a:xfrm>
            <a:off x="119269" y="6339616"/>
            <a:ext cx="6253395" cy="400110"/>
          </a:xfrm>
          <a:prstGeom prst="rect">
            <a:avLst/>
          </a:prstGeom>
          <a:noFill/>
        </p:spPr>
        <p:txBody>
          <a:bodyPr wrap="square" rtlCol="0">
            <a:spAutoFit/>
          </a:bodyPr>
          <a:lstStyle/>
          <a:p>
            <a:r>
              <a:rPr lang="en-GB" sz="2000" dirty="0">
                <a:solidFill>
                  <a:schemeClr val="accent1">
                    <a:lumMod val="75000"/>
                  </a:schemeClr>
                </a:solidFill>
              </a:rPr>
              <a:t>Fig 1. Henri Rousseau, ‘Jaguar Attacking a Horse’, 1910</a:t>
            </a:r>
            <a:r>
              <a:rPr lang="en-GB" sz="2000" baseline="30000" dirty="0">
                <a:solidFill>
                  <a:schemeClr val="accent1">
                    <a:lumMod val="75000"/>
                  </a:schemeClr>
                </a:solidFill>
              </a:rPr>
              <a:t>[3]</a:t>
            </a:r>
            <a:endParaRPr lang="en-GB" sz="2000" dirty="0">
              <a:solidFill>
                <a:schemeClr val="accent1">
                  <a:lumMod val="75000"/>
                </a:schemeClr>
              </a:solidFill>
            </a:endParaRPr>
          </a:p>
        </p:txBody>
      </p:sp>
      <p:sp>
        <p:nvSpPr>
          <p:cNvPr id="10" name="TextBox 9">
            <a:extLst>
              <a:ext uri="{FF2B5EF4-FFF2-40B4-BE49-F238E27FC236}">
                <a16:creationId xmlns:a16="http://schemas.microsoft.com/office/drawing/2014/main" id="{D4023991-191E-4C68-9FB9-89EF5253B9F2}"/>
              </a:ext>
            </a:extLst>
          </p:cNvPr>
          <p:cNvSpPr txBox="1"/>
          <p:nvPr/>
        </p:nvSpPr>
        <p:spPr>
          <a:xfrm>
            <a:off x="7759756" y="6356503"/>
            <a:ext cx="4432244" cy="400110"/>
          </a:xfrm>
          <a:prstGeom prst="rect">
            <a:avLst/>
          </a:prstGeom>
          <a:noFill/>
        </p:spPr>
        <p:txBody>
          <a:bodyPr wrap="square" rtlCol="0">
            <a:spAutoFit/>
          </a:bodyPr>
          <a:lstStyle/>
          <a:p>
            <a:r>
              <a:rPr lang="en-GB" sz="2000" dirty="0">
                <a:solidFill>
                  <a:schemeClr val="accent1">
                    <a:lumMod val="75000"/>
                  </a:schemeClr>
                </a:solidFill>
              </a:rPr>
              <a:t>Fig 2. Franz Radziwill, ‘Strike’, 1931</a:t>
            </a:r>
            <a:r>
              <a:rPr lang="en-GB" sz="2000" baseline="30000" dirty="0">
                <a:solidFill>
                  <a:schemeClr val="accent1">
                    <a:lumMod val="75000"/>
                  </a:schemeClr>
                </a:solidFill>
              </a:rPr>
              <a:t>[4]</a:t>
            </a:r>
          </a:p>
        </p:txBody>
      </p:sp>
      <p:cxnSp>
        <p:nvCxnSpPr>
          <p:cNvPr id="13" name="Straight Connector 12">
            <a:extLst>
              <a:ext uri="{FF2B5EF4-FFF2-40B4-BE49-F238E27FC236}">
                <a16:creationId xmlns:a16="http://schemas.microsoft.com/office/drawing/2014/main" id="{66EE3D01-D744-471B-9A7D-0A27FECD9772}"/>
              </a:ext>
            </a:extLst>
          </p:cNvPr>
          <p:cNvCxnSpPr>
            <a:cxnSpLocks/>
          </p:cNvCxnSpPr>
          <p:nvPr/>
        </p:nvCxnSpPr>
        <p:spPr>
          <a:xfrm>
            <a:off x="2822713" y="2086495"/>
            <a:ext cx="8812695" cy="19369"/>
          </a:xfrm>
          <a:prstGeom prst="line">
            <a:avLst/>
          </a:prstGeom>
          <a:ln w="44450"/>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61190400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96E3E-2B6C-4DBE-AF10-54F5AA9F6910}"/>
              </a:ext>
            </a:extLst>
          </p:cNvPr>
          <p:cNvSpPr>
            <a:spLocks noGrp="1"/>
          </p:cNvSpPr>
          <p:nvPr>
            <p:ph type="title"/>
          </p:nvPr>
        </p:nvSpPr>
        <p:spPr>
          <a:xfrm>
            <a:off x="2933700" y="1351721"/>
            <a:ext cx="8770571" cy="1086679"/>
          </a:xfrm>
        </p:spPr>
        <p:txBody>
          <a:bodyPr>
            <a:normAutofit fontScale="90000"/>
          </a:bodyPr>
          <a:lstStyle/>
          <a:p>
            <a:r>
              <a:rPr lang="en-GB" dirty="0">
                <a:latin typeface="Lucida Handwriting" panose="03010101010101010101" pitchFamily="66" charset="0"/>
              </a:rPr>
              <a:t>Interest in Topic Chosen</a:t>
            </a:r>
            <a:br>
              <a:rPr lang="en-GB" dirty="0">
                <a:latin typeface="Lucida Handwriting" panose="03010101010101010101" pitchFamily="66" charset="0"/>
              </a:rPr>
            </a:br>
            <a:r>
              <a:rPr lang="en-GB" dirty="0">
                <a:latin typeface="Lucida Handwriting" panose="03010101010101010101" pitchFamily="66" charset="0"/>
              </a:rPr>
              <a:t>						</a:t>
            </a:r>
          </a:p>
        </p:txBody>
      </p:sp>
      <p:sp>
        <p:nvSpPr>
          <p:cNvPr id="3" name="Content Placeholder 2">
            <a:extLst>
              <a:ext uri="{FF2B5EF4-FFF2-40B4-BE49-F238E27FC236}">
                <a16:creationId xmlns:a16="http://schemas.microsoft.com/office/drawing/2014/main" id="{AE0782AA-E635-453B-AE49-C5E68363E1BD}"/>
              </a:ext>
            </a:extLst>
          </p:cNvPr>
          <p:cNvSpPr>
            <a:spLocks noGrp="1"/>
          </p:cNvSpPr>
          <p:nvPr>
            <p:ph idx="1"/>
          </p:nvPr>
        </p:nvSpPr>
        <p:spPr>
          <a:xfrm>
            <a:off x="2933700" y="2438399"/>
            <a:ext cx="8770571" cy="3934265"/>
          </a:xfrm>
        </p:spPr>
        <p:txBody>
          <a:bodyPr>
            <a:normAutofit/>
          </a:bodyPr>
          <a:lstStyle/>
          <a:p>
            <a:pPr>
              <a:buFont typeface="Courier New" panose="02070309020205020404" pitchFamily="49" charset="0"/>
              <a:buChar char="o"/>
            </a:pPr>
            <a:r>
              <a:rPr lang="en-GB" dirty="0"/>
              <a:t>Passion for reading and writing fantasy.</a:t>
            </a:r>
          </a:p>
          <a:p>
            <a:pPr>
              <a:buFont typeface="Courier New" panose="02070309020205020404" pitchFamily="49" charset="0"/>
              <a:buChar char="o"/>
            </a:pPr>
            <a:r>
              <a:rPr lang="en-GB" dirty="0"/>
              <a:t>Magical realism allows the exploration of fantastical elements with the comparison to ordinary mundane life.</a:t>
            </a:r>
          </a:p>
          <a:p>
            <a:pPr>
              <a:buFont typeface="Courier New" panose="02070309020205020404" pitchFamily="49" charset="0"/>
              <a:buChar char="o"/>
            </a:pPr>
            <a:r>
              <a:rPr lang="en-GB" dirty="0"/>
              <a:t>Escapism is an important feature in all stories but particularly those included in the fantasy genre. The worlds and features allow readers to step away from their lives and difficulties for a moment to experience something new and exciting. </a:t>
            </a:r>
          </a:p>
          <a:p>
            <a:pPr>
              <a:buFont typeface="Courier New" panose="02070309020205020404" pitchFamily="49" charset="0"/>
              <a:buChar char="o"/>
            </a:pPr>
            <a:r>
              <a:rPr lang="en-GB" dirty="0"/>
              <a:t>Enforce a message to inspire those experiencing difficulties in their lives, so that when they return from reading the story, they have a new ways of dealing with their situations.</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64609507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C5751-512E-4060-A654-095C7192CA45}"/>
              </a:ext>
            </a:extLst>
          </p:cNvPr>
          <p:cNvSpPr>
            <a:spLocks noGrp="1"/>
          </p:cNvSpPr>
          <p:nvPr>
            <p:ph type="title"/>
          </p:nvPr>
        </p:nvSpPr>
        <p:spPr>
          <a:xfrm>
            <a:off x="2933700" y="1392702"/>
            <a:ext cx="8770571" cy="877036"/>
          </a:xfrm>
        </p:spPr>
        <p:txBody>
          <a:bodyPr/>
          <a:lstStyle/>
          <a:p>
            <a:r>
              <a:rPr lang="en-GB" dirty="0">
                <a:latin typeface="Lucida Handwriting" panose="03010101010101010101" pitchFamily="66" charset="0"/>
              </a:rPr>
              <a:t>Key writers influence</a:t>
            </a:r>
          </a:p>
        </p:txBody>
      </p:sp>
      <p:sp>
        <p:nvSpPr>
          <p:cNvPr id="4" name="Content Placeholder 3">
            <a:extLst>
              <a:ext uri="{FF2B5EF4-FFF2-40B4-BE49-F238E27FC236}">
                <a16:creationId xmlns:a16="http://schemas.microsoft.com/office/drawing/2014/main" id="{B1338A0D-D4DA-4DDE-AC29-ECC33E9B2075}"/>
              </a:ext>
            </a:extLst>
          </p:cNvPr>
          <p:cNvSpPr>
            <a:spLocks noGrp="1"/>
          </p:cNvSpPr>
          <p:nvPr>
            <p:ph sz="half" idx="1"/>
          </p:nvPr>
        </p:nvSpPr>
        <p:spPr>
          <a:xfrm>
            <a:off x="2933699" y="2438400"/>
            <a:ext cx="4160519" cy="2149864"/>
          </a:xfrm>
          <a:ln>
            <a:noFill/>
          </a:ln>
          <a:effectLst/>
          <a:scene3d>
            <a:camera prst="orthographicFront">
              <a:rot lat="0" lon="0" rev="0"/>
            </a:camera>
            <a:lightRig rig="chilly" dir="t">
              <a:rot lat="0" lon="0" rev="18480000"/>
            </a:lightRig>
          </a:scene3d>
          <a:sp3d prstMaterial="clear">
            <a:bevelT h="63500"/>
          </a:sp3d>
        </p:spPr>
        <p:txBody>
          <a:bodyPr>
            <a:normAutofit/>
          </a:bodyPr>
          <a:lstStyle/>
          <a:p>
            <a:pPr marL="0" indent="0">
              <a:buNone/>
            </a:pPr>
            <a:r>
              <a:rPr lang="en-GB" sz="2400" dirty="0">
                <a:latin typeface="Lucida Handwriting" panose="03010101010101010101" pitchFamily="66" charset="0"/>
              </a:rPr>
              <a:t>Markus Zusak</a:t>
            </a:r>
          </a:p>
          <a:p>
            <a:pPr>
              <a:buFontTx/>
              <a:buChar char="-"/>
            </a:pPr>
            <a:r>
              <a:rPr lang="en-GB" dirty="0"/>
              <a:t>Death as the narrator in </a:t>
            </a:r>
            <a:r>
              <a:rPr lang="en-GB" i="1" dirty="0"/>
              <a:t>The Book Thief</a:t>
            </a:r>
          </a:p>
          <a:p>
            <a:pPr>
              <a:buFontTx/>
              <a:buChar char="-"/>
            </a:pPr>
            <a:r>
              <a:rPr lang="en-GB" dirty="0"/>
              <a:t>Language and imagery</a:t>
            </a:r>
          </a:p>
        </p:txBody>
      </p:sp>
      <p:sp>
        <p:nvSpPr>
          <p:cNvPr id="5" name="Content Placeholder 4">
            <a:extLst>
              <a:ext uri="{FF2B5EF4-FFF2-40B4-BE49-F238E27FC236}">
                <a16:creationId xmlns:a16="http://schemas.microsoft.com/office/drawing/2014/main" id="{8DB7A037-8A9D-4EFC-9004-2DDB7DB11BE7}"/>
              </a:ext>
            </a:extLst>
          </p:cNvPr>
          <p:cNvSpPr>
            <a:spLocks noGrp="1"/>
          </p:cNvSpPr>
          <p:nvPr>
            <p:ph sz="half" idx="2"/>
          </p:nvPr>
        </p:nvSpPr>
        <p:spPr>
          <a:xfrm>
            <a:off x="7543750" y="2438400"/>
            <a:ext cx="4160519" cy="2149864"/>
          </a:xfrm>
          <a:ln>
            <a:noFill/>
          </a:ln>
          <a:effectLst/>
          <a:scene3d>
            <a:camera prst="orthographicFront">
              <a:rot lat="0" lon="0" rev="0"/>
            </a:camera>
            <a:lightRig rig="chilly" dir="t">
              <a:rot lat="0" lon="0" rev="18480000"/>
            </a:lightRig>
          </a:scene3d>
          <a:sp3d prstMaterial="clear">
            <a:bevelT h="63500"/>
          </a:sp3d>
        </p:spPr>
        <p:txBody>
          <a:bodyPr>
            <a:normAutofit/>
          </a:bodyPr>
          <a:lstStyle/>
          <a:p>
            <a:pPr marL="0" indent="0">
              <a:buNone/>
            </a:pPr>
            <a:r>
              <a:rPr lang="en-GB" sz="2400" dirty="0">
                <a:latin typeface="Lucida Handwriting" panose="03010101010101010101" pitchFamily="66" charset="0"/>
              </a:rPr>
              <a:t>Neil Gaiman</a:t>
            </a:r>
          </a:p>
          <a:p>
            <a:pPr>
              <a:buFontTx/>
              <a:buChar char="-"/>
            </a:pPr>
            <a:r>
              <a:rPr lang="en-GB" dirty="0"/>
              <a:t>Language and imagery </a:t>
            </a:r>
          </a:p>
          <a:p>
            <a:pPr>
              <a:buFontTx/>
              <a:buChar char="-"/>
            </a:pPr>
            <a:r>
              <a:rPr lang="en-GB" dirty="0"/>
              <a:t>Not limited by a directed audience</a:t>
            </a:r>
          </a:p>
          <a:p>
            <a:pPr>
              <a:buFontTx/>
              <a:buChar char="-"/>
            </a:pPr>
            <a:r>
              <a:rPr lang="en-GB" dirty="0"/>
              <a:t>Themes and messages he explores</a:t>
            </a:r>
          </a:p>
          <a:p>
            <a:pPr>
              <a:buFontTx/>
              <a:buChar char="-"/>
            </a:pPr>
            <a:endParaRPr lang="en-GB" dirty="0"/>
          </a:p>
          <a:p>
            <a:pPr>
              <a:buFontTx/>
              <a:buChar char="-"/>
            </a:pPr>
            <a:endParaRPr lang="en-GB" dirty="0"/>
          </a:p>
        </p:txBody>
      </p:sp>
      <p:sp>
        <p:nvSpPr>
          <p:cNvPr id="6" name="Content Placeholder 3">
            <a:extLst>
              <a:ext uri="{FF2B5EF4-FFF2-40B4-BE49-F238E27FC236}">
                <a16:creationId xmlns:a16="http://schemas.microsoft.com/office/drawing/2014/main" id="{FD99D28C-AFE6-4B21-AEDF-6592208B0A91}"/>
              </a:ext>
            </a:extLst>
          </p:cNvPr>
          <p:cNvSpPr txBox="1">
            <a:spLocks/>
          </p:cNvSpPr>
          <p:nvPr/>
        </p:nvSpPr>
        <p:spPr>
          <a:xfrm>
            <a:off x="331175" y="4923692"/>
            <a:ext cx="11860825" cy="1730326"/>
          </a:xfrm>
          <a:prstGeom prst="rect">
            <a:avLst/>
          </a:prstGeom>
        </p:spPr>
        <p:txBody>
          <a:bodyPr vert="horz" lIns="91440" tIns="45720" rIns="91440" bIns="45720" numCol="2" rtlCol="0">
            <a:normAutofit fontScale="25000" lnSpcReduction="20000"/>
          </a:bodyPr>
          <a:lst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0" indent="0">
              <a:buFont typeface="Corbel" panose="020B0503020204020204" pitchFamily="34" charset="0"/>
              <a:buNone/>
            </a:pPr>
            <a:r>
              <a:rPr lang="en-GB" sz="9600" dirty="0">
                <a:latin typeface="Lucida Handwriting" panose="03010101010101010101" pitchFamily="66" charset="0"/>
              </a:rPr>
              <a:t>Magical Realism Books to Read:</a:t>
            </a:r>
          </a:p>
          <a:p>
            <a:pPr>
              <a:buFont typeface="Courier New" panose="02070309020205020404" pitchFamily="49" charset="0"/>
              <a:buChar char="o"/>
            </a:pPr>
            <a:r>
              <a:rPr lang="en-GB" sz="8000" i="1" dirty="0"/>
              <a:t>One Hundred Years of Solitude </a:t>
            </a:r>
            <a:r>
              <a:rPr lang="en-GB" sz="8000" dirty="0"/>
              <a:t>by Gabriel Garc</a:t>
            </a:r>
            <a:r>
              <a:rPr lang="en-GB" sz="8000" dirty="0">
                <a:latin typeface="Corbel" panose="020B0503020204020204" pitchFamily="34" charset="0"/>
              </a:rPr>
              <a:t>í</a:t>
            </a:r>
            <a:r>
              <a:rPr lang="en-GB" sz="8000" dirty="0"/>
              <a:t>a M</a:t>
            </a:r>
            <a:r>
              <a:rPr lang="en-GB" sz="8000" dirty="0">
                <a:latin typeface="Corbel" panose="020B0503020204020204" pitchFamily="34" charset="0"/>
              </a:rPr>
              <a:t>á</a:t>
            </a:r>
            <a:r>
              <a:rPr lang="en-GB" sz="8000" dirty="0"/>
              <a:t>rquez</a:t>
            </a:r>
          </a:p>
          <a:p>
            <a:pPr>
              <a:buFont typeface="Courier New" panose="02070309020205020404" pitchFamily="49" charset="0"/>
              <a:buChar char="o"/>
            </a:pPr>
            <a:r>
              <a:rPr lang="en-GB" sz="8000" dirty="0"/>
              <a:t> </a:t>
            </a:r>
            <a:r>
              <a:rPr lang="en-GB" sz="8000" i="1" dirty="0"/>
              <a:t>The Ocean at the End of the Lane </a:t>
            </a:r>
            <a:r>
              <a:rPr lang="en-GB" sz="8000" dirty="0"/>
              <a:t>by Neil Gaiman</a:t>
            </a:r>
          </a:p>
          <a:p>
            <a:pPr marL="0" indent="0">
              <a:buNone/>
            </a:pPr>
            <a:endParaRPr lang="en-GB" sz="8000" dirty="0"/>
          </a:p>
          <a:p>
            <a:pPr>
              <a:buFont typeface="Courier New" panose="02070309020205020404" pitchFamily="49" charset="0"/>
              <a:buChar char="o"/>
            </a:pPr>
            <a:endParaRPr lang="en-GB" sz="8000" dirty="0"/>
          </a:p>
          <a:p>
            <a:pPr>
              <a:buFont typeface="Courier New" panose="02070309020205020404" pitchFamily="49" charset="0"/>
              <a:buChar char="o"/>
            </a:pPr>
            <a:r>
              <a:rPr lang="en-GB" sz="8000" i="1" dirty="0"/>
              <a:t>When the Moon was Ours </a:t>
            </a:r>
            <a:r>
              <a:rPr lang="en-GB" sz="8000" dirty="0"/>
              <a:t>by Anna-Marie McLemore</a:t>
            </a:r>
          </a:p>
          <a:p>
            <a:pPr>
              <a:buFont typeface="Courier New" panose="02070309020205020404" pitchFamily="49" charset="0"/>
              <a:buChar char="o"/>
            </a:pPr>
            <a:r>
              <a:rPr lang="en-GB" sz="8000" i="1" dirty="0"/>
              <a:t>The Bear and the Nightingale </a:t>
            </a:r>
            <a:r>
              <a:rPr lang="en-GB" sz="8000" dirty="0"/>
              <a:t>by Katherine Arden</a:t>
            </a:r>
          </a:p>
          <a:p>
            <a:pPr>
              <a:buFont typeface="Courier New" panose="02070309020205020404" pitchFamily="49" charset="0"/>
              <a:buChar char="o"/>
            </a:pPr>
            <a:r>
              <a:rPr lang="en-GB" sz="8000" i="1" dirty="0"/>
              <a:t>Beloved</a:t>
            </a:r>
            <a:r>
              <a:rPr lang="en-GB" sz="8000" dirty="0"/>
              <a:t> by Toni Morrison </a:t>
            </a:r>
          </a:p>
          <a:p>
            <a:pPr>
              <a:buFont typeface="Courier New" panose="02070309020205020404" pitchFamily="49" charset="0"/>
              <a:buChar char="o"/>
            </a:pPr>
            <a:endParaRPr lang="en-GB" dirty="0"/>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1227285146"/>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3AC75DC-D29C-4F33-BE93-DC43972D8985}"/>
              </a:ext>
            </a:extLst>
          </p:cNvPr>
          <p:cNvSpPr/>
          <p:nvPr/>
        </p:nvSpPr>
        <p:spPr>
          <a:xfrm>
            <a:off x="3854548" y="2025748"/>
            <a:ext cx="8032652" cy="295421"/>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DD03A086-39E0-4CE2-99C5-1118EBFC39AF}"/>
              </a:ext>
            </a:extLst>
          </p:cNvPr>
          <p:cNvSpPr/>
          <p:nvPr/>
        </p:nvSpPr>
        <p:spPr>
          <a:xfrm>
            <a:off x="140677" y="140677"/>
            <a:ext cx="4051495" cy="6513341"/>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A53CE31D-8841-4041-B2B0-8E6F30ED2B27}"/>
              </a:ext>
            </a:extLst>
          </p:cNvPr>
          <p:cNvSpPr>
            <a:spLocks noGrp="1"/>
          </p:cNvSpPr>
          <p:nvPr>
            <p:ph type="title"/>
          </p:nvPr>
        </p:nvSpPr>
        <p:spPr>
          <a:xfrm>
            <a:off x="140677" y="146314"/>
            <a:ext cx="8770571" cy="1560716"/>
          </a:xfrm>
        </p:spPr>
        <p:txBody>
          <a:bodyPr/>
          <a:lstStyle/>
          <a:p>
            <a:r>
              <a:rPr lang="en-GB" dirty="0">
                <a:latin typeface="Lucida Handwriting" panose="03010101010101010101" pitchFamily="66" charset="0"/>
              </a:rPr>
              <a:t>Example Passage</a:t>
            </a:r>
          </a:p>
        </p:txBody>
      </p:sp>
      <p:sp>
        <p:nvSpPr>
          <p:cNvPr id="3" name="Content Placeholder 2">
            <a:extLst>
              <a:ext uri="{FF2B5EF4-FFF2-40B4-BE49-F238E27FC236}">
                <a16:creationId xmlns:a16="http://schemas.microsoft.com/office/drawing/2014/main" id="{A1F4D0FD-55B6-41C2-9A07-3A50309A744D}"/>
              </a:ext>
            </a:extLst>
          </p:cNvPr>
          <p:cNvSpPr>
            <a:spLocks noGrp="1"/>
          </p:cNvSpPr>
          <p:nvPr>
            <p:ph idx="1"/>
          </p:nvPr>
        </p:nvSpPr>
        <p:spPr>
          <a:xfrm>
            <a:off x="304800" y="956603"/>
            <a:ext cx="11399471" cy="5697415"/>
          </a:xfrm>
        </p:spPr>
        <p:txBody>
          <a:bodyPr>
            <a:normAutofit fontScale="85000" lnSpcReduction="10000"/>
          </a:bodyPr>
          <a:lstStyle/>
          <a:p>
            <a:pPr marL="0" indent="0">
              <a:buNone/>
            </a:pPr>
            <a:r>
              <a:rPr lang="en-GB" dirty="0"/>
              <a:t>- One - </a:t>
            </a:r>
          </a:p>
          <a:p>
            <a:pPr marL="0" indent="0" algn="just">
              <a:buNone/>
            </a:pPr>
            <a:r>
              <a:rPr lang="en-GB" dirty="0"/>
              <a:t>Swaddled in the welcoming embrace of a knitted cocoon, he lets out a yawn that engulfs the squashed features of his face. Smiles stare into him, babbling in an unknown language as a mobile of bobbing heads marvel over this irreplaceable new entity in the world. His eyelids flutter closed, exhausted by the intense lights and kissing lips that chatter strange noises around him. They chuckle softly at his tiny balled-up fist resting on his cushioned cheeks ready for a fight. Their eyes pass over his pursed cherub lips prepared to share the love he has already received in the short four and a half minutes he’s been alive on this Earth. Safely in the arms of his new parents, Milo is carted out of the delivery room, leaving behind his brother, slowly making his painful entrance into the world. </a:t>
            </a:r>
          </a:p>
          <a:p>
            <a:pPr marL="0" indent="0" algn="just">
              <a:buNone/>
            </a:pPr>
            <a:r>
              <a:rPr lang="en-GB" dirty="0"/>
              <a:t>	Missing his brother by minutes, the second boy leaves the confining walls of the empty room alone, the same way that he arrived in. He was silent, not daring to shed a single tear for the mother that didn’t want him. His brown eyes with flecks of liquid gold hardly blink, not wanting to miss a moment that may prepare him for this new found life that he’s been left to tackle on his own. They dart back and forth staring sharply at each twist and turn the nurses direct him in, memorising the path away from his mother, knowing it was one he should never step onto again. He was folded up in blankets and whisked off to yet another lonely room, waiting for the day he would be picked up and loved the way his brother was. I can tell you that this day never arrived. </a:t>
            </a:r>
          </a:p>
          <a:p>
            <a:pPr marL="0" indent="0" algn="just">
              <a:buNone/>
            </a:pPr>
            <a:r>
              <a:rPr lang="en-GB" dirty="0"/>
              <a:t>	At three years, one hundred and sixteen days old, Flynn is adopted for the first time by a young couple desiring a child to love. At three years, one hundred and fifty-two days old, Flynn returns to life in the care home. On Flynn’s sixth birthday he has been chosen for a second time to live with a man and a woman in their early sixties who have never had any children or grandchildren. A week later he is back at the care home. Shortly after turning eleven Flynn is taken in by a middle-aged lady. She has had five children of her own, each of them well into adulthood starting their own lives. This is where Flynn’s life begins.</a:t>
            </a:r>
          </a:p>
          <a:p>
            <a:pPr marL="0" indent="0">
              <a:buNone/>
            </a:pPr>
            <a:endParaRPr lang="en-GB" dirty="0"/>
          </a:p>
        </p:txBody>
      </p:sp>
    </p:spTree>
    <p:extLst>
      <p:ext uri="{BB962C8B-B14F-4D97-AF65-F5344CB8AC3E}">
        <p14:creationId xmlns:p14="http://schemas.microsoft.com/office/powerpoint/2010/main" val="160235069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9F21CC5-D1E4-4319-AF9A-90C4408838BD}"/>
              </a:ext>
            </a:extLst>
          </p:cNvPr>
          <p:cNvSpPr/>
          <p:nvPr/>
        </p:nvSpPr>
        <p:spPr>
          <a:xfrm>
            <a:off x="140677" y="196948"/>
            <a:ext cx="11830929" cy="6471138"/>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88D03EC-3BFD-4EEB-AACD-44B685741EA7}"/>
              </a:ext>
            </a:extLst>
          </p:cNvPr>
          <p:cNvSpPr>
            <a:spLocks noGrp="1"/>
          </p:cNvSpPr>
          <p:nvPr>
            <p:ph type="title"/>
          </p:nvPr>
        </p:nvSpPr>
        <p:spPr>
          <a:xfrm>
            <a:off x="2610116" y="205262"/>
            <a:ext cx="6688603" cy="922830"/>
          </a:xfrm>
        </p:spPr>
        <p:txBody>
          <a:bodyPr/>
          <a:lstStyle/>
          <a:p>
            <a:r>
              <a:rPr lang="en-GB" dirty="0">
                <a:latin typeface="Lucida Handwriting" panose="03010101010101010101" pitchFamily="66" charset="0"/>
              </a:rPr>
              <a:t>Examples of Editing</a:t>
            </a:r>
          </a:p>
        </p:txBody>
      </p:sp>
      <p:sp>
        <p:nvSpPr>
          <p:cNvPr id="3" name="Content Placeholder 2">
            <a:extLst>
              <a:ext uri="{FF2B5EF4-FFF2-40B4-BE49-F238E27FC236}">
                <a16:creationId xmlns:a16="http://schemas.microsoft.com/office/drawing/2014/main" id="{1DFC0A48-993D-4339-83B9-0F10ECDB393C}"/>
              </a:ext>
            </a:extLst>
          </p:cNvPr>
          <p:cNvSpPr>
            <a:spLocks noGrp="1"/>
          </p:cNvSpPr>
          <p:nvPr>
            <p:ph idx="1"/>
          </p:nvPr>
        </p:nvSpPr>
        <p:spPr>
          <a:xfrm>
            <a:off x="1569133" y="2199249"/>
            <a:ext cx="8770571" cy="3651504"/>
          </a:xfrm>
        </p:spPr>
        <p:txBody>
          <a:bodyPr>
            <a:normAutofit/>
          </a:bodyPr>
          <a:lstStyle/>
          <a:p>
            <a:pPr marL="0" lvl="0" indent="0" algn="just">
              <a:buNone/>
            </a:pPr>
            <a:r>
              <a:rPr lang="en-GB" dirty="0">
                <a:solidFill>
                  <a:schemeClr val="tx1"/>
                </a:solidFill>
              </a:rPr>
              <a:t>Swaddled in the</a:t>
            </a:r>
            <a:r>
              <a:rPr lang="en-GB" b="1" dirty="0">
                <a:solidFill>
                  <a:srgbClr val="0070C0"/>
                </a:solidFill>
              </a:rPr>
              <a:t> welcoming embrace of a knitted cocoon</a:t>
            </a:r>
            <a:r>
              <a:rPr lang="en-GB" dirty="0">
                <a:solidFill>
                  <a:srgbClr val="121316">
                    <a:lumMod val="75000"/>
                    <a:lumOff val="25000"/>
                  </a:srgbClr>
                </a:solidFill>
              </a:rPr>
              <a:t>, he lets out a yawn that engulfs the squashed features of his face. Smiles stare into him, </a:t>
            </a:r>
            <a:r>
              <a:rPr lang="en-GB" b="1" dirty="0">
                <a:solidFill>
                  <a:srgbClr val="0070C0"/>
                </a:solidFill>
              </a:rPr>
              <a:t>babbling</a:t>
            </a:r>
            <a:r>
              <a:rPr lang="en-GB" dirty="0">
                <a:solidFill>
                  <a:srgbClr val="121316">
                    <a:lumMod val="75000"/>
                    <a:lumOff val="25000"/>
                  </a:srgbClr>
                </a:solidFill>
              </a:rPr>
              <a:t> in an </a:t>
            </a:r>
            <a:r>
              <a:rPr lang="en-GB" b="1" dirty="0">
                <a:solidFill>
                  <a:srgbClr val="0070C0"/>
                </a:solidFill>
              </a:rPr>
              <a:t>unknown</a:t>
            </a:r>
            <a:r>
              <a:rPr lang="en-GB" dirty="0">
                <a:solidFill>
                  <a:srgbClr val="121316">
                    <a:lumMod val="75000"/>
                    <a:lumOff val="25000"/>
                  </a:srgbClr>
                </a:solidFill>
              </a:rPr>
              <a:t> language as a mobile of bobbing heads </a:t>
            </a:r>
            <a:r>
              <a:rPr lang="en-GB" b="1" dirty="0">
                <a:solidFill>
                  <a:srgbClr val="0070C0"/>
                </a:solidFill>
              </a:rPr>
              <a:t>marvel</a:t>
            </a:r>
            <a:r>
              <a:rPr lang="en-GB" dirty="0">
                <a:solidFill>
                  <a:srgbClr val="121316">
                    <a:lumMod val="75000"/>
                    <a:lumOff val="25000"/>
                  </a:srgbClr>
                </a:solidFill>
              </a:rPr>
              <a:t> over this irreplaceable new entity in the world. His eyelids flutter closed, exhausted by the intense lights and kissing lips that chatter strange noises around him.</a:t>
            </a:r>
            <a:r>
              <a:rPr lang="en-GB" b="1" dirty="0">
                <a:solidFill>
                  <a:srgbClr val="0070C0"/>
                </a:solidFill>
              </a:rPr>
              <a:t> {</a:t>
            </a:r>
            <a:r>
              <a:rPr lang="en-GB" dirty="0">
                <a:solidFill>
                  <a:srgbClr val="121316">
                    <a:lumMod val="75000"/>
                    <a:lumOff val="25000"/>
                  </a:srgbClr>
                </a:solidFill>
              </a:rPr>
              <a:t>They chuckle softly at his tiny balled-up fist resting on his cushioned cheeks ready for a fight. Their eyes pass over his pursed cherub lips prepared to share the love he has already received in the short four and a half minutes he’s been alive on this Earth.</a:t>
            </a:r>
            <a:r>
              <a:rPr lang="en-GB" b="1" dirty="0">
                <a:solidFill>
                  <a:srgbClr val="0070C0"/>
                </a:solidFill>
              </a:rPr>
              <a:t>}</a:t>
            </a:r>
            <a:r>
              <a:rPr lang="en-GB" dirty="0">
                <a:solidFill>
                  <a:srgbClr val="121316">
                    <a:lumMod val="75000"/>
                    <a:lumOff val="25000"/>
                  </a:srgbClr>
                </a:solidFill>
              </a:rPr>
              <a:t> Safely in the arms of his new parents, Milo is carted out of the delivery room, leaving behind his brother, slowly making his painful entrance into the world. </a:t>
            </a:r>
            <a:endParaRPr lang="en-GB" sz="2800" dirty="0"/>
          </a:p>
        </p:txBody>
      </p:sp>
      <p:sp>
        <p:nvSpPr>
          <p:cNvPr id="5" name="TextBox 4">
            <a:extLst>
              <a:ext uri="{FF2B5EF4-FFF2-40B4-BE49-F238E27FC236}">
                <a16:creationId xmlns:a16="http://schemas.microsoft.com/office/drawing/2014/main" id="{5D7F8F4D-62C0-4A53-8050-8944F0B2E1B5}"/>
              </a:ext>
            </a:extLst>
          </p:cNvPr>
          <p:cNvSpPr txBox="1"/>
          <p:nvPr/>
        </p:nvSpPr>
        <p:spPr>
          <a:xfrm>
            <a:off x="220394" y="1113716"/>
            <a:ext cx="6532049" cy="646331"/>
          </a:xfrm>
          <a:prstGeom prst="rect">
            <a:avLst/>
          </a:prstGeom>
          <a:noFill/>
          <a:ln w="28575">
            <a:solidFill>
              <a:srgbClr val="0070C0"/>
            </a:solidFill>
          </a:ln>
        </p:spPr>
        <p:txBody>
          <a:bodyPr wrap="square" rtlCol="0">
            <a:spAutoFit/>
          </a:bodyPr>
          <a:lstStyle/>
          <a:p>
            <a:r>
              <a:rPr lang="en-GB" dirty="0"/>
              <a:t>Originally – “embrace of a knitted blanket cocoon” – removed ‘blanket’ to emphasise imagery of a safety cocoon as seen in nature.</a:t>
            </a:r>
          </a:p>
        </p:txBody>
      </p:sp>
      <p:cxnSp>
        <p:nvCxnSpPr>
          <p:cNvPr id="7" name="Straight Arrow Connector 6">
            <a:extLst>
              <a:ext uri="{FF2B5EF4-FFF2-40B4-BE49-F238E27FC236}">
                <a16:creationId xmlns:a16="http://schemas.microsoft.com/office/drawing/2014/main" id="{97D4AC1B-8F9E-4D76-B8BD-931BA7279D7D}"/>
              </a:ext>
            </a:extLst>
          </p:cNvPr>
          <p:cNvCxnSpPr>
            <a:cxnSpLocks/>
          </p:cNvCxnSpPr>
          <p:nvPr/>
        </p:nvCxnSpPr>
        <p:spPr>
          <a:xfrm>
            <a:off x="5486400" y="1800480"/>
            <a:ext cx="154744" cy="454981"/>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777D8739-254D-4F6C-B2DD-0C41E99803EA}"/>
              </a:ext>
            </a:extLst>
          </p:cNvPr>
          <p:cNvSpPr txBox="1"/>
          <p:nvPr/>
        </p:nvSpPr>
        <p:spPr>
          <a:xfrm>
            <a:off x="9581884" y="827641"/>
            <a:ext cx="2284190" cy="1200329"/>
          </a:xfrm>
          <a:prstGeom prst="rect">
            <a:avLst/>
          </a:prstGeom>
          <a:noFill/>
          <a:ln w="28575">
            <a:solidFill>
              <a:srgbClr val="0070C0"/>
            </a:solidFill>
          </a:ln>
        </p:spPr>
        <p:txBody>
          <a:bodyPr wrap="square" rtlCol="0">
            <a:spAutoFit/>
          </a:bodyPr>
          <a:lstStyle/>
          <a:p>
            <a:r>
              <a:rPr lang="en-GB" dirty="0"/>
              <a:t>Originally – “prating” – changed language to fit with infantilising imagery.</a:t>
            </a:r>
          </a:p>
        </p:txBody>
      </p:sp>
      <p:cxnSp>
        <p:nvCxnSpPr>
          <p:cNvPr id="15" name="Straight Arrow Connector 14">
            <a:extLst>
              <a:ext uri="{FF2B5EF4-FFF2-40B4-BE49-F238E27FC236}">
                <a16:creationId xmlns:a16="http://schemas.microsoft.com/office/drawing/2014/main" id="{E0EFE20E-1DD0-4BCC-90CF-D6BCD9E3064C}"/>
              </a:ext>
            </a:extLst>
          </p:cNvPr>
          <p:cNvCxnSpPr>
            <a:cxnSpLocks/>
          </p:cNvCxnSpPr>
          <p:nvPr/>
        </p:nvCxnSpPr>
        <p:spPr>
          <a:xfrm flipH="1">
            <a:off x="9298719" y="2199249"/>
            <a:ext cx="492395" cy="459414"/>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C8DE2B06-ED8F-4D3D-8F99-2A91E95538AA}"/>
              </a:ext>
            </a:extLst>
          </p:cNvPr>
          <p:cNvSpPr txBox="1"/>
          <p:nvPr/>
        </p:nvSpPr>
        <p:spPr>
          <a:xfrm>
            <a:off x="76837" y="3201018"/>
            <a:ext cx="1485847" cy="2308324"/>
          </a:xfrm>
          <a:prstGeom prst="rect">
            <a:avLst/>
          </a:prstGeom>
          <a:noFill/>
          <a:ln w="28575">
            <a:solidFill>
              <a:srgbClr val="0070C0"/>
            </a:solidFill>
          </a:ln>
        </p:spPr>
        <p:txBody>
          <a:bodyPr wrap="square" rtlCol="0">
            <a:spAutoFit/>
          </a:bodyPr>
          <a:lstStyle/>
          <a:p>
            <a:r>
              <a:rPr lang="en-GB" dirty="0"/>
              <a:t>Originally – “unbeknown” – shortened to ‘unknown’ to shorten word length in a long sentence. </a:t>
            </a:r>
          </a:p>
        </p:txBody>
      </p:sp>
      <p:cxnSp>
        <p:nvCxnSpPr>
          <p:cNvPr id="20" name="Straight Arrow Connector 19">
            <a:extLst>
              <a:ext uri="{FF2B5EF4-FFF2-40B4-BE49-F238E27FC236}">
                <a16:creationId xmlns:a16="http://schemas.microsoft.com/office/drawing/2014/main" id="{85D5E363-544E-4E41-A5EF-EFFAEDC752A5}"/>
              </a:ext>
            </a:extLst>
          </p:cNvPr>
          <p:cNvCxnSpPr>
            <a:cxnSpLocks/>
          </p:cNvCxnSpPr>
          <p:nvPr/>
        </p:nvCxnSpPr>
        <p:spPr>
          <a:xfrm>
            <a:off x="819760" y="3035697"/>
            <a:ext cx="636881" cy="0"/>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398F35FD-C90F-4E44-B798-1CBC100D181B}"/>
              </a:ext>
            </a:extLst>
          </p:cNvPr>
          <p:cNvSpPr txBox="1"/>
          <p:nvPr/>
        </p:nvSpPr>
        <p:spPr>
          <a:xfrm>
            <a:off x="10428993" y="2823324"/>
            <a:ext cx="1686170" cy="2585323"/>
          </a:xfrm>
          <a:prstGeom prst="rect">
            <a:avLst/>
          </a:prstGeom>
          <a:noFill/>
          <a:ln w="28575">
            <a:solidFill>
              <a:srgbClr val="0070C0"/>
            </a:solidFill>
          </a:ln>
        </p:spPr>
        <p:txBody>
          <a:bodyPr wrap="square" rtlCol="0">
            <a:spAutoFit/>
          </a:bodyPr>
          <a:lstStyle/>
          <a:p>
            <a:r>
              <a:rPr lang="en-GB" dirty="0"/>
              <a:t>Originally – “marvel in disbelief” – removed ‘in disbelief’ because it didn’t add anything to the sentence.</a:t>
            </a:r>
          </a:p>
        </p:txBody>
      </p:sp>
      <p:sp>
        <p:nvSpPr>
          <p:cNvPr id="23" name="TextBox 22">
            <a:extLst>
              <a:ext uri="{FF2B5EF4-FFF2-40B4-BE49-F238E27FC236}">
                <a16:creationId xmlns:a16="http://schemas.microsoft.com/office/drawing/2014/main" id="{64A5BFE3-212B-4F00-AE93-02684A950F17}"/>
              </a:ext>
            </a:extLst>
          </p:cNvPr>
          <p:cNvSpPr txBox="1"/>
          <p:nvPr/>
        </p:nvSpPr>
        <p:spPr>
          <a:xfrm>
            <a:off x="6174241" y="5753070"/>
            <a:ext cx="3880071" cy="923330"/>
          </a:xfrm>
          <a:prstGeom prst="rect">
            <a:avLst/>
          </a:prstGeom>
          <a:noFill/>
          <a:ln w="28575">
            <a:solidFill>
              <a:srgbClr val="0070C0"/>
            </a:solidFill>
          </a:ln>
        </p:spPr>
        <p:txBody>
          <a:bodyPr wrap="square" rtlCol="0">
            <a:spAutoFit/>
          </a:bodyPr>
          <a:lstStyle/>
          <a:p>
            <a:r>
              <a:rPr lang="en-GB" dirty="0"/>
              <a:t>Originally – one sentence “…for a fight in contrast to his pursed cherub lips…” – edited into two sentences.</a:t>
            </a:r>
          </a:p>
        </p:txBody>
      </p:sp>
      <p:cxnSp>
        <p:nvCxnSpPr>
          <p:cNvPr id="24" name="Straight Arrow Connector 23">
            <a:extLst>
              <a:ext uri="{FF2B5EF4-FFF2-40B4-BE49-F238E27FC236}">
                <a16:creationId xmlns:a16="http://schemas.microsoft.com/office/drawing/2014/main" id="{C172AE9C-D06A-43F7-BC36-C10B48D2C276}"/>
              </a:ext>
            </a:extLst>
          </p:cNvPr>
          <p:cNvCxnSpPr>
            <a:cxnSpLocks/>
          </p:cNvCxnSpPr>
          <p:nvPr/>
        </p:nvCxnSpPr>
        <p:spPr>
          <a:xfrm flipH="1" flipV="1">
            <a:off x="7824974" y="3109624"/>
            <a:ext cx="2460462" cy="148556"/>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F16EDF5-D454-463D-9C20-51B2BEDB6A09}"/>
              </a:ext>
            </a:extLst>
          </p:cNvPr>
          <p:cNvCxnSpPr>
            <a:cxnSpLocks/>
          </p:cNvCxnSpPr>
          <p:nvPr/>
        </p:nvCxnSpPr>
        <p:spPr>
          <a:xfrm flipH="1" flipV="1">
            <a:off x="8398412" y="4888044"/>
            <a:ext cx="126171" cy="741841"/>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3737002"/>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C2DC9A-1826-4CC4-A5A8-80EFE2E099FD}"/>
              </a:ext>
            </a:extLst>
          </p:cNvPr>
          <p:cNvSpPr>
            <a:spLocks noGrp="1"/>
          </p:cNvSpPr>
          <p:nvPr>
            <p:ph type="title"/>
          </p:nvPr>
        </p:nvSpPr>
        <p:spPr>
          <a:xfrm>
            <a:off x="2933700" y="1308295"/>
            <a:ext cx="8770571" cy="1003646"/>
          </a:xfrm>
        </p:spPr>
        <p:txBody>
          <a:bodyPr/>
          <a:lstStyle/>
          <a:p>
            <a:r>
              <a:rPr lang="en-GB" dirty="0">
                <a:latin typeface="Lucida Handwriting" panose="03010101010101010101" pitchFamily="66" charset="0"/>
              </a:rPr>
              <a:t>Strengths and Weaknesses</a:t>
            </a:r>
          </a:p>
        </p:txBody>
      </p:sp>
      <p:sp>
        <p:nvSpPr>
          <p:cNvPr id="10" name="Content Placeholder 3">
            <a:extLst>
              <a:ext uri="{FF2B5EF4-FFF2-40B4-BE49-F238E27FC236}">
                <a16:creationId xmlns:a16="http://schemas.microsoft.com/office/drawing/2014/main" id="{43F690EC-876A-4E05-B353-E78AF8D49136}"/>
              </a:ext>
            </a:extLst>
          </p:cNvPr>
          <p:cNvSpPr>
            <a:spLocks noGrp="1"/>
          </p:cNvSpPr>
          <p:nvPr>
            <p:ph sz="half" idx="1"/>
          </p:nvPr>
        </p:nvSpPr>
        <p:spPr>
          <a:xfrm>
            <a:off x="7543752" y="2630375"/>
            <a:ext cx="4160519" cy="3235852"/>
          </a:xfrm>
          <a:ln>
            <a:noFill/>
          </a:ln>
          <a:effectLst/>
          <a:scene3d>
            <a:camera prst="orthographicFront">
              <a:rot lat="0" lon="0" rev="0"/>
            </a:camera>
            <a:lightRig rig="chilly" dir="t">
              <a:rot lat="0" lon="0" rev="18480000"/>
            </a:lightRig>
          </a:scene3d>
          <a:sp3d prstMaterial="clear">
            <a:bevelT h="63500"/>
          </a:sp3d>
        </p:spPr>
        <p:txBody>
          <a:bodyPr>
            <a:normAutofit fontScale="92500"/>
          </a:bodyPr>
          <a:lstStyle/>
          <a:p>
            <a:pPr marL="0" indent="0">
              <a:buNone/>
            </a:pPr>
            <a:r>
              <a:rPr lang="en-GB" sz="2600" dirty="0">
                <a:latin typeface="Lucida Handwriting" panose="03010101010101010101" pitchFamily="66" charset="0"/>
              </a:rPr>
              <a:t>Weaknesses</a:t>
            </a:r>
          </a:p>
          <a:p>
            <a:pPr>
              <a:buFont typeface="Courier New" panose="02070309020205020404" pitchFamily="49" charset="0"/>
              <a:buChar char="o"/>
            </a:pPr>
            <a:r>
              <a:rPr lang="en-GB" dirty="0"/>
              <a:t>Dialogue can come across unnatural.</a:t>
            </a:r>
          </a:p>
          <a:p>
            <a:pPr>
              <a:buFont typeface="Courier New" panose="02070309020205020404" pitchFamily="49" charset="0"/>
              <a:buChar char="o"/>
            </a:pPr>
            <a:r>
              <a:rPr lang="en-GB" dirty="0"/>
              <a:t>Often have to rework sentences to find the right words (see editing example ‘prating’ to ‘babbling’).</a:t>
            </a:r>
          </a:p>
          <a:p>
            <a:pPr>
              <a:buFont typeface="Courier New" panose="02070309020205020404" pitchFamily="49" charset="0"/>
              <a:buChar char="o"/>
            </a:pPr>
            <a:r>
              <a:rPr lang="en-GB" dirty="0"/>
              <a:t>Keeping in one tense.</a:t>
            </a:r>
          </a:p>
          <a:p>
            <a:pPr>
              <a:buFont typeface="Courier New" panose="02070309020205020404" pitchFamily="49" charset="0"/>
              <a:buChar char="o"/>
            </a:pPr>
            <a:r>
              <a:rPr lang="en-GB" dirty="0"/>
              <a:t>Adding unnecessary words to sentences.</a:t>
            </a:r>
          </a:p>
          <a:p>
            <a:pPr>
              <a:buFontTx/>
              <a:buChar char="-"/>
            </a:pPr>
            <a:endParaRPr lang="en-GB" i="1" dirty="0"/>
          </a:p>
        </p:txBody>
      </p:sp>
      <p:sp>
        <p:nvSpPr>
          <p:cNvPr id="11" name="Content Placeholder 3">
            <a:extLst>
              <a:ext uri="{FF2B5EF4-FFF2-40B4-BE49-F238E27FC236}">
                <a16:creationId xmlns:a16="http://schemas.microsoft.com/office/drawing/2014/main" id="{50404274-2D70-4EBC-9B9C-607322A27DA8}"/>
              </a:ext>
            </a:extLst>
          </p:cNvPr>
          <p:cNvSpPr txBox="1">
            <a:spLocks/>
          </p:cNvSpPr>
          <p:nvPr/>
        </p:nvSpPr>
        <p:spPr>
          <a:xfrm>
            <a:off x="3086100" y="2630374"/>
            <a:ext cx="4160519" cy="3235853"/>
          </a:xfrm>
          <a:prstGeom prst="rect">
            <a:avLst/>
          </a:prstGeom>
          <a:ln>
            <a:noFill/>
          </a:ln>
          <a:effectLst/>
          <a:scene3d>
            <a:camera prst="orthographicFront">
              <a:rot lat="0" lon="0" rev="0"/>
            </a:camera>
            <a:lightRig rig="chilly" dir="t">
              <a:rot lat="0" lon="0" rev="18480000"/>
            </a:lightRig>
          </a:scene3d>
          <a:sp3d prstMaterial="clear">
            <a:bevelT h="63500"/>
          </a:sp3d>
        </p:spPr>
        <p:txBody>
          <a:bodyPr vert="horz" lIns="91440" tIns="45720" rIns="91440" bIns="45720" rtlCol="0">
            <a:normAutofit/>
          </a:bodyPr>
          <a:lst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0" indent="0">
              <a:buFont typeface="Corbel" panose="020B0503020204020204" pitchFamily="34" charset="0"/>
              <a:buNone/>
            </a:pPr>
            <a:r>
              <a:rPr lang="en-GB" sz="2400" dirty="0">
                <a:latin typeface="Lucida Handwriting" panose="03010101010101010101" pitchFamily="66" charset="0"/>
              </a:rPr>
              <a:t>Strengths </a:t>
            </a:r>
          </a:p>
          <a:p>
            <a:pPr>
              <a:buFont typeface="Courier New" panose="02070309020205020404" pitchFamily="49" charset="0"/>
              <a:buChar char="o"/>
            </a:pPr>
            <a:r>
              <a:rPr lang="en-GB" dirty="0"/>
              <a:t>Ability to observe people’s actions and incorporate them into words.</a:t>
            </a:r>
          </a:p>
          <a:p>
            <a:pPr>
              <a:buFont typeface="Courier New" panose="02070309020205020404" pitchFamily="49" charset="0"/>
              <a:buChar char="o"/>
            </a:pPr>
            <a:r>
              <a:rPr lang="en-GB" dirty="0"/>
              <a:t>Descriptions of worlds and landscapes.</a:t>
            </a:r>
          </a:p>
          <a:p>
            <a:pPr>
              <a:buFont typeface="Courier New" panose="02070309020205020404" pitchFamily="49" charset="0"/>
              <a:buChar char="o"/>
            </a:pPr>
            <a:r>
              <a:rPr lang="en-GB" dirty="0"/>
              <a:t>Character design.</a:t>
            </a:r>
          </a:p>
          <a:p>
            <a:pPr>
              <a:buFont typeface="Courier New" panose="02070309020205020404" pitchFamily="49" charset="0"/>
              <a:buChar char="o"/>
            </a:pPr>
            <a:r>
              <a:rPr lang="en-GB" dirty="0"/>
              <a:t>Time management.</a:t>
            </a:r>
          </a:p>
        </p:txBody>
      </p:sp>
    </p:spTree>
    <p:extLst>
      <p:ext uri="{BB962C8B-B14F-4D97-AF65-F5344CB8AC3E}">
        <p14:creationId xmlns:p14="http://schemas.microsoft.com/office/powerpoint/2010/main" val="20300756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D2B17-716A-4C4A-A46A-BA3AB12DEF0C}"/>
              </a:ext>
            </a:extLst>
          </p:cNvPr>
          <p:cNvSpPr>
            <a:spLocks noGrp="1"/>
          </p:cNvSpPr>
          <p:nvPr>
            <p:ph type="title"/>
          </p:nvPr>
        </p:nvSpPr>
        <p:spPr>
          <a:xfrm>
            <a:off x="7568418" y="1741075"/>
            <a:ext cx="4016632" cy="1687924"/>
          </a:xfrm>
        </p:spPr>
        <p:txBody>
          <a:bodyPr/>
          <a:lstStyle/>
          <a:p>
            <a:r>
              <a:rPr lang="en-GB" sz="3200" dirty="0">
                <a:latin typeface="Lucida Handwriting" panose="03010101010101010101" pitchFamily="66" charset="0"/>
              </a:rPr>
              <a:t>Character Study - Flynn</a:t>
            </a:r>
          </a:p>
        </p:txBody>
      </p:sp>
      <p:sp>
        <p:nvSpPr>
          <p:cNvPr id="5" name="Text Placeholder 4">
            <a:extLst>
              <a:ext uri="{FF2B5EF4-FFF2-40B4-BE49-F238E27FC236}">
                <a16:creationId xmlns:a16="http://schemas.microsoft.com/office/drawing/2014/main" id="{583DA868-4E2E-498A-A0F1-0BC565D59267}"/>
              </a:ext>
            </a:extLst>
          </p:cNvPr>
          <p:cNvSpPr>
            <a:spLocks noGrp="1"/>
          </p:cNvSpPr>
          <p:nvPr>
            <p:ph type="body" sz="half" idx="2"/>
          </p:nvPr>
        </p:nvSpPr>
        <p:spPr>
          <a:xfrm>
            <a:off x="7568418" y="3532178"/>
            <a:ext cx="4016632" cy="2431300"/>
          </a:xfrm>
        </p:spPr>
        <p:txBody>
          <a:bodyPr>
            <a:normAutofit/>
          </a:bodyPr>
          <a:lstStyle/>
          <a:p>
            <a:pPr marL="285750" indent="-285750">
              <a:spcBef>
                <a:spcPts val="600"/>
              </a:spcBef>
              <a:buFont typeface="Arial" panose="020B0604020202020204" pitchFamily="34" charset="0"/>
              <a:buChar char="•"/>
            </a:pPr>
            <a:r>
              <a:rPr lang="en-GB" sz="1800" dirty="0"/>
              <a:t>Eleven years old </a:t>
            </a:r>
          </a:p>
          <a:p>
            <a:pPr marL="285750" indent="-285750">
              <a:spcBef>
                <a:spcPts val="600"/>
              </a:spcBef>
              <a:buFont typeface="Arial" panose="020B0604020202020204" pitchFamily="34" charset="0"/>
              <a:buChar char="•"/>
            </a:pPr>
            <a:r>
              <a:rPr lang="en-GB" sz="1800" dirty="0"/>
              <a:t>Long, floppy, dirty blond hair</a:t>
            </a:r>
          </a:p>
          <a:p>
            <a:pPr marL="285750" indent="-285750">
              <a:spcBef>
                <a:spcPts val="600"/>
              </a:spcBef>
              <a:buFont typeface="Arial" panose="020B0604020202020204" pitchFamily="34" charset="0"/>
              <a:buChar char="•"/>
            </a:pPr>
            <a:r>
              <a:rPr lang="en-GB" sz="1800" dirty="0"/>
              <a:t>Brown eyes</a:t>
            </a:r>
          </a:p>
          <a:p>
            <a:pPr marL="285750" indent="-285750">
              <a:spcBef>
                <a:spcPts val="600"/>
              </a:spcBef>
              <a:buFont typeface="Arial" panose="020B0604020202020204" pitchFamily="34" charset="0"/>
              <a:buChar char="•"/>
            </a:pPr>
            <a:r>
              <a:rPr lang="en-GB" sz="1800" dirty="0"/>
              <a:t>Skinny </a:t>
            </a:r>
          </a:p>
          <a:p>
            <a:pPr marL="285750" indent="-285750">
              <a:spcBef>
                <a:spcPts val="600"/>
              </a:spcBef>
              <a:buFont typeface="Arial" panose="020B0604020202020204" pitchFamily="34" charset="0"/>
              <a:buChar char="•"/>
            </a:pPr>
            <a:r>
              <a:rPr lang="en-GB" sz="1800" dirty="0"/>
              <a:t>Wears oversized/hand-me-down clothes (a hoodie, shorts and trainers)</a:t>
            </a:r>
          </a:p>
          <a:p>
            <a:pPr marL="285750" indent="-285750">
              <a:buFont typeface="Arial" panose="020B0604020202020204" pitchFamily="34" charset="0"/>
              <a:buChar char="•"/>
            </a:pPr>
            <a:endParaRPr lang="en-GB" dirty="0"/>
          </a:p>
        </p:txBody>
      </p:sp>
      <p:pic>
        <p:nvPicPr>
          <p:cNvPr id="13" name="Picture 12">
            <a:extLst>
              <a:ext uri="{FF2B5EF4-FFF2-40B4-BE49-F238E27FC236}">
                <a16:creationId xmlns:a16="http://schemas.microsoft.com/office/drawing/2014/main" id="{B60CA3EC-5734-41E9-8E74-C8AFCD576D3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2947483" y="0"/>
            <a:ext cx="4452543" cy="6858000"/>
          </a:xfrm>
          <a:prstGeom prst="rect">
            <a:avLst/>
          </a:prstGeom>
        </p:spPr>
      </p:pic>
    </p:spTree>
    <p:extLst>
      <p:ext uri="{BB962C8B-B14F-4D97-AF65-F5344CB8AC3E}">
        <p14:creationId xmlns:p14="http://schemas.microsoft.com/office/powerpoint/2010/main" val="231790609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25826-1C9F-4B72-AE29-294E5F540526}"/>
              </a:ext>
            </a:extLst>
          </p:cNvPr>
          <p:cNvSpPr>
            <a:spLocks noGrp="1"/>
          </p:cNvSpPr>
          <p:nvPr>
            <p:ph type="title"/>
          </p:nvPr>
        </p:nvSpPr>
        <p:spPr>
          <a:xfrm>
            <a:off x="8018586" y="1741075"/>
            <a:ext cx="3688528" cy="1687924"/>
          </a:xfrm>
        </p:spPr>
        <p:txBody>
          <a:bodyPr/>
          <a:lstStyle/>
          <a:p>
            <a:r>
              <a:rPr lang="en-GB" sz="3200" dirty="0">
                <a:latin typeface="Lucida Handwriting" panose="03010101010101010101" pitchFamily="66" charset="0"/>
              </a:rPr>
              <a:t>Character Study - Milo</a:t>
            </a:r>
          </a:p>
        </p:txBody>
      </p:sp>
      <p:sp>
        <p:nvSpPr>
          <p:cNvPr id="5" name="Text Placeholder 4">
            <a:extLst>
              <a:ext uri="{FF2B5EF4-FFF2-40B4-BE49-F238E27FC236}">
                <a16:creationId xmlns:a16="http://schemas.microsoft.com/office/drawing/2014/main" id="{DB3CE06B-D44B-4840-B8E0-099A9557DECC}"/>
              </a:ext>
            </a:extLst>
          </p:cNvPr>
          <p:cNvSpPr>
            <a:spLocks noGrp="1"/>
          </p:cNvSpPr>
          <p:nvPr>
            <p:ph type="body" sz="half" idx="2"/>
          </p:nvPr>
        </p:nvSpPr>
        <p:spPr>
          <a:xfrm>
            <a:off x="8015792" y="3548269"/>
            <a:ext cx="3688528" cy="2872194"/>
          </a:xfrm>
        </p:spPr>
        <p:txBody>
          <a:bodyPr>
            <a:normAutofit/>
          </a:bodyPr>
          <a:lstStyle/>
          <a:p>
            <a:pPr marL="285750" indent="-285750">
              <a:spcBef>
                <a:spcPts val="600"/>
              </a:spcBef>
              <a:buFont typeface="Arial" panose="020B0604020202020204" pitchFamily="34" charset="0"/>
              <a:buChar char="•"/>
            </a:pPr>
            <a:r>
              <a:rPr lang="en-GB" sz="1800" dirty="0"/>
              <a:t>Eleven years old</a:t>
            </a:r>
          </a:p>
          <a:p>
            <a:pPr marL="285750" indent="-285750">
              <a:spcBef>
                <a:spcPts val="600"/>
              </a:spcBef>
              <a:buFont typeface="Arial" panose="020B0604020202020204" pitchFamily="34" charset="0"/>
              <a:buChar char="•"/>
            </a:pPr>
            <a:r>
              <a:rPr lang="en-GB" sz="1800" dirty="0"/>
              <a:t>Curly blond hair</a:t>
            </a:r>
          </a:p>
          <a:p>
            <a:pPr marL="285750" indent="-285750">
              <a:spcBef>
                <a:spcPts val="600"/>
              </a:spcBef>
              <a:buFont typeface="Arial" panose="020B0604020202020204" pitchFamily="34" charset="0"/>
              <a:buChar char="•"/>
            </a:pPr>
            <a:r>
              <a:rPr lang="en-GB" sz="1800" dirty="0"/>
              <a:t>Brown eyes </a:t>
            </a:r>
          </a:p>
          <a:p>
            <a:pPr marL="285750" indent="-285750">
              <a:spcBef>
                <a:spcPts val="600"/>
              </a:spcBef>
              <a:buFont typeface="Arial" panose="020B0604020202020204" pitchFamily="34" charset="0"/>
              <a:buChar char="•"/>
            </a:pPr>
            <a:r>
              <a:rPr lang="en-GB" sz="1800" dirty="0"/>
              <a:t>Neatly dressed (white shirt, chino trousers, suspenders, bow tie and smart shoes)</a:t>
            </a:r>
          </a:p>
        </p:txBody>
      </p:sp>
      <p:pic>
        <p:nvPicPr>
          <p:cNvPr id="9" name="Picture 8">
            <a:extLst>
              <a:ext uri="{FF2B5EF4-FFF2-40B4-BE49-F238E27FC236}">
                <a16:creationId xmlns:a16="http://schemas.microsoft.com/office/drawing/2014/main" id="{B66991EA-73AC-4CD3-8984-25CAE90E509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2952656" y="0"/>
            <a:ext cx="4917437" cy="6858000"/>
          </a:xfrm>
          <a:prstGeom prst="rect">
            <a:avLst/>
          </a:prstGeom>
        </p:spPr>
      </p:pic>
    </p:spTree>
    <p:extLst>
      <p:ext uri="{BB962C8B-B14F-4D97-AF65-F5344CB8AC3E}">
        <p14:creationId xmlns:p14="http://schemas.microsoft.com/office/powerpoint/2010/main" val="1723318395"/>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0065E2A-1D2B-4B75-9A62-F2268BC47743}"/>
              </a:ext>
            </a:extLst>
          </p:cNvPr>
          <p:cNvSpPr/>
          <p:nvPr/>
        </p:nvSpPr>
        <p:spPr>
          <a:xfrm>
            <a:off x="384313" y="218662"/>
            <a:ext cx="11608904" cy="6420678"/>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A19692E-CA14-434E-8EBC-604B2E05EC92}"/>
              </a:ext>
            </a:extLst>
          </p:cNvPr>
          <p:cNvSpPr>
            <a:spLocks noGrp="1"/>
          </p:cNvSpPr>
          <p:nvPr>
            <p:ph type="title"/>
          </p:nvPr>
        </p:nvSpPr>
        <p:spPr>
          <a:xfrm>
            <a:off x="6692484" y="218661"/>
            <a:ext cx="5300733" cy="841514"/>
          </a:xfrm>
        </p:spPr>
        <p:txBody>
          <a:bodyPr/>
          <a:lstStyle/>
          <a:p>
            <a:r>
              <a:rPr lang="en-GB" dirty="0">
                <a:latin typeface="Lucida Handwriting" panose="03010101010101010101" pitchFamily="66" charset="0"/>
              </a:rPr>
              <a:t>Illuminated Letters</a:t>
            </a:r>
          </a:p>
        </p:txBody>
      </p:sp>
      <p:sp>
        <p:nvSpPr>
          <p:cNvPr id="5" name="Text Placeholder 4">
            <a:extLst>
              <a:ext uri="{FF2B5EF4-FFF2-40B4-BE49-F238E27FC236}">
                <a16:creationId xmlns:a16="http://schemas.microsoft.com/office/drawing/2014/main" id="{CF679BE3-5919-4633-873D-55BD4E17611F}"/>
              </a:ext>
            </a:extLst>
          </p:cNvPr>
          <p:cNvSpPr>
            <a:spLocks noGrp="1"/>
          </p:cNvSpPr>
          <p:nvPr>
            <p:ph type="body" sz="half" idx="2"/>
          </p:nvPr>
        </p:nvSpPr>
        <p:spPr>
          <a:xfrm>
            <a:off x="6798365" y="1179444"/>
            <a:ext cx="4905955" cy="5459894"/>
          </a:xfrm>
        </p:spPr>
        <p:txBody>
          <a:bodyPr>
            <a:normAutofit lnSpcReduction="10000"/>
          </a:bodyPr>
          <a:lstStyle/>
          <a:p>
            <a:pPr marL="285750" indent="-285750">
              <a:buFont typeface="Courier New" panose="02070309020205020404" pitchFamily="49" charset="0"/>
              <a:buChar char="o"/>
            </a:pPr>
            <a:r>
              <a:rPr lang="en-GB" dirty="0"/>
              <a:t>Illuminated letters were primarily used in religious texts up until the 12</a:t>
            </a:r>
            <a:r>
              <a:rPr lang="en-GB" baseline="30000" dirty="0"/>
              <a:t>th</a:t>
            </a:r>
            <a:r>
              <a:rPr lang="en-GB" dirty="0"/>
              <a:t> century.</a:t>
            </a:r>
          </a:p>
          <a:p>
            <a:pPr marL="285750" indent="-285750">
              <a:buFont typeface="Courier New" panose="02070309020205020404" pitchFamily="49" charset="0"/>
              <a:buChar char="o"/>
            </a:pPr>
            <a:r>
              <a:rPr lang="en-GB" dirty="0"/>
              <a:t>They are illustrative letters, drawings and borders with beautiful colours and designs.</a:t>
            </a:r>
          </a:p>
          <a:p>
            <a:pPr marL="285750" indent="-285750">
              <a:buFont typeface="Courier New" panose="02070309020205020404" pitchFamily="49" charset="0"/>
              <a:buChar char="o"/>
            </a:pPr>
            <a:r>
              <a:rPr lang="en-GB" dirty="0"/>
              <a:t>Illuminations derive from the Latin </a:t>
            </a:r>
            <a:r>
              <a:rPr lang="en-GB" i="1" dirty="0"/>
              <a:t>illuminare</a:t>
            </a:r>
            <a:r>
              <a:rPr lang="en-GB" dirty="0"/>
              <a:t>, meaning ‘to light up’, which was achieved in manuscripts through the use of gold and silver foils which would glow on the page.</a:t>
            </a:r>
          </a:p>
          <a:p>
            <a:pPr marL="285750" indent="-285750">
              <a:buFont typeface="Courier New" panose="02070309020205020404" pitchFamily="49" charset="0"/>
              <a:buChar char="o"/>
            </a:pPr>
            <a:r>
              <a:rPr lang="en-GB" dirty="0"/>
              <a:t>Mine have been influenced by the letters seen in fairy tales.</a:t>
            </a:r>
          </a:p>
          <a:p>
            <a:pPr marL="285750" indent="-285750">
              <a:buFont typeface="Courier New" panose="02070309020205020404" pitchFamily="49" charset="0"/>
              <a:buChar char="o"/>
            </a:pPr>
            <a:r>
              <a:rPr lang="en-GB" dirty="0"/>
              <a:t>Each of my letters will contain imagery from the chapter they are beginning.</a:t>
            </a:r>
          </a:p>
          <a:p>
            <a:pPr marL="285750" indent="-285750">
              <a:buFont typeface="Courier New" panose="02070309020205020404" pitchFamily="49" charset="0"/>
              <a:buChar char="o"/>
            </a:pPr>
            <a:r>
              <a:rPr lang="en-GB" dirty="0"/>
              <a:t>I have decided to use monochrome shades with a pop of colour from one of the images.</a:t>
            </a:r>
          </a:p>
          <a:p>
            <a:pPr marL="285750" indent="-285750">
              <a:buFont typeface="Courier New" panose="02070309020205020404" pitchFamily="49" charset="0"/>
              <a:buChar char="o"/>
            </a:pPr>
            <a:r>
              <a:rPr lang="en-GB" dirty="0"/>
              <a:t>Each letter at the beginning of the chapters will spell out the final word of the last chapter – SACRIFICE.</a:t>
            </a:r>
          </a:p>
        </p:txBody>
      </p:sp>
      <p:pic>
        <p:nvPicPr>
          <p:cNvPr id="12" name="Picture 11">
            <a:extLst>
              <a:ext uri="{FF2B5EF4-FFF2-40B4-BE49-F238E27FC236}">
                <a16:creationId xmlns:a16="http://schemas.microsoft.com/office/drawing/2014/main" id="{2EB3D242-4AEF-4E2B-B779-7EC7779688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308171" cy="6858000"/>
          </a:xfrm>
          <a:prstGeom prst="rect">
            <a:avLst/>
          </a:prstGeom>
        </p:spPr>
      </p:pic>
    </p:spTree>
    <p:extLst>
      <p:ext uri="{BB962C8B-B14F-4D97-AF65-F5344CB8AC3E}">
        <p14:creationId xmlns:p14="http://schemas.microsoft.com/office/powerpoint/2010/main" val="1708548392"/>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AE2D07A-3457-4501-AF63-16C8B9DF3F5E}"/>
              </a:ext>
            </a:extLst>
          </p:cNvPr>
          <p:cNvSpPr/>
          <p:nvPr/>
        </p:nvSpPr>
        <p:spPr>
          <a:xfrm>
            <a:off x="168812" y="211015"/>
            <a:ext cx="11844997" cy="6471139"/>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A59327A5-29BE-4F3D-A8CB-111E54194719}"/>
              </a:ext>
            </a:extLst>
          </p:cNvPr>
          <p:cNvSpPr>
            <a:spLocks noGrp="1"/>
          </p:cNvSpPr>
          <p:nvPr>
            <p:ph type="title"/>
          </p:nvPr>
        </p:nvSpPr>
        <p:spPr>
          <a:xfrm>
            <a:off x="351692" y="520504"/>
            <a:ext cx="8770571" cy="1560716"/>
          </a:xfrm>
        </p:spPr>
        <p:txBody>
          <a:bodyPr/>
          <a:lstStyle/>
          <a:p>
            <a:r>
              <a:rPr lang="en-GB" dirty="0">
                <a:latin typeface="Lucida Handwriting" panose="03010101010101010101" pitchFamily="66" charset="0"/>
              </a:rPr>
              <a:t>Notes to Accompany Slides</a:t>
            </a:r>
          </a:p>
        </p:txBody>
      </p:sp>
      <p:sp>
        <p:nvSpPr>
          <p:cNvPr id="6" name="Content Placeholder 5">
            <a:extLst>
              <a:ext uri="{FF2B5EF4-FFF2-40B4-BE49-F238E27FC236}">
                <a16:creationId xmlns:a16="http://schemas.microsoft.com/office/drawing/2014/main" id="{05AB5789-B32A-47AD-A5C4-D29A2267DA6E}"/>
              </a:ext>
            </a:extLst>
          </p:cNvPr>
          <p:cNvSpPr>
            <a:spLocks noGrp="1"/>
          </p:cNvSpPr>
          <p:nvPr>
            <p:ph idx="1"/>
          </p:nvPr>
        </p:nvSpPr>
        <p:spPr>
          <a:xfrm>
            <a:off x="351692" y="1589649"/>
            <a:ext cx="11352579" cy="5655212"/>
          </a:xfrm>
        </p:spPr>
        <p:txBody>
          <a:bodyPr>
            <a:normAutofit/>
          </a:bodyPr>
          <a:lstStyle/>
          <a:p>
            <a:pPr marL="0" indent="0">
              <a:buNone/>
            </a:pPr>
            <a:r>
              <a:rPr lang="en-GB" sz="1800" dirty="0"/>
              <a:t>Slide 2</a:t>
            </a:r>
          </a:p>
          <a:p>
            <a:pPr marL="0" indent="0">
              <a:buNone/>
            </a:pPr>
            <a:r>
              <a:rPr lang="en-GB" sz="1800" dirty="0"/>
              <a:t>The idea for my project is to write a young adult magical realism novella. The basic plot is that there are twin boys who are separated at birth, one has a normal family life, the other is passed through care homes and foster families. At eleven years old they are reunited. The second boy has an overactive imagination that begins to filter into reality. It will be narrated by an omniscient narrator known as Echo, or Near-Death Experience.</a:t>
            </a:r>
          </a:p>
          <a:p>
            <a:pPr marL="0" indent="0">
              <a:buNone/>
            </a:pPr>
            <a:r>
              <a:rPr lang="en-GB" sz="1800" dirty="0"/>
              <a:t>Slide 3</a:t>
            </a:r>
          </a:p>
          <a:p>
            <a:pPr marL="0" indent="0">
              <a:buNone/>
            </a:pPr>
            <a:r>
              <a:rPr lang="en-GB" sz="1800" dirty="0"/>
              <a:t>The term magical realism is a result of German art critic Franz </a:t>
            </a:r>
            <a:r>
              <a:rPr lang="en-GB" sz="1800" dirty="0" err="1"/>
              <a:t>Roh’s</a:t>
            </a:r>
            <a:r>
              <a:rPr lang="en-GB" sz="1800" dirty="0"/>
              <a:t> introduction of Post-Expressionism as a response to realism. </a:t>
            </a:r>
            <a:r>
              <a:rPr lang="en-GB" sz="1800" dirty="0" err="1"/>
              <a:t>Roh</a:t>
            </a:r>
            <a:r>
              <a:rPr lang="en-GB" sz="1800" dirty="0"/>
              <a:t> stated that “objects had been lost to abstraction and were now being recuperated by the magical realists.”</a:t>
            </a:r>
            <a:r>
              <a:rPr lang="en-GB" sz="1800" baseline="30000" dirty="0"/>
              <a:t>[5] </a:t>
            </a:r>
            <a:r>
              <a:rPr lang="en-GB" sz="1800" dirty="0"/>
              <a:t>This suggests that art breathes new life into the every day through precise lines and colours, to return to the realism of humanity and structures and move away from the abstract forms of expressionism. The years following WW1 became a period to rediscover symbolism and magic realism. As you can see from the examples of Rousseau and </a:t>
            </a:r>
            <a:r>
              <a:rPr lang="en-GB" sz="1800" dirty="0" err="1"/>
              <a:t>Radziwill’s</a:t>
            </a:r>
            <a:r>
              <a:rPr lang="en-GB" sz="1800" dirty="0"/>
              <a:t> artwork, both use bold colours, lines and shapes to depict the magic seen in the world. Magical realism was soon brought to the literary world, first to Spanish American fiction, then closely followed by Latin American Literature.</a:t>
            </a:r>
          </a:p>
        </p:txBody>
      </p:sp>
    </p:spTree>
    <p:extLst>
      <p:ext uri="{BB962C8B-B14F-4D97-AF65-F5344CB8AC3E}">
        <p14:creationId xmlns:p14="http://schemas.microsoft.com/office/powerpoint/2010/main" val="3437754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D9354D-8231-480F-9316-93440C601601}"/>
              </a:ext>
            </a:extLst>
          </p:cNvPr>
          <p:cNvSpPr/>
          <p:nvPr/>
        </p:nvSpPr>
        <p:spPr>
          <a:xfrm>
            <a:off x="196948" y="182880"/>
            <a:ext cx="11760590" cy="6499274"/>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DADDFBC3-1E41-43DD-9369-17CEE13FCAD6}"/>
              </a:ext>
            </a:extLst>
          </p:cNvPr>
          <p:cNvSpPr>
            <a:spLocks noGrp="1"/>
          </p:cNvSpPr>
          <p:nvPr>
            <p:ph idx="1"/>
          </p:nvPr>
        </p:nvSpPr>
        <p:spPr>
          <a:xfrm>
            <a:off x="234462" y="351691"/>
            <a:ext cx="11469809" cy="6330463"/>
          </a:xfrm>
        </p:spPr>
        <p:txBody>
          <a:bodyPr>
            <a:normAutofit fontScale="25000" lnSpcReduction="20000"/>
          </a:bodyPr>
          <a:lstStyle/>
          <a:p>
            <a:pPr marL="0" lvl="0" indent="0">
              <a:buNone/>
            </a:pPr>
            <a:r>
              <a:rPr lang="en-GB" sz="7200" dirty="0">
                <a:solidFill>
                  <a:srgbClr val="121316">
                    <a:lumMod val="75000"/>
                    <a:lumOff val="25000"/>
                  </a:srgbClr>
                </a:solidFill>
              </a:rPr>
              <a:t>Slide 4</a:t>
            </a:r>
          </a:p>
          <a:p>
            <a:pPr marL="0" lvl="0" indent="0">
              <a:buNone/>
            </a:pPr>
            <a:r>
              <a:rPr lang="en-GB" sz="7200" dirty="0">
                <a:solidFill>
                  <a:srgbClr val="121316">
                    <a:lumMod val="75000"/>
                    <a:lumOff val="25000"/>
                  </a:srgbClr>
                </a:solidFill>
              </a:rPr>
              <a:t>I have chosen the magical realism genre because I have a passion for reading and writing fantasy. Magical realism is one of the many sub-genres under the broad parent of fantasy. The reason I have chosen to write a magical realism novella is to explore the creative elements of fantasy and incorporate it into the mundane. This is one of my favourite aspects of fantasy; the escapism from the real world. I am looking to explore this further within my story. I’m hoping that this project will help me to develop my fantasy writing through the smaller medium of a novella to encourage myself to grow as a potential future author in this genre. I like to include a message for readers to consider. I do this by using symbolism as a focus for the point I’m trying to convey. For example, in another piece of work I’ve been writing, I’m using shadows as a representation of depression. I find this is particularly important for young adults as they are in a muddled state of being neither a child nor an adult. They are often exposed to difficult topics without a way of processing the emotions that arise. I hope to use elements of fantasy to enforce a message to inspire those experiencing difficulties in their lives. Upon return from reading there should be a new focus and support, knowing that they’re not alone and that things will get better.</a:t>
            </a:r>
          </a:p>
          <a:p>
            <a:pPr marL="0" indent="0">
              <a:buNone/>
            </a:pPr>
            <a:r>
              <a:rPr lang="en-GB" sz="7200" dirty="0"/>
              <a:t>Slide 5</a:t>
            </a:r>
          </a:p>
          <a:p>
            <a:pPr marL="0" indent="0">
              <a:buNone/>
            </a:pPr>
            <a:r>
              <a:rPr lang="en-GB" sz="7200" dirty="0"/>
              <a:t>Two writers that have influenced ideas about my plot and genre are Markus Zusak and Neil </a:t>
            </a:r>
            <a:r>
              <a:rPr lang="en-GB" sz="7200" dirty="0" err="1"/>
              <a:t>Gaiman</a:t>
            </a:r>
            <a:r>
              <a:rPr lang="en-GB" sz="7200" dirty="0"/>
              <a:t>. Zusak’s </a:t>
            </a:r>
            <a:r>
              <a:rPr lang="en-GB" sz="7200" i="1" dirty="0"/>
              <a:t>The Book Thief</a:t>
            </a:r>
            <a:r>
              <a:rPr lang="en-GB" sz="7200" dirty="0"/>
              <a:t> is my favourite novel and has stuck with me since the first time I read it. I think one of the reasons for this is how powerful his narrator is. Zusak uses Death as the narrator who not only observes the characters but is also a character himself. This has influenced my own narrator Echo. Something about Neil </a:t>
            </a:r>
            <a:r>
              <a:rPr lang="en-GB" sz="7200" dirty="0" err="1"/>
              <a:t>Gaiman</a:t>
            </a:r>
            <a:r>
              <a:rPr lang="en-GB" sz="7200" dirty="0"/>
              <a:t> that has inspired me is that he writes for all ages. His novel </a:t>
            </a:r>
            <a:r>
              <a:rPr lang="en-GB" sz="7200" i="1" dirty="0"/>
              <a:t>Stardust</a:t>
            </a:r>
            <a:r>
              <a:rPr lang="en-GB" sz="7200" dirty="0"/>
              <a:t> is an adult fairy tale that explores the themes of boundaries through magic. Another popular book by </a:t>
            </a:r>
            <a:r>
              <a:rPr lang="en-GB" sz="7200" dirty="0" err="1"/>
              <a:t>Gaiman</a:t>
            </a:r>
            <a:r>
              <a:rPr lang="en-GB" sz="7200" dirty="0"/>
              <a:t> is </a:t>
            </a:r>
            <a:r>
              <a:rPr lang="en-GB" sz="7200" i="1" dirty="0"/>
              <a:t>Coraline</a:t>
            </a:r>
            <a:r>
              <a:rPr lang="en-GB" sz="7200" dirty="0"/>
              <a:t>, which explores the ideas of appreciating what you have, something that both children and adults often need reminding of. A few examples of magical realism novels that I have read which inspired me to try writing my own include </a:t>
            </a:r>
            <a:r>
              <a:rPr lang="en-GB" sz="7200" i="1" dirty="0"/>
              <a:t>The Time Traveller's Wife </a:t>
            </a:r>
            <a:r>
              <a:rPr lang="en-GB" sz="7200" dirty="0"/>
              <a:t>by Audrey </a:t>
            </a:r>
            <a:r>
              <a:rPr lang="en-GB" sz="7200" dirty="0" err="1"/>
              <a:t>Niffenegger</a:t>
            </a:r>
            <a:r>
              <a:rPr lang="en-GB" sz="7200" dirty="0"/>
              <a:t>, </a:t>
            </a:r>
            <a:r>
              <a:rPr lang="en-GB" sz="7200" i="1" dirty="0"/>
              <a:t>A Monster Calls </a:t>
            </a:r>
            <a:r>
              <a:rPr lang="en-GB" sz="7200" dirty="0"/>
              <a:t>by Patrick Ness and </a:t>
            </a:r>
            <a:r>
              <a:rPr lang="en-GB" sz="7200" i="1" dirty="0"/>
              <a:t>Skellig</a:t>
            </a:r>
            <a:r>
              <a:rPr lang="en-GB" sz="7200" dirty="0"/>
              <a:t> by David Almond. As you can see I have a list of magical realism novels to read over the next few months to further inspire me and suggest different paths to take my novella in.</a:t>
            </a:r>
          </a:p>
          <a:p>
            <a:pPr marL="0" indent="0">
              <a:buNone/>
            </a:pPr>
            <a:endParaRPr lang="en-GB" dirty="0"/>
          </a:p>
        </p:txBody>
      </p:sp>
    </p:spTree>
    <p:extLst>
      <p:ext uri="{BB962C8B-B14F-4D97-AF65-F5344CB8AC3E}">
        <p14:creationId xmlns:p14="http://schemas.microsoft.com/office/powerpoint/2010/main" val="1517002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B926D56-F3C5-4CD5-AFE0-83B750E52039}"/>
              </a:ext>
            </a:extLst>
          </p:cNvPr>
          <p:cNvSpPr/>
          <p:nvPr/>
        </p:nvSpPr>
        <p:spPr>
          <a:xfrm>
            <a:off x="112542" y="196948"/>
            <a:ext cx="11901267" cy="6471138"/>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ED8675A9-7EDD-4777-8402-614B90D537DB}"/>
              </a:ext>
            </a:extLst>
          </p:cNvPr>
          <p:cNvSpPr>
            <a:spLocks noGrp="1"/>
          </p:cNvSpPr>
          <p:nvPr>
            <p:ph idx="1"/>
          </p:nvPr>
        </p:nvSpPr>
        <p:spPr>
          <a:xfrm>
            <a:off x="281354" y="337625"/>
            <a:ext cx="11422917" cy="6323427"/>
          </a:xfrm>
        </p:spPr>
        <p:txBody>
          <a:bodyPr>
            <a:normAutofit fontScale="85000" lnSpcReduction="10000"/>
          </a:bodyPr>
          <a:lstStyle/>
          <a:p>
            <a:pPr marL="0" indent="0">
              <a:buNone/>
            </a:pPr>
            <a:r>
              <a:rPr lang="en-GB" dirty="0"/>
              <a:t>Slide 6</a:t>
            </a:r>
          </a:p>
          <a:p>
            <a:pPr marL="0" indent="0">
              <a:buNone/>
            </a:pPr>
            <a:r>
              <a:rPr lang="en-GB" dirty="0"/>
              <a:t>These are the opening paragraphs to my first chapter.</a:t>
            </a:r>
          </a:p>
          <a:p>
            <a:pPr marL="0" lvl="0" indent="0">
              <a:buNone/>
            </a:pPr>
            <a:r>
              <a:rPr lang="en-GB" dirty="0">
                <a:solidFill>
                  <a:srgbClr val="121316">
                    <a:lumMod val="75000"/>
                    <a:lumOff val="25000"/>
                  </a:srgbClr>
                </a:solidFill>
              </a:rPr>
              <a:t>Slide 7</a:t>
            </a:r>
          </a:p>
          <a:p>
            <a:pPr marL="0" lvl="0" indent="0">
              <a:buNone/>
            </a:pPr>
            <a:r>
              <a:rPr lang="en-GB" dirty="0">
                <a:solidFill>
                  <a:srgbClr val="121316">
                    <a:lumMod val="75000"/>
                    <a:lumOff val="25000"/>
                  </a:srgbClr>
                </a:solidFill>
              </a:rPr>
              <a:t>Here I have taken my first paragraph and shown examples of editing I have made to the piece already.</a:t>
            </a:r>
          </a:p>
          <a:p>
            <a:pPr marL="0" lvl="0" indent="0">
              <a:buNone/>
            </a:pPr>
            <a:r>
              <a:rPr lang="en-GB" dirty="0">
                <a:solidFill>
                  <a:srgbClr val="121316">
                    <a:lumMod val="75000"/>
                    <a:lumOff val="25000"/>
                  </a:srgbClr>
                </a:solidFill>
              </a:rPr>
              <a:t>Slide 8</a:t>
            </a:r>
          </a:p>
          <a:p>
            <a:pPr marL="0" lvl="0" indent="0">
              <a:buNone/>
            </a:pPr>
            <a:r>
              <a:rPr lang="en-GB" dirty="0">
                <a:solidFill>
                  <a:srgbClr val="121316">
                    <a:lumMod val="75000"/>
                    <a:lumOff val="25000"/>
                  </a:srgbClr>
                </a:solidFill>
              </a:rPr>
              <a:t>This slide shows what I believe my strengths and weaknesses are when it comes to writing.</a:t>
            </a:r>
          </a:p>
          <a:p>
            <a:pPr marL="0" lvl="0" indent="0">
              <a:buNone/>
            </a:pPr>
            <a:r>
              <a:rPr lang="en-GB" sz="1800" dirty="0">
                <a:solidFill>
                  <a:srgbClr val="121316">
                    <a:lumMod val="75000"/>
                    <a:lumOff val="25000"/>
                  </a:srgbClr>
                </a:solidFill>
              </a:rPr>
              <a:t>Slide 9</a:t>
            </a:r>
          </a:p>
          <a:p>
            <a:pPr marL="0" lvl="0" indent="0">
              <a:buNone/>
            </a:pPr>
            <a:r>
              <a:rPr lang="en-GB" sz="1800" dirty="0">
                <a:solidFill>
                  <a:srgbClr val="121316">
                    <a:lumMod val="75000"/>
                    <a:lumOff val="25000"/>
                  </a:srgbClr>
                </a:solidFill>
              </a:rPr>
              <a:t>Here I have drawn my character Flynn based off of the descriptions I came up with to see how well he would suit them and what he looks like.</a:t>
            </a:r>
          </a:p>
          <a:p>
            <a:pPr marL="0" indent="0">
              <a:buNone/>
            </a:pPr>
            <a:r>
              <a:rPr lang="en-GB" dirty="0"/>
              <a:t>Slide 10</a:t>
            </a:r>
          </a:p>
          <a:p>
            <a:pPr marL="0" indent="0">
              <a:buNone/>
            </a:pPr>
            <a:r>
              <a:rPr lang="en-GB" dirty="0"/>
              <a:t>This is his twin brother Milo. I’m hoping that by drawing my characters it will help me with my descriptions of them in the story and how I imagine their actions and personalities will play out.</a:t>
            </a:r>
          </a:p>
          <a:p>
            <a:pPr marL="0" indent="0">
              <a:buNone/>
            </a:pPr>
            <a:r>
              <a:rPr lang="en-GB" dirty="0"/>
              <a:t>Slide 9</a:t>
            </a:r>
          </a:p>
          <a:p>
            <a:pPr marL="0" indent="0">
              <a:buNone/>
            </a:pPr>
            <a:r>
              <a:rPr lang="en-GB" dirty="0"/>
              <a:t>Illuminated letters were primarily used in religious texts up until the 12</a:t>
            </a:r>
            <a:r>
              <a:rPr lang="en-GB" baseline="30000" dirty="0"/>
              <a:t>th</a:t>
            </a:r>
            <a:r>
              <a:rPr lang="en-GB" dirty="0"/>
              <a:t> century. They are illustrative letters, drawings of figures and borders, with striking colours and designs. The word illuminations derives from the Latin </a:t>
            </a:r>
            <a:r>
              <a:rPr lang="en-GB" i="1" dirty="0"/>
              <a:t>illuminare</a:t>
            </a:r>
            <a:r>
              <a:rPr lang="en-GB" dirty="0"/>
              <a:t>, which translates as, ‘to light up’. Manuscripts used gold and silver foils to create the glowing effect on the page. The letters I’ll design will be more closely relate to those seen from fairy tales. Each of my letters will contain imagery from their respective chapter. For example, this ‘S’ I’ve created shows the blankets the boys were wrapped in at birth, as well as brick walls and dandelions that will appear later in the chapter. I’m sing monochrome shades with a pop of colour to emphasise the illustration. Each letter at the beginning of the chapter will spell out the final word of the last chapter – SACRIFICE.</a:t>
            </a:r>
          </a:p>
        </p:txBody>
      </p:sp>
    </p:spTree>
    <p:extLst>
      <p:ext uri="{BB962C8B-B14F-4D97-AF65-F5344CB8AC3E}">
        <p14:creationId xmlns:p14="http://schemas.microsoft.com/office/powerpoint/2010/main" val="1246213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BAE5BE-C593-4750-ADB8-9F2BA31F6E1B}"/>
              </a:ext>
            </a:extLst>
          </p:cNvPr>
          <p:cNvSpPr>
            <a:spLocks noGrp="1"/>
          </p:cNvSpPr>
          <p:nvPr>
            <p:ph type="title"/>
          </p:nvPr>
        </p:nvSpPr>
        <p:spPr>
          <a:xfrm>
            <a:off x="2933700" y="1308295"/>
            <a:ext cx="8770571" cy="820766"/>
          </a:xfrm>
        </p:spPr>
        <p:txBody>
          <a:bodyPr/>
          <a:lstStyle/>
          <a:p>
            <a:r>
              <a:rPr lang="en-GB" dirty="0">
                <a:latin typeface="Lucida Handwriting" panose="03010101010101010101" pitchFamily="66" charset="0"/>
              </a:rPr>
              <a:t>Bibliography</a:t>
            </a:r>
          </a:p>
        </p:txBody>
      </p:sp>
      <p:sp>
        <p:nvSpPr>
          <p:cNvPr id="6" name="Content Placeholder 5">
            <a:extLst>
              <a:ext uri="{FF2B5EF4-FFF2-40B4-BE49-F238E27FC236}">
                <a16:creationId xmlns:a16="http://schemas.microsoft.com/office/drawing/2014/main" id="{F541FC47-A5A9-4FB3-8EFE-B94E4DAC67ED}"/>
              </a:ext>
            </a:extLst>
          </p:cNvPr>
          <p:cNvSpPr>
            <a:spLocks noGrp="1"/>
          </p:cNvSpPr>
          <p:nvPr>
            <p:ph idx="1"/>
          </p:nvPr>
        </p:nvSpPr>
        <p:spPr/>
        <p:txBody>
          <a:bodyPr>
            <a:normAutofit fontScale="92500" lnSpcReduction="20000"/>
          </a:bodyPr>
          <a:lstStyle/>
          <a:p>
            <a:r>
              <a:rPr lang="en-GB" dirty="0"/>
              <a:t>Zamora, Lois Parkinson, and Faris, Wendy B. ed., </a:t>
            </a:r>
            <a:r>
              <a:rPr lang="en-GB" i="1" dirty="0"/>
              <a:t>Magical Realism: Theory, History, Community</a:t>
            </a:r>
            <a:r>
              <a:rPr lang="en-GB" dirty="0"/>
              <a:t> (Durham: Duke University Press, 2000)</a:t>
            </a:r>
          </a:p>
          <a:p>
            <a:r>
              <a:rPr lang="en-GB" dirty="0"/>
              <a:t>Zamora, Lois Parkinson, “Swords and Silver Rings: Objects and Expression in Magical Realism and the New World Baroque”, </a:t>
            </a:r>
            <a:r>
              <a:rPr lang="en-GB" i="1" dirty="0"/>
              <a:t>uh.edu</a:t>
            </a:r>
            <a:r>
              <a:rPr lang="en-GB" dirty="0"/>
              <a:t>, n.d. &lt;http://www.uh.edu/~englmi/ObjectsAndSeeing_1.html&gt; [Accessed 6 October 2019]	</a:t>
            </a:r>
          </a:p>
          <a:p>
            <a:r>
              <a:rPr lang="de-DE" dirty="0"/>
              <a:t>Radziwill, Franz, </a:t>
            </a:r>
            <a:r>
              <a:rPr lang="de-DE" i="1" dirty="0"/>
              <a:t>Strike</a:t>
            </a:r>
            <a:r>
              <a:rPr lang="de-DE" dirty="0"/>
              <a:t> (Munster: Westfälisches Landesmuseum, 1931)</a:t>
            </a:r>
          </a:p>
          <a:p>
            <a:r>
              <a:rPr lang="fr-FR" dirty="0"/>
              <a:t>Rousseau, Henri, </a:t>
            </a:r>
            <a:r>
              <a:rPr lang="fr-FR" i="1" dirty="0"/>
              <a:t>Cheval Attaque Par Un Jaguar</a:t>
            </a:r>
            <a:r>
              <a:rPr lang="fr-FR" dirty="0"/>
              <a:t> (Moscow: Pushkin Museum, 1910)</a:t>
            </a:r>
          </a:p>
          <a:p>
            <a:r>
              <a:rPr lang="en-GB" dirty="0"/>
              <a:t>“What is an Illuminated Manuscript?”, </a:t>
            </a:r>
            <a:r>
              <a:rPr lang="en-GB" i="1" dirty="0"/>
              <a:t>Khan Academy</a:t>
            </a:r>
            <a:r>
              <a:rPr lang="en-GB" dirty="0"/>
              <a:t>, 2019 &lt;https://www.khanacademy.org/partner-content/getty-museum/getty-manuscripts/a/what-is-an-illuminated-manuscript&gt; [Accessed 8 October 2019]</a:t>
            </a:r>
          </a:p>
        </p:txBody>
      </p:sp>
    </p:spTree>
    <p:extLst>
      <p:ext uri="{BB962C8B-B14F-4D97-AF65-F5344CB8AC3E}">
        <p14:creationId xmlns:p14="http://schemas.microsoft.com/office/powerpoint/2010/main" val="418803899"/>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2196</TotalTime>
  <Words>2143</Words>
  <Application>Microsoft Office PowerPoint</Application>
  <PresentationFormat>Widescreen</PresentationFormat>
  <Paragraphs>106</Paragraphs>
  <Slides>15</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Schoolbook</vt:lpstr>
      <vt:lpstr>Corbel</vt:lpstr>
      <vt:lpstr>Courier New</vt:lpstr>
      <vt:lpstr>Lucida Handwriting</vt:lpstr>
      <vt:lpstr>Feathered</vt:lpstr>
      <vt:lpstr>HPEN6018 Extended Creative Project</vt:lpstr>
      <vt:lpstr>My Idea A young adult magical realism novella  </vt:lpstr>
      <vt:lpstr>PowerPoint Presentation</vt:lpstr>
      <vt:lpstr>Interest in Topic Chosen       </vt:lpstr>
      <vt:lpstr>Key writers influence</vt:lpstr>
      <vt:lpstr>Example Passage</vt:lpstr>
      <vt:lpstr>Examples of Editing</vt:lpstr>
      <vt:lpstr>Strengths and Weaknesses</vt:lpstr>
      <vt:lpstr>Character Study - Flynn</vt:lpstr>
      <vt:lpstr>Character Study - Milo</vt:lpstr>
      <vt:lpstr>Illuminated Letters</vt:lpstr>
      <vt:lpstr>Notes to Accompany Slides</vt:lpstr>
      <vt:lpstr>PowerPoint Presentation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Extended Creative Project</dc:title>
  <dc:creator>Jade Davies</dc:creator>
  <cp:lastModifiedBy>Jade Davies</cp:lastModifiedBy>
  <cp:revision>55</cp:revision>
  <dcterms:created xsi:type="dcterms:W3CDTF">2019-10-08T10:24:46Z</dcterms:created>
  <dcterms:modified xsi:type="dcterms:W3CDTF">2019-10-13T11:53:57Z</dcterms:modified>
</cp:coreProperties>
</file>