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583" r:id="rId5"/>
    <p:sldId id="702" r:id="rId6"/>
    <p:sldId id="703" r:id="rId7"/>
    <p:sldId id="704" r:id="rId8"/>
    <p:sldId id="692" r:id="rId9"/>
    <p:sldId id="707" r:id="rId10"/>
    <p:sldId id="705" r:id="rId11"/>
    <p:sldId id="710" r:id="rId12"/>
    <p:sldId id="531" r:id="rId13"/>
    <p:sldId id="706" r:id="rId14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9" userDrawn="1">
          <p15:clr>
            <a:srgbClr val="A4A3A4"/>
          </p15:clr>
        </p15:guide>
        <p15:guide id="2" pos="211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766" autoAdjust="0"/>
    <p:restoredTop sz="94660"/>
  </p:normalViewPr>
  <p:slideViewPr>
    <p:cSldViewPr>
      <p:cViewPr varScale="1">
        <p:scale>
          <a:sx n="82" d="100"/>
          <a:sy n="82" d="100"/>
        </p:scale>
        <p:origin x="917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22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9"/>
        <p:guide pos="211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88712"/>
          </a:xfrm>
          <a:prstGeom prst="rect">
            <a:avLst/>
          </a:prstGeom>
        </p:spPr>
        <p:txBody>
          <a:bodyPr vert="horz" lIns="90198" tIns="45099" rIns="90198" bIns="4509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198" tIns="45099" rIns="90198" bIns="45099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0198" tIns="45099" rIns="90198" bIns="4509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198" tIns="45099" rIns="90198" bIns="45099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0198" tIns="45099" rIns="90198" bIns="4509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0198" tIns="45099" rIns="90198" bIns="45099" rtlCol="0"/>
          <a:lstStyle>
            <a:lvl1pPr algn="r">
              <a:defRPr sz="1200"/>
            </a:lvl1pPr>
          </a:lstStyle>
          <a:p>
            <a:fld id="{5364D323-399C-4AAA-BBEB-EF6019C98C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98" tIns="45099" rIns="90198" bIns="4509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0198" tIns="45099" rIns="90198" bIns="4509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1"/>
            <a:ext cx="2914015" cy="490408"/>
          </a:xfrm>
          <a:prstGeom prst="rect">
            <a:avLst/>
          </a:prstGeom>
        </p:spPr>
        <p:txBody>
          <a:bodyPr vert="horz" lIns="90198" tIns="45099" rIns="90198" bIns="4509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1"/>
            <a:ext cx="2914015" cy="490408"/>
          </a:xfrm>
          <a:prstGeom prst="rect">
            <a:avLst/>
          </a:prstGeom>
        </p:spPr>
        <p:txBody>
          <a:bodyPr vert="horz" lIns="90198" tIns="45099" rIns="90198" bIns="45099" rtlCol="0" anchor="b"/>
          <a:lstStyle>
            <a:lvl1pPr algn="r">
              <a:defRPr sz="1200"/>
            </a:lvl1pPr>
          </a:lstStyle>
          <a:p>
            <a:fld id="{426634E9-DEFB-4C1C-AB5F-B2A042B43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3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169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CBA9665A-F3E1-4E0E-B30E-D99E7776C2E0}" type="datetime1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0FE27-9C08-4E2E-905F-A1EF0A64C5AA}" type="datetime1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A259-269F-4E5D-9566-1D70B4DD0B44}" type="datetime1">
              <a:rPr lang="en-GB" smtClean="0"/>
              <a:t>23/09/2020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B8579-2D84-460D-84BC-F3411CC6CE62}" type="datetime1">
              <a:rPr lang="en-GB" smtClean="0"/>
              <a:t>23/09/2020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FFBAC-773B-4580-9C36-ABB896EFAA72}" type="datetime1">
              <a:rPr lang="en-GB" smtClean="0"/>
              <a:t>23/09/2020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64A93-0088-4D1F-BF2F-E045CBB1E956}" type="datetime1">
              <a:rPr lang="en-GB" smtClean="0"/>
              <a:t>23/09/2020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09833-8306-4F65-8FF6-32B451B96DB7}" type="datetime1">
              <a:rPr lang="en-GB" smtClean="0"/>
              <a:t>23/09/2020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EE7D7-CE00-48B8-8AB2-4B116C1F4AF2}" type="datetime1">
              <a:rPr lang="en-GB" smtClean="0"/>
              <a:t>23/09/2020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5D3E-94E2-4AB6-B70B-E048E9F4D7A9}" type="datetime1">
              <a:rPr lang="en-GB" smtClean="0"/>
              <a:t>23/09/2020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BCEE5-D377-4034-9D33-454AA72548B8}" type="datetime1">
              <a:rPr lang="en-GB" smtClean="0"/>
              <a:t>23/09/2020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17E72-0141-4E73-B9B8-6D301A2501DD}" type="datetime1">
              <a:rPr lang="en-GB" smtClean="0"/>
              <a:t>23/09/2020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4ABA-F011-4440-97EE-561DB8182814}" type="datetime1">
              <a:rPr lang="en-GB" smtClean="0"/>
              <a:t>23/09/2020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m.hall@uwtsd.ac.u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uwtsd.careercentre.me/Members" TargetMode="External"/><Relationship Id="rId3" Type="http://schemas.openxmlformats.org/officeDocument/2006/relationships/image" Target="../media/image7.jpg"/><Relationship Id="rId7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careers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argetjobs.co.uk/career-sectors/it-and-technology/317379-which-it-and-technology-employers-offer-summer-internships-or-industrial-placements" TargetMode="External"/><Relationship Id="rId2" Type="http://schemas.openxmlformats.org/officeDocument/2006/relationships/hyperlink" Target="https://www.gradcracker.com/search/computing-technology/work-placements-internships-in-south-west?duration=Year-long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careers@uwtsd.ac.uk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71500" y="980728"/>
            <a:ext cx="9001000" cy="7376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sz="24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Hanfodion Gyrfaoedd Prifysgol-University Careers Essentials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3996952" y="20608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67544" y="2321004"/>
            <a:ext cx="274604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© </a:t>
            </a:r>
            <a:r>
              <a:rPr lang="en-GB" sz="16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Gwasanaeth</a:t>
            </a:r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en-GB" sz="16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Gyrfaoedd</a:t>
            </a:r>
            <a:endParaRPr lang="en-GB" sz="160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www.pcydds.ac.uk/gyrfaoedd</a:t>
            </a:r>
          </a:p>
          <a:p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@</a:t>
            </a:r>
            <a:r>
              <a:rPr lang="en-GB" sz="16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UWTSDCareers</a:t>
            </a:r>
            <a:endParaRPr lang="en-GB" sz="160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B589EC-B18B-4A36-BE90-37246621419B}"/>
              </a:ext>
            </a:extLst>
          </p:cNvPr>
          <p:cNvSpPr/>
          <p:nvPr/>
        </p:nvSpPr>
        <p:spPr>
          <a:xfrm>
            <a:off x="5930410" y="2322944"/>
            <a:ext cx="2746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© Careers Service </a:t>
            </a:r>
          </a:p>
          <a:p>
            <a:pPr algn="r"/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www.uwtsd.ac.uk/careers</a:t>
            </a:r>
            <a:endParaRPr lang="en-GB" sz="1600" dirty="0">
              <a:solidFill>
                <a:srgbClr val="00206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r"/>
            <a:r>
              <a:rPr lang="en-GB" sz="1600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@</a:t>
            </a:r>
            <a:r>
              <a:rPr lang="en-GB" sz="1600" dirty="0" err="1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UWTSDCareers</a:t>
            </a:r>
            <a:endParaRPr lang="en-GB" sz="160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026" name="Picture 2" descr="University of Wales Trinity Saint David">
            <a:extLst>
              <a:ext uri="{FF2B5EF4-FFF2-40B4-BE49-F238E27FC236}">
                <a16:creationId xmlns:a16="http://schemas.microsoft.com/office/drawing/2014/main" id="{69923277-6715-44F4-A346-1F1E9E38D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30180"/>
            <a:ext cx="2268838" cy="105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74741B5-2F4E-4F9C-B004-B0DCF9ACD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37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47178BC-1630-453D-8F93-C686D00FE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62074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 Narrow" panose="020B0606020202030204" pitchFamily="34" charset="0"/>
              </a:rPr>
              <a:t>2</a:t>
            </a:r>
            <a:r>
              <a:rPr lang="en-US" sz="2800" baseline="30000" dirty="0">
                <a:latin typeface="Arial Narrow" panose="020B0606020202030204" pitchFamily="34" charset="0"/>
              </a:rPr>
              <a:t>nd</a:t>
            </a:r>
            <a:r>
              <a:rPr lang="en-US" sz="2800" dirty="0">
                <a:latin typeface="Arial Narrow" panose="020B0606020202030204" pitchFamily="34" charset="0"/>
              </a:rPr>
              <a:t> </a:t>
            </a:r>
            <a:r>
              <a:rPr lang="en-US" sz="2800" dirty="0" err="1">
                <a:latin typeface="Arial Narrow" panose="020B0606020202030204" pitchFamily="34" charset="0"/>
              </a:rPr>
              <a:t>Yr</a:t>
            </a:r>
            <a:r>
              <a:rPr lang="en-US" sz="2800" dirty="0">
                <a:latin typeface="Arial Narrow" panose="020B0606020202030204" pitchFamily="34" charset="0"/>
              </a:rPr>
              <a:t> Computing Students</a:t>
            </a:r>
            <a:endParaRPr lang="en-GB" sz="2800" dirty="0">
              <a:latin typeface="Arial Narrow" panose="020B0606020202030204" pitchFamily="34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1674F97-66C6-4C89-B4BB-BD440CB5B6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5496" y="620688"/>
            <a:ext cx="9001000" cy="778099"/>
          </a:xfrm>
        </p:spPr>
        <p:txBody>
          <a:bodyPr>
            <a:noAutofit/>
          </a:bodyPr>
          <a:lstStyle/>
          <a:p>
            <a:pPr algn="ctr"/>
            <a:r>
              <a:rPr lang="en-US" sz="4400" dirty="0">
                <a:solidFill>
                  <a:srgbClr val="FF0000"/>
                </a:solidFill>
                <a:latin typeface="Chiller" panose="04020404031007020602" pitchFamily="82" charset="0"/>
              </a:rPr>
              <a:t>Looking for jobs  doesn’t have to be a nightmare!</a:t>
            </a:r>
            <a:endParaRPr lang="en-GB" sz="4400" dirty="0">
              <a:solidFill>
                <a:srgbClr val="FF0000"/>
              </a:solidFill>
              <a:latin typeface="Chiller" panose="04020404031007020602" pitchFamily="82" charset="0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B48D6AA-F31E-4446-B610-3E3C91091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5025" y="1412776"/>
            <a:ext cx="4041775" cy="417646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Keep Calm </a:t>
            </a:r>
          </a:p>
          <a:p>
            <a:pPr marL="0" indent="0" algn="ctr">
              <a:buNone/>
            </a:pP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&amp;</a:t>
            </a:r>
          </a:p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Book a careers appointment </a:t>
            </a:r>
          </a:p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with </a:t>
            </a:r>
          </a:p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Melanie Hall (</a:t>
            </a:r>
            <a:r>
              <a:rPr lang="en-US" sz="3800" dirty="0">
                <a:solidFill>
                  <a:srgbClr val="C00000"/>
                </a:solidFill>
                <a:latin typeface="Chiller" panose="04020404031007020602" pitchFamily="82" charset="0"/>
                <a:ea typeface="Cambria Math" panose="02040503050406030204" pitchFamily="18" charset="0"/>
              </a:rPr>
              <a:t>WHO?</a:t>
            </a: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</a:p>
          <a:p>
            <a:pPr marL="0" indent="0" algn="ctr">
              <a:buNone/>
            </a:pPr>
            <a:endParaRPr lang="en-US" sz="15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Careers adviser for </a:t>
            </a:r>
          </a:p>
          <a:p>
            <a:pPr marL="0" indent="0" algn="ctr">
              <a:buNone/>
            </a:pPr>
            <a:r>
              <a:rPr lang="en-US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Computing /Electronics courses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1729C1-9EF9-4BE8-A9E8-FC381E69B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pic>
        <p:nvPicPr>
          <p:cNvPr id="1026" name="Picture 2" descr="How The Scream became the ultimate image for our political age | Edvard  Munch | The Guardian">
            <a:extLst>
              <a:ext uri="{FF2B5EF4-FFF2-40B4-BE49-F238E27FC236}">
                <a16:creationId xmlns:a16="http://schemas.microsoft.com/office/drawing/2014/main" id="{DC4AA714-23ED-4C04-B5BF-E21F5AE898B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98788"/>
            <a:ext cx="4040188" cy="4190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171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47E21F91-8554-4801-828A-9F0E10012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 Narrow" panose="020B0606020202030204" pitchFamily="34" charset="0"/>
                <a:ea typeface="Cambria Math" panose="02040503050406030204" pitchFamily="18" charset="0"/>
              </a:rPr>
              <a:t>5</a:t>
            </a:r>
            <a:r>
              <a:rPr lang="en-US" sz="3600" dirty="0">
                <a:latin typeface="Arial Narrow" panose="020B0606020202030204" pitchFamily="34" charset="0"/>
                <a:ea typeface="Cambria Math" panose="02040503050406030204" pitchFamily="18" charset="0"/>
              </a:rPr>
              <a:t> Reasons to book a careers appointment</a:t>
            </a:r>
            <a:endParaRPr lang="en-GB" sz="3600" dirty="0">
              <a:latin typeface="Arial Narrow" panose="020B0606020202030204" pitchFamily="34" charset="0"/>
              <a:ea typeface="Cambria Math" panose="02040503050406030204" pitchFamily="18" charset="0"/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84E040A-0F4C-4A85-8B55-4F5CCEEC62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4680521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latin typeface="Arial Narrow" panose="020B0606020202030204" pitchFamily="34" charset="0"/>
              </a:rPr>
              <a:t>Don’t know what job you want to do ?</a:t>
            </a:r>
          </a:p>
          <a:p>
            <a:endParaRPr lang="en-US" sz="1300" dirty="0">
              <a:latin typeface="Arial Narrow" panose="020B0606020202030204" pitchFamily="34" charset="0"/>
            </a:endParaRPr>
          </a:p>
          <a:p>
            <a:r>
              <a:rPr lang="en-US" sz="2400" dirty="0">
                <a:latin typeface="Arial Narrow" panose="020B0606020202030204" pitchFamily="34" charset="0"/>
              </a:rPr>
              <a:t>Don’t know what sector/ industry or area you want to work in?</a:t>
            </a:r>
          </a:p>
          <a:p>
            <a:endParaRPr lang="en-US" sz="1300" dirty="0">
              <a:latin typeface="Arial Narrow" panose="020B0606020202030204" pitchFamily="34" charset="0"/>
            </a:endParaRPr>
          </a:p>
          <a:p>
            <a:r>
              <a:rPr lang="en-US" sz="2400" dirty="0">
                <a:latin typeface="Arial Narrow" panose="020B0606020202030204" pitchFamily="34" charset="0"/>
              </a:rPr>
              <a:t>Don’t know how to get relevant work experience?</a:t>
            </a:r>
          </a:p>
          <a:p>
            <a:endParaRPr lang="en-US" sz="2400" dirty="0">
              <a:latin typeface="Arial Narrow" panose="020B0606020202030204" pitchFamily="34" charset="0"/>
            </a:endParaRPr>
          </a:p>
          <a:p>
            <a:r>
              <a:rPr lang="en-US" sz="2400" dirty="0">
                <a:latin typeface="Arial Narrow" panose="020B0606020202030204" pitchFamily="34" charset="0"/>
              </a:rPr>
              <a:t>Haven’t got an employer ready, up to date CV/ application form.</a:t>
            </a:r>
          </a:p>
          <a:p>
            <a:endParaRPr lang="en-US" sz="1300" dirty="0">
              <a:latin typeface="Arial Narrow" panose="020B0606020202030204" pitchFamily="34" charset="0"/>
            </a:endParaRPr>
          </a:p>
          <a:p>
            <a:r>
              <a:rPr lang="en-US" sz="2400" dirty="0">
                <a:latin typeface="Arial Narrow" panose="020B0606020202030204" pitchFamily="34" charset="0"/>
              </a:rPr>
              <a:t>Should I do A year in Industry?</a:t>
            </a:r>
          </a:p>
          <a:p>
            <a:endParaRPr lang="en-GB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BE5EA20-84E8-4AD8-AA1F-DC30E191B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4680521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Guidance appointment needed </a:t>
            </a:r>
            <a:r>
              <a:rPr lang="en-US" sz="2400" dirty="0">
                <a:latin typeface="Arial Narrow" panose="020B0606020202030204" pitchFamily="34" charset="0"/>
              </a:rPr>
              <a:t>- </a:t>
            </a:r>
            <a:r>
              <a:rPr lang="en-US" sz="2000" dirty="0">
                <a:latin typeface="Arial Narrow" panose="020B0606020202030204" pitchFamily="34" charset="0"/>
              </a:rPr>
              <a:t>Explore your skills and personality and match these to suitable jobs</a:t>
            </a:r>
          </a:p>
          <a:p>
            <a:endParaRPr lang="en-US" sz="2000" dirty="0"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Guidance appointment </a:t>
            </a:r>
            <a:r>
              <a:rPr lang="en-US" sz="2000" dirty="0">
                <a:latin typeface="Arial Narrow" panose="020B0606020202030204" pitchFamily="34" charset="0"/>
              </a:rPr>
              <a:t>and use new  24/7 careers platform  - </a:t>
            </a:r>
            <a:r>
              <a:rPr lang="en-US" sz="2000" dirty="0" err="1">
                <a:solidFill>
                  <a:srgbClr val="FF0000"/>
                </a:solidFill>
                <a:latin typeface="Arial Narrow" panose="020B0606020202030204" pitchFamily="34" charset="0"/>
              </a:rPr>
              <a:t>Abintegro</a:t>
            </a:r>
            <a:endParaRPr lang="en-US" sz="2000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endParaRPr lang="en-US" sz="2000" dirty="0"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FF0000"/>
                </a:solidFill>
                <a:latin typeface="Arial Narrow" panose="020B0606020202030204" pitchFamily="34" charset="0"/>
              </a:rPr>
              <a:t>Book a quick query </a:t>
            </a:r>
            <a:r>
              <a:rPr lang="en-US" sz="2000" dirty="0">
                <a:latin typeface="Arial Narrow" panose="020B0606020202030204" pitchFamily="34" charset="0"/>
              </a:rPr>
              <a:t>and use </a:t>
            </a:r>
            <a:r>
              <a:rPr lang="en-US" sz="2000" dirty="0" err="1">
                <a:latin typeface="Arial Narrow" panose="020B0606020202030204" pitchFamily="34" charset="0"/>
              </a:rPr>
              <a:t>Abintegro</a:t>
            </a:r>
            <a:r>
              <a:rPr lang="en-US" sz="2000" dirty="0">
                <a:latin typeface="Arial Narrow" panose="020B0606020202030204" pitchFamily="34" charset="0"/>
              </a:rPr>
              <a:t>.</a:t>
            </a:r>
          </a:p>
          <a:p>
            <a:pPr marL="0" indent="0">
              <a:buNone/>
            </a:pPr>
            <a:endParaRPr lang="en-US" sz="2000" dirty="0"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>
                <a:latin typeface="Arial Narrow" panose="020B0606020202030204" pitchFamily="34" charset="0"/>
              </a:rPr>
              <a:t>Book a </a:t>
            </a:r>
            <a:r>
              <a:rPr lang="en-US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CV / application form check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2000" dirty="0"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YES! </a:t>
            </a:r>
            <a:r>
              <a:rPr lang="en-US" sz="2000" dirty="0">
                <a:latin typeface="Arial Narrow" panose="020B0606020202030204" pitchFamily="34" charset="0"/>
              </a:rPr>
              <a:t>Use Gradcracker.com and book a mock interview to get interview practice. </a:t>
            </a:r>
            <a:endParaRPr lang="en-GB" sz="2000" dirty="0">
              <a:latin typeface="Arial Narrow" panose="020B060602020203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1729C1-9EF9-4BE8-A9E8-FC381E69B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595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BCECC70-1C6C-4B4A-A5AF-21E1CAC18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Appointments – HOW? </a:t>
            </a:r>
            <a:r>
              <a:rPr lang="en-US"/>
              <a:t>&amp; WHEN?</a:t>
            </a: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7FC9E5-16B9-4CCF-AE1C-BE50B2614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00201"/>
            <a:ext cx="8712968" cy="391703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Face to face </a:t>
            </a:r>
            <a:r>
              <a:rPr lang="en-US" sz="2000" dirty="0"/>
              <a:t>(hope to be back on campus soon, </a:t>
            </a:r>
            <a:r>
              <a:rPr lang="en-US" sz="2000" dirty="0" err="1"/>
              <a:t>Covid</a:t>
            </a:r>
            <a:r>
              <a:rPr lang="en-US" sz="2000" dirty="0"/>
              <a:t> permitting)</a:t>
            </a:r>
          </a:p>
          <a:p>
            <a:endParaRPr lang="en-US" sz="2000" dirty="0"/>
          </a:p>
          <a:p>
            <a:r>
              <a:rPr lang="en-GB" dirty="0"/>
              <a:t>Online ( via teams) email </a:t>
            </a:r>
            <a:r>
              <a:rPr lang="en-GB" dirty="0">
                <a:hlinkClick r:id="rId2"/>
              </a:rPr>
              <a:t>m.hall@uwtsd.ac.uk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Telephone and /or email queries &amp; </a:t>
            </a:r>
          </a:p>
          <a:p>
            <a:endParaRPr lang="en-GB" dirty="0"/>
          </a:p>
          <a:p>
            <a:r>
              <a:rPr lang="en-GB" dirty="0" err="1"/>
              <a:t>Abintegro</a:t>
            </a:r>
            <a:r>
              <a:rPr lang="en-GB" dirty="0"/>
              <a:t> – new Careers Platform </a:t>
            </a:r>
          </a:p>
          <a:p>
            <a:endParaRPr lang="en-GB" dirty="0"/>
          </a:p>
          <a:p>
            <a:r>
              <a:rPr lang="en-GB" dirty="0"/>
              <a:t>When?   </a:t>
            </a:r>
          </a:p>
          <a:p>
            <a:pPr marL="0" indent="0">
              <a:buNone/>
            </a:pPr>
            <a:r>
              <a:rPr lang="en-GB" sz="2600" dirty="0"/>
              <a:t>	11-2 every 2</a:t>
            </a:r>
            <a:r>
              <a:rPr lang="en-GB" sz="2600" baseline="30000" dirty="0"/>
              <a:t>nd</a:t>
            </a:r>
            <a:r>
              <a:rPr lang="en-GB" sz="2600" dirty="0"/>
              <a:t> Thursday through computer careers page. </a:t>
            </a:r>
          </a:p>
          <a:p>
            <a:pPr marL="0" indent="0">
              <a:buNone/>
            </a:pPr>
            <a:r>
              <a:rPr lang="en-GB" sz="2600" dirty="0"/>
              <a:t>	Can’t make that? Then email Mel Hall above for appointment.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5C28DD-1E16-464F-A050-F9DA663E5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51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E7F7C-722E-4AD1-99F6-2F5FF95EA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848"/>
            <a:ext cx="9144000" cy="860152"/>
          </a:xfrm>
        </p:spPr>
        <p:txBody>
          <a:bodyPr>
            <a:normAutofit fontScale="90000"/>
          </a:bodyPr>
          <a:lstStyle/>
          <a:p>
            <a:pPr algn="l"/>
            <a:br>
              <a:rPr lang="en-GB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en-GB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   </a:t>
            </a:r>
            <a:r>
              <a:rPr lang="en-GB" sz="2700" dirty="0">
                <a:latin typeface="Segoe UI Light" panose="020B0502040204020203" pitchFamily="34" charset="0"/>
                <a:cs typeface="Segoe UI Light" panose="020B0502040204020203" pitchFamily="34" charset="0"/>
              </a:rPr>
              <a:t>Abi247</a:t>
            </a:r>
            <a:br>
              <a:rPr lang="en-GB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endParaRPr lang="en-GB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6" name="Content Placeholder 5" descr="A picture containing indoor, sitting, table, book&#10;&#10;Description automatically generated">
            <a:extLst>
              <a:ext uri="{FF2B5EF4-FFF2-40B4-BE49-F238E27FC236}">
                <a16:creationId xmlns:a16="http://schemas.microsoft.com/office/drawing/2014/main" id="{8311AF6E-C994-4C44-8B78-6B6ED6B2C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08" y="3861048"/>
            <a:ext cx="3000256" cy="3000256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80456A-C5F4-4F7A-9A73-783C01EE3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pic>
        <p:nvPicPr>
          <p:cNvPr id="8" name="Picture 7" descr="A computer sitting on top of a wooden table&#10;&#10;Description automatically generated">
            <a:extLst>
              <a:ext uri="{FF2B5EF4-FFF2-40B4-BE49-F238E27FC236}">
                <a16:creationId xmlns:a16="http://schemas.microsoft.com/office/drawing/2014/main" id="{0793C551-C5CB-4A58-94E5-386448613B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46" y="3857104"/>
            <a:ext cx="3199907" cy="3000896"/>
          </a:xfrm>
          <a:prstGeom prst="rect">
            <a:avLst/>
          </a:prstGeom>
        </p:spPr>
      </p:pic>
      <p:pic>
        <p:nvPicPr>
          <p:cNvPr id="10" name="Picture 9" descr="A person holding a baby&#10;&#10;Description automatically generated">
            <a:extLst>
              <a:ext uri="{FF2B5EF4-FFF2-40B4-BE49-F238E27FC236}">
                <a16:creationId xmlns:a16="http://schemas.microsoft.com/office/drawing/2014/main" id="{F17305E9-B0EF-4D93-89C5-42BF842876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954" y="3842896"/>
            <a:ext cx="3000256" cy="3000256"/>
          </a:xfrm>
          <a:prstGeom prst="rect">
            <a:avLst/>
          </a:prstGeom>
        </p:spPr>
      </p:pic>
      <p:pic>
        <p:nvPicPr>
          <p:cNvPr id="12" name="Picture 11" descr="A picture containing table, sitting, blue&#10;&#10;Description automatically generated">
            <a:extLst>
              <a:ext uri="{FF2B5EF4-FFF2-40B4-BE49-F238E27FC236}">
                <a16:creationId xmlns:a16="http://schemas.microsoft.com/office/drawing/2014/main" id="{2CDECD84-8990-4481-9378-0FCBF8D5E9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0224"/>
            <a:ext cx="3000896" cy="3000896"/>
          </a:xfrm>
          <a:prstGeom prst="rect">
            <a:avLst/>
          </a:prstGeom>
        </p:spPr>
      </p:pic>
      <p:pic>
        <p:nvPicPr>
          <p:cNvPr id="14" name="Picture 13" descr="A picture containing table, indoor, sitting, green&#10;&#10;Description automatically generated">
            <a:extLst>
              <a:ext uri="{FF2B5EF4-FFF2-40B4-BE49-F238E27FC236}">
                <a16:creationId xmlns:a16="http://schemas.microsoft.com/office/drawing/2014/main" id="{D0F10E39-31C7-4BF1-803F-B618741939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96" y="840864"/>
            <a:ext cx="3142210" cy="3000256"/>
          </a:xfrm>
          <a:prstGeom prst="rect">
            <a:avLst/>
          </a:prstGeom>
        </p:spPr>
      </p:pic>
      <p:pic>
        <p:nvPicPr>
          <p:cNvPr id="16" name="Picture 15" descr="A picture containing indoor, water, sitting, small&#10;&#10;Description automatically generated">
            <a:extLst>
              <a:ext uri="{FF2B5EF4-FFF2-40B4-BE49-F238E27FC236}">
                <a16:creationId xmlns:a16="http://schemas.microsoft.com/office/drawing/2014/main" id="{EC62DBDE-2636-488E-9127-0E39BB98F9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105" y="842794"/>
            <a:ext cx="3018253" cy="3018253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hlinkClick r:id="rId8"/>
            <a:extLst>
              <a:ext uri="{FF2B5EF4-FFF2-40B4-BE49-F238E27FC236}">
                <a16:creationId xmlns:a16="http://schemas.microsoft.com/office/drawing/2014/main" id="{D1B9E15A-D90D-4784-8194-BFAD69CE5A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77" y="1037221"/>
            <a:ext cx="25146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37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3EC9B-4281-466F-B1DE-1ED8A636A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778098"/>
          </a:xfrm>
        </p:spPr>
        <p:txBody>
          <a:bodyPr/>
          <a:lstStyle/>
          <a:p>
            <a:r>
              <a:rPr lang="en-US" dirty="0"/>
              <a:t>ABINTEGRO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E7E3B-44F5-4F6F-8591-71B7BDFAF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Arial Narrow" panose="020B0606020202030204" pitchFamily="34" charset="0"/>
              </a:rPr>
              <a:t>Careers assessment tools online</a:t>
            </a:r>
          </a:p>
          <a:p>
            <a:r>
              <a:rPr lang="en-US" dirty="0">
                <a:latin typeface="Arial Narrow" panose="020B0606020202030204" pitchFamily="34" charset="0"/>
              </a:rPr>
              <a:t>National Graduate Vacancies</a:t>
            </a:r>
          </a:p>
          <a:p>
            <a:r>
              <a:rPr lang="en-US" dirty="0">
                <a:latin typeface="Arial Narrow" panose="020B0606020202030204" pitchFamily="34" charset="0"/>
              </a:rPr>
              <a:t>Basic CV and Interview help</a:t>
            </a:r>
          </a:p>
          <a:p>
            <a:r>
              <a:rPr lang="en-US" dirty="0">
                <a:latin typeface="Arial Narrow" panose="020B0606020202030204" pitchFamily="34" charset="0"/>
              </a:rPr>
              <a:t>Good to get you started but then book an appointment with us!</a:t>
            </a:r>
          </a:p>
          <a:p>
            <a:endParaRPr lang="en-US" dirty="0">
              <a:latin typeface="Arial Narrow" panose="020B0606020202030204" pitchFamily="34" charset="0"/>
            </a:endParaRPr>
          </a:p>
          <a:p>
            <a:pPr marL="0" indent="0" algn="ctr">
              <a:buNone/>
            </a:pPr>
            <a:r>
              <a:rPr lang="en-GB" dirty="0">
                <a:hlinkClick r:id="rId2"/>
              </a:rPr>
              <a:t>https://www.uwtsd.ac.uk/careers/</a:t>
            </a:r>
            <a:endParaRPr lang="en-GB" dirty="0"/>
          </a:p>
          <a:p>
            <a:pPr marL="0" indent="0" algn="ctr">
              <a:buNone/>
            </a:pPr>
            <a:r>
              <a:rPr lang="en-GB" dirty="0"/>
              <a:t>- Scroll down to bottom of page and click on the </a:t>
            </a:r>
            <a:r>
              <a:rPr lang="en-GB" dirty="0" err="1"/>
              <a:t>Abintegro</a:t>
            </a:r>
            <a:r>
              <a:rPr lang="en-GB" dirty="0"/>
              <a:t> button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BD1022-D717-4208-ACA0-1090FBB72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317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97D41-83D5-4B3F-8646-3ABC53E58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33832"/>
          </a:xfrm>
        </p:spPr>
        <p:txBody>
          <a:bodyPr>
            <a:normAutofit fontScale="90000"/>
          </a:bodyPr>
          <a:lstStyle/>
          <a:p>
            <a:r>
              <a:rPr lang="en-US" dirty="0"/>
              <a:t>Year In Industry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41055-2A2A-4C2A-9437-B69FD0D29A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504" y="548680"/>
            <a:ext cx="4388296" cy="5040561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/>
              <a:t>Graduates who have completed a year in industry are 50% more employable than other students.</a:t>
            </a:r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sz="2400" b="0" i="0" dirty="0">
                <a:solidFill>
                  <a:srgbClr val="C00000"/>
                </a:solidFill>
                <a:effectLst/>
                <a:latin typeface="Arial Narrow" panose="020B0606020202030204" pitchFamily="34" charset="0"/>
              </a:rPr>
              <a:t>“…The EPS Survey 2016 found 65% of employers (in the UK) reported relevant work experience was important in the recruitment decision…” </a:t>
            </a:r>
            <a:r>
              <a:rPr lang="en-US" sz="2400" dirty="0">
                <a:solidFill>
                  <a:srgbClr val="C00000"/>
                </a:solidFill>
                <a:latin typeface="Arial Narrow" panose="020B0606020202030204" pitchFamily="34" charset="0"/>
              </a:rPr>
              <a:t> </a:t>
            </a:r>
          </a:p>
          <a:p>
            <a:pPr marL="0" indent="0">
              <a:buNone/>
            </a:pPr>
            <a:r>
              <a:rPr lang="en-US" sz="1600" b="1" i="0" dirty="0">
                <a:solidFill>
                  <a:srgbClr val="053041"/>
                </a:solidFill>
                <a:effectLst/>
                <a:latin typeface="Arial Narrow" panose="020B0606020202030204" pitchFamily="34" charset="0"/>
              </a:rPr>
              <a:t>Emma Pollard (Oct 2019)</a:t>
            </a:r>
          </a:p>
          <a:p>
            <a:pPr marL="0" indent="0" algn="l">
              <a:buNone/>
            </a:pPr>
            <a:r>
              <a:rPr lang="en-US" sz="1600" b="0" i="0" dirty="0">
                <a:solidFill>
                  <a:srgbClr val="485D65"/>
                </a:solidFill>
                <a:effectLst/>
                <a:latin typeface="Arial Narrow" panose="020B0606020202030204" pitchFamily="34" charset="0"/>
              </a:rPr>
              <a:t>Institute for Employment Studies (IES)</a:t>
            </a:r>
          </a:p>
          <a:p>
            <a:pPr marL="0" indent="0" algn="ctr">
              <a:buNone/>
            </a:pP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EA4DC1-9AD9-48D3-B16E-BCF4A5677B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040" y="980728"/>
            <a:ext cx="3960440" cy="4608513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b="1" dirty="0" err="1">
                <a:solidFill>
                  <a:srgbClr val="80008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Gradcracker</a:t>
            </a:r>
            <a:endParaRPr lang="en-GB" sz="1800" b="1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800" dirty="0">
                <a:solidFill>
                  <a:srgbClr val="80008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https://www.gradcracker.com/search/computing-technology/work-placements-internships-in-south-west?duration=Year-long</a:t>
            </a:r>
            <a:endParaRPr lang="en-GB" sz="1800" dirty="0"/>
          </a:p>
          <a:p>
            <a:endParaRPr lang="en-GB" sz="1800" dirty="0"/>
          </a:p>
          <a:p>
            <a:pPr marL="0" indent="0">
              <a:buNone/>
            </a:pPr>
            <a:r>
              <a:rPr lang="en-GB" sz="1800" b="1" dirty="0"/>
              <a:t>Target jobs</a:t>
            </a:r>
          </a:p>
          <a:p>
            <a:r>
              <a:rPr lang="en-GB" sz="1800" dirty="0">
                <a:hlinkClick r:id="rId3"/>
              </a:rPr>
              <a:t>https://targetjobs.co.uk/career-sectors/it-and-technology/317379-which-it-and-technology-employers-offer-summer-internships-or-industrial-placements</a:t>
            </a:r>
            <a:endParaRPr lang="en-GB" sz="1800" dirty="0"/>
          </a:p>
          <a:p>
            <a:endParaRPr lang="en-GB" sz="1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8D61BC-B5CB-4E22-A863-43F5D0B2D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5EB9D3-F078-466B-9732-EE1502AC9459}"/>
              </a:ext>
            </a:extLst>
          </p:cNvPr>
          <p:cNvSpPr txBox="1"/>
          <p:nvPr/>
        </p:nvSpPr>
        <p:spPr>
          <a:xfrm>
            <a:off x="107504" y="2780928"/>
            <a:ext cx="4540698" cy="27363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651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BE80DC6-9B8C-4331-9A21-EC4406B43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are not ALONE!</a:t>
            </a: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3604DD-4E69-4A23-BD62-92105ACDA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If a year in Industry appeals to you –</a:t>
            </a:r>
          </a:p>
          <a:p>
            <a:pPr marL="0" indent="0" algn="ctr">
              <a:buNone/>
            </a:pPr>
            <a:r>
              <a:rPr lang="en-US" dirty="0"/>
              <a:t>APPLY Smartly!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Get help with you applications from </a:t>
            </a:r>
          </a:p>
          <a:p>
            <a:pPr marL="0" indent="0" algn="ctr">
              <a:buNone/>
            </a:pPr>
            <a:r>
              <a:rPr lang="en-US" dirty="0"/>
              <a:t>Mel Hall</a:t>
            </a:r>
          </a:p>
          <a:p>
            <a:pPr marL="0" indent="0" algn="ctr">
              <a:buNone/>
            </a:pPr>
            <a:r>
              <a:rPr lang="en-US" b="1" dirty="0"/>
              <a:t>YOUR</a:t>
            </a:r>
            <a:r>
              <a:rPr lang="en-US" dirty="0"/>
              <a:t> careers Adviser!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3D1239-D65E-4B34-A588-6C47E5593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51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170520"/>
            <a:ext cx="522176" cy="52217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1204CC-B032-435A-B784-2E5384C4A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658CBB-A16E-4D22-B101-75D193E660B6}"/>
              </a:ext>
            </a:extLst>
          </p:cNvPr>
          <p:cNvSpPr txBox="1"/>
          <p:nvPr/>
        </p:nvSpPr>
        <p:spPr>
          <a:xfrm>
            <a:off x="611560" y="260648"/>
            <a:ext cx="7632848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 Narrow" panose="020B0606020202030204" pitchFamily="34" charset="0"/>
              </a:rPr>
              <a:t>Contact us at:</a:t>
            </a:r>
          </a:p>
          <a:p>
            <a:endParaRPr lang="en-US" sz="3200" dirty="0">
              <a:latin typeface="Arial Narrow" panose="020B0606020202030204" pitchFamily="34" charset="0"/>
            </a:endParaRPr>
          </a:p>
          <a:p>
            <a:r>
              <a:rPr lang="en-GB" sz="3200" b="1" dirty="0">
                <a:solidFill>
                  <a:srgbClr val="000000"/>
                </a:solidFill>
                <a:latin typeface="Arial Narrow" panose="020B0606020202030204" pitchFamily="34" charset="0"/>
              </a:rPr>
              <a:t>E</a:t>
            </a:r>
            <a:r>
              <a:rPr lang="en-GB" sz="3200" b="1" i="0" dirty="0"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mail: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 </a:t>
            </a:r>
            <a:r>
              <a:rPr lang="en-GB" sz="3200" b="0" i="0" u="sng" dirty="0">
                <a:solidFill>
                  <a:srgbClr val="2E2EFF"/>
                </a:solidFill>
                <a:effectLst/>
                <a:latin typeface="Arial Narrow" panose="020B0606020202030204" pitchFamily="34" charset="0"/>
                <a:hlinkClick r:id="rId4"/>
              </a:rPr>
              <a:t>careers@uwtsd.ac.uk</a:t>
            </a:r>
            <a:br>
              <a:rPr lang="en-GB" sz="3200" dirty="0">
                <a:latin typeface="Arial Narrow" panose="020B0606020202030204" pitchFamily="34" charset="0"/>
              </a:rPr>
            </a:br>
            <a:r>
              <a:rPr lang="en-GB" sz="3200" b="1" i="0" dirty="0"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Telephone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: 01267 676829</a:t>
            </a:r>
          </a:p>
          <a:p>
            <a:endParaRPr lang="en-GB" sz="32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Arial Narrow" panose="020B0606020202030204" pitchFamily="34" charset="0"/>
              </a:rPr>
              <a:t>Melanie Hall</a:t>
            </a:r>
          </a:p>
          <a:p>
            <a:endParaRPr lang="en-GB" sz="32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Arial Narrow" panose="020B0606020202030204" pitchFamily="34" charset="0"/>
              </a:rPr>
              <a:t>m.hall@uwtsd.ac.uk</a:t>
            </a:r>
            <a:endParaRPr lang="en-US" sz="3200" dirty="0">
              <a:latin typeface="Arial Narrow" panose="020B0606020202030204" pitchFamily="34" charset="0"/>
            </a:endParaRPr>
          </a:p>
          <a:p>
            <a:endParaRPr lang="en-US" sz="3200" dirty="0">
              <a:latin typeface="Arial Narrow" panose="020B0606020202030204" pitchFamily="34" charset="0"/>
            </a:endParaRPr>
          </a:p>
          <a:p>
            <a:r>
              <a:rPr lang="en-US" sz="3200" dirty="0">
                <a:latin typeface="Arial Narrow" panose="020B0606020202030204" pitchFamily="34" charset="0"/>
              </a:rPr>
              <a:t>Normal work days:</a:t>
            </a:r>
          </a:p>
          <a:p>
            <a:r>
              <a:rPr lang="en-US" sz="3200" dirty="0">
                <a:latin typeface="Arial Narrow" panose="020B0606020202030204" pitchFamily="34" charset="0"/>
              </a:rPr>
              <a:t>Thursdays and Fridays ( &amp; Wednesdays from October onwards)</a:t>
            </a:r>
          </a:p>
          <a:p>
            <a:endParaRPr lang="en-US" sz="3200" dirty="0">
              <a:latin typeface="Arial Narrow" panose="020B0606020202030204" pitchFamily="34" charset="0"/>
            </a:endParaRPr>
          </a:p>
          <a:p>
            <a:endParaRPr lang="en-US" sz="3200" dirty="0">
              <a:latin typeface="Arial Narrow" panose="020B0606020202030204" pitchFamily="34" charset="0"/>
            </a:endParaRPr>
          </a:p>
          <a:p>
            <a:endParaRPr lang="en-US" sz="3200" dirty="0">
              <a:latin typeface="Arial Narrow" panose="020B0606020202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511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B31B355-E934-4584-9043-E20284E7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498CE79-5DFC-4B98-B84C-47BC3C3A4C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Emma Pollard Oct 2019 at</a:t>
            </a:r>
          </a:p>
          <a:p>
            <a:pPr marL="0" indent="0">
              <a:buNone/>
            </a:pPr>
            <a:r>
              <a:rPr lang="en-GB" sz="2800" dirty="0"/>
              <a:t>https://luminate.prospects.ac.uk/an-employer-perspective-on-work-experience-the-highlights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E529A7-4978-428C-AF09-AA4629CC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87145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7C8EC3559F764AA080F30F794D2AD4" ma:contentTypeVersion="15" ma:contentTypeDescription="Create a new document." ma:contentTypeScope="" ma:versionID="d95328043b4700ba9ac97fa55afb8757">
  <xsd:schema xmlns:xsd="http://www.w3.org/2001/XMLSchema" xmlns:xs="http://www.w3.org/2001/XMLSchema" xmlns:p="http://schemas.microsoft.com/office/2006/metadata/properties" xmlns:ns3="d2d6d51c-be45-489c-bfaa-c0c3d4c0c982" xmlns:ns4="696490a5-0429-499a-a254-a60426c02ef0" targetNamespace="http://schemas.microsoft.com/office/2006/metadata/properties" ma:root="true" ma:fieldsID="dbb4621e9e47c3d0511060b5e896f54a" ns3:_="" ns4:_="">
    <xsd:import namespace="d2d6d51c-be45-489c-bfaa-c0c3d4c0c982"/>
    <xsd:import namespace="696490a5-0429-499a-a254-a60426c02ef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d6d51c-be45-489c-bfaa-c0c3d4c0c98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6490a5-0429-499a-a254-a60426c02e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6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209609-E0EA-4635-9F3A-833F146D50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d6d51c-be45-489c-bfaa-c0c3d4c0c982"/>
    <ds:schemaRef ds:uri="696490a5-0429-499a-a254-a60426c02e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d2d6d51c-be45-489c-bfaa-c0c3d4c0c982"/>
    <ds:schemaRef ds:uri="http://schemas.microsoft.com/office/2006/documentManagement/types"/>
    <ds:schemaRef ds:uri="696490a5-0429-499a-a254-a60426c02ef0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506</Words>
  <Application>Microsoft Office PowerPoint</Application>
  <PresentationFormat>On-screen Show (4:3)</PresentationFormat>
  <Paragraphs>107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Arial Narrow</vt:lpstr>
      <vt:lpstr>Calibri</vt:lpstr>
      <vt:lpstr>Cambria Math</vt:lpstr>
      <vt:lpstr>Chiller</vt:lpstr>
      <vt:lpstr>Myriad Pro</vt:lpstr>
      <vt:lpstr>Segoe UI Historic</vt:lpstr>
      <vt:lpstr>Segoe UI Light</vt:lpstr>
      <vt:lpstr>Segoe UI Semibold</vt:lpstr>
      <vt:lpstr>Segoe UI Semilight</vt:lpstr>
      <vt:lpstr>Wingdings</vt:lpstr>
      <vt:lpstr>20140311PresentationUWTSDTemplate</vt:lpstr>
      <vt:lpstr>PowerPoint Presentation</vt:lpstr>
      <vt:lpstr>2nd Yr Computing Students</vt:lpstr>
      <vt:lpstr>5 Reasons to book a careers appointment</vt:lpstr>
      <vt:lpstr>Appointments – HOW? &amp; WHEN?</vt:lpstr>
      <vt:lpstr>     Abi247 </vt:lpstr>
      <vt:lpstr>ABINTEGRO</vt:lpstr>
      <vt:lpstr>Year In Industry</vt:lpstr>
      <vt:lpstr>You are not ALONE!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Thomas</dc:creator>
  <cp:lastModifiedBy>Mel Hall</cp:lastModifiedBy>
  <cp:revision>37</cp:revision>
  <dcterms:created xsi:type="dcterms:W3CDTF">2020-09-18T11:52:24Z</dcterms:created>
  <dcterms:modified xsi:type="dcterms:W3CDTF">2020-09-23T11:39:51Z</dcterms:modified>
</cp:coreProperties>
</file>