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1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9" r:id="rId28"/>
    <p:sldId id="295" r:id="rId29"/>
    <p:sldId id="29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06D2D-23AC-4F5D-821E-0B8335FBEE70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1011B-8DFD-447A-913E-7BB0BD5069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13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250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537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6636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663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56772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130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2511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7308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704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944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8262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78993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9694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900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5FF95D-105A-438B-ABBD-CB4DD659D58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311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3712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407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h03fuIlQNI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png"/><Relationship Id="rId5" Type="http://schemas.openxmlformats.org/officeDocument/2006/relationships/hyperlink" Target="https://www.euronews.com/2018/06/26/the-rifkin-view-glocalisation-is-the-new-globalisation" TargetMode="Externa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vefood.com/gallerylist/60910/special-mcdonalds-menu-items-from-around-the-world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4.png"/><Relationship Id="rId4" Type="http://schemas.openxmlformats.org/officeDocument/2006/relationships/hyperlink" Target="https://www.google.co.uk/maps/@51.6762956,-3.3702502,12z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18/nov/29/unilever-boss-paul-polman-quits-after-botched-move-to-netherlands-rotterdam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ustainable-business/nestle-baby-milk-scandal-food-industry-standards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fectionerynews.com/Article/2012/09/07/BRIC-markets-to-drive-growth-for-Kraft-s-Mondelez-spin-off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png"/><Relationship Id="rId4" Type="http://schemas.openxmlformats.org/officeDocument/2006/relationships/hyperlink" Target="https://www.forbes.com/companies/kraft-heinz-company/#119721f75b43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rjunappadurai.org/articles/Appadurai_Disjuncture_and_Difference_in_the_Global_Cultural_Economy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journals-sagepub-com.ezproxy.uwtsd.ac.uk/doi/abs/10.1177/1463499609105474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354161/Prosperity_for_all_in_the_global_economy_-_summary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unesdoc.unesco.org/ark:/48223/pf0000098427" TargetMode="External"/><Relationship Id="rId4" Type="http://schemas.openxmlformats.org/officeDocument/2006/relationships/hyperlink" Target="https://www.jrf.org.uk/sites/default/files/jrf/migrated/files/investigations-globalisa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7" y="332656"/>
            <a:ext cx="2586705" cy="20162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084168" y="332656"/>
            <a:ext cx="1512168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59832" y="332656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2492896"/>
            <a:ext cx="22322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2492896"/>
            <a:ext cx="3134438" cy="20882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55976" y="1916832"/>
            <a:ext cx="201622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41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059832" y="1844824"/>
            <a:ext cx="116761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497002"/>
            <a:ext cx="2016224" cy="1084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ECGE7003Q: Sustainable Communities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5254" y="5342621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2: Additional Material - Globalisation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697" y="2056842"/>
            <a:ext cx="1816782" cy="1160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AB8FF-F381-2295-2D73-B0C086DDF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41" y="400447"/>
            <a:ext cx="24288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18" y="2636664"/>
            <a:ext cx="1939460" cy="1830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2636664"/>
            <a:ext cx="2864599" cy="177906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323527" y="2492896"/>
            <a:ext cx="6203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588224" y="1844824"/>
            <a:ext cx="2232248" cy="5642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115" y="459612"/>
            <a:ext cx="1256987" cy="118624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32040" y="332656"/>
            <a:ext cx="100789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7668344" y="332656"/>
            <a:ext cx="1083854" cy="13980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041983-11B4-D703-D57D-0CAEBF06AD8A}"/>
              </a:ext>
            </a:extLst>
          </p:cNvPr>
          <p:cNvSpPr txBox="1"/>
          <p:nvPr/>
        </p:nvSpPr>
        <p:spPr>
          <a:xfrm>
            <a:off x="2642970" y="6156012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 Lead (MA EDS): Ken Dicks </a:t>
            </a:r>
            <a:r>
              <a:rPr lang="en-GB" b="1" dirty="0">
                <a:hlinkClick r:id="rId7"/>
              </a:rPr>
              <a:t>ken.dicks@uwtsd.ac.uk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Topics to be discussed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altLang="en-US" dirty="0"/>
              <a:t>What is Globalisation?</a:t>
            </a:r>
          </a:p>
          <a:p>
            <a:pPr eaLnBrk="1" hangingPunct="1"/>
            <a:r>
              <a:rPr lang="en-GB" altLang="en-US" dirty="0"/>
              <a:t>The new land: ‘</a:t>
            </a:r>
            <a:r>
              <a:rPr lang="en-GB" altLang="en-US" dirty="0" err="1"/>
              <a:t>scapes</a:t>
            </a:r>
            <a:r>
              <a:rPr lang="en-GB" altLang="en-US" dirty="0"/>
              <a:t>’ of contemporary society</a:t>
            </a:r>
          </a:p>
          <a:p>
            <a:pPr eaLnBrk="1" hangingPunct="1"/>
            <a:r>
              <a:rPr lang="en-GB" altLang="en-US" dirty="0"/>
              <a:t>Risk society</a:t>
            </a:r>
          </a:p>
          <a:p>
            <a:pPr eaLnBrk="1" hangingPunct="1"/>
            <a:r>
              <a:rPr lang="en-GB" altLang="en-US" dirty="0"/>
              <a:t>‘Global’ Policy</a:t>
            </a:r>
          </a:p>
          <a:p>
            <a:pPr eaLnBrk="1" hangingPunct="1"/>
            <a:r>
              <a:rPr lang="en-GB" altLang="en-US" dirty="0"/>
              <a:t>Impact on the ‘personal’</a:t>
            </a:r>
          </a:p>
          <a:p>
            <a:pPr eaLnBrk="1" hangingPunct="1"/>
            <a:r>
              <a:rPr lang="en-GB" altLang="en-US" dirty="0"/>
              <a:t>Impact on Social Exclusion</a:t>
            </a:r>
          </a:p>
          <a:p>
            <a:pPr eaLnBrk="1" hangingPunct="1"/>
            <a:r>
              <a:rPr lang="en-GB" altLang="en-US" dirty="0"/>
              <a:t>Impact on policy making</a:t>
            </a:r>
          </a:p>
          <a:p>
            <a:pPr eaLnBrk="1" hangingPunct="1"/>
            <a:r>
              <a:rPr lang="en-GB" altLang="en-US" dirty="0"/>
              <a:t>Summary </a:t>
            </a:r>
          </a:p>
        </p:txBody>
      </p:sp>
    </p:spTree>
    <p:extLst>
      <p:ext uri="{BB962C8B-B14F-4D97-AF65-F5344CB8AC3E}">
        <p14:creationId xmlns:p14="http://schemas.microsoft.com/office/powerpoint/2010/main" val="403940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Theories of globalisation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496944" cy="4525963"/>
          </a:xfrm>
        </p:spPr>
        <p:txBody>
          <a:bodyPr>
            <a:normAutofit/>
          </a:bodyPr>
          <a:lstStyle/>
          <a:p>
            <a:r>
              <a:rPr lang="en-US" altLang="en-US" dirty="0"/>
              <a:t>Not just an economic process</a:t>
            </a:r>
          </a:p>
          <a:p>
            <a:r>
              <a:rPr lang="en-US" altLang="en-US" dirty="0"/>
              <a:t>Social, political, cultural, technological, ideological, legal, anthropological, environmental, personal, local…………. </a:t>
            </a:r>
          </a:p>
          <a:p>
            <a:r>
              <a:rPr lang="en-US" altLang="en-US" dirty="0"/>
              <a:t>Some doubt that there is anything ‘global’ – just more intense international cooperation (Hirst and Thompson, in Beynon and </a:t>
            </a:r>
            <a:r>
              <a:rPr lang="en-US" altLang="en-US" dirty="0" err="1"/>
              <a:t>Dunkerley</a:t>
            </a:r>
            <a:r>
              <a:rPr lang="en-US" altLang="en-US" dirty="0"/>
              <a:t>, 2000)</a:t>
            </a:r>
          </a:p>
        </p:txBody>
      </p:sp>
    </p:spTree>
    <p:extLst>
      <p:ext uri="{BB962C8B-B14F-4D97-AF65-F5344CB8AC3E}">
        <p14:creationId xmlns:p14="http://schemas.microsoft.com/office/powerpoint/2010/main" val="84487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Different theories of globalisation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2420888"/>
            <a:ext cx="8229600" cy="266429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dirty="0"/>
              <a:t>	“the blanket term to describe the processes through which sovereign national states are </a:t>
            </a:r>
            <a:r>
              <a:rPr lang="en-US" altLang="en-US" dirty="0" err="1"/>
              <a:t>criss-crossed</a:t>
            </a:r>
            <a:r>
              <a:rPr lang="en-US" altLang="en-US" dirty="0"/>
              <a:t> and undermined by trans-national actors with varying prospects of power, orientations, identities and networks”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155679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 dirty="0"/>
              <a:t>Globalisation can be seen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83968" y="5373216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200" dirty="0"/>
              <a:t>(Beck, 1992: 11)</a:t>
            </a:r>
          </a:p>
        </p:txBody>
      </p:sp>
    </p:spTree>
    <p:extLst>
      <p:ext uri="{BB962C8B-B14F-4D97-AF65-F5344CB8AC3E}">
        <p14:creationId xmlns:p14="http://schemas.microsoft.com/office/powerpoint/2010/main" val="319275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Different theories of globalisation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2636912"/>
            <a:ext cx="8229600" cy="223224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en-US" dirty="0"/>
              <a:t>	“creating the conditions for an increasingly interdependent world, linked by new technologies and the movement of goods, capital and people”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67544" y="155679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600" b="1" dirty="0"/>
              <a:t>Others see it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39752" y="5373216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dirty="0"/>
              <a:t>(</a:t>
            </a:r>
            <a:r>
              <a:rPr lang="en-US" altLang="en-US" sz="2800" dirty="0" err="1"/>
              <a:t>Orford</a:t>
            </a:r>
            <a:r>
              <a:rPr lang="en-US" altLang="en-US" sz="2800" dirty="0"/>
              <a:t> in, </a:t>
            </a:r>
            <a:r>
              <a:rPr lang="en-US" altLang="en-US" sz="2800" dirty="0" err="1"/>
              <a:t>Edkins</a:t>
            </a:r>
            <a:r>
              <a:rPr lang="en-US" altLang="en-US" sz="2800" dirty="0"/>
              <a:t> and Zehfuss, 2009: 430)</a:t>
            </a:r>
          </a:p>
        </p:txBody>
      </p:sp>
    </p:spTree>
    <p:extLst>
      <p:ext uri="{BB962C8B-B14F-4D97-AF65-F5344CB8AC3E}">
        <p14:creationId xmlns:p14="http://schemas.microsoft.com/office/powerpoint/2010/main" val="260404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Globalisation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500189"/>
            <a:ext cx="8229600" cy="423306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More than cultural imperialism (MacDonald-</a:t>
            </a:r>
            <a:r>
              <a:rPr lang="en-US" altLang="en-US" sz="2400" dirty="0" err="1"/>
              <a:t>isation</a:t>
            </a:r>
            <a:r>
              <a:rPr lang="en-US" altLang="en-US" sz="2400" dirty="0"/>
              <a:t>)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Not </a:t>
            </a:r>
            <a:r>
              <a:rPr lang="en-US" altLang="en-US" sz="2400" dirty="0" err="1"/>
              <a:t>homogenisation</a:t>
            </a:r>
            <a:r>
              <a:rPr lang="en-US" altLang="en-US" sz="2400" dirty="0"/>
              <a:t>.  That is, globalisation is not one-way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BUT: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It has an uneven impact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Intensification of social connectedness (i.e. social media)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Intensification of ‘risk’ leading to the onset of ‘risk society’….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Global warming, AIDS, resistant strains of infection, threat of nuclear weapons, terrorism etc.</a:t>
            </a:r>
          </a:p>
          <a:p>
            <a:pPr>
              <a:lnSpc>
                <a:spcPct val="90000"/>
              </a:lnSpc>
            </a:pPr>
            <a:r>
              <a:rPr lang="en-US" altLang="en-US" sz="2400" dirty="0"/>
              <a:t>Raises questions about citizenship, belonging, identity, national control, local employment, professional practices etc.</a:t>
            </a:r>
          </a:p>
        </p:txBody>
      </p:sp>
    </p:spTree>
    <p:extLst>
      <p:ext uri="{BB962C8B-B14F-4D97-AF65-F5344CB8AC3E}">
        <p14:creationId xmlns:p14="http://schemas.microsoft.com/office/powerpoint/2010/main" val="280807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b="1" dirty="0"/>
              <a:t>Globalisation and ‘</a:t>
            </a:r>
            <a:r>
              <a:rPr lang="en-US" altLang="en-US" b="1" dirty="0" err="1"/>
              <a:t>scapes</a:t>
            </a:r>
            <a:r>
              <a:rPr lang="en-US" altLang="en-US" b="1" dirty="0"/>
              <a:t>’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5616" y="1268760"/>
            <a:ext cx="7283152" cy="4320480"/>
          </a:xfrm>
        </p:spPr>
        <p:txBody>
          <a:bodyPr>
            <a:normAutofit lnSpcReduction="10000"/>
          </a:bodyPr>
          <a:lstStyle/>
          <a:p>
            <a:r>
              <a:rPr lang="en-US" altLang="en-US" dirty="0"/>
              <a:t>Anthropologist Arjun </a:t>
            </a:r>
            <a:r>
              <a:rPr lang="en-US" altLang="en-US" dirty="0" err="1"/>
              <a:t>Appadurai</a:t>
            </a:r>
            <a:endParaRPr lang="en-US" altLang="en-US" dirty="0"/>
          </a:p>
          <a:p>
            <a:r>
              <a:rPr lang="en-US" altLang="en-US" dirty="0"/>
              <a:t>Concept of globalisation as a series of 5 ‘</a:t>
            </a:r>
            <a:r>
              <a:rPr lang="en-US" altLang="en-US" dirty="0" err="1"/>
              <a:t>scapes</a:t>
            </a:r>
            <a:r>
              <a:rPr lang="en-US" altLang="en-US" dirty="0"/>
              <a:t>’ which are:</a:t>
            </a:r>
          </a:p>
          <a:p>
            <a:r>
              <a:rPr lang="en-US" altLang="en-US" dirty="0" err="1"/>
              <a:t>Ethnoscapes</a:t>
            </a:r>
            <a:endParaRPr lang="en-US" altLang="en-US" dirty="0"/>
          </a:p>
          <a:p>
            <a:r>
              <a:rPr lang="en-US" altLang="en-US" dirty="0" err="1"/>
              <a:t>Financescapes</a:t>
            </a:r>
            <a:endParaRPr lang="en-US" altLang="en-US" dirty="0"/>
          </a:p>
          <a:p>
            <a:r>
              <a:rPr lang="en-US" altLang="en-US" dirty="0"/>
              <a:t>Technoscapes</a:t>
            </a:r>
          </a:p>
          <a:p>
            <a:r>
              <a:rPr lang="en-US" altLang="en-US" dirty="0" err="1"/>
              <a:t>Mediascapes</a:t>
            </a:r>
            <a:endParaRPr lang="en-US" altLang="en-US" dirty="0"/>
          </a:p>
          <a:p>
            <a:r>
              <a:rPr lang="en-US" altLang="en-US" dirty="0" err="1"/>
              <a:t>Ideoscapes</a:t>
            </a:r>
            <a:endParaRPr lang="en-US" altLang="en-US" dirty="0"/>
          </a:p>
          <a:p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499992" y="5805264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</a:t>
            </a:r>
            <a:r>
              <a:rPr lang="en-GB" sz="2800" dirty="0" err="1"/>
              <a:t>Appadurai</a:t>
            </a:r>
            <a:r>
              <a:rPr lang="en-GB" sz="2800" dirty="0"/>
              <a:t>, 2006)</a:t>
            </a:r>
          </a:p>
        </p:txBody>
      </p:sp>
    </p:spTree>
    <p:extLst>
      <p:ext uri="{BB962C8B-B14F-4D97-AF65-F5344CB8AC3E}">
        <p14:creationId xmlns:p14="http://schemas.microsoft.com/office/powerpoint/2010/main" val="405870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4462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/>
              <a:t>Globalisation and ‘</a:t>
            </a:r>
            <a:r>
              <a:rPr lang="en-US" altLang="en-US" b="1" dirty="0" err="1"/>
              <a:t>scapes</a:t>
            </a:r>
            <a:r>
              <a:rPr lang="en-US" altLang="en-US" b="1" dirty="0"/>
              <a:t>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8444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Jargon buster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908720"/>
            <a:ext cx="676443" cy="6764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1428" y="1700808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Appadurai</a:t>
            </a:r>
            <a:r>
              <a:rPr lang="en-GB" sz="2800" dirty="0"/>
              <a:t> took the element ‘scape’ that is used in words such as landscape and seascape and added prefixes: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470" y="2652401"/>
            <a:ext cx="238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Ethnoscape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285" y="2666618"/>
            <a:ext cx="494785" cy="494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467944" y="2636912"/>
            <a:ext cx="4633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Relating to race &amp; culture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33378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Financescape</a:t>
            </a:r>
            <a:endParaRPr lang="en-GB" sz="28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4359" y="3352045"/>
            <a:ext cx="494785" cy="49478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4475018" y="3322339"/>
            <a:ext cx="4633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Relating to capital &amp; markets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7544" y="398590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Technoscape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4359" y="4000117"/>
            <a:ext cx="494785" cy="49478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475018" y="3970411"/>
            <a:ext cx="4633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Relating to technology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2570" y="4705980"/>
            <a:ext cx="238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Mediascape</a:t>
            </a:r>
            <a:endParaRPr lang="en-GB" sz="28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385" y="4720197"/>
            <a:ext cx="494785" cy="49478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450044" y="4690491"/>
            <a:ext cx="4633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Relating to media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60470" y="5426060"/>
            <a:ext cx="2383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/>
              <a:t>Ideoscape</a:t>
            </a:r>
            <a:endParaRPr lang="en-GB" sz="28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7285" y="5440277"/>
            <a:ext cx="494785" cy="49478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4467944" y="5410571"/>
            <a:ext cx="4633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Relating to ideology &amp; belief</a:t>
            </a:r>
          </a:p>
        </p:txBody>
      </p:sp>
    </p:spTree>
    <p:extLst>
      <p:ext uri="{BB962C8B-B14F-4D97-AF65-F5344CB8AC3E}">
        <p14:creationId xmlns:p14="http://schemas.microsoft.com/office/powerpoint/2010/main" val="149138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  <p:bldP spid="12" grpId="0"/>
      <p:bldP spid="14" grpId="0"/>
      <p:bldP spid="15" grpId="0"/>
      <p:bldP spid="17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/>
              <a:t>Ethnoscapes</a:t>
            </a:r>
            <a:endParaRPr lang="en-GB" altLang="en-US" b="1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3816424"/>
          </a:xfrm>
        </p:spPr>
        <p:txBody>
          <a:bodyPr/>
          <a:lstStyle/>
          <a:p>
            <a:r>
              <a:rPr lang="en-GB" altLang="en-US" dirty="0"/>
              <a:t>The movement of people through travel, immigration, seeking refuge or asylum</a:t>
            </a:r>
          </a:p>
          <a:p>
            <a:r>
              <a:rPr lang="en-GB" altLang="en-US" dirty="0"/>
              <a:t>Movement is faster, more frequent and further for pleasure, work and survival</a:t>
            </a:r>
          </a:p>
          <a:p>
            <a:r>
              <a:rPr lang="en-GB" altLang="en-US" dirty="0"/>
              <a:t>Consequently, “The established links between place, state and notions of nationhood are being disrupted”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851920" y="4581128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800" dirty="0"/>
              <a:t>Beynon &amp; </a:t>
            </a:r>
            <a:r>
              <a:rPr lang="en-GB" altLang="en-US" sz="2800" dirty="0" err="1"/>
              <a:t>Dunkerley</a:t>
            </a:r>
            <a:r>
              <a:rPr lang="en-GB" altLang="en-US" sz="2800" dirty="0"/>
              <a:t>, 2000: 37</a:t>
            </a:r>
          </a:p>
        </p:txBody>
      </p:sp>
    </p:spTree>
    <p:extLst>
      <p:ext uri="{BB962C8B-B14F-4D97-AF65-F5344CB8AC3E}">
        <p14:creationId xmlns:p14="http://schemas.microsoft.com/office/powerpoint/2010/main" val="403174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/>
              <a:t>Financescapes</a:t>
            </a:r>
            <a:endParaRPr lang="en-GB" altLang="en-US" b="1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/>
          <a:lstStyle/>
          <a:p>
            <a:r>
              <a:rPr lang="en-GB" altLang="en-US" dirty="0"/>
              <a:t>Speed and volume of the movement of capital in a global network</a:t>
            </a:r>
          </a:p>
          <a:p>
            <a:r>
              <a:rPr lang="en-GB" altLang="en-US" dirty="0"/>
              <a:t>Global markets have an increasing impact on national and local economies</a:t>
            </a:r>
          </a:p>
          <a:p>
            <a:r>
              <a:rPr lang="en-GB" altLang="en-US" dirty="0"/>
              <a:t>Increasing importance of currency markets, commodity speculation, stock exchanges</a:t>
            </a:r>
          </a:p>
          <a:p>
            <a:r>
              <a:rPr lang="en-GB" altLang="en-US" dirty="0"/>
              <a:t>Challenge to national governments’ ability to control the economy</a:t>
            </a:r>
          </a:p>
        </p:txBody>
      </p:sp>
    </p:spTree>
    <p:extLst>
      <p:ext uri="{BB962C8B-B14F-4D97-AF65-F5344CB8AC3E}">
        <p14:creationId xmlns:p14="http://schemas.microsoft.com/office/powerpoint/2010/main" val="403377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Technoscapes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Instantaneous messages – telephone, WWW, texts, Twitter, Facebook, Skype – and in greater volume</a:t>
            </a:r>
          </a:p>
          <a:p>
            <a:r>
              <a:rPr lang="en-GB" altLang="en-US" dirty="0"/>
              <a:t>Impact on money flows, political movements, work and the economy</a:t>
            </a:r>
          </a:p>
          <a:p>
            <a:r>
              <a:rPr lang="en-GB" altLang="en-US" dirty="0"/>
              <a:t>Geographical and political boundaries are rendered ‘porous’</a:t>
            </a:r>
          </a:p>
        </p:txBody>
      </p:sp>
    </p:spTree>
    <p:extLst>
      <p:ext uri="{BB962C8B-B14F-4D97-AF65-F5344CB8AC3E}">
        <p14:creationId xmlns:p14="http://schemas.microsoft.com/office/powerpoint/2010/main" val="95918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altLang="en-US" b="1" dirty="0" err="1"/>
              <a:t>Mediascapes</a:t>
            </a:r>
            <a:endParaRPr lang="en-GB" altLang="en-US" b="1" dirty="0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en-US" dirty="0"/>
              <a:t>Positive and negative effects of global media</a:t>
            </a:r>
          </a:p>
          <a:p>
            <a:r>
              <a:rPr lang="en-GB" altLang="en-US" dirty="0"/>
              <a:t>Can be informative and emancipatory (human rights campaigns, access to expert knowledge etc.)</a:t>
            </a:r>
          </a:p>
          <a:p>
            <a:r>
              <a:rPr lang="en-GB" altLang="en-US" dirty="0"/>
              <a:t>Can be controlling and restrictive – global media such as Murdoch group?</a:t>
            </a:r>
          </a:p>
          <a:p>
            <a:r>
              <a:rPr lang="en-GB" altLang="en-US" dirty="0" err="1"/>
              <a:t>Appadurai</a:t>
            </a:r>
            <a:r>
              <a:rPr lang="en-GB" altLang="en-US" dirty="0"/>
              <a:t> talks about “image-centred, narrative accounts of strips and bits of reality”</a:t>
            </a:r>
            <a:endParaRPr lang="en-GB" altLang="en-US" sz="2000" dirty="0"/>
          </a:p>
        </p:txBody>
      </p:sp>
      <p:sp>
        <p:nvSpPr>
          <p:cNvPr id="2" name="Rectangle 1"/>
          <p:cNvSpPr/>
          <p:nvPr/>
        </p:nvSpPr>
        <p:spPr>
          <a:xfrm>
            <a:off x="5220072" y="5988140"/>
            <a:ext cx="28126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(</a:t>
            </a:r>
            <a:r>
              <a:rPr lang="en-GB" altLang="en-US" sz="2800" dirty="0" err="1"/>
              <a:t>Appadurai</a:t>
            </a:r>
            <a:r>
              <a:rPr lang="en-GB" altLang="en-US" sz="2800" dirty="0"/>
              <a:t>, 2006)</a:t>
            </a:r>
          </a:p>
        </p:txBody>
      </p:sp>
    </p:spTree>
    <p:extLst>
      <p:ext uri="{BB962C8B-B14F-4D97-AF65-F5344CB8AC3E}">
        <p14:creationId xmlns:p14="http://schemas.microsoft.com/office/powerpoint/2010/main" val="377451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/>
              <a:t>Ideoscapes</a:t>
            </a:r>
            <a:endParaRPr lang="en-GB" altLang="en-US" b="1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Globalisation of ideas about citizenship, freedom, democracy and representation</a:t>
            </a:r>
          </a:p>
          <a:p>
            <a:r>
              <a:rPr lang="en-GB" altLang="en-US" dirty="0"/>
              <a:t>The United Nations can be seen as an early example</a:t>
            </a:r>
          </a:p>
          <a:p>
            <a:r>
              <a:rPr lang="en-GB" altLang="en-US" dirty="0"/>
              <a:t>Ideas, knowledges, ideologies, counter-ideologies and religions</a:t>
            </a:r>
          </a:p>
          <a:p>
            <a:r>
              <a:rPr lang="en-GB" altLang="en-US" dirty="0"/>
              <a:t>Recent example are the various manifestations of the ‘Arab spring’</a:t>
            </a:r>
          </a:p>
          <a:p>
            <a:r>
              <a:rPr lang="en-GB" altLang="en-US" dirty="0"/>
              <a:t>Other concepts include the ‘global university’</a:t>
            </a:r>
          </a:p>
          <a:p>
            <a:pPr marL="0" indent="0">
              <a:buNone/>
            </a:pPr>
            <a:endParaRPr lang="en-GB" altLang="en-US" dirty="0"/>
          </a:p>
          <a:p>
            <a:pPr>
              <a:buFont typeface="Wingdings" pitchFamily="2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1696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altLang="en-US" b="1" dirty="0"/>
              <a:t>Globalisation…….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2048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Uneven impact</a:t>
            </a:r>
          </a:p>
          <a:p>
            <a:r>
              <a:rPr lang="en-GB" altLang="en-US" dirty="0"/>
              <a:t>Empowering and disempowering</a:t>
            </a:r>
          </a:p>
          <a:p>
            <a:r>
              <a:rPr lang="en-GB" altLang="en-US" dirty="0"/>
              <a:t>Is about the ‘local’ and ‘personal’ as well as the global</a:t>
            </a:r>
          </a:p>
          <a:p>
            <a:r>
              <a:rPr lang="en-GB" altLang="en-US" dirty="0"/>
              <a:t>Robertson and </a:t>
            </a:r>
            <a:r>
              <a:rPr lang="en-GB" altLang="en-US" dirty="0" err="1"/>
              <a:t>Glocalisation</a:t>
            </a:r>
            <a:r>
              <a:rPr lang="en-GB" altLang="en-US" dirty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altLang="en-US" dirty="0"/>
              <a:t>“The (re)construction and invention of diverse localities (and identities) through global flows of ideas and information”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779912" y="5570076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800" dirty="0"/>
              <a:t>Beynon &amp; </a:t>
            </a:r>
            <a:r>
              <a:rPr lang="en-GB" altLang="en-US" sz="2800" dirty="0" err="1"/>
              <a:t>Dunkerley</a:t>
            </a:r>
            <a:r>
              <a:rPr lang="en-GB" altLang="en-US" sz="2800" dirty="0"/>
              <a:t>, 2000: 47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1105580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3200" dirty="0"/>
              <a:t>Positives and Negatives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1471" y="1105580"/>
            <a:ext cx="639709" cy="6747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11760" y="6309320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concept has been expanded on by Jeremy Rifkin</a:t>
            </a:r>
          </a:p>
        </p:txBody>
      </p:sp>
      <p:pic>
        <p:nvPicPr>
          <p:cNvPr id="6" name="Picture 5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28613"/>
            <a:ext cx="503175" cy="53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11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In other words, the global ‘</a:t>
            </a:r>
            <a:r>
              <a:rPr lang="en-GB" altLang="en-US" b="1" dirty="0" err="1"/>
              <a:t>scapes</a:t>
            </a:r>
            <a:r>
              <a:rPr lang="en-GB" altLang="en-US" b="1" dirty="0"/>
              <a:t>’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25963"/>
          </a:xfrm>
        </p:spPr>
        <p:txBody>
          <a:bodyPr/>
          <a:lstStyle/>
          <a:p>
            <a:r>
              <a:rPr lang="en-GB" altLang="en-US" dirty="0"/>
              <a:t>Can challenge local (and personal) identities, habits and cultural symbols, but</a:t>
            </a:r>
          </a:p>
          <a:p>
            <a:r>
              <a:rPr lang="en-GB" altLang="en-US" dirty="0"/>
              <a:t>They can give communities the means to reassert their cultural difference</a:t>
            </a:r>
          </a:p>
          <a:p>
            <a:r>
              <a:rPr lang="en-GB" altLang="en-US" dirty="0"/>
              <a:t>NOT about cultural homogenisation (although there are power differences between </a:t>
            </a:r>
            <a:r>
              <a:rPr lang="en-GB" altLang="en-US" dirty="0" err="1"/>
              <a:t>MacDonalds</a:t>
            </a:r>
            <a:r>
              <a:rPr lang="en-GB" altLang="en-US" dirty="0"/>
              <a:t> and ‘Joe’s Local Café’)</a:t>
            </a:r>
          </a:p>
          <a:p>
            <a:r>
              <a:rPr lang="en-GB" altLang="en-US" dirty="0"/>
              <a:t>But about local assimilation, or even rejection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27784" y="587727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example:</a:t>
            </a:r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5773271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altLang="en-US" b="1" dirty="0"/>
              <a:t>A Global Village?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3672408"/>
          </a:xfrm>
        </p:spPr>
        <p:txBody>
          <a:bodyPr>
            <a:normAutofit/>
          </a:bodyPr>
          <a:lstStyle/>
          <a:p>
            <a:r>
              <a:rPr lang="en-GB" altLang="en-US" dirty="0"/>
              <a:t>Probably not!</a:t>
            </a:r>
          </a:p>
          <a:p>
            <a:r>
              <a:rPr lang="en-GB" altLang="en-US" dirty="0"/>
              <a:t>“We do not live in a global village where a mythic, all-encompassing, technology-based super-society replaces outdated and unwanted local social systems and cultures.  Despite technology’s reach, we have not, and will not, become one people”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283968" y="4653136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800" dirty="0"/>
              <a:t>Beynon &amp; </a:t>
            </a:r>
            <a:r>
              <a:rPr lang="en-GB" altLang="en-US" sz="2800" dirty="0" err="1"/>
              <a:t>Dunkerley</a:t>
            </a:r>
            <a:r>
              <a:rPr lang="en-GB" altLang="en-US" sz="2800" dirty="0"/>
              <a:t>, 2000:41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5381470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800" dirty="0"/>
              <a:t>HOWEVER….globalisation does change human experience!</a:t>
            </a:r>
          </a:p>
        </p:txBody>
      </p:sp>
    </p:spTree>
    <p:extLst>
      <p:ext uri="{BB962C8B-B14F-4D97-AF65-F5344CB8AC3E}">
        <p14:creationId xmlns:p14="http://schemas.microsoft.com/office/powerpoint/2010/main" val="1380601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Our own experience of globalisation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-36512" y="1124744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Take some time to reflect on what globalisation means for you.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852" y="925996"/>
            <a:ext cx="859160" cy="85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7544" y="1988840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does the food you eat come from?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was your car, TV, cooker, washing machine made?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Where does your news come from (on TV, Facebook, Twitter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 far does your family and ‘actual’ social network reach?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5229200"/>
            <a:ext cx="86384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So, what does globalisation mean for us?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353" y="5752420"/>
            <a:ext cx="854825" cy="85482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13E38B27-AEFE-48ED-8BF4-B5D8C47010D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631668"/>
            <a:ext cx="680095" cy="68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095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Globalisation and the ‘personal’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US" altLang="en-US" dirty="0"/>
              <a:t>Heightened perception of risk: terrorism, anti-biotic resistant strains of bacteria, crime;</a:t>
            </a:r>
          </a:p>
          <a:p>
            <a:r>
              <a:rPr lang="en-US" altLang="en-US" dirty="0"/>
              <a:t>Loss of tradition and certainty (Divorce, Extended families, relationships and therapy, loss of community);</a:t>
            </a:r>
          </a:p>
          <a:p>
            <a:r>
              <a:rPr lang="en-US" altLang="en-US" dirty="0"/>
              <a:t>Access to ‘expert’ information at the touch of a button;</a:t>
            </a:r>
          </a:p>
        </p:txBody>
      </p:sp>
    </p:spTree>
    <p:extLst>
      <p:ext uri="{BB962C8B-B14F-4D97-AF65-F5344CB8AC3E}">
        <p14:creationId xmlns:p14="http://schemas.microsoft.com/office/powerpoint/2010/main" val="169381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61B8-98FE-4A78-B142-E3444FC5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Globalisation and ‘Choice’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F2BD1D-9297-4784-8F99-438941E1C6A4}"/>
              </a:ext>
            </a:extLst>
          </p:cNvPr>
          <p:cNvSpPr txBox="1"/>
          <p:nvPr/>
        </p:nvSpPr>
        <p:spPr>
          <a:xfrm>
            <a:off x="457200" y="1340768"/>
            <a:ext cx="80032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One aspect of globalisation that links with the concept of ethical consumerism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More ‘brands’ are owned by fewer companies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 if a consumer wishes to shop ethically they need to be very well informed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‘Ethical consumerism’ is increasingly popular but increasingly complex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DC5591-48BC-47E3-8363-10669BF2FAB0}"/>
              </a:ext>
            </a:extLst>
          </p:cNvPr>
          <p:cNvSpPr txBox="1"/>
          <p:nvPr/>
        </p:nvSpPr>
        <p:spPr>
          <a:xfrm>
            <a:off x="2627784" y="5661248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For example:</a:t>
            </a:r>
          </a:p>
        </p:txBody>
      </p:sp>
    </p:spTree>
    <p:extLst>
      <p:ext uri="{BB962C8B-B14F-4D97-AF65-F5344CB8AC3E}">
        <p14:creationId xmlns:p14="http://schemas.microsoft.com/office/powerpoint/2010/main" val="877725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84B1581-814D-4BB1-BCA7-C8DD54C9B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62362"/>
            <a:ext cx="9144000" cy="4933275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D613E5EA-0363-47DD-896F-C79465E9B8A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6093296"/>
            <a:ext cx="617612" cy="6134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1041D4-BC9A-4C7C-813E-010003525E8C}"/>
              </a:ext>
            </a:extLst>
          </p:cNvPr>
          <p:cNvSpPr txBox="1"/>
          <p:nvPr/>
        </p:nvSpPr>
        <p:spPr>
          <a:xfrm>
            <a:off x="2339752" y="2131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Unilever</a:t>
            </a:r>
          </a:p>
        </p:txBody>
      </p:sp>
    </p:spTree>
    <p:extLst>
      <p:ext uri="{BB962C8B-B14F-4D97-AF65-F5344CB8AC3E}">
        <p14:creationId xmlns:p14="http://schemas.microsoft.com/office/powerpoint/2010/main" val="272611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C7CE4F1-1D34-4EE7-9E52-CEB436DD6C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081" y="14601"/>
            <a:ext cx="8709837" cy="6858000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778774BE-C4BB-4AC3-94D5-BC5DC1CF429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877272"/>
            <a:ext cx="833636" cy="82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14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470958C-CE5D-4AB3-B335-7420F1FEC5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2109"/>
            <a:ext cx="9144000" cy="60566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7000BE-F2D5-484F-96DE-0D833B577300}"/>
              </a:ext>
            </a:extLst>
          </p:cNvPr>
          <p:cNvSpPr txBox="1"/>
          <p:nvPr/>
        </p:nvSpPr>
        <p:spPr>
          <a:xfrm>
            <a:off x="2339752" y="2131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Kraft</a:t>
            </a: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CFB6B4A7-4A87-48E4-A4E8-7A188132AB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123925"/>
            <a:ext cx="617612" cy="613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31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AA20BD-573E-4778-B906-27364417C0A1}"/>
              </a:ext>
            </a:extLst>
          </p:cNvPr>
          <p:cNvSpPr txBox="1"/>
          <p:nvPr/>
        </p:nvSpPr>
        <p:spPr>
          <a:xfrm>
            <a:off x="2339752" y="2131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Kraft/Heinz Merger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EB2BD4-C278-4681-B9B4-35D0C92195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47434"/>
            <a:ext cx="9144000" cy="4763132"/>
          </a:xfrm>
          <a:prstGeom prst="rect">
            <a:avLst/>
          </a:prstGeom>
        </p:spPr>
      </p:pic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35CC689C-9413-48ED-8146-B7DBB362E18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877272"/>
            <a:ext cx="833636" cy="82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804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8765DE-3902-4E67-BC55-5AC485C256EA}"/>
              </a:ext>
            </a:extLst>
          </p:cNvPr>
          <p:cNvSpPr txBox="1"/>
          <p:nvPr/>
        </p:nvSpPr>
        <p:spPr>
          <a:xfrm>
            <a:off x="2339752" y="2131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Proctor &amp; Gamble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E3B809-31E3-4304-BF79-60720135D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85" y="836712"/>
            <a:ext cx="8958230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96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08A345-0319-4599-A0B4-FBCDCA9BE894}"/>
              </a:ext>
            </a:extLst>
          </p:cNvPr>
          <p:cNvSpPr txBox="1"/>
          <p:nvPr/>
        </p:nvSpPr>
        <p:spPr>
          <a:xfrm>
            <a:off x="2339752" y="21311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/>
              <a:t>Pepsico</a:t>
            </a:r>
            <a:endParaRPr lang="en-GB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DEC534-C9F5-4FBE-8408-DE756A73C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48" y="1098197"/>
            <a:ext cx="8758904" cy="5541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62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Meaning…….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en-US" dirty="0"/>
              <a:t>Globalisation is a concern to UK policy-makers</a:t>
            </a:r>
          </a:p>
          <a:p>
            <a:r>
              <a:rPr lang="en-GB" altLang="en-US" dirty="0"/>
              <a:t>The focus tends to be economic</a:t>
            </a:r>
          </a:p>
          <a:p>
            <a:r>
              <a:rPr lang="en-GB" altLang="en-US" dirty="0"/>
              <a:t>Has implications, however, for social justice and well-being</a:t>
            </a:r>
          </a:p>
          <a:p>
            <a:r>
              <a:rPr lang="en-GB" altLang="en-US" dirty="0"/>
              <a:t>Impact uneven….and not a homogenising force</a:t>
            </a:r>
          </a:p>
          <a:p>
            <a:r>
              <a:rPr lang="en-GB" altLang="en-US" dirty="0"/>
              <a:t>Example of a policy trying to become global in its reach?</a:t>
            </a:r>
          </a:p>
        </p:txBody>
      </p:sp>
    </p:spTree>
    <p:extLst>
      <p:ext uri="{BB962C8B-B14F-4D97-AF65-F5344CB8AC3E}">
        <p14:creationId xmlns:p14="http://schemas.microsoft.com/office/powerpoint/2010/main" val="38710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229600" cy="490066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References 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052736"/>
            <a:ext cx="864096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en-GB" altLang="en-US" sz="1800" dirty="0"/>
              <a:t>Appadurai, A. (1990) ‘Disjuncture and difference in the global political economy’, </a:t>
            </a:r>
            <a:r>
              <a:rPr lang="en-GB" altLang="en-US" sz="1800" i="1" dirty="0"/>
              <a:t>Public Culture</a:t>
            </a:r>
            <a:r>
              <a:rPr lang="en-GB" altLang="en-US" sz="1800" dirty="0"/>
              <a:t>, 2:2, Available at: </a:t>
            </a:r>
            <a:r>
              <a:rPr lang="en-GB" altLang="en-US" sz="1800" dirty="0">
                <a:hlinkClick r:id="rId3"/>
              </a:rPr>
              <a:t>http://www.arjunappadurai.org/articles/Appadurai_Disjuncture_and_Difference_in_the_Global_Cultural_Economy.pdf</a:t>
            </a:r>
            <a:r>
              <a:rPr lang="en-GB" altLang="en-US" sz="1800" dirty="0"/>
              <a:t> [Accessed 22/09/2022]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r>
              <a:rPr lang="en-GB" altLang="en-US" sz="1800" dirty="0" err="1"/>
              <a:t>Axford</a:t>
            </a:r>
            <a:r>
              <a:rPr lang="en-GB" altLang="en-US" sz="1800" dirty="0"/>
              <a:t>, B. </a:t>
            </a:r>
            <a:r>
              <a:rPr lang="en-GB" altLang="en-US" sz="1800" i="1" dirty="0"/>
              <a:t>The Global System. Economics, Politics and Culture</a:t>
            </a:r>
            <a:r>
              <a:rPr lang="en-GB" altLang="en-US" sz="1800" dirty="0"/>
              <a:t>, Cambridge: Polity, 1995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r>
              <a:rPr lang="en-GB" altLang="en-US" sz="1800" dirty="0"/>
              <a:t>Beck, U. </a:t>
            </a:r>
            <a:r>
              <a:rPr lang="en-GB" altLang="en-US" sz="1800" i="1" dirty="0"/>
              <a:t>Risk Society: Towards a New Modernity</a:t>
            </a:r>
            <a:r>
              <a:rPr lang="en-GB" altLang="en-US" sz="1800" dirty="0"/>
              <a:t>, London: Sage, 1992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r>
              <a:rPr lang="en-GB" altLang="en-US" sz="1800" dirty="0"/>
              <a:t>Beck, U. </a:t>
            </a:r>
            <a:r>
              <a:rPr lang="en-GB" altLang="en-US" sz="1800" i="1" dirty="0"/>
              <a:t>World Risk Society</a:t>
            </a:r>
            <a:r>
              <a:rPr lang="en-GB" altLang="en-US" sz="1800" dirty="0"/>
              <a:t>, Cambridge: Policy, 2000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r>
              <a:rPr lang="en-GB" altLang="en-US" sz="1800" dirty="0"/>
              <a:t>Beynon, J. &amp; </a:t>
            </a:r>
            <a:r>
              <a:rPr lang="en-GB" altLang="en-US" sz="1800" dirty="0" err="1"/>
              <a:t>Dunkerley</a:t>
            </a:r>
            <a:r>
              <a:rPr lang="en-GB" altLang="en-US" sz="1800" dirty="0"/>
              <a:t>, D. (eds), </a:t>
            </a:r>
            <a:r>
              <a:rPr lang="en-GB" altLang="en-US" sz="1800" i="1" dirty="0"/>
              <a:t>Globalization: The Reader</a:t>
            </a:r>
            <a:r>
              <a:rPr lang="en-GB" altLang="en-US" sz="1800" dirty="0"/>
              <a:t>, London: Athlone Press, 2000</a:t>
            </a:r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 err="1"/>
              <a:t>Edkins</a:t>
            </a:r>
            <a:r>
              <a:rPr lang="en-GB" altLang="en-US" sz="1800" dirty="0"/>
              <a:t>, J. &amp; Zehfuss, M. (eds.) </a:t>
            </a:r>
            <a:r>
              <a:rPr lang="en-GB" altLang="en-US" sz="1800" i="1" dirty="0"/>
              <a:t>Global Politics: A New Introduction</a:t>
            </a:r>
            <a:r>
              <a:rPr lang="en-GB" altLang="en-US" sz="1800" dirty="0"/>
              <a:t>, London: Routledge, 2009</a:t>
            </a:r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/>
              <a:t>Heyman, J. </a:t>
            </a:r>
            <a:r>
              <a:rPr lang="en-GB" altLang="en-US" sz="1800" dirty="0" err="1"/>
              <a:t>McC</a:t>
            </a:r>
            <a:r>
              <a:rPr lang="en-GB" altLang="en-US" sz="1800" dirty="0"/>
              <a:t>., &amp; Campbell, H. (2009). The anthropology of global flows: A critical reading of Appadurai’s `Disjuncture and Difference in the Global Cultural Economy’. </a:t>
            </a:r>
            <a:r>
              <a:rPr lang="en-GB" altLang="en-US" sz="1800" i="1" dirty="0"/>
              <a:t>Anthropological Theory</a:t>
            </a:r>
            <a:r>
              <a:rPr lang="en-GB" altLang="en-US" sz="1800" dirty="0"/>
              <a:t>, 9(2), 131–148. Available at: </a:t>
            </a:r>
            <a:r>
              <a:rPr lang="en-GB" altLang="en-US" sz="1800" dirty="0">
                <a:hlinkClick r:id="rId4"/>
              </a:rPr>
              <a:t>https://journals-sagepub-com.ezproxy.uwtsd.ac.uk/doi/abs/10.1177/1463499609105474</a:t>
            </a:r>
            <a:r>
              <a:rPr lang="en-GB" altLang="en-US" sz="1800" dirty="0"/>
              <a:t> [Accessed 22/09/2022]</a:t>
            </a:r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/>
              <a:t>Higgins, P. &amp; Johnson, J. (eds) </a:t>
            </a:r>
            <a:r>
              <a:rPr lang="en-GB" altLang="en-US" sz="1800" i="1" dirty="0"/>
              <a:t>Personal Sociology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NewYork</a:t>
            </a:r>
            <a:r>
              <a:rPr lang="en-GB" altLang="en-US" sz="1800" dirty="0"/>
              <a:t>: Praeger, 1988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endParaRPr lang="en-GB" altLang="en-US" sz="1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  <a:buFont typeface="Wingdings" pitchFamily="2" charset="2"/>
              <a:buNone/>
            </a:pPr>
            <a:endParaRPr lang="en-GB" altLang="en-US" sz="1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  <a:buFont typeface="Wingdings" pitchFamily="2" charset="2"/>
              <a:buNone/>
            </a:pPr>
            <a:endParaRPr lang="en-GB" altLang="en-US" sz="1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4191608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References</a:t>
            </a:r>
          </a:p>
        </p:txBody>
      </p:sp>
      <p:sp>
        <p:nvSpPr>
          <p:cNvPr id="72707" name="Content Placeholder 2"/>
          <p:cNvSpPr>
            <a:spLocks noGrp="1"/>
          </p:cNvSpPr>
          <p:nvPr>
            <p:ph idx="1"/>
          </p:nvPr>
        </p:nvSpPr>
        <p:spPr>
          <a:xfrm>
            <a:off x="429574" y="1268760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spcBef>
                <a:spcPts val="600"/>
              </a:spcBef>
            </a:pPr>
            <a:r>
              <a:rPr lang="en-GB" altLang="en-US" sz="1800" dirty="0"/>
              <a:t>Leitch (2006) </a:t>
            </a:r>
            <a:r>
              <a:rPr lang="en-GB" altLang="en-US" sz="1800" i="1" dirty="0"/>
              <a:t>Prosperity for all in the global economy: World class skills </a:t>
            </a:r>
            <a:r>
              <a:rPr lang="en-GB" altLang="en-US" sz="1800" dirty="0"/>
              <a:t>London: HMSO Available at: </a:t>
            </a:r>
            <a:r>
              <a:rPr lang="en-GB" altLang="en-US" sz="1800" dirty="0">
                <a:hlinkClick r:id="rId3"/>
              </a:rPr>
              <a:t>https://assets.publishing.service.gov.uk/government/uploads/system/uploads/attachment_data/file/354161/Prosperity_for_all_in_the_global_economy_-_summary.pdf</a:t>
            </a:r>
            <a:r>
              <a:rPr lang="en-GB" altLang="en-US" sz="1800" dirty="0"/>
              <a:t> [Accessed 22/09/2022]</a:t>
            </a:r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/>
              <a:t>Joseph Rowntree Foundation (2009) </a:t>
            </a:r>
            <a:r>
              <a:rPr lang="en-GB" altLang="en-US" sz="1800" i="1" dirty="0"/>
              <a:t>Globalisation, UK poverty and communities</a:t>
            </a:r>
            <a:r>
              <a:rPr lang="en-GB" altLang="en-US" sz="1800" dirty="0"/>
              <a:t> Available at: </a:t>
            </a:r>
            <a:r>
              <a:rPr lang="en-GB" altLang="en-US" sz="1800" dirty="0">
                <a:hlinkClick r:id="rId4"/>
              </a:rPr>
              <a:t>https://www.jrf.org.uk/sites/default/files/jrf/migrated/files/investigations-globalisation.pdf</a:t>
            </a:r>
            <a:r>
              <a:rPr lang="en-GB" altLang="en-US" sz="1800" dirty="0"/>
              <a:t> [Accessed 22/09/2022]</a:t>
            </a:r>
          </a:p>
          <a:p>
            <a:pPr>
              <a:spcBef>
                <a:spcPts val="600"/>
              </a:spcBef>
            </a:pPr>
            <a:r>
              <a:rPr lang="en-GB" altLang="en-US" sz="1800" dirty="0"/>
              <a:t>UNESCO (1994) </a:t>
            </a:r>
            <a:r>
              <a:rPr lang="en-GB" altLang="en-US" sz="1800" i="1" dirty="0"/>
              <a:t>The Salamanca statement and framework for action on special needs education</a:t>
            </a:r>
            <a:r>
              <a:rPr lang="en-GB" altLang="en-US" sz="1800" dirty="0"/>
              <a:t> Available at: </a:t>
            </a:r>
            <a:r>
              <a:rPr lang="en-GB" altLang="en-US" sz="1800" dirty="0">
                <a:hlinkClick r:id="rId5"/>
              </a:rPr>
              <a:t>https://unesdoc.unesco.org/ark:/48223/pf0000098427</a:t>
            </a:r>
            <a:r>
              <a:rPr lang="en-GB" altLang="en-US" sz="1800" dirty="0"/>
              <a:t> [Accessed 22/09/2022]</a:t>
            </a:r>
            <a:endParaRPr lang="en-GB" altLang="en-US" sz="1800" i="1" dirty="0"/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/>
              <a:t>Wallerstein, I. </a:t>
            </a:r>
            <a:r>
              <a:rPr lang="en-GB" altLang="en-US" sz="1800" i="1" dirty="0"/>
              <a:t>The Capitalist World Economy</a:t>
            </a:r>
            <a:r>
              <a:rPr lang="en-GB" altLang="en-US" sz="1800" dirty="0"/>
              <a:t>, Cambridge University Press: Cambridge, 1979</a:t>
            </a:r>
          </a:p>
          <a:p>
            <a:pPr eaLnBrk="1" hangingPunct="1">
              <a:spcBef>
                <a:spcPts val="600"/>
              </a:spcBef>
            </a:pPr>
            <a:r>
              <a:rPr lang="en-GB" altLang="en-US" sz="1800" dirty="0" err="1"/>
              <a:t>Yeates</a:t>
            </a:r>
            <a:r>
              <a:rPr lang="en-GB" altLang="en-US" sz="1800" dirty="0"/>
              <a:t>, N. (ed) </a:t>
            </a:r>
            <a:r>
              <a:rPr lang="en-GB" altLang="en-US" sz="1800" i="1" dirty="0"/>
              <a:t>Understanding Global Social Policy</a:t>
            </a:r>
            <a:r>
              <a:rPr lang="en-GB" altLang="en-US" sz="1800" dirty="0"/>
              <a:t>, Bristol: The Polity Press, 2008</a:t>
            </a:r>
          </a:p>
          <a:p>
            <a:pPr eaLnBrk="1" hangingPunct="1">
              <a:spcBef>
                <a:spcPts val="600"/>
              </a:spcBef>
            </a:pPr>
            <a:endParaRPr lang="en-GB" altLang="en-US" sz="1800" dirty="0"/>
          </a:p>
          <a:p>
            <a:pPr>
              <a:spcBef>
                <a:spcPts val="600"/>
              </a:spcBef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2762477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20</TotalTime>
  <Words>1499</Words>
  <Application>Microsoft Office PowerPoint</Application>
  <PresentationFormat>On-screen Show (4:3)</PresentationFormat>
  <Paragraphs>147</Paragraphs>
  <Slides>28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Wingdings</vt:lpstr>
      <vt:lpstr>UWTSD blue background</vt:lpstr>
      <vt:lpstr>UWTSD PPT Template (lectures)</vt:lpstr>
      <vt:lpstr>PowerPoint Presentation</vt:lpstr>
      <vt:lpstr>Topics to be discussed </vt:lpstr>
      <vt:lpstr>Theories of globalisation</vt:lpstr>
      <vt:lpstr>Different theories of globalisation</vt:lpstr>
      <vt:lpstr>Different theories of globalisation</vt:lpstr>
      <vt:lpstr>Globalisation</vt:lpstr>
      <vt:lpstr>Globalisation and ‘scapes’</vt:lpstr>
      <vt:lpstr>PowerPoint Presentation</vt:lpstr>
      <vt:lpstr>Ethnoscapes</vt:lpstr>
      <vt:lpstr>Financescapes</vt:lpstr>
      <vt:lpstr>Technoscapes</vt:lpstr>
      <vt:lpstr>Mediascapes</vt:lpstr>
      <vt:lpstr>Ideoscapes</vt:lpstr>
      <vt:lpstr>Globalisation…….</vt:lpstr>
      <vt:lpstr>In other words, the global ‘scapes’</vt:lpstr>
      <vt:lpstr>A Global Village?</vt:lpstr>
      <vt:lpstr>Our own experience of globalisation</vt:lpstr>
      <vt:lpstr>Globalisation and the ‘personal’</vt:lpstr>
      <vt:lpstr>Globalisation and ‘Choice’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Meaning…….</vt:lpstr>
      <vt:lpstr>References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7</cp:revision>
  <dcterms:created xsi:type="dcterms:W3CDTF">2021-02-09T14:04:40Z</dcterms:created>
  <dcterms:modified xsi:type="dcterms:W3CDTF">2023-03-30T09:30:02Z</dcterms:modified>
</cp:coreProperties>
</file>