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6"/>
  </p:notesMasterIdLst>
  <p:handoutMasterIdLst>
    <p:handoutMasterId r:id="rId67"/>
  </p:handoutMasterIdLst>
  <p:sldIdLst>
    <p:sldId id="260" r:id="rId5"/>
    <p:sldId id="450" r:id="rId6"/>
    <p:sldId id="445" r:id="rId7"/>
    <p:sldId id="451" r:id="rId8"/>
    <p:sldId id="449" r:id="rId9"/>
    <p:sldId id="257" r:id="rId10"/>
    <p:sldId id="321" r:id="rId11"/>
    <p:sldId id="562" r:id="rId12"/>
    <p:sldId id="557" r:id="rId13"/>
    <p:sldId id="574" r:id="rId14"/>
    <p:sldId id="568" r:id="rId15"/>
    <p:sldId id="453" r:id="rId16"/>
    <p:sldId id="452" r:id="rId17"/>
    <p:sldId id="551" r:id="rId18"/>
    <p:sldId id="558" r:id="rId19"/>
    <p:sldId id="552" r:id="rId20"/>
    <p:sldId id="614" r:id="rId21"/>
    <p:sldId id="616" r:id="rId22"/>
    <p:sldId id="553" r:id="rId23"/>
    <p:sldId id="569" r:id="rId24"/>
    <p:sldId id="618" r:id="rId25"/>
    <p:sldId id="610" r:id="rId26"/>
    <p:sldId id="611" r:id="rId27"/>
    <p:sldId id="612" r:id="rId28"/>
    <p:sldId id="565" r:id="rId29"/>
    <p:sldId id="564" r:id="rId30"/>
    <p:sldId id="603" r:id="rId31"/>
    <p:sldId id="617" r:id="rId32"/>
    <p:sldId id="606" r:id="rId33"/>
    <p:sldId id="615" r:id="rId34"/>
    <p:sldId id="554" r:id="rId35"/>
    <p:sldId id="604" r:id="rId36"/>
    <p:sldId id="567" r:id="rId37"/>
    <p:sldId id="560" r:id="rId38"/>
    <p:sldId id="566" r:id="rId39"/>
    <p:sldId id="555" r:id="rId40"/>
    <p:sldId id="556" r:id="rId41"/>
    <p:sldId id="563" r:id="rId42"/>
    <p:sldId id="598" r:id="rId43"/>
    <p:sldId id="597" r:id="rId44"/>
    <p:sldId id="601" r:id="rId45"/>
    <p:sldId id="602" r:id="rId46"/>
    <p:sldId id="327" r:id="rId47"/>
    <p:sldId id="559" r:id="rId48"/>
    <p:sldId id="599" r:id="rId49"/>
    <p:sldId id="573" r:id="rId50"/>
    <p:sldId id="329" r:id="rId51"/>
    <p:sldId id="322" r:id="rId52"/>
    <p:sldId id="323" r:id="rId53"/>
    <p:sldId id="325" r:id="rId54"/>
    <p:sldId id="571" r:id="rId55"/>
    <p:sldId id="570" r:id="rId56"/>
    <p:sldId id="609" r:id="rId57"/>
    <p:sldId id="608" r:id="rId58"/>
    <p:sldId id="607" r:id="rId59"/>
    <p:sldId id="613" r:id="rId60"/>
    <p:sldId id="619" r:id="rId61"/>
    <p:sldId id="575" r:id="rId62"/>
    <p:sldId id="259" r:id="rId63"/>
    <p:sldId id="605" r:id="rId64"/>
    <p:sldId id="258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576" autoAdjust="0"/>
  </p:normalViewPr>
  <p:slideViewPr>
    <p:cSldViewPr snapToGrid="0">
      <p:cViewPr varScale="1">
        <p:scale>
          <a:sx n="88" d="100"/>
          <a:sy n="88" d="100"/>
        </p:scale>
        <p:origin x="130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presProps" Target="presProps.xml"/><Relationship Id="rId7" Type="http://schemas.openxmlformats.org/officeDocument/2006/relationships/slide" Target="slides/slide3.xml"/><Relationship Id="rId71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57E77E40-CE06-446B-B0D2-22DA026FB82A}"/>
    <pc:docChg chg="modSld">
      <pc:chgData name="Aishat Bakre" userId="839b68a6-4a2b-45ef-9a5a-14f954bfea5f" providerId="ADAL" clId="{57E77E40-CE06-446B-B0D2-22DA026FB82A}" dt="2026-01-05T10:42:40.441" v="6" actId="20577"/>
      <pc:docMkLst>
        <pc:docMk/>
      </pc:docMkLst>
      <pc:sldChg chg="modSp mod">
        <pc:chgData name="Aishat Bakre" userId="839b68a6-4a2b-45ef-9a5a-14f954bfea5f" providerId="ADAL" clId="{57E77E40-CE06-446B-B0D2-22DA026FB82A}" dt="2026-01-05T10:42:40.441" v="6" actId="20577"/>
        <pc:sldMkLst>
          <pc:docMk/>
          <pc:sldMk cId="1395684286" sldId="260"/>
        </pc:sldMkLst>
        <pc:spChg chg="mod">
          <ac:chgData name="Aishat Bakre" userId="839b68a6-4a2b-45ef-9a5a-14f954bfea5f" providerId="ADAL" clId="{57E77E40-CE06-446B-B0D2-22DA026FB82A}" dt="2026-01-05T10:42:40.441" v="6" actId="20577"/>
          <ac:spMkLst>
            <pc:docMk/>
            <pc:sldMk cId="1395684286" sldId="260"/>
            <ac:spMk id="2" creationId="{00000000-0000-0000-0000-000000000000}"/>
          </ac:spMkLst>
        </pc:spChg>
        <pc:spChg chg="mod">
          <ac:chgData name="Aishat Bakre" userId="839b68a6-4a2b-45ef-9a5a-14f954bfea5f" providerId="ADAL" clId="{57E77E40-CE06-446B-B0D2-22DA026FB82A}" dt="2026-01-05T10:34:26.579" v="0" actId="34135"/>
          <ac:spMkLst>
            <pc:docMk/>
            <pc:sldMk cId="1395684286" sldId="260"/>
            <ac:spMk id="5" creationId="{ADFE276F-6869-41C6-B887-3EC4A210430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263824/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chronicdisease/about/index.htm" TargetMode="External"/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a8iw9hvQX4" TargetMode="External"/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Ap1FXfy91d4" TargetMode="Externa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evidence.nihr.ac.uk/collection/making-sense-of-the-evidence-multiple-long-term-conditions-multimorbidity/" TargetMode="External"/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153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887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3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8510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95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6462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endParaRPr lang="en-GB" b="0" i="0" dirty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639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492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8527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601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5090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8925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7376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786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1199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6767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range of biological, psychological, behavioural, socioeconomic and environmental factors affect the likelihood of having multiple long-term conditions.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9254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36370D-149F-436E-ACCB-700DBC192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6F264A3-68A2-4DD9-BD7B-46BDC83FB8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https://www.cdc.gov/chronicdisease/about/index.htm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7D970B2-B261-4527-B3ED-9542EEDE2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151054B-6BDD-4553-B280-A819ACC98E30}" type="slidenum">
              <a:rPr lang="en-GB" altLang="en-US" smtClean="0">
                <a:latin typeface="Calibri" panose="020F0502020204030204" pitchFamily="34" charset="0"/>
              </a:rPr>
              <a:pPr/>
              <a:t>40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8666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36370D-149F-436E-ACCB-700DBC192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6F264A3-68A2-4DD9-BD7B-46BDC83FB8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b="1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enetic, physiological, environmental and behavioural factors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anatomical differences</a:t>
            </a:r>
            <a:r>
              <a:rPr lang="en-GB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b="1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getting older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7D970B2-B261-4527-B3ED-9542EEDE2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151054B-6BDD-4553-B280-A819ACC98E30}" type="slidenum">
              <a:rPr lang="en-GB" altLang="en-US" smtClean="0">
                <a:latin typeface="Calibri" panose="020F0502020204030204" pitchFamily="34" charset="0"/>
              </a:rPr>
              <a:pPr/>
              <a:t>45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31884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0496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68981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019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0778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3"/>
              </a:rPr>
              <a:t>Chronic Diseases: Everyone’s Business 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–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3"/>
              </a:rPr>
              <a:t> YouTube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Chronic Disease – YouTube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The BETTER approach to preventing chronic diseases - YouTube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  <a:hlinkClick r:id="rId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  <a:hlinkClick r:id="rId4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6365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3209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95147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NIHR Evidence - Making sense of the evidence: Multiple long-term conditions (multimorbidity) - NIHR Evidence - Informative and accessible health and care research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624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in headings, text and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99591" y="689701"/>
            <a:ext cx="7886700" cy="10111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7A739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899591" y="1700808"/>
            <a:ext cx="6551612" cy="4608512"/>
          </a:xfrm>
          <a:prstGeom prst="rect">
            <a:avLst/>
          </a:prstGeom>
        </p:spPr>
        <p:txBody>
          <a:bodyPr lIns="0" tIns="0" rIns="0" bIns="0"/>
          <a:lstStyle>
            <a:lvl1pPr marL="266700" indent="-257175">
              <a:buClr>
                <a:srgbClr val="7A7392"/>
              </a:buClr>
              <a:tabLst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1pPr>
            <a:lvl2pPr marL="541338" indent="-274638">
              <a:buClr>
                <a:srgbClr val="7A7392"/>
              </a:buClr>
              <a:buFont typeface="Courier New" panose="02070309020205020404" pitchFamily="49" charset="0"/>
              <a:buChar char="o"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2pPr>
            <a:lvl3pPr marL="808038" indent="-266700">
              <a:buClr>
                <a:srgbClr val="7A7392"/>
              </a:buClr>
              <a:buFont typeface="Arial" panose="020B0604020202020204" pitchFamily="34" charset="0"/>
              <a:buChar char="̶"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3pPr>
            <a:lvl4pPr>
              <a:defRPr sz="16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4pPr>
            <a:lvl5pPr>
              <a:defRPr sz="16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59013082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cks.nice.org.uk/topics/multimorbidity/references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tobacco/basic_information/secondhand_smoke/index.htm" TargetMode="External"/><Relationship Id="rId2" Type="http://schemas.openxmlformats.org/officeDocument/2006/relationships/hyperlink" Target="https://www.cdc.gov/chronicdisease/resources/publications/factsheets/tobacco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dc.gov/chronicdisease/resources/publications/factsheets/alcohol.htm" TargetMode="External"/><Relationship Id="rId5" Type="http://schemas.openxmlformats.org/officeDocument/2006/relationships/hyperlink" Target="https://www.cdc.gov/chronicdisease/resources/publications/factsheets/physical-activity.htm" TargetMode="External"/><Relationship Id="rId4" Type="http://schemas.openxmlformats.org/officeDocument/2006/relationships/hyperlink" Target="https://www.cdc.gov/chronicdisease/resources/publications/factsheets/nutrition.htm" TargetMode="Externa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hyperlink" Target="https://acmedsci.ac.uk/file-download/99630838" TargetMode="Externa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a8iw9hvQX4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Ap1FXfy91d4" TargetMode="External"/><Relationship Id="rId4" Type="http://schemas.openxmlformats.org/officeDocument/2006/relationships/hyperlink" Target="https://www.youtube.com/watch?v=c91ggTlEGv8" TargetMode="Externa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ingsfund.org.uk/projects/time-think-differently/trends-disease-and-disability-long-term-conditions-multi-morbidity" TargetMode="External"/><Relationship Id="rId13" Type="http://schemas.openxmlformats.org/officeDocument/2006/relationships/hyperlink" Target="https://www.centreformentalhealth.org.uk/sites/default/files/2018-09/Cost_of_Comorbidities.pdf" TargetMode="External"/><Relationship Id="rId3" Type="http://schemas.openxmlformats.org/officeDocument/2006/relationships/hyperlink" Target="http://www.thelancet.com/journals/lancet/article/PIIS0140-6736%2812%2960240-2/abstract" TargetMode="External"/><Relationship Id="rId7" Type="http://schemas.openxmlformats.org/officeDocument/2006/relationships/hyperlink" Target="http://www.dh.gov.uk/en/Publicationsandstatistics/Publications/PublicationsPolicyAndGuidance/DH_134487" TargetMode="External"/><Relationship Id="rId12" Type="http://schemas.openxmlformats.org/officeDocument/2006/relationships/hyperlink" Target="https://evidence.nihr.ac.uk/collection/making-sense-of-the-evidence-multiple-long-term-conditions-multimorbidity/#_Toc67472446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dc.gov/chronicdisease/resources/publications/factsheets/nutrition.htm" TargetMode="External"/><Relationship Id="rId11" Type="http://schemas.openxmlformats.org/officeDocument/2006/relationships/hyperlink" Target="https://www.nhsggc.org.uk/media/231478/nhsggc_ltc_strategic_framework.pdf" TargetMode="External"/><Relationship Id="rId5" Type="http://schemas.openxmlformats.org/officeDocument/2006/relationships/hyperlink" Target="https://www.cdc.gov/chronicdisease/about/index.htm" TargetMode="External"/><Relationship Id="rId15" Type="http://schemas.openxmlformats.org/officeDocument/2006/relationships/hyperlink" Target="https://cks.nice.org.uk/topics/multimorbidity/#:~:text=Multimorbidity%20is%20the%20presence%20of,as%20frailty%20or%20chronic%20pain" TargetMode="External"/><Relationship Id="rId10" Type="http://schemas.openxmlformats.org/officeDocument/2006/relationships/hyperlink" Target="https://www.datadictionary.nhs.uk/nhs_business_definitions/long_term_physical_health_condition.html" TargetMode="External"/><Relationship Id="rId4" Type="http://schemas.openxmlformats.org/officeDocument/2006/relationships/hyperlink" Target="http://www.thelancet.com/journals/lancet/article/PIIS0140-6736(12)60240-2/fulltext" TargetMode="External"/><Relationship Id="rId9" Type="http://schemas.openxmlformats.org/officeDocument/2006/relationships/hyperlink" Target="https://www.ncbi.nlm.nih.gov/books/NBK263824/" TargetMode="External"/><Relationship Id="rId14" Type="http://schemas.openxmlformats.org/officeDocument/2006/relationships/hyperlink" Target="https://cks.nice.org.uk/topics/multimorbidity/#:~:text=Multimorbidity%20is%20the%20presence%20of,as%20frailty%20or%20chronic%20pain." TargetMode="Externa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acmedsci.ac.uk/file-download/99630838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mc/articles/PMC4977932" TargetMode="External"/><Relationship Id="rId5" Type="http://schemas.openxmlformats.org/officeDocument/2006/relationships/hyperlink" Target="http://bjgp.org/content/early/2018/03/12/bjgp18X695465" TargetMode="External"/><Relationship Id="rId4" Type="http://schemas.openxmlformats.org/officeDocument/2006/relationships/hyperlink" Target="https://www.thelancet.com/journals/lancet/article/PIIS0140-6736(12)60240-2/fulltext" TargetMode="Externa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health-topics/noncommunicable-diseases#tab=tab_1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ks.nice.org.uk/topics/multimorbidity/background-information/definition/" TargetMode="External"/><Relationship Id="rId5" Type="http://schemas.openxmlformats.org/officeDocument/2006/relationships/hyperlink" Target="http://www.gov.uk/government/uploads/system/uploads/attachment_data/file/216528/dh_134486.pdf" TargetMode="External"/><Relationship Id="rId4" Type="http://schemas.openxmlformats.org/officeDocument/2006/relationships/hyperlink" Target="https://www.kingsfund.org.uk/projects/time-think-differently/trends-disease-and-disability-long-term-conditions-multi-morbid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0575" y="1871907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LCHS7003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r>
              <a:rPr lang="en-GB" sz="3600" b="1">
                <a:solidFill>
                  <a:schemeClr val="bg1"/>
                </a:solidFill>
              </a:rPr>
              <a:t>Term </a:t>
            </a:r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259632" y="2602602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Long-term Conditions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Aishat Bakre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physical, psychological, and social impact on individuals and families living with a long-term condition(s) and its treatment.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assess the key areas of local and national political, health and social care agendas and initiatives relating to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skills, values and behaviours required to provide co-productive and traditional models of care as appropriate.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contribution of empirical evidence and local, national, and international guidelines to informing the delivery of ‘whole person’ care and self-management support for individuals with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understanding of the theories, values and policies in managing patients with longer term conditions in different healthcare settings.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gain an understanding of healthcare work across traditional primary/secondary/social care boundaries and collaborate with patients/carers and other professionals within the NHS, social and private/voluntary sector to continuously improve the information, support, care, and person-centred approaches to treatment of people living with long term conditions. 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To understand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The term Long-term conditions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err="1">
                <a:latin typeface="Arial" panose="020B0604020202020204" pitchFamily="34" charset="0"/>
                <a:cs typeface="Arial" panose="020B0604020202020204" pitchFamily="34" charset="0"/>
              </a:rPr>
              <a:t>Aetiology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/etiology of long-term conditions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Examples of long-term conditions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The prevalence of long-term condition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The term multimorbidity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How long-term conditions affect patients (Complications)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Long-term conditions?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707240E-5489-AE1D-B0C2-9FC054189BB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050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39327-3E37-5FAD-ABAA-69309B047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Long-term conditions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CE39A-05E9-D757-2C16-A3B78DF4C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Long-term conditions or “chronic diseases are health problems/conditions that requires ongoing management over a period of years or decades and one which there is currently no cure, but can only be managed with drugs and other treatment”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long-term condition (LTC) is “a condition that cannot, at present, be cured but is controlled by medication and/or other treatment/therapies”.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(Department of Health, 2012; The King’s fund, 2022)</a:t>
            </a:r>
          </a:p>
        </p:txBody>
      </p:sp>
    </p:spTree>
    <p:extLst>
      <p:ext uri="{BB962C8B-B14F-4D97-AF65-F5344CB8AC3E}">
        <p14:creationId xmlns:p14="http://schemas.microsoft.com/office/powerpoint/2010/main" val="2815702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15AE7-15FB-F72B-D34F-A9C15796F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Long-term conditions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EC996-2DAA-DB20-E5F9-F0E9E3176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03244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Long-term conditions can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not be passed from one person to another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They 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tend to be of </a:t>
            </a:r>
            <a:r>
              <a:rPr lang="en-GB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long duration 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are not caused by pathogens/external organisms </a:t>
            </a:r>
          </a:p>
          <a:p>
            <a:pPr marL="0" indent="0">
              <a:buNone/>
            </a:pPr>
            <a:r>
              <a:rPr lang="en-GB">
                <a:solidFill>
                  <a:srgbClr val="3C42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</a:t>
            </a:r>
          </a:p>
          <a:p>
            <a:pPr marL="0" indent="0">
              <a:buNone/>
            </a:pPr>
            <a:r>
              <a:rPr lang="en-GB">
                <a:solidFill>
                  <a:srgbClr val="3C42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(WHO, 2022)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6187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independently</a:t>
            </a:r>
          </a:p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Research the term </a:t>
            </a:r>
            <a:r>
              <a:rPr lang="en-GB" sz="2800" b="1" i="1">
                <a:latin typeface="Arial" panose="020B0604020202020204" pitchFamily="34" charset="0"/>
                <a:cs typeface="Arial" panose="020B0604020202020204" pitchFamily="34" charset="0"/>
              </a:rPr>
              <a:t>pathogen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 Long term conditions </a:t>
            </a:r>
            <a:r>
              <a:rPr lang="en-GB" sz="2800" b="1" i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contagious</a:t>
            </a:r>
            <a:r>
              <a:rPr lang="en-GB" sz="28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109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34FC4-3923-E3B9-CEB8-39154A573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Long-term conditions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D9104-9242-4CBE-F9DB-238B93FDE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 term condition (LTC) “are not just a health problem, they can significantly influence people's capability to work and live a healthy life”.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Studies have shown that “people from lower socio-economic background have a higher risk of developing LTC”.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(Department of Health, 2012)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3234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in groups </a:t>
            </a:r>
          </a:p>
          <a:p>
            <a:pPr marL="0" indent="0" algn="ctr">
              <a:buNone/>
            </a:pP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why you think people of lower socio-economic background have a higher risk of developing LTC</a:t>
            </a:r>
          </a:p>
          <a:p>
            <a:pPr marL="0" indent="0" algn="ctr">
              <a:buNone/>
            </a:pPr>
            <a:endParaRPr lang="en-GB" sz="28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10 mins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09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Think pair share</a:t>
            </a:r>
          </a:p>
          <a:p>
            <a:pPr marL="0" indent="0" algn="ctr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Think of 5 examples of chronic conditions/LTC children may experience </a:t>
            </a:r>
            <a:endParaRPr lang="en-GB" sz="280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 of 5 examples of chronic conditions/LTC adults can experience.</a:t>
            </a:r>
          </a:p>
          <a:p>
            <a:pPr marL="0" indent="0" algn="ctr">
              <a:buNone/>
            </a:pPr>
            <a:endParaRPr lang="en-GB" sz="28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pPr marL="0" indent="0">
              <a:buNone/>
            </a:pP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10 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025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some examples of Long-term conditions?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3047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49684-F5F3-D3F1-EF83-C03328DE7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Examples of Long-term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5B2D6-E912-5791-74AB-2D4A212E5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25" y="1268760"/>
            <a:ext cx="8229600" cy="4392488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Diabetes,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Chronic Respiratory (Chronic obstructive pulmonary disease (COPD), Asthma)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Chronic Neurological (Multiple Sclerosis)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Chronic Pain (Arthritis)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Cardiovascular (Heart disease, heart failure, hypertension, stroke, Angina).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Epilepsy, Dementia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Post-COVID-19 syndrome (Long COVID)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Other Long Term Conditions (e.g. Chronic Fatigue Syndrome, Irritable Bowel Syndrome (IBS), Cancer)                                                        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(Department of Health, 2012; NHS, 2022)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88655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4118756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 groups identify the organs that are affected by the long-term conditions/diseases mentioned in the previous LTC examples slide and</a:t>
            </a: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pPr marL="0" indent="0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10mins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257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9BDD0-78A8-7EB2-43B6-0258003E1C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584" y="2276872"/>
            <a:ext cx="7772400" cy="1470025"/>
          </a:xfrm>
        </p:spPr>
        <p:txBody>
          <a:bodyPr/>
          <a:lstStyle/>
          <a:p>
            <a:r>
              <a:rPr lang="en-GB" b="1" i="1">
                <a:solidFill>
                  <a:schemeClr val="bg1"/>
                </a:solidFill>
              </a:rPr>
              <a:t>How big is the problem..?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14C228E2-FB70-4D92-D70D-54784194862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204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BEC60-C0FE-DDFC-E406-5DC172909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56382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Prevalence of long-term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79BAD-6FAE-3FEE-9115-B7C1A23D9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99382"/>
            <a:ext cx="8229600" cy="4693914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According to the Department of Health  (2012), approximately “15 million people in England have a long-term condition”.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According to NHS (2018), approximately 26 million people in the UK are living with LTC.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Long-term conditions are “more prevalent in older people (58% of people over 60 compared to 14% under 40)”.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Also, statistics shows that  “people in the poorest social class have a 60% higher prevalence than those in the richest social class and 30% more severity of disease”.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</a:t>
            </a:r>
            <a:r>
              <a:rPr lang="en-GB" sz="2300">
                <a:latin typeface="Arial" panose="020B0604020202020204" pitchFamily="34" charset="0"/>
                <a:cs typeface="Arial" panose="020B0604020202020204" pitchFamily="34" charset="0"/>
              </a:rPr>
              <a:t>(Department of Health,  2012; King’s fund, 2022)</a:t>
            </a: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8516694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4661D-497D-810D-5CA1-C6A0BA38A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Prevalence of long term conditions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99148-FFE4-9B53-BB5A-EC920EAC4F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92500" lnSpcReduction="10000"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According to the office of the National statistics (2022), nearly “half of the UK population (45.7% of men and 50.1% of women) reported having a long-term health problem.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In addition, “the four most common chronic conditions in the UK for men and women were allergy, high blood pressure, low back disorder and depression; allergy was the most commonly reported chronic health condition in both men and women (30.4% and 36.0%, respectively)” (ONS, 2022).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4106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9BDD0-78A8-7EB2-43B6-0258003E1C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584" y="2276872"/>
            <a:ext cx="7772400" cy="1470025"/>
          </a:xfrm>
        </p:spPr>
        <p:txBody>
          <a:bodyPr/>
          <a:lstStyle/>
          <a:p>
            <a:r>
              <a:rPr lang="en-GB" b="1" i="1">
                <a:solidFill>
                  <a:schemeClr val="bg1"/>
                </a:solidFill>
              </a:rPr>
              <a:t>What are the effect of LTCs?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5AB3953D-6205-E760-CC46-BCE4EE948C7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05064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1092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DBC04-5466-EE44-CFB4-9BDCA88E3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Effect of </a:t>
            </a:r>
            <a:r>
              <a:rPr lang="en-GB" b="1"/>
              <a:t>long term conditions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14806-7304-A447-6577-5BE1794AF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People living with long-term conditions now account for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50% of all GP appointments,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64% of all outpatient appointments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over 70% of all inpatient bed days.</a:t>
            </a:r>
          </a:p>
          <a:p>
            <a:pPr marL="0" indent="0"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Overall, roughly “70% of the total health and care spend in England (£7 out of every £10) is attributed to caring for people with LTC”</a:t>
            </a: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</a:t>
            </a: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(Department of Health, 2012; King’s fund, 2022)</a:t>
            </a:r>
          </a:p>
        </p:txBody>
      </p:sp>
    </p:spTree>
    <p:extLst>
      <p:ext uri="{BB962C8B-B14F-4D97-AF65-F5344CB8AC3E}">
        <p14:creationId xmlns:p14="http://schemas.microsoft.com/office/powerpoint/2010/main" val="22362333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BE995-18FC-EDE4-3A88-F374D559B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Effect of long-term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13D9E-1320-017D-0387-A036178DC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25685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According to the World health Organisation (2019), LTCs constitute one of the greatest challenges for healthcare and social systems, and are currently the leading cause of disability, morbidity, and costs.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Furthermore, the projections of global mortality and the burden of diseases in the coming years estimate that LTCs will account for approximately three-quarters of all deaths globally in 2030, with huge socioeconomic impacts due to the exorbitant costs of often lengthy and expensive treatments 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(WHO, 2019)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962288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independently research the reason behind the increase in LTC.</a:t>
            </a: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  <a:r>
              <a:rPr lang="en-GB" sz="2800" b="1"/>
              <a:t> </a:t>
            </a:r>
          </a:p>
          <a:p>
            <a:pPr marL="0" indent="0" algn="ctr">
              <a:buNone/>
            </a:pPr>
            <a:r>
              <a:rPr lang="en-GB" sz="2800" b="1"/>
              <a:t>10mins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7735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independently research the term</a:t>
            </a: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Burden of diseases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Burden of Disease</a:t>
            </a: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  <a:r>
              <a:rPr lang="en-GB" sz="2800" b="1"/>
              <a:t> </a:t>
            </a:r>
          </a:p>
          <a:p>
            <a:pPr marL="0" indent="0" algn="ctr">
              <a:buNone/>
            </a:pPr>
            <a:r>
              <a:rPr lang="en-GB" sz="2800" b="1"/>
              <a:t>10mins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6653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271A2-F9B8-370A-BF94-5182300F0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Burden of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52920-F4D3-AB5C-7BBD-21841A52ED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Burden of disease  is a measure of the </a:t>
            </a:r>
            <a:r>
              <a:rPr lang="en-GB" b="1" i="1"/>
              <a:t>physical, emotional, social and financial impact</a:t>
            </a:r>
            <a:r>
              <a:rPr lang="en-GB"/>
              <a:t> that a particular disease has on the </a:t>
            </a:r>
            <a:r>
              <a:rPr lang="en-GB" b="1" i="1"/>
              <a:t>health</a:t>
            </a:r>
            <a:r>
              <a:rPr lang="en-GB"/>
              <a:t> and functioning of the population.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6703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6FD7-1D69-4B3C-AA4E-2DA27C1AC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Global Burden of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A7DA4-B043-F37E-239F-45E0DF80E2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GBD is a </a:t>
            </a:r>
            <a:r>
              <a:rPr lang="en-GB" b="1" i="1"/>
              <a:t>systematic, scientific </a:t>
            </a:r>
            <a:r>
              <a:rPr lang="en-GB"/>
              <a:t>effort to quantify the comparative magnitude of health loss due to </a:t>
            </a:r>
            <a:r>
              <a:rPr lang="en-GB" b="1" i="1"/>
              <a:t>diseases, injuries, and risk factors</a:t>
            </a:r>
            <a:r>
              <a:rPr lang="en-GB"/>
              <a:t> by age, sex, and geographies for specific points in time.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8759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multiple Long-term conditions?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2107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8913F-0019-2629-290D-6C1263C04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Multiple long-term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C3024-604F-2F5F-3A05-874487383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term ‘multiple long-term conditions’ (multimorbidity) refers to “the existence of two or more long-term conditions in a single individual”.  These could be either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 physical non-communicable disease of long duration, such as cardiovascular disease or cancer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 mental health condition of long duration, such as a mood disorder or dementia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 infectious disease of long duration, such as HIV or hepatitis C”.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(The Academy of Medical Sciences, 2021)</a:t>
            </a:r>
          </a:p>
        </p:txBody>
      </p:sp>
    </p:spTree>
    <p:extLst>
      <p:ext uri="{BB962C8B-B14F-4D97-AF65-F5344CB8AC3E}">
        <p14:creationId xmlns:p14="http://schemas.microsoft.com/office/powerpoint/2010/main" val="9058538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23078-E942-ECA9-37ED-FD9F09CD5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Multiple long-term conditions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5C391-8610-BC36-59EF-9412AF504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According to NICE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(2018), multimorbidity is defined has “the presence of two or more long-term health conditions. These can include: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efined physical or mental health conditions, such as diabetes or schizophrenia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ngoing conditions, such as learning disability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ymptom complexes, such as frailty or chronic pain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ensory impairment, such as sight or hearing loss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lcohol or substance misuse” </a:t>
            </a:r>
          </a:p>
          <a:p>
            <a:pPr marL="0" indent="0" algn="l">
              <a:buNone/>
            </a:pP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NICE (2018)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9636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Common LTCs and accompanying comorbidities</a:t>
            </a:r>
          </a:p>
        </p:txBody>
      </p:sp>
    </p:spTree>
    <p:extLst>
      <p:ext uri="{BB962C8B-B14F-4D97-AF65-F5344CB8AC3E}">
        <p14:creationId xmlns:p14="http://schemas.microsoft.com/office/powerpoint/2010/main" val="13613181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AD46E-6F1C-58A5-BA37-6D8A03A2E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/>
              <a:t>Common LTC and accompanying comorbidities.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4F1074FA-3ED1-DDE3-384E-E8D1AE1E1C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2081320"/>
              </p:ext>
            </p:extLst>
          </p:nvPr>
        </p:nvGraphicFramePr>
        <p:xfrm>
          <a:off x="1187624" y="1467511"/>
          <a:ext cx="7056782" cy="4121733"/>
        </p:xfrm>
        <a:graphic>
          <a:graphicData uri="http://schemas.openxmlformats.org/drawingml/2006/table">
            <a:tbl>
              <a:tblPr/>
              <a:tblGrid>
                <a:gridCol w="2704900">
                  <a:extLst>
                    <a:ext uri="{9D8B030D-6E8A-4147-A177-3AD203B41FA5}">
                      <a16:colId xmlns:a16="http://schemas.microsoft.com/office/drawing/2014/main" val="522601005"/>
                    </a:ext>
                  </a:extLst>
                </a:gridCol>
                <a:gridCol w="2175941">
                  <a:extLst>
                    <a:ext uri="{9D8B030D-6E8A-4147-A177-3AD203B41FA5}">
                      <a16:colId xmlns:a16="http://schemas.microsoft.com/office/drawing/2014/main" val="1139468370"/>
                    </a:ext>
                  </a:extLst>
                </a:gridCol>
                <a:gridCol w="2175941">
                  <a:extLst>
                    <a:ext uri="{9D8B030D-6E8A-4147-A177-3AD203B41FA5}">
                      <a16:colId xmlns:a16="http://schemas.microsoft.com/office/drawing/2014/main" val="2882294471"/>
                    </a:ext>
                  </a:extLst>
                </a:gridCol>
              </a:tblGrid>
              <a:tr h="45703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>
                          <a:effectLst/>
                        </a:rPr>
                        <a:t>Morbidity</a:t>
                      </a:r>
                    </a:p>
                  </a:txBody>
                  <a:tcPr marL="43515" marR="43515" marT="21758" marB="21758" anchor="b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>
                          <a:effectLst/>
                        </a:rPr>
                        <a:t>Prevalence (%)</a:t>
                      </a:r>
                    </a:p>
                  </a:txBody>
                  <a:tcPr marL="43515" marR="43515" marT="21758" marB="21758" anchor="b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>
                          <a:effectLst/>
                        </a:rPr>
                        <a:t>Frequently associated comorbidities</a:t>
                      </a:r>
                    </a:p>
                  </a:txBody>
                  <a:tcPr marL="43515" marR="43515" marT="21758" marB="21758" anchor="b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1265502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18.2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Pain, Diabetes, Hearing loss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1052587"/>
                  </a:ext>
                </a:extLst>
              </a:tr>
              <a:tr h="45703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10.3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Pain, Hypertension, Irritable bowel syndrome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2644097"/>
                  </a:ext>
                </a:extLst>
              </a:tr>
              <a:tr h="45703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Chronic pain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10.1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Depression/anxiety, Hearing loss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7794997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Hearing loss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9.5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8757902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Irritable bowel syndrome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7.9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Depression/anxiety, Hypertension, Pain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0558139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Diabetes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5.9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586885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Prostate disorders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5.7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Hearing loss, Pain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1967484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Thyroid disorders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4.7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5231533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Coronary heart disease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4.3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Diabetes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6448266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Asthma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3.7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5541897"/>
                  </a:ext>
                </a:extLst>
              </a:tr>
              <a:tr h="191250">
                <a:tc gridSpan="3">
                  <a:txBody>
                    <a:bodyPr/>
                    <a:lstStyle/>
                    <a:p>
                      <a:pPr algn="l" fontAlgn="t"/>
                      <a:r>
                        <a:rPr lang="en-GB" sz="900" b="1">
                          <a:effectLst/>
                        </a:rPr>
                        <a:t>Source:</a:t>
                      </a:r>
                      <a:r>
                        <a:rPr lang="en-GB" sz="900">
                          <a:effectLst/>
                        </a:rPr>
                        <a:t> [</a:t>
                      </a:r>
                      <a:r>
                        <a:rPr lang="en-GB" sz="900">
                          <a:solidFill>
                            <a:srgbClr val="0E0E0E"/>
                          </a:solidFill>
                          <a:effectLst/>
                          <a:hlinkClick r:id="rId2"/>
                        </a:rPr>
                        <a:t>Cassell, 2018</a:t>
                      </a:r>
                      <a:r>
                        <a:rPr lang="en-GB" sz="900">
                          <a:effectLst/>
                        </a:rPr>
                        <a:t>]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2537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87749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Working in groups</a:t>
            </a: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research the impact of multiple long-term condition on</a:t>
            </a:r>
          </a:p>
          <a:p>
            <a:pPr marL="0" indent="0">
              <a:buNone/>
            </a:pP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 professional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aregivers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conomy</a:t>
            </a:r>
          </a:p>
          <a:p>
            <a:pPr marL="0" indent="0">
              <a:buNone/>
            </a:pPr>
            <a:endParaRPr lang="en-GB" sz="28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97578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56252-A499-71AE-F6CC-A5B1A1DBF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Prevalence of Multiple long-term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A740A-FD7A-2310-8FB0-BA5A7D6C1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17646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2012, about 40% people in the UK have a long-term condition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Multimorbidity is increasing resulting into 65% of people aged 65-84 in the UK having two or more conditions, rising to 82% of those ≥85.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Most people with multimorbidity are younger than 65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People with multimorbidity are 3-7 times more likely to have a mental health disorder.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Socioeconomically deprived people develop multiple conditions 10-15 years younger than their more affluent peers.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(Barnett et al., 2012)</a:t>
            </a:r>
          </a:p>
        </p:txBody>
      </p:sp>
    </p:spTree>
    <p:extLst>
      <p:ext uri="{BB962C8B-B14F-4D97-AF65-F5344CB8AC3E}">
        <p14:creationId xmlns:p14="http://schemas.microsoft.com/office/powerpoint/2010/main" val="37524672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31040-ECE4-7D75-6BE9-B4524BF3B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176" y="116632"/>
            <a:ext cx="8229600" cy="1143000"/>
          </a:xfrm>
        </p:spPr>
        <p:txBody>
          <a:bodyPr/>
          <a:lstStyle/>
          <a:p>
            <a:r>
              <a:rPr lang="en-GB" b="1"/>
              <a:t>Prevalence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EE25E-95F1-385C-012A-378BBC8EB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176" y="1196752"/>
            <a:ext cx="8229600" cy="439248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According to NICE (2018), the prevalence of multimorbidity in England and Scotland was estimated to be between 23-27%.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Prevalence increased significantly with age.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Females had a higher prevalence of 30%, compared to 24.4% for males.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Amongst people with multimorbidity, 33.8% had both a physical and mental morbidity.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majority of people with multimorbidity aged 18–24 years had physical–mental comorbidity (56.5%), compared with 23.7% of people aged 75–84 years.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proportion of people with multimorbidity who had a physical–mental comorbidity increased substantially with greater socioeconomic deprivation.</a:t>
            </a:r>
          </a:p>
        </p:txBody>
      </p:sp>
    </p:spTree>
    <p:extLst>
      <p:ext uri="{BB962C8B-B14F-4D97-AF65-F5344CB8AC3E}">
        <p14:creationId xmlns:p14="http://schemas.microsoft.com/office/powerpoint/2010/main" val="8552623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63ED7-C564-E884-C63F-55721FDBA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US Statistics</a:t>
            </a:r>
          </a:p>
        </p:txBody>
      </p:sp>
      <p:pic>
        <p:nvPicPr>
          <p:cNvPr id="1026" name="Picture 2" descr="Six in ten adults in the US have a chronic disease and four in ten adults have two or more.">
            <a:extLst>
              <a:ext uri="{FF2B5EF4-FFF2-40B4-BE49-F238E27FC236}">
                <a16:creationId xmlns:a16="http://schemas.microsoft.com/office/drawing/2014/main" id="{33F34715-F563-1272-EC17-380EC7C75BD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54" y="1628800"/>
            <a:ext cx="780047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C02901-D4A6-80D2-050E-3FA710840C8B}"/>
              </a:ext>
            </a:extLst>
          </p:cNvPr>
          <p:cNvSpPr txBox="1"/>
          <p:nvPr/>
        </p:nvSpPr>
        <p:spPr>
          <a:xfrm>
            <a:off x="7236296" y="5229200"/>
            <a:ext cx="13681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CDC, 2022</a:t>
            </a:r>
          </a:p>
        </p:txBody>
      </p:sp>
    </p:spTree>
    <p:extLst>
      <p:ext uri="{BB962C8B-B14F-4D97-AF65-F5344CB8AC3E}">
        <p14:creationId xmlns:p14="http://schemas.microsoft.com/office/powerpoint/2010/main" val="10282163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72D7F-66FC-553C-1B2B-D8AA53CFF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Effect of </a:t>
            </a:r>
            <a:r>
              <a:rPr lang="en-GB" b="1"/>
              <a:t>long term conditions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96B75-F5A0-D896-92FB-606C55C58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Britain, “six out of ten adults report having a long-term condition that cannot currently be cured - and people with long-term illnesses are often living with more than one condition, making their care even more complex”.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“80% of primary care consultations and two thirds of emergency hospital admissions in the UK are related to long-term conditions”.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(Department of Health, </a:t>
            </a:r>
            <a:r>
              <a:rPr lang="en-GB"/>
              <a:t>2004) </a:t>
            </a:r>
          </a:p>
        </p:txBody>
      </p:sp>
    </p:spTree>
    <p:extLst>
      <p:ext uri="{BB962C8B-B14F-4D97-AF65-F5344CB8AC3E}">
        <p14:creationId xmlns:p14="http://schemas.microsoft.com/office/powerpoint/2010/main" val="14433350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 groups discuss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“Are long term conditions non-communicable diseases or communicable diseases.</a:t>
            </a: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947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aetiology of Long-term conditions?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7313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B0746-AF6C-46CE-CBD1-F19851C4B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Aetiology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541B3-1D69-BD08-6FB8-BDA0953E0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aetiology or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etiology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of a disease is its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cause or origin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Etiology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is also the name for the study of the causes of diseases.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It can also refer to the study of the cause of things in other fields, such as philosophy and physics.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But it is most commonly used in the context of medicine.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word "aetiology" is mainly used in medicine, where it is the science that deals with the causes or origin of disease, the factors which produce or predispose toward a certain disease or disorder.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7681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4A0C5-ADEC-8035-B2BD-E031CE9A4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Long term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9B73F-78F4-E153-B7B7-A23A7BB18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LTC have complex aetiology (causes) i.e., multiple risk factors.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                                                 (NIHR, 2022)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52790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498973"/>
            <a:ext cx="7772400" cy="930027"/>
          </a:xfrm>
        </p:spPr>
        <p:txBody>
          <a:bodyPr>
            <a:normAutofit/>
          </a:bodyPr>
          <a:lstStyle/>
          <a:p>
            <a:pPr algn="ctr"/>
            <a:r>
              <a:rPr lang="en-GB" i="1"/>
              <a:t>What are risk factors?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752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70C86A98-6DFF-4BCB-8ED8-071B217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1011108"/>
          </a:xfrm>
        </p:spPr>
        <p:txBody>
          <a:bodyPr>
            <a:normAutofit/>
          </a:bodyPr>
          <a:lstStyle/>
          <a:p>
            <a:r>
              <a:rPr lang="en-GB" altLang="en-US" b="1">
                <a:solidFill>
                  <a:schemeClr val="tx1"/>
                </a:solidFill>
              </a:rPr>
              <a:t>Risk factors (exposures)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59CE6-4CDC-4A69-AEC8-99A4CA0BDCA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93179" y="1484784"/>
            <a:ext cx="8157641" cy="4188428"/>
          </a:xfrm>
        </p:spPr>
        <p:txBody>
          <a:bodyPr/>
          <a:lstStyle/>
          <a:p>
            <a:pPr marL="457200" indent="-457200">
              <a:buClrTx/>
              <a:buFont typeface="Wingdings" panose="05000000000000000000" pitchFamily="2" charset="2"/>
              <a:buChar char="§"/>
              <a:defRPr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A risk factor is an aspect of </a:t>
            </a:r>
            <a:r>
              <a:rPr lang="en-US" sz="28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</a:t>
            </a:r>
            <a:r>
              <a:rPr lang="en-US" sz="280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8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lifestyle, an environmental exposure (</a:t>
            </a:r>
            <a:r>
              <a:rPr lang="en-US" sz="28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incl. physical and socioecological</a:t>
            </a:r>
            <a:r>
              <a:rPr lang="en-US" sz="28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or a hereditary characteristic</a:t>
            </a: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 that is associated with an increase in the occurrence of a particular disease, injury, or other health condition.</a:t>
            </a:r>
          </a:p>
          <a:p>
            <a:pPr marL="457200" indent="-457200">
              <a:buClrTx/>
              <a:buFont typeface="Wingdings" panose="05000000000000000000" pitchFamily="2" charset="2"/>
              <a:buChar char="§"/>
              <a:defRPr/>
            </a:pPr>
            <a:endParaRPr lang="en-US" sz="2800"/>
          </a:p>
          <a:p>
            <a:pPr marL="0" indent="0">
              <a:buClrTx/>
              <a:buNone/>
              <a:defRPr/>
            </a:pP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1879898603"/>
      </p:ext>
    </p:extLst>
  </p:cSld>
  <p:clrMapOvr>
    <a:masterClrMapping/>
  </p:clrMapOvr>
  <p:transition spd="slow">
    <p:fad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/>
              <a:t>What are The two major types of risk factors?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8490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1E505-B7ED-4518-D2CD-F4BC2202B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Type of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1798D-D0B5-749F-FF6A-67E4C70B90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The two major types of risk factors include</a:t>
            </a:r>
          </a:p>
          <a:p>
            <a:pPr marL="0" indent="0">
              <a:buNone/>
            </a:pPr>
            <a:endParaRPr lang="en-GB"/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Modifiable risk factors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Non-modifiable risk factors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25479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4C2EA-10D7-9A40-4B69-0CEBE1F4A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kumimoji="0" lang="en-GB" sz="4000" b="1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m</a:t>
            </a:r>
            <a:r>
              <a:rPr kumimoji="0" lang="en-GB" sz="4000" b="1" u="none" strike="noStrike" kern="1200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odifiable</a:t>
            </a:r>
            <a:r>
              <a:rPr kumimoji="0" lang="en-GB" sz="4000" b="1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r</a:t>
            </a:r>
            <a:r>
              <a:rPr kumimoji="0" lang="en-GB" sz="4000" b="1" u="none" strike="noStrike" kern="1200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isk</a:t>
            </a:r>
            <a:r>
              <a:rPr kumimoji="0" lang="en-GB" sz="4000" b="1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f</a:t>
            </a:r>
            <a:r>
              <a:rPr kumimoji="0" lang="en-GB" sz="4000" b="1" u="none" strike="noStrike" kern="1200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actors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ACE45-EBE3-FCE9-4BF2-30B0DDA85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124744"/>
            <a:ext cx="7920880" cy="432048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MRF are risk factors that can be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changed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by an individual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That is a risk factor that can be reduced or controlled by intervention, thereby reducing the probability of disease.  </a:t>
            </a:r>
          </a:p>
          <a:p>
            <a:pPr marL="0" indent="0">
              <a:lnSpc>
                <a:spcPct val="100000"/>
              </a:lnSpc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prioritises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the following as typical modifiable risk factors: </a:t>
            </a:r>
          </a:p>
          <a:p>
            <a:pPr marL="731838" lvl="1" indent="-457200"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Physical inactivity</a:t>
            </a:r>
          </a:p>
          <a:p>
            <a:pPr marL="731838" lvl="1" indent="-457200"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Tobacco use</a:t>
            </a:r>
          </a:p>
          <a:p>
            <a:pPr marL="731838" lvl="1" indent="-457200"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Alcohol use</a:t>
            </a:r>
          </a:p>
          <a:p>
            <a:pPr marL="731838" lvl="1" indent="-457200"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Unhealthy diets                                   </a:t>
            </a:r>
            <a:r>
              <a:rPr lang="en-US" sz="2400" dirty="0"/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(WHO, 2021)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730497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5F15-AE78-4519-F803-5E50A29A0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Risk factors of LTC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D116-FD16-AE71-E983-93FB7198F8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Several chronic diseases/LTC are caused by many risk behaviours: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u="sng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Tobacco use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and exposure to </a:t>
            </a:r>
            <a:r>
              <a:rPr lang="en-GB" b="0" i="0" u="sng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second-hand smoke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u="sng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Poor nutrition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including diets low in fruits and vegetables and high in sodium and saturated fats.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u="sng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Physical inactivity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u="none" strike="noStrike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Excessive alcohol use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l">
              <a:buNone/>
            </a:pPr>
            <a:endParaRPr lang="en-GB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are all collectively called </a:t>
            </a:r>
            <a:r>
              <a:rPr lang="en-GB" b="1" i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Modifiable behavioural risk factors</a:t>
            </a:r>
          </a:p>
          <a:p>
            <a:pPr marL="0" indent="0" algn="l">
              <a:buNone/>
            </a:pPr>
            <a:r>
              <a:rPr lang="en-GB" b="1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</a:t>
            </a:r>
            <a:r>
              <a:rPr lang="en-GB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(CDC, 2022; UNICEF, 2022)</a:t>
            </a:r>
          </a:p>
          <a:p>
            <a:pPr algn="l">
              <a:buFont typeface="Wingdings" panose="05000000000000000000" pitchFamily="2" charset="2"/>
              <a:buChar char="§"/>
            </a:pPr>
            <a:endParaRPr lang="en-GB" b="1" i="1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endParaRPr lang="en-GB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47011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70C86A98-6DFF-4BCB-8ED8-071B217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15" y="339213"/>
            <a:ext cx="7886700" cy="1011108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altLang="en-US" sz="4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Non-modifiable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59CE6-4CDC-4A69-AEC8-99A4CA0BDCA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39552" y="1484784"/>
            <a:ext cx="8263830" cy="4538917"/>
          </a:xfrm>
        </p:spPr>
        <p:txBody>
          <a:bodyPr/>
          <a:lstStyle/>
          <a:p>
            <a:pPr marL="457200" indent="-457200">
              <a:lnSpc>
                <a:spcPct val="10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 risk factor that cannot be reduced or controlled by intervention are called </a:t>
            </a:r>
            <a:r>
              <a:rPr 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Non-modifiable risk factors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0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marL="731838" lvl="1" indent="-457200">
              <a:lnSpc>
                <a:spcPct val="10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</a:p>
          <a:p>
            <a:pPr marL="731838" lvl="1" indent="-457200">
              <a:lnSpc>
                <a:spcPct val="10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marL="731838" lvl="1" indent="-457200">
              <a:lnSpc>
                <a:spcPct val="10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Ethnicity</a:t>
            </a:r>
          </a:p>
          <a:p>
            <a:pPr marL="731838" lvl="1" indent="-457200">
              <a:lnSpc>
                <a:spcPct val="10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Genetics (family history)</a:t>
            </a:r>
          </a:p>
          <a:p>
            <a:pPr marL="274638" lvl="1" indent="0">
              <a:lnSpc>
                <a:spcPct val="100000"/>
              </a:lnSpc>
              <a:buNone/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1959476"/>
      </p:ext>
    </p:extLst>
  </p:cSld>
  <p:clrMapOvr>
    <a:masterClrMapping/>
  </p:clrMapOvr>
  <p:transition spd="slow">
    <p:fad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1EB67-0DDA-F08A-DFB3-C0027C1E2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Risk factors of MLTC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26537-4D6A-6E01-7FCB-C4E9148C3E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Different “range of biological, psychological, behavioural, socioeconomic and environmental factors are associated with a higher risk of developing multiple conditions.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“Deprivation is particularly important, alongside obesity, poor diet, smoking, air pollution and alcohol”.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Additionally, “some medications used over time magnify the risk of acquiring another condition, and some diseases increase the risk of others”.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“Biological mechanisms and pathways at the cellular level may trigger other conditions, even when the co-occurring conditions appear unrelated”. 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(NIHR, 2022)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52011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3B335-03C2-717D-9ABB-6B81B9844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EDC43-0BAA-1FDC-493E-864CE9C20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Working in groups answer the below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is it important for us to think about modifiable risk factors?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Mention some examples of </a:t>
            </a:r>
            <a:r>
              <a:rPr lang="en-US" sz="24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modifiable</a:t>
            </a:r>
            <a:r>
              <a:rPr lang="en-US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risk factors for CVD and type 2 diabetes.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What are examples of </a:t>
            </a: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non-modifiable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risk factors for type 2 diabetes?</a:t>
            </a:r>
            <a:b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5871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/>
              <a:t>Who is most at risk of developing LTC?</a:t>
            </a:r>
            <a:br>
              <a:rPr lang="en-GB" i="1"/>
            </a:br>
            <a:endParaRPr lang="en-GB" i="1"/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07246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685B7-14BD-AF8A-459E-0911260AC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People at risk of LTCs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2FAC3-BDFE-461E-5CCF-2D18B3769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People of all age groups, regions and countries are affected by LTCs.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These conditions are often associated with older age groups,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But evidence shows that more than 15 million of all deaths attributed to LTCs occur between the ages of 30 and 69 years. </a:t>
            </a:r>
          </a:p>
          <a:p>
            <a:pPr marL="0" indent="0">
              <a:buNone/>
            </a:pPr>
            <a:r>
              <a:rPr lang="en-GB"/>
              <a:t>                                                   </a:t>
            </a:r>
          </a:p>
          <a:p>
            <a:pPr marL="0" indent="0">
              <a:buNone/>
            </a:pPr>
            <a:r>
              <a:rPr lang="en-GB"/>
              <a:t>                                                        (WHO, 2021)</a:t>
            </a:r>
          </a:p>
        </p:txBody>
      </p:sp>
    </p:spTree>
    <p:extLst>
      <p:ext uri="{BB962C8B-B14F-4D97-AF65-F5344CB8AC3E}">
        <p14:creationId xmlns:p14="http://schemas.microsoft.com/office/powerpoint/2010/main" val="105726720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9B8EA-EE62-4487-AEB9-E6F62EFE7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People at risk of NCDs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E45C9-19A8-2C3D-453C-D450588A92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0" i="0">
                <a:effectLst/>
              </a:rPr>
              <a:t>Children, adults and the elderly are all vulnerable to the risk factors contributing to LTCs.</a:t>
            </a:r>
          </a:p>
          <a:p>
            <a:pPr marL="0" indent="0">
              <a:buNone/>
            </a:pPr>
            <a:r>
              <a:rPr lang="en-GB"/>
              <a:t>These diseases are driven by forces that include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Rapid unplanned urbanization,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Globalization of unhealthy lifestyles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Population ageing.</a:t>
            </a:r>
          </a:p>
          <a:p>
            <a:pPr marL="0" indent="0">
              <a:buNone/>
            </a:pPr>
            <a:r>
              <a:rPr lang="en-GB"/>
              <a:t>                                                   (WHO, 2021)</a:t>
            </a:r>
          </a:p>
        </p:txBody>
      </p:sp>
    </p:spTree>
    <p:extLst>
      <p:ext uri="{BB962C8B-B14F-4D97-AF65-F5344CB8AC3E}">
        <p14:creationId xmlns:p14="http://schemas.microsoft.com/office/powerpoint/2010/main" val="303142633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long-term conditions affect patients?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01908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D87D4-F325-A9D8-73E6-AB6CBE7CC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Complications of Multiple long-term conditions on patients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A6FAD-CCF7-FF9C-5D92-FAAFF42EB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39170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/>
              <a:t>People with several long-term conditions have markedly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Poorer quality of life,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Reduced life expectancy.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High treatment burden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Mental health difficulties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Polypharmacy and higher rates of adverse drug events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Increased use of health services/hospital visit (including unplanned, or emergency care).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Fragmentation and potential problems with coordination of care that is managing contact with multiple health professionals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                                                                                           (NICE, 2018)</a:t>
            </a:r>
          </a:p>
        </p:txBody>
      </p:sp>
    </p:spTree>
    <p:extLst>
      <p:ext uri="{BB962C8B-B14F-4D97-AF65-F5344CB8AC3E}">
        <p14:creationId xmlns:p14="http://schemas.microsoft.com/office/powerpoint/2010/main" val="277117485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E9642-8F65-5BE4-4427-E41509611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High Treatment Burden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CE940-B416-F69E-9CF3-2E0DAB8EB4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This involve self-managing and understanding the conditions,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Attending multiple appointments, managing complex drug regimens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Getting use to lifestyle/behavioural  changes in addition to engaging with multiple healthcare professionals.</a:t>
            </a:r>
          </a:p>
          <a:p>
            <a:pPr marL="0" indent="0">
              <a:buNone/>
            </a:pPr>
            <a:r>
              <a:rPr lang="en-GB"/>
              <a:t>                                                   (NICE, 2018)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1046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05E0-F18C-01AA-DB52-D056A934E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Mental health difficulties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0A2A6-57D7-40BE-1E9A-91BC68135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Anxiety and depression are more common in people with multimorbidity,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This can impact their ability to manage their conditions.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People with cognitive impairment are particularly vulnerable and may have added difficulties in managing their conditions.</a:t>
            </a:r>
          </a:p>
          <a:p>
            <a:pPr marL="0" indent="0">
              <a:buNone/>
            </a:pPr>
            <a:r>
              <a:rPr lang="en-GB"/>
              <a:t>                       </a:t>
            </a:r>
            <a:r>
              <a:rPr lang="en-GB" sz="2600"/>
              <a:t>(AMS, 2018; NICE, 2018; Wallace, 2015)</a:t>
            </a:r>
          </a:p>
        </p:txBody>
      </p:sp>
    </p:spTree>
    <p:extLst>
      <p:ext uri="{BB962C8B-B14F-4D97-AF65-F5344CB8AC3E}">
        <p14:creationId xmlns:p14="http://schemas.microsoft.com/office/powerpoint/2010/main" val="284009229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independently research the term Polypharmacy</a:t>
            </a: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26179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55E7D-49EB-4A14-EA7E-ACBBD1E0C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Polypharmacy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E4516-67D7-3664-4EAC-B566C5827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Polypharmacy is a term used to “describe the situation when people are taking a number of medicines”. 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More people are taking more medicines than ever, and this trend is likely to continue as people are now living longer with multiple conditions.</a:t>
            </a:r>
          </a:p>
          <a:p>
            <a:endParaRPr lang="en-GB"/>
          </a:p>
          <a:p>
            <a:r>
              <a:rPr lang="en-GB"/>
              <a:t>The use of multiple medicines, commonly referred to as polypharmacy is common in the older population with multimorbidity.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3929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D80DA-5658-5E7A-2036-87F5FACC5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9A5CB-691D-CF0F-6617-CD8F0534C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solidFill>
                  <a:srgbClr val="0E0E0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the link below to e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xplore the potential determinants of Multimorbidity</a:t>
            </a:r>
          </a:p>
          <a:p>
            <a:endParaRPr lang="en-GB">
              <a:solidFill>
                <a:srgbClr val="0E0E0E"/>
              </a:solidFill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r>
              <a:rPr lang="en-GB" sz="2800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https://acmedsci.ac.uk/file-download/99630838</a:t>
            </a:r>
            <a:endParaRPr lang="en-GB" sz="2800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7886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338D7-7298-0551-C3B5-755FDA338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Summary: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C075C-1445-972B-276B-6D0C52B9B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Watch the video below </a:t>
            </a:r>
            <a:endParaRPr lang="en-GB" sz="28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GB" sz="28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https://www.youtube.com/watch?v=da8iw9hvQX4</a:t>
            </a:r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https://www.youtube.com/watch?v=c91ggTlEGv8</a:t>
            </a:r>
            <a:endParaRPr kumimoji="0" lang="en-GB" sz="2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https://www.youtube.com/watch?v=Ap1FXfy91d4</a:t>
            </a:r>
            <a:endParaRPr kumimoji="0" lang="en-GB" sz="2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03943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4A735-A962-E1C0-C49E-F31F7D556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4415"/>
            <a:ext cx="8229600" cy="1143000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757D1-A75B-834C-1863-C0715D865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0"/>
          </a:xfrm>
        </p:spPr>
        <p:txBody>
          <a:bodyPr>
            <a:normAutofit fontScale="25000" lnSpcReduction="20000"/>
          </a:bodyPr>
          <a:lstStyle/>
          <a:p>
            <a:pPr algn="l">
              <a:buFont typeface="Wingdings" panose="05000000000000000000" pitchFamily="2" charset="2"/>
              <a:buChar char="§"/>
            </a:pP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Barnett K, Mercer SW, Norbury M, Watt G, Wyke S, Guthrie B (2012). Research paper. 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Epidemiology of multimorbidity and implications for health care, research, and medical education: a cross-sectional study</a:t>
            </a:r>
            <a:r>
              <a:rPr lang="en-GB" sz="4000" b="0" i="1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The Lancet online</a:t>
            </a:r>
            <a:endParaRPr lang="en-GB" sz="4000" b="0" i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Barnett K, Mercer SW, Norbury M, Watt G, Wyke S and Guthrie B (2012). Research paper. </a:t>
            </a:r>
            <a:r>
              <a:rPr lang="en-GB" sz="4000" b="0" i="0">
                <a:solidFill>
                  <a:srgbClr val="007DA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Epidemiology of multi- morbidity and implications for health care, research and medical education: a cross- sectional study</a:t>
            </a:r>
            <a:r>
              <a:rPr lang="en-GB" sz="4000" b="0" i="0">
                <a:solidFill>
                  <a:srgbClr val="007DA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1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 onlineLancet;380, pp.37-43.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Center for Disease Control (2022) Chronic diseases  Available at: </a:t>
            </a: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https://www.cdc.gov/chronicdisease/about/index.htm</a:t>
            </a: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(Accessed date 9th September 2022).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Center for Disease Control (2022) Chronic diseases  Available at: </a:t>
            </a: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https://www.cdc.gov/chronicdisease/resources/publications/factsheets/nutrition.htm</a:t>
            </a:r>
            <a:endParaRPr lang="en-GB" sz="4000" b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(2004</a:t>
            </a:r>
            <a:r>
              <a:rPr lang="en-GB" sz="400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1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Chronic disease management: A compendium of information. London: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(2012). Report. 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Long-term conditions compendium of Information: 3rd edition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(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http://www.dh.gov.uk/en/Publicationsandstatistics/Publications/PublicationsPolicyAndGuidance/DH_134487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 (Accessed date 06</a:t>
            </a:r>
            <a:r>
              <a:rPr lang="en-GB" sz="4000" b="0" i="0" baseline="3000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September 2022).</a:t>
            </a:r>
            <a:endParaRPr lang="en-GB" sz="4000" b="0" i="1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Kings Fund (2022) Long-term conditions and multi-morbidity. Available at: </a:t>
            </a: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https://www.kingsfund.org.uk/projects/time-think-differently/trends-disease-and-disability-long-term-conditions-multi-morbidity</a:t>
            </a: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date 7th September 2022)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National Library of Medicine: National Centre for Biotechnology information (2022) List of long-term conditions - A rapid synthesis of the evidence on interventions supporting self-management for people with long-term conditions: PRISMS – Practical systematic Review of Self-Management Support for long-term conditions Available at: 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https://www.ncbi.nlm.nih.gov/books/NBK263824/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date 9</a:t>
            </a:r>
            <a:r>
              <a:rPr lang="en-GB" sz="4000" b="0" i="0" baseline="3000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September 2022).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Health Service (2022) Long Term Conditions Available at: 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https://www.datadictionary.nhs.uk/nhs_business_definitions/long_term_physical_health_condition.html</a:t>
            </a:r>
            <a:r>
              <a:rPr lang="en-GB" sz="400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date 08</a:t>
            </a:r>
            <a:r>
              <a:rPr lang="en-GB" sz="4000" baseline="3000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September 2022).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NHS Greater Glasgow and Clyde (2015) Strategic Framework for the Management of Long Term Conditions. Available at: 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https://www.nhsggc.org.uk/media/231478/nhsggc_ltc_strategic_framework.pdf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date 9</a:t>
            </a:r>
            <a:r>
              <a:rPr lang="en-GB" sz="4000" b="0" i="0" baseline="3000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September 2022)</a:t>
            </a:r>
            <a:endParaRPr lang="en-GB" sz="4000">
              <a:solidFill>
                <a:srgbClr val="1414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NHS (2022) IMPROVING CARE FOR PEOPLE WITH LONG-TERM CONDITION: A review of UK and international framework</a:t>
            </a:r>
            <a:endParaRPr lang="en-GB" sz="4000" b="0" i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research (2021) NIHR Collection: Multiple long-term conditions (multimorbidity): making sense of the evidence. (Available at: 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https://evidence.nihr.ac.uk/collection/making-sense-of-the-evidence-multiple-long-term-conditions-multimorbidity/#_Toc67472446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(Accessed date 06</a:t>
            </a:r>
            <a:r>
              <a:rPr lang="en-GB" sz="40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September 2022)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Naylor C., Parsonage M., McDaid D., Knapp M. </a:t>
            </a:r>
            <a:r>
              <a:rPr lang="en-GB" sz="4000" err="1">
                <a:latin typeface="Arial" panose="020B0604020202020204" pitchFamily="34" charset="0"/>
                <a:cs typeface="Arial" panose="020B0604020202020204" pitchFamily="34" charset="0"/>
              </a:rPr>
              <a:t>Fossey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M., Galea A. (2012) Long-term conditions and mental health Available at: 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https://www.centreformentalhealth.org.uk/sites/default/files/2018-09/Cost_of_Comorbidities.pdf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(Accessed date 8</a:t>
            </a:r>
            <a:r>
              <a:rPr lang="en-GB" sz="40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September 2022)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research (NICE) (2018) 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Multimorbidity </a:t>
            </a:r>
            <a:r>
              <a:rPr lang="en-GB" sz="4000">
                <a:hlinkClick r:id="rId14"/>
              </a:rPr>
              <a:t>| Health topics A to Z | CKS | NICE</a:t>
            </a:r>
            <a:r>
              <a:rPr lang="en-GB" sz="4000"/>
              <a:t> Available at: </a:t>
            </a:r>
            <a:r>
              <a:rPr lang="en-GB" sz="4000">
                <a:hlinkClick r:id="rId15"/>
              </a:rPr>
              <a:t>https://cks.nice.org.uk/topics/multimorbidity/#:~:text=Multimorbidity%20is%20the%20presence%20of,as%20frailty%20or%20chronic%20pain</a:t>
            </a:r>
            <a:r>
              <a:rPr lang="en-GB" sz="4000"/>
              <a:t>. (Accessed date 12</a:t>
            </a:r>
            <a:r>
              <a:rPr lang="en-GB" sz="4000" baseline="30000"/>
              <a:t>th</a:t>
            </a:r>
            <a:r>
              <a:rPr lang="en-GB" sz="4000"/>
              <a:t> September 2022)</a:t>
            </a:r>
          </a:p>
          <a:p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23657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DA5D0-EB1E-88D7-5C0E-F870FFD85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4750D-16C7-B618-3F67-B91E29E634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American Medical Science (2018)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Multimorbidity: a priority for global health research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The Academy of Medical Sciences. </a:t>
            </a:r>
            <a:r>
              <a:rPr lang="en-GB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https://acmedsci.ac.uk/file-download/99630838</a:t>
            </a:r>
            <a:endParaRPr lang="en-GB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Barnett, K., Mercer, S.W., Norbury, M.,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(2012)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Epidemiology of multimorbidity and implications for health care, research, and medical education: a cross-sectional study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The Lancet. </a:t>
            </a:r>
            <a:r>
              <a:rPr lang="en-GB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https://www.thelancet.com/journals/lancet/article/PIIS0140-6736(12)60240-2/fulltext</a:t>
            </a:r>
            <a:endParaRPr lang="en-GB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Cassell, A.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(2018)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epidemiology of multimorbidity in primary care: a retrospective cohort study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British Journal of General Practice. </a:t>
            </a:r>
            <a:r>
              <a:rPr lang="en-GB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http://bjgp.org/content/early/2018/03/12/bjgp18X695465</a:t>
            </a:r>
            <a:endParaRPr lang="en-GB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err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Willadsen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T.G.,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(2016)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role of diseases, risk factors and symptoms in the definition of multimorbidity: a systematic review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GB" b="0" i="0" err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Scandanavian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Journal of Primary Health Care. </a:t>
            </a:r>
            <a:r>
              <a:rPr lang="en-GB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https://www.ncbi.nlm.nih.gov/pmc/articles/PMC4977932</a:t>
            </a:r>
            <a:endParaRPr lang="en-GB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39620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0BB6F-D0A3-6743-79F6-42B7ED370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8031C-C958-295C-5AFE-9EDAB4928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Hanlon, P., MacDonald, S., Wood, K., Allan, L. and Cooper, S.A., 2018. Long-term condition management in adults with intellectual disability in primary care: a systematic review. BJGP open, 2(1).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3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Organization. Health Systems Respond for Non-Communicable Diseases: Time for Ambition; [Cited 2020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3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 18]. 2019. Available online: </a:t>
            </a:r>
            <a:r>
              <a:rPr lang="en-GB" sz="23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https://www.who.int/health-topics/noncommunicable-diseases#tab=tab_1</a:t>
            </a:r>
            <a:endParaRPr lang="en-GB" sz="23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3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on 21 January 2021).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Ward BW, Schiller JS, Goodman RA. (2014) Multiple chronic conditions among US adults: a 2012 update. Preventive Chronic Disorder;11:e62.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Barnett K, Mercer SW, Norbury M, Watt G, Wyke S, Guthrie B.  Epidemiology of multimorbidity and implications for health care, research, and medical education: a cross-sectional study. Lancet2012;380:37-43.</a:t>
            </a:r>
            <a:endParaRPr lang="en-GB" sz="2300"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r>
              <a:rPr lang="en-GB" sz="23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Health. Long term conditions compendium of information. 2012 </a:t>
            </a:r>
            <a:r>
              <a:rPr lang="en-GB" sz="2300" b="0" i="0" u="none" strike="noStrike">
                <a:solidFill>
                  <a:srgbClr val="1C497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www.gov.uk/government/uploads/system/uploads/attachment_data/file/216528/dh_134486.pdf</a:t>
            </a:r>
            <a:r>
              <a:rPr lang="en-GB" sz="23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research (NICE) (2018) Available at: 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https://cks.nice.org.uk/topics/multimorbidity/background-information/definition/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(Accessed date 12th September 2022)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8937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3983</Words>
  <Application>Microsoft Office PowerPoint</Application>
  <PresentationFormat>On-screen Show (4:3)</PresentationFormat>
  <Paragraphs>410</Paragraphs>
  <Slides>61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9" baseType="lpstr">
      <vt:lpstr>Myriad Pro</vt:lpstr>
      <vt:lpstr>Arial</vt:lpstr>
      <vt:lpstr>Arial</vt:lpstr>
      <vt:lpstr>Calibri</vt:lpstr>
      <vt:lpstr>Courier New</vt:lpstr>
      <vt:lpstr>Tahoma</vt:lpstr>
      <vt:lpstr>Wingdings</vt:lpstr>
      <vt:lpstr>20140311PresentationUWTSDTemplate</vt:lpstr>
      <vt:lpstr>  Community Care and Management of Longer-term Conditions    LCHS7003  Term 1</vt:lpstr>
      <vt:lpstr>Learning outcomes</vt:lpstr>
      <vt:lpstr>Module Summary</vt:lpstr>
      <vt:lpstr>Aims of the Session</vt:lpstr>
      <vt:lpstr>What are Long-term conditions? </vt:lpstr>
      <vt:lpstr>Long-term conditions</vt:lpstr>
      <vt:lpstr>Long-term conditions</vt:lpstr>
      <vt:lpstr>Activity</vt:lpstr>
      <vt:lpstr>Long-term conditions</vt:lpstr>
      <vt:lpstr>Activity</vt:lpstr>
      <vt:lpstr>Activity</vt:lpstr>
      <vt:lpstr>What are some examples of Long-term conditions? </vt:lpstr>
      <vt:lpstr>Examples of Long-term conditions</vt:lpstr>
      <vt:lpstr>Activity</vt:lpstr>
      <vt:lpstr>How big is the problem..?</vt:lpstr>
      <vt:lpstr>Prevalence of long-term conditions </vt:lpstr>
      <vt:lpstr>Prevalence of long term conditions </vt:lpstr>
      <vt:lpstr>What are the effect of LTCs?</vt:lpstr>
      <vt:lpstr>Effect of long term conditions </vt:lpstr>
      <vt:lpstr>Effect of long-term conditions </vt:lpstr>
      <vt:lpstr>Activity</vt:lpstr>
      <vt:lpstr>Activity</vt:lpstr>
      <vt:lpstr>Burden of disease</vt:lpstr>
      <vt:lpstr>Global Burden of Disease</vt:lpstr>
      <vt:lpstr>What are multiple Long-term conditions? </vt:lpstr>
      <vt:lpstr>Multiple long-term conditions</vt:lpstr>
      <vt:lpstr>Multiple long-term conditions</vt:lpstr>
      <vt:lpstr>Some Common LTCs and accompanying comorbidities</vt:lpstr>
      <vt:lpstr>Common LTC and accompanying comorbidities.</vt:lpstr>
      <vt:lpstr>Activity</vt:lpstr>
      <vt:lpstr>Prevalence of Multiple long-term conditions </vt:lpstr>
      <vt:lpstr>Prevalence</vt:lpstr>
      <vt:lpstr>US Statistics</vt:lpstr>
      <vt:lpstr>Effect of long term conditions </vt:lpstr>
      <vt:lpstr>Activity</vt:lpstr>
      <vt:lpstr>What are the aetiology of Long-term conditions? </vt:lpstr>
      <vt:lpstr>Aetiology</vt:lpstr>
      <vt:lpstr>Long term conditions </vt:lpstr>
      <vt:lpstr>What are risk factors?</vt:lpstr>
      <vt:lpstr>Risk factors (exposures)</vt:lpstr>
      <vt:lpstr>What are The two major types of risk factors?</vt:lpstr>
      <vt:lpstr>Type of risk factors</vt:lpstr>
      <vt:lpstr>modifiable risk factors</vt:lpstr>
      <vt:lpstr>Risk factors of LTC</vt:lpstr>
      <vt:lpstr>Non-modifiable risk factors</vt:lpstr>
      <vt:lpstr>Risk factors of MLTC</vt:lpstr>
      <vt:lpstr>Activity</vt:lpstr>
      <vt:lpstr>Who is most at risk of developing LTC? </vt:lpstr>
      <vt:lpstr>People at risk of LTCs</vt:lpstr>
      <vt:lpstr>People at risk of NCDs</vt:lpstr>
      <vt:lpstr>How do long-term conditions affect patients?</vt:lpstr>
      <vt:lpstr>Complications of Multiple long-term conditions on patients</vt:lpstr>
      <vt:lpstr>High Treatment Burden </vt:lpstr>
      <vt:lpstr>Mental health difficulties </vt:lpstr>
      <vt:lpstr>Activity</vt:lpstr>
      <vt:lpstr>Polypharmacy</vt:lpstr>
      <vt:lpstr>Activity</vt:lpstr>
      <vt:lpstr>Summary: Activity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3</cp:revision>
  <dcterms:created xsi:type="dcterms:W3CDTF">2015-04-14T15:21:28Z</dcterms:created>
  <dcterms:modified xsi:type="dcterms:W3CDTF">2026-01-05T10:42:46Z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