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8"/>
  </p:notesMasterIdLst>
  <p:sldIdLst>
    <p:sldId id="1751" r:id="rId5"/>
    <p:sldId id="2058" r:id="rId6"/>
    <p:sldId id="1704" r:id="rId7"/>
    <p:sldId id="2022" r:id="rId8"/>
    <p:sldId id="2060" r:id="rId9"/>
    <p:sldId id="2229" r:id="rId10"/>
    <p:sldId id="2226" r:id="rId11"/>
    <p:sldId id="2227" r:id="rId12"/>
    <p:sldId id="2228" r:id="rId13"/>
    <p:sldId id="2231" r:id="rId14"/>
    <p:sldId id="2233" r:id="rId15"/>
    <p:sldId id="2059" r:id="rId16"/>
    <p:sldId id="2061" r:id="rId17"/>
    <p:sldId id="2066" r:id="rId18"/>
    <p:sldId id="2068" r:id="rId19"/>
    <p:sldId id="2070" r:id="rId20"/>
    <p:sldId id="2071" r:id="rId21"/>
    <p:sldId id="2156" r:id="rId22"/>
    <p:sldId id="2075" r:id="rId23"/>
    <p:sldId id="2002" r:id="rId24"/>
    <p:sldId id="2064" r:id="rId25"/>
    <p:sldId id="2065" r:id="rId26"/>
    <p:sldId id="2224" r:id="rId2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EAF7"/>
    <a:srgbClr val="FFD579"/>
    <a:srgbClr val="CAEEFB"/>
    <a:srgbClr val="FFC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473"/>
    <p:restoredTop sz="94700"/>
  </p:normalViewPr>
  <p:slideViewPr>
    <p:cSldViewPr snapToGrid="0">
      <p:cViewPr varScale="1">
        <p:scale>
          <a:sx n="102" d="100"/>
          <a:sy n="102" d="100"/>
        </p:scale>
        <p:origin x="38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085107-B93D-49DB-B4D4-485D390D1A66}" type="datetimeFigureOut">
              <a:t>12/1/25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2E4AF7-E50D-4D24-9DEF-2C5898F3E52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4047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43FFB5-6CD0-8D09-3629-2DC7D95F5D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3">
            <a:extLst>
              <a:ext uri="{FF2B5EF4-FFF2-40B4-BE49-F238E27FC236}">
                <a16:creationId xmlns:a16="http://schemas.microsoft.com/office/drawing/2014/main" id="{C38D4C0A-95D3-C921-2CAF-354119488F96}"/>
              </a:ext>
            </a:extLst>
          </p:cNvPr>
          <p:cNvSpPr txBox="1"/>
          <p:nvPr/>
        </p:nvSpPr>
        <p:spPr>
          <a:xfrm>
            <a:off x="3884755" y="8685364"/>
            <a:ext cx="2971800" cy="4586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7B0347A-E6DB-C248-81CD-57C12E576454}" type="slidenum">
              <a:t>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Segoe UI" pitchFamily="2"/>
              <a:cs typeface="Tahoma" pitchFamily="2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7A26AC-C7B8-4674-B5E3-BD1D0806434C}"/>
              </a:ext>
            </a:extLst>
          </p:cNvPr>
          <p:cNvSpPr txBox="1"/>
          <p:nvPr/>
        </p:nvSpPr>
        <p:spPr>
          <a:xfrm>
            <a:off x="3884755" y="0"/>
            <a:ext cx="2971800" cy="4586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EF0F603-1A58-CC4E-99D8-B6FBBDB69376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Segoe UI" pitchFamily="2"/>
                <a:cs typeface="Tahoma" pitchFamily="2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12/1/25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Segoe UI" pitchFamily="2"/>
              <a:cs typeface="Tahoma" pitchFamily="2"/>
            </a:endParaRPr>
          </a:p>
        </p:txBody>
      </p:sp>
      <p:sp>
        <p:nvSpPr>
          <p:cNvPr id="4" name="Slide Number Placeholder 6">
            <a:extLst>
              <a:ext uri="{FF2B5EF4-FFF2-40B4-BE49-F238E27FC236}">
                <a16:creationId xmlns:a16="http://schemas.microsoft.com/office/drawing/2014/main" id="{77F10CF6-F3CF-18D6-83CC-F752B331AC7C}"/>
              </a:ext>
            </a:extLst>
          </p:cNvPr>
          <p:cNvSpPr txBox="1"/>
          <p:nvPr/>
        </p:nvSpPr>
        <p:spPr>
          <a:xfrm>
            <a:off x="3884755" y="8685364"/>
            <a:ext cx="2971800" cy="4586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5C8FA7-F5EC-034B-B178-40741A0DAC80}" type="slidenum">
              <a:t>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Segoe UI" pitchFamily="2"/>
              <a:cs typeface="Tahoma" pitchFamily="2"/>
            </a:endParaRPr>
          </a:p>
        </p:txBody>
      </p:sp>
      <p:sp>
        <p:nvSpPr>
          <p:cNvPr id="5" name="Slide Image Placeholder 1">
            <a:extLst>
              <a:ext uri="{FF2B5EF4-FFF2-40B4-BE49-F238E27FC236}">
                <a16:creationId xmlns:a16="http://schemas.microsoft.com/office/drawing/2014/main" id="{A6A455BB-2094-7008-4DDD-3D373CD2F8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solidFill>
            <a:srgbClr val="5B9BD5"/>
          </a:solidFill>
          <a:ln w="12600" cap="flat">
            <a:solidFill>
              <a:srgbClr val="41719C"/>
            </a:solidFill>
            <a:prstDash val="solid"/>
            <a:miter/>
          </a:ln>
        </p:spPr>
      </p:sp>
      <p:sp>
        <p:nvSpPr>
          <p:cNvPr id="6" name="Notes Placeholder 2">
            <a:extLst>
              <a:ext uri="{FF2B5EF4-FFF2-40B4-BE49-F238E27FC236}">
                <a16:creationId xmlns:a16="http://schemas.microsoft.com/office/drawing/2014/main" id="{6E5FE179-B004-9875-1E15-092573B889C2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84131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359438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754632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289800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DC5268-8E6B-E697-6086-B0A4C9F351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37A162-B183-8C4A-6758-598A8A8951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E1974B9-2AFB-8D4A-C6A4-823A156119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448EA3-0D03-7591-E813-0E02E6BD95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2E4AF7-E50D-4D24-9DEF-2C5898F3E52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9057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688FDF-6F77-3B19-E1A0-09A0694FE3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29EF60-7314-6D25-337E-A508D63EA9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ECDB63-F2FF-9F49-DFE2-8626CD3F76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F7B4BE-993B-FC1C-F3FF-9A0CD823B4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2E4AF7-E50D-4D24-9DEF-2C5898F3E52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7961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482AB5-68D3-8D33-DBC4-646104DABC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B2DBE5-5322-F624-1CD6-BDE16ADDFE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36356F-E11B-B2EA-BB6E-5684CB01416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6161DC-B7EE-8C35-1F9E-688EF40C1F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2E4AF7-E50D-4D24-9DEF-2C5898F3E52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0484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E126A5-997D-DCC4-9428-38E11F836D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60513DC-651E-6E43-3079-C9AE791B3F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394085-EEBA-01FC-409A-362A2A9172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103433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349503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375995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818586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5059747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0950140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964443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6585159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28FF9C4-60E6-EE43-AC9D-520D57F923AB}" type="slidenum">
              <a:rPr lang="cy-GB" smtClean="0"/>
              <a:t>20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2425470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cy-GB" dirty="0"/>
              <a:t>e.e. Ymarfer Corff – Rhif 7 – 7 peth a chyfrif bob tro / Ymarfer Corff – parasiwt / Gwyddoniaeth – anifeiliaid – treasure hunt / rhannau’r corff – spinner game – rhoi rhannau’r corff ar y mat, cadair etc / Chware rôl</a:t>
            </a:r>
          </a:p>
        </p:txBody>
      </p:sp>
    </p:spTree>
    <p:extLst>
      <p:ext uri="{BB962C8B-B14F-4D97-AF65-F5344CB8AC3E}">
        <p14:creationId xmlns:p14="http://schemas.microsoft.com/office/powerpoint/2010/main" val="119495661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205771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413855-F87A-027A-616F-DC824BC52B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5E4DA6-D322-BA46-8CE8-48B4A8544594}" type="datetime1">
              <a:rPr lang="en-US"/>
              <a:pPr lvl="0"/>
              <a:t>12/1/25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8E78F9-9BA9-0EF4-A87A-2BC9FEE2386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999750-B184-77FC-4F39-F4202CB26FF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9B4C6B-CE77-E24F-B687-43AE2C9C0C15}" type="slidenum">
              <a:t>‹#›</a:t>
            </a:fld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31B6237-BB19-063A-AE61-41B72E973983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609484" y="273597"/>
            <a:ext cx="10972443" cy="1144801"/>
          </a:xfrm>
        </p:spPr>
        <p:txBody>
          <a:bodyPr lIns="0" tIns="0" rIns="0" bIns="0" anchorCtr="1"/>
          <a:lstStyle>
            <a:lvl1pPr algn="ctr" hangingPunct="0">
              <a:defRPr lang="cy-GB">
                <a:latin typeface="Liberation Sans" pitchFamily="18"/>
              </a:defRPr>
            </a:lvl1pPr>
          </a:lstStyle>
          <a:p>
            <a:pPr lvl="0"/>
            <a:endParaRPr lang="cy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55153B3-146A-508D-C872-7507F13CF88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09484" y="1604515"/>
            <a:ext cx="10972443" cy="3977283"/>
          </a:xfrm>
        </p:spPr>
        <p:txBody>
          <a:bodyPr lIns="0" tIns="0" rIns="0" bIns="0"/>
          <a:lstStyle>
            <a:lvl1pPr hangingPunct="0">
              <a:spcBef>
                <a:spcPts val="1415"/>
              </a:spcBef>
              <a:defRPr lang="cy-GB" sz="3200">
                <a:latin typeface="Liberation Sans" pitchFamily="18"/>
              </a:defRPr>
            </a:lvl1pPr>
          </a:lstStyle>
          <a:p>
            <a:pPr lvl="0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5302786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0220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ygyscs.rhagoriaith.cymru/en/datblygu-sgiliau-siarad-a-gwrando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sv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svg"/><Relationship Id="rId4" Type="http://schemas.openxmlformats.org/officeDocument/2006/relationships/image" Target="../media/image12.png"/><Relationship Id="rId9" Type="http://schemas.microsoft.com/office/2007/relationships/hdphoto" Target="../media/hdphoto3.wdp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hyperlink" Target="https://youtu.be/ny5vFlIe3_k?si=A1FeF3kjx691MjYQ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1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48B777-8105-BBF0-E8EC-449708EFC8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244C501B-FC6C-5B56-56B5-464175A61CF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077"/>
          <a:stretch>
            <a:fillRect/>
          </a:stretch>
        </p:blipFill>
        <p:spPr>
          <a:xfrm>
            <a:off x="-6003" y="0"/>
            <a:ext cx="12192115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514BDE31-8FB5-11EC-C134-0C2B92FA0A88}"/>
              </a:ext>
            </a:extLst>
          </p:cNvPr>
          <p:cNvSpPr txBox="1"/>
          <p:nvPr/>
        </p:nvSpPr>
        <p:spPr>
          <a:xfrm>
            <a:off x="3182820" y="245765"/>
            <a:ext cx="5827579" cy="1180170"/>
          </a:xfrm>
          <a:prstGeom prst="roundRect">
            <a:avLst/>
          </a:prstGeom>
          <a:solidFill>
            <a:schemeClr val="bg1"/>
          </a:solidFill>
          <a:ln w="28575" cap="flat">
            <a:noFill/>
            <a:prstDash val="solid"/>
            <a:miter/>
          </a:ln>
        </p:spPr>
        <p:txBody>
          <a:bodyPr vert="horz" wrap="square" lIns="68762" tIns="34198" rIns="68762" bIns="34198" anchor="ctr" anchorCtr="1" compatLnSpc="0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Cymraeg </a:t>
            </a:r>
            <a:r>
              <a:rPr lang="en-GB" sz="2400" b="1" err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mewn</a:t>
            </a:r>
            <a:r>
              <a:rPr lang="en-GB" sz="2400" b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 </a:t>
            </a:r>
            <a:r>
              <a:rPr lang="en-GB" sz="2400" b="1" err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Ymarfer</a:t>
            </a:r>
            <a:r>
              <a:rPr lang="en-GB" sz="2400" b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 </a:t>
            </a:r>
            <a:r>
              <a:rPr lang="en-GB" sz="2400" b="1" err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Proffesiynol</a:t>
            </a:r>
            <a:r>
              <a:rPr lang="en-GB" sz="2400" b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 1</a:t>
            </a:r>
            <a:endParaRPr lang="en-GB" sz="2400" b="1" i="0" u="none" strike="noStrike" kern="1200" cap="none" spc="0" baseline="0" err="1">
              <a:solidFill>
                <a:srgbClr val="002060"/>
              </a:solidFill>
              <a:uFillTx/>
              <a:latin typeface="Aptos"/>
              <a:ea typeface="Microsoft YaHei"/>
              <a:cs typeface="Lucida Sans" pitchFamily="2"/>
            </a:endParaRP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i="1" u="none" strike="noStrike" kern="1200" cap="none" spc="0" baseline="0">
                <a:solidFill>
                  <a:srgbClr val="002060"/>
                </a:solidFill>
                <a:uFillTx/>
                <a:latin typeface="Aptos"/>
                <a:ea typeface="Microsoft YaHei"/>
                <a:cs typeface="Lucida Sans" pitchFamily="2"/>
              </a:rPr>
              <a:t>Welsh </a:t>
            </a:r>
            <a:r>
              <a:rPr lang="en-GB" sz="2400" i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in Professional Practice 1</a:t>
            </a:r>
            <a:endParaRPr lang="en-GB" sz="2400" i="1" u="none" strike="noStrike" kern="1200" cap="none" spc="0" baseline="0">
              <a:solidFill>
                <a:srgbClr val="002060"/>
              </a:solidFill>
              <a:uFillTx/>
              <a:latin typeface="Aptos"/>
              <a:ea typeface="Microsoft YaHei"/>
              <a:cs typeface="Lucida Sans" pitchFamily="2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2025-26</a:t>
            </a:r>
            <a:endParaRPr lang="en-GB" sz="2400" b="1" i="0" u="none" strike="noStrike" kern="1200" cap="none" spc="0" baseline="0">
              <a:solidFill>
                <a:srgbClr val="002060"/>
              </a:solidFill>
              <a:uFillTx/>
              <a:latin typeface="Aptos"/>
              <a:ea typeface="Microsoft YaHei" pitchFamily="2"/>
              <a:cs typeface="Lucida Sans" pitchFamily="2"/>
            </a:endParaRPr>
          </a:p>
        </p:txBody>
      </p:sp>
      <p:pic>
        <p:nvPicPr>
          <p:cNvPr id="9" name="Picture 8" descr="A pink and white logo&#10;&#10;Description automatically generated">
            <a:extLst>
              <a:ext uri="{FF2B5EF4-FFF2-40B4-BE49-F238E27FC236}">
                <a16:creationId xmlns:a16="http://schemas.microsoft.com/office/drawing/2014/main" id="{4EA0C148-6C33-2999-B57E-FE893C973D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1265" y="5642343"/>
            <a:ext cx="2667000" cy="987172"/>
          </a:xfrm>
          <a:prstGeom prst="rect">
            <a:avLst/>
          </a:prstGeom>
          <a:ln w="28575"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55E2DAE-DCF6-8C64-D208-306B3DB2B351}"/>
              </a:ext>
            </a:extLst>
          </p:cNvPr>
          <p:cNvSpPr txBox="1"/>
          <p:nvPr/>
        </p:nvSpPr>
        <p:spPr>
          <a:xfrm>
            <a:off x="9024318" y="6218517"/>
            <a:ext cx="2957962" cy="408623"/>
          </a:xfrm>
          <a:prstGeom prst="roundRect">
            <a:avLst/>
          </a:prstGeom>
          <a:solidFill>
            <a:schemeClr val="bg1"/>
          </a:solidFill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solidFill>
                  <a:srgbClr val="002060"/>
                </a:solidFill>
                <a:latin typeface="Aptos"/>
              </a:rPr>
              <a:t>mari.powell@uwtsd.ac.uk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1E10F92-76E7-4527-234A-A3899BCCB443}"/>
              </a:ext>
            </a:extLst>
          </p:cNvPr>
          <p:cNvSpPr txBox="1"/>
          <p:nvPr/>
        </p:nvSpPr>
        <p:spPr>
          <a:xfrm>
            <a:off x="3821216" y="3580156"/>
            <a:ext cx="4540255" cy="2060205"/>
          </a:xfrm>
          <a:prstGeom prst="roundRect">
            <a:avLst/>
          </a:prstGeom>
          <a:solidFill>
            <a:schemeClr val="bg1"/>
          </a:solidFill>
          <a:ln w="28575" cap="flat">
            <a:solidFill>
              <a:srgbClr val="002060"/>
            </a:solidFill>
            <a:prstDash val="solid"/>
            <a:miter/>
          </a:ln>
        </p:spPr>
        <p:txBody>
          <a:bodyPr vert="horz" wrap="square" lIns="68762" tIns="34198" rIns="68762" bIns="34198" anchor="t" anchorCtr="1" compatLnSpc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BA1 -</a:t>
            </a:r>
            <a:r>
              <a:rPr lang="en-GB" sz="3200" kern="0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 </a:t>
            </a:r>
            <a:r>
              <a:rPr lang="en-GB" sz="3200" i="0" u="none" strike="noStrike" kern="1200" cap="none" spc="0" baseline="0" dirty="0" err="1">
                <a:solidFill>
                  <a:srgbClr val="002060"/>
                </a:solidFill>
                <a:uFillTx/>
                <a:latin typeface="Aptos"/>
                <a:ea typeface="Microsoft YaHei"/>
                <a:cs typeface="Arial"/>
              </a:rPr>
              <a:t>Darlith</a:t>
            </a:r>
            <a:r>
              <a:rPr lang="en-GB" sz="3200" i="0" u="none" strike="noStrike" kern="1200" cap="none" spc="0" baseline="0">
                <a:solidFill>
                  <a:srgbClr val="002060"/>
                </a:solidFill>
                <a:uFillTx/>
                <a:latin typeface="Aptos"/>
                <a:ea typeface="Microsoft YaHei"/>
                <a:cs typeface="Arial"/>
              </a:rPr>
              <a:t> </a:t>
            </a:r>
            <a:r>
              <a:rPr lang="en-GB" sz="320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11</a:t>
            </a:r>
            <a:endParaRPr lang="en-GB" sz="3200" i="0" u="none" strike="noStrike" kern="0" cap="none" spc="0" baseline="0" dirty="0">
              <a:solidFill>
                <a:srgbClr val="002060"/>
              </a:solidFill>
              <a:uFillTx/>
              <a:latin typeface="Aptos"/>
              <a:ea typeface="Microsoft YaHei"/>
              <a:cs typeface="Arial"/>
            </a:endParaRP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3200" dirty="0">
              <a:solidFill>
                <a:srgbClr val="002060"/>
              </a:solidFill>
              <a:latin typeface="Aptos"/>
              <a:ea typeface="Microsoft YaHei"/>
              <a:cs typeface="Arial"/>
            </a:endParaRP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dirty="0" err="1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Cynllunio</a:t>
            </a:r>
            <a:r>
              <a:rPr lang="en-GB" sz="2800" b="1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Gwers</a:t>
            </a:r>
            <a:endParaRPr lang="en-GB" sz="2800" b="1" dirty="0" err="1">
              <a:solidFill>
                <a:srgbClr val="002060"/>
              </a:solidFill>
              <a:latin typeface="Aptos"/>
              <a:ea typeface="Microsoft YaHei"/>
              <a:cs typeface="Arial" panose="020B0604020202020204" pitchFamily="34" charset="0"/>
            </a:endParaRP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i="1" kern="0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Planning a Lesson</a:t>
            </a:r>
          </a:p>
        </p:txBody>
      </p:sp>
    </p:spTree>
    <p:extLst>
      <p:ext uri="{BB962C8B-B14F-4D97-AF65-F5344CB8AC3E}">
        <p14:creationId xmlns:p14="http://schemas.microsoft.com/office/powerpoint/2010/main" val="5824054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FB9EAE3-71D4-69A8-1E6C-500537335359}"/>
              </a:ext>
            </a:extLst>
          </p:cNvPr>
          <p:cNvSpPr/>
          <p:nvPr/>
        </p:nvSpPr>
        <p:spPr>
          <a:xfrm>
            <a:off x="901494" y="1716395"/>
            <a:ext cx="10389010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err="1"/>
              <a:t>Cynllunio</a:t>
            </a:r>
            <a:r>
              <a:rPr lang="en-US" sz="6000" b="1"/>
              <a:t> </a:t>
            </a:r>
            <a:r>
              <a:rPr lang="en-US" sz="6000" b="1" err="1"/>
              <a:t>Gwers</a:t>
            </a:r>
          </a:p>
          <a:p>
            <a:pPr algn="ctr"/>
            <a:endParaRPr lang="en-US" sz="2400" i="1"/>
          </a:p>
          <a:p>
            <a:pPr algn="ctr"/>
            <a:r>
              <a:rPr lang="en-US" sz="3600" i="1"/>
              <a:t>Planning a lesson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DFB68DBE-75FE-87DF-3B00-FD2597536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49876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FDD017-C159-BC70-424F-CCA49C84C1F5}"/>
              </a:ext>
            </a:extLst>
          </p:cNvPr>
          <p:cNvSpPr txBox="1"/>
          <p:nvPr/>
        </p:nvSpPr>
        <p:spPr>
          <a:xfrm>
            <a:off x="2988767" y="291551"/>
            <a:ext cx="6210884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Trafodwch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...   </a:t>
            </a:r>
            <a:r>
              <a:rPr lang="en-US" sz="4000" i="1" dirty="0">
                <a:solidFill>
                  <a:schemeClr val="bg1"/>
                </a:solidFill>
                <a:latin typeface="Aptos"/>
                <a:cs typeface="Arial"/>
              </a:rPr>
              <a:t>Discuss...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117017-F987-FB76-5966-E5A8E3B4F49A}"/>
              </a:ext>
            </a:extLst>
          </p:cNvPr>
          <p:cNvSpPr txBox="1"/>
          <p:nvPr/>
        </p:nvSpPr>
        <p:spPr>
          <a:xfrm>
            <a:off x="437897" y="1714057"/>
            <a:ext cx="5502554" cy="3439239"/>
          </a:xfrm>
          <a:prstGeom prst="roundRect">
            <a:avLst/>
          </a:prstGeom>
          <a:solidFill>
            <a:srgbClr val="FFC000">
              <a:alpha val="70000"/>
            </a:srgbClr>
          </a:solidFill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800" b="1" dirty="0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Meddyliwch am un Maes </a:t>
            </a:r>
            <a:endParaRPr lang="en-US" dirty="0"/>
          </a:p>
          <a:p>
            <a:r>
              <a:rPr lang="cy-GB" sz="2800" b="1" dirty="0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Dysgu a Phrofiad a thrafodwch beth sy'n gwneud gwers dda.  </a:t>
            </a:r>
            <a:endParaRPr lang="cy-GB"/>
          </a:p>
          <a:p>
            <a:endParaRPr lang="cy-GB" sz="2800" b="1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r>
              <a:rPr lang="cy-GB" sz="2800" b="1" dirty="0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Rhannwch eich syniadau a lluniwch restr ar gyfer adrodd yn ôl.</a:t>
            </a:r>
          </a:p>
        </p:txBody>
      </p:sp>
      <p:sp>
        <p:nvSpPr>
          <p:cNvPr id="6" name="TextBox 3">
            <a:extLst>
              <a:ext uri="{FF2B5EF4-FFF2-40B4-BE49-F238E27FC236}">
                <a16:creationId xmlns:a16="http://schemas.microsoft.com/office/drawing/2014/main" id="{DD58B3C9-A32E-ED24-CCF4-CBAF8151F790}"/>
              </a:ext>
            </a:extLst>
          </p:cNvPr>
          <p:cNvSpPr txBox="1"/>
          <p:nvPr/>
        </p:nvSpPr>
        <p:spPr>
          <a:xfrm>
            <a:off x="6260164" y="1714056"/>
            <a:ext cx="5430741" cy="3439239"/>
          </a:xfrm>
          <a:prstGeom prst="roundRect">
            <a:avLst/>
          </a:prstGeom>
          <a:solidFill>
            <a:srgbClr val="FFC000">
              <a:alpha val="70000"/>
            </a:srgbClr>
          </a:solidFill>
          <a:ln w="28575"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i="1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Choose one Area of Learning and Experience and discuss what makes a good lesson.</a:t>
            </a:r>
            <a:endParaRPr lang="en-US">
              <a:solidFill>
                <a:srgbClr val="002060"/>
              </a:solidFill>
              <a:latin typeface="Aptos"/>
            </a:endParaRPr>
          </a:p>
          <a:p>
            <a:endParaRPr lang="en-US" sz="2800" i="1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endParaRPr lang="en-US" sz="2800" i="1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r>
              <a:rPr lang="en-US" sz="2800" i="1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Write a list and share your ideas with the class.</a:t>
            </a:r>
          </a:p>
        </p:txBody>
      </p:sp>
      <p:pic>
        <p:nvPicPr>
          <p:cNvPr id="2" name="Picture 1" descr="A light bulb with a black background&#10;&#10;AI-generated content may be incorrect.">
            <a:extLst>
              <a:ext uri="{FF2B5EF4-FFF2-40B4-BE49-F238E27FC236}">
                <a16:creationId xmlns:a16="http://schemas.microsoft.com/office/drawing/2014/main" id="{681A9121-16AA-203D-C9E8-2722CBD8DB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34846" y="79047"/>
            <a:ext cx="1028700" cy="143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1892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8356129-C5EA-6EC5-BA73-DF60ACCB44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picture containing application&#10;&#10;Description automatically generated">
            <a:extLst>
              <a:ext uri="{FF2B5EF4-FFF2-40B4-BE49-F238E27FC236}">
                <a16:creationId xmlns:a16="http://schemas.microsoft.com/office/drawing/2014/main" id="{BB50FE99-4671-ACBB-0DEB-C4E2D847E9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0082" y="284859"/>
            <a:ext cx="9211836" cy="5494763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CAB586F-BDC8-DCF4-A932-FBC173645A33}"/>
              </a:ext>
            </a:extLst>
          </p:cNvPr>
          <p:cNvSpPr txBox="1"/>
          <p:nvPr/>
        </p:nvSpPr>
        <p:spPr>
          <a:xfrm>
            <a:off x="1528175" y="2662908"/>
            <a:ext cx="2592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Expressive Arts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398C29-4369-B81C-FA04-AA717C754DF2}"/>
              </a:ext>
            </a:extLst>
          </p:cNvPr>
          <p:cNvSpPr txBox="1"/>
          <p:nvPr/>
        </p:nvSpPr>
        <p:spPr>
          <a:xfrm>
            <a:off x="4649243" y="2662908"/>
            <a:ext cx="2592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Health and Wellbeing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4240FCD-64F2-352B-F527-DBC422E2FD7D}"/>
              </a:ext>
            </a:extLst>
          </p:cNvPr>
          <p:cNvSpPr txBox="1"/>
          <p:nvPr/>
        </p:nvSpPr>
        <p:spPr>
          <a:xfrm>
            <a:off x="7770311" y="2654548"/>
            <a:ext cx="2592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Humanities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CDB58B-D633-FBCD-88F6-46222C83C830}"/>
              </a:ext>
            </a:extLst>
          </p:cNvPr>
          <p:cNvSpPr txBox="1"/>
          <p:nvPr/>
        </p:nvSpPr>
        <p:spPr>
          <a:xfrm>
            <a:off x="7770312" y="5410290"/>
            <a:ext cx="2592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Science and Technology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B305E9A-DA9D-822D-2366-5D46B8427627}"/>
              </a:ext>
            </a:extLst>
          </p:cNvPr>
          <p:cNvSpPr txBox="1"/>
          <p:nvPr/>
        </p:nvSpPr>
        <p:spPr>
          <a:xfrm>
            <a:off x="4649243" y="5414128"/>
            <a:ext cx="29916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Mathematics and Numeracy</a:t>
            </a:r>
          </a:p>
        </p:txBody>
      </p:sp>
    </p:spTree>
    <p:extLst>
      <p:ext uri="{BB962C8B-B14F-4D97-AF65-F5344CB8AC3E}">
        <p14:creationId xmlns:p14="http://schemas.microsoft.com/office/powerpoint/2010/main" val="1141227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FDD017-C159-BC70-424F-CCA49C84C1F5}"/>
              </a:ext>
            </a:extLst>
          </p:cNvPr>
          <p:cNvSpPr txBox="1"/>
          <p:nvPr/>
        </p:nvSpPr>
        <p:spPr>
          <a:xfrm>
            <a:off x="2988767" y="291551"/>
            <a:ext cx="6210884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Trafodwch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...   </a:t>
            </a:r>
            <a:r>
              <a:rPr lang="en-US" sz="4000" i="1" dirty="0">
                <a:solidFill>
                  <a:schemeClr val="bg1"/>
                </a:solidFill>
                <a:latin typeface="Aptos"/>
                <a:cs typeface="Arial"/>
              </a:rPr>
              <a:t>Discuss...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ECF69B-BBF1-E9E0-B7CA-D8F6890F1187}"/>
              </a:ext>
            </a:extLst>
          </p:cNvPr>
          <p:cNvSpPr txBox="1"/>
          <p:nvPr/>
        </p:nvSpPr>
        <p:spPr>
          <a:xfrm>
            <a:off x="615076" y="1555635"/>
            <a:ext cx="5247906" cy="3915966"/>
          </a:xfrm>
          <a:prstGeom prst="roundRect">
            <a:avLst/>
          </a:prstGeom>
          <a:solidFill>
            <a:srgbClr val="FFC000">
              <a:alpha val="70000"/>
            </a:srgbClr>
          </a:solidFill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200" b="1">
                <a:solidFill>
                  <a:srgbClr val="002060"/>
                </a:solidFill>
                <a:latin typeface="Aptos"/>
                <a:cs typeface="Arial"/>
              </a:rPr>
              <a:t>Mae cynllunio ffocws iaith clir yn berthnasol i wersi Ieithoedd, Llythrennedd a Chyfathrebu'n unig.  </a:t>
            </a:r>
            <a:endParaRPr lang="cy-GB" sz="3200" b="1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endParaRPr lang="cy-GB" sz="3200" b="1">
              <a:solidFill>
                <a:srgbClr val="002060"/>
              </a:solidFill>
              <a:latin typeface="Aptos"/>
              <a:cs typeface="Arial"/>
            </a:endParaRPr>
          </a:p>
          <a:p>
            <a:r>
              <a:rPr lang="cy-GB" sz="3200" b="1">
                <a:solidFill>
                  <a:srgbClr val="002060"/>
                </a:solidFill>
                <a:latin typeface="Aptos"/>
                <a:cs typeface="Arial"/>
              </a:rPr>
              <a:t>Ydych chi'n cytuno?</a:t>
            </a:r>
            <a:endParaRPr lang="cy-GB" sz="3200" b="1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D681B7-61B7-AEB2-1133-6AA412B969C1}"/>
              </a:ext>
            </a:extLst>
          </p:cNvPr>
          <p:cNvSpPr txBox="1"/>
          <p:nvPr/>
        </p:nvSpPr>
        <p:spPr>
          <a:xfrm>
            <a:off x="6094209" y="1609416"/>
            <a:ext cx="5473523" cy="3915966"/>
          </a:xfrm>
          <a:prstGeom prst="roundRect">
            <a:avLst/>
          </a:prstGeom>
          <a:solidFill>
            <a:srgbClr val="FFC000">
              <a:alpha val="70000"/>
            </a:srgbClr>
          </a:solidFill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i="1">
                <a:solidFill>
                  <a:srgbClr val="002060"/>
                </a:solidFill>
                <a:latin typeface="Aptos"/>
                <a:cs typeface="Arial"/>
              </a:rPr>
              <a:t>Planning a lesson with a clear language focus is only relevant for Language, </a:t>
            </a:r>
            <a:endParaRPr lang="en-US" sz="3200" i="1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r>
              <a:rPr lang="en-US" sz="3200" i="1">
                <a:solidFill>
                  <a:srgbClr val="002060"/>
                </a:solidFill>
                <a:latin typeface="Aptos"/>
                <a:cs typeface="Arial"/>
              </a:rPr>
              <a:t>Communication and Literacy lessons.</a:t>
            </a:r>
            <a:endParaRPr lang="en-US" sz="3200" i="1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endParaRPr lang="en-US" sz="3200" i="1">
              <a:solidFill>
                <a:srgbClr val="002060"/>
              </a:solidFill>
              <a:latin typeface="Aptos"/>
              <a:cs typeface="Arial"/>
            </a:endParaRPr>
          </a:p>
          <a:p>
            <a:r>
              <a:rPr lang="en-US" sz="3200" i="1">
                <a:solidFill>
                  <a:srgbClr val="002060"/>
                </a:solidFill>
                <a:latin typeface="Aptos"/>
                <a:cs typeface="Arial"/>
              </a:rPr>
              <a:t>Do you agree? </a:t>
            </a:r>
            <a:endParaRPr lang="en-US" sz="3200" i="1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</p:txBody>
      </p:sp>
      <p:pic>
        <p:nvPicPr>
          <p:cNvPr id="5" name="Picture 4" descr="A light bulb with a black background&#10;&#10;AI-generated content may be incorrect.">
            <a:extLst>
              <a:ext uri="{FF2B5EF4-FFF2-40B4-BE49-F238E27FC236}">
                <a16:creationId xmlns:a16="http://schemas.microsoft.com/office/drawing/2014/main" id="{A82AB95F-A832-C213-E5DD-528ACADD03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64644" y="117360"/>
            <a:ext cx="1028700" cy="143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5333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FDF2A6-EB53-91CE-C20A-07B19B2978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496" y="490385"/>
            <a:ext cx="11352756" cy="574327"/>
          </a:xfrm>
        </p:spPr>
        <p:txBody>
          <a:bodyPr>
            <a:noAutofit/>
          </a:bodyPr>
          <a:lstStyle/>
          <a:p>
            <a:r>
              <a:rPr lang="cy-GB" sz="2400" b="1" dirty="0"/>
              <a:t>Ieithoedd, Llythrennedd a Chyfathrebu           Languages, Literacy and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9718E6-FB02-97DC-CB0E-1D3863470E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940" y="1249991"/>
            <a:ext cx="4760934" cy="5241578"/>
          </a:xfrm>
          <a:solidFill>
            <a:srgbClr val="DCEAF7">
              <a:alpha val="9020"/>
            </a:srgbClr>
          </a:solidFill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2200" dirty="0"/>
              <a:t>Mae Maes </a:t>
            </a:r>
            <a:r>
              <a:rPr lang="en-GB" sz="2200" dirty="0" err="1"/>
              <a:t>Dysgu</a:t>
            </a:r>
            <a:r>
              <a:rPr lang="en-GB" sz="2200" dirty="0"/>
              <a:t> a </a:t>
            </a:r>
            <a:r>
              <a:rPr lang="en-GB" sz="2200" dirty="0" err="1"/>
              <a:t>Phrofiad</a:t>
            </a:r>
            <a:r>
              <a:rPr lang="en-GB" sz="2200" dirty="0"/>
              <a:t> </a:t>
            </a:r>
            <a:r>
              <a:rPr lang="en-GB" sz="2200" dirty="0" err="1"/>
              <a:t>Ieithoedd</a:t>
            </a:r>
            <a:r>
              <a:rPr lang="en-GB" sz="2200" dirty="0"/>
              <a:t>, </a:t>
            </a:r>
            <a:r>
              <a:rPr lang="en-GB" sz="2200" dirty="0" err="1"/>
              <a:t>Llythrennedd</a:t>
            </a:r>
            <a:r>
              <a:rPr lang="en-GB" sz="2200" dirty="0"/>
              <a:t> a </a:t>
            </a:r>
            <a:r>
              <a:rPr lang="en-GB" sz="2200" dirty="0" err="1"/>
              <a:t>Chyfathrebu</a:t>
            </a:r>
            <a:r>
              <a:rPr lang="en-GB" sz="2200" dirty="0"/>
              <a:t> (Maes)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ymwneud</a:t>
            </a:r>
            <a:r>
              <a:rPr lang="en-GB" sz="2200" dirty="0"/>
              <a:t> ag </a:t>
            </a:r>
            <a:r>
              <a:rPr lang="en-GB" sz="2200" dirty="0" err="1"/>
              <a:t>agweddau</a:t>
            </a:r>
            <a:r>
              <a:rPr lang="en-GB" sz="2200" dirty="0"/>
              <a:t> </a:t>
            </a:r>
            <a:r>
              <a:rPr lang="en-GB" sz="2200" dirty="0" err="1"/>
              <a:t>hanfodol</a:t>
            </a:r>
            <a:r>
              <a:rPr lang="en-GB" sz="2200" dirty="0"/>
              <a:t> </a:t>
            </a:r>
            <a:r>
              <a:rPr lang="en-GB" sz="2200" dirty="0" err="1"/>
              <a:t>cyfathrebu</a:t>
            </a:r>
            <a:r>
              <a:rPr lang="en-GB" sz="2200" dirty="0"/>
              <a:t> </a:t>
            </a:r>
            <a:r>
              <a:rPr lang="en-GB" sz="2200" dirty="0" err="1"/>
              <a:t>rhwng</a:t>
            </a:r>
            <a:r>
              <a:rPr lang="en-GB" sz="2200" dirty="0"/>
              <a:t> </a:t>
            </a:r>
            <a:r>
              <a:rPr lang="en-GB" sz="2200" dirty="0" err="1"/>
              <a:t>pobl</a:t>
            </a:r>
            <a:r>
              <a:rPr lang="en-GB" sz="2200" dirty="0"/>
              <a:t>. Ei nod </a:t>
            </a:r>
            <a:r>
              <a:rPr lang="en-GB" sz="2200" dirty="0" err="1"/>
              <a:t>yw</a:t>
            </a:r>
            <a:r>
              <a:rPr lang="en-GB" sz="2200" dirty="0"/>
              <a:t> </a:t>
            </a:r>
            <a:r>
              <a:rPr lang="en-GB" sz="2200" dirty="0" err="1"/>
              <a:t>cefnogi</a:t>
            </a:r>
            <a:r>
              <a:rPr lang="en-GB" sz="2200" dirty="0"/>
              <a:t> </a:t>
            </a:r>
            <a:r>
              <a:rPr lang="en-GB" sz="2200" dirty="0" err="1"/>
              <a:t>dysgu</a:t>
            </a:r>
            <a:r>
              <a:rPr lang="en-GB" sz="2200" dirty="0"/>
              <a:t> </a:t>
            </a:r>
            <a:r>
              <a:rPr lang="en-GB" sz="2200" dirty="0" err="1">
                <a:highlight>
                  <a:srgbClr val="00FFFF"/>
                </a:highlight>
              </a:rPr>
              <a:t>ar</a:t>
            </a:r>
            <a:r>
              <a:rPr lang="en-GB" sz="2200" dirty="0">
                <a:highlight>
                  <a:srgbClr val="00FFFF"/>
                </a:highlight>
              </a:rPr>
              <a:t> draws yr </a:t>
            </a:r>
            <a:r>
              <a:rPr lang="en-GB" sz="2200" dirty="0" err="1">
                <a:highlight>
                  <a:srgbClr val="00FFFF"/>
                </a:highlight>
              </a:rPr>
              <a:t>holl</a:t>
            </a:r>
            <a:r>
              <a:rPr lang="en-GB" sz="2200" dirty="0">
                <a:highlight>
                  <a:srgbClr val="00FFFF"/>
                </a:highlight>
              </a:rPr>
              <a:t> </a:t>
            </a:r>
            <a:r>
              <a:rPr lang="en-GB" sz="2200" dirty="0" err="1">
                <a:highlight>
                  <a:srgbClr val="00FFFF"/>
                </a:highlight>
              </a:rPr>
              <a:t>gwricwlwm</a:t>
            </a:r>
            <a:r>
              <a:rPr lang="en-GB" sz="2200" dirty="0">
                <a:highlight>
                  <a:srgbClr val="00FFFF"/>
                </a:highlight>
              </a:rPr>
              <a:t>…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sz="2200" dirty="0"/>
              <a:t>[Mae] </a:t>
            </a:r>
            <a:r>
              <a:rPr lang="en-GB" sz="2200" dirty="0" err="1"/>
              <a:t>medru</a:t>
            </a:r>
            <a:r>
              <a:rPr lang="en-GB" sz="2200" dirty="0"/>
              <a:t> trin </a:t>
            </a:r>
            <a:r>
              <a:rPr lang="en-GB" sz="2200" dirty="0" err="1"/>
              <a:t>iaith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effeithiol</a:t>
            </a:r>
            <a:r>
              <a:rPr lang="en-GB" sz="2200" dirty="0"/>
              <a:t> o </a:t>
            </a:r>
            <a:r>
              <a:rPr lang="en-GB" sz="2200" dirty="0" err="1"/>
              <a:t>gymorth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ddysgwyr</a:t>
            </a:r>
            <a:r>
              <a:rPr lang="en-GB" sz="2200" dirty="0"/>
              <a:t> </a:t>
            </a:r>
            <a:r>
              <a:rPr lang="en-GB" sz="2200" dirty="0" err="1"/>
              <a:t>ddeall</a:t>
            </a:r>
            <a:r>
              <a:rPr lang="en-GB" sz="2200" dirty="0"/>
              <a:t> </a:t>
            </a:r>
            <a:r>
              <a:rPr lang="en-GB" sz="2200" dirty="0" err="1"/>
              <a:t>cysyniadau</a:t>
            </a:r>
            <a:r>
              <a:rPr lang="en-GB" sz="2200" dirty="0"/>
              <a:t> </a:t>
            </a:r>
            <a:r>
              <a:rPr lang="en-GB" sz="2200" dirty="0" err="1">
                <a:highlight>
                  <a:srgbClr val="00FFFF"/>
                </a:highlight>
              </a:rPr>
              <a:t>ar</a:t>
            </a:r>
            <a:r>
              <a:rPr lang="en-GB" sz="2200" dirty="0">
                <a:highlight>
                  <a:srgbClr val="00FFFF"/>
                </a:highlight>
              </a:rPr>
              <a:t> draws y </a:t>
            </a:r>
            <a:r>
              <a:rPr lang="en-GB" sz="2200" dirty="0" err="1">
                <a:highlight>
                  <a:srgbClr val="00FFFF"/>
                </a:highlight>
              </a:rPr>
              <a:t>cwricwlwm</a:t>
            </a:r>
            <a:r>
              <a:rPr lang="en-GB" sz="2200" dirty="0">
                <a:highlight>
                  <a:srgbClr val="00FFFF"/>
                </a:highlight>
              </a:rPr>
              <a:t>…</a:t>
            </a:r>
            <a:endParaRPr lang="cy-GB" sz="22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5032BBC-C522-74BF-387E-962E84001080}"/>
              </a:ext>
            </a:extLst>
          </p:cNvPr>
          <p:cNvSpPr txBox="1">
            <a:spLocks/>
          </p:cNvSpPr>
          <p:nvPr/>
        </p:nvSpPr>
        <p:spPr>
          <a:xfrm>
            <a:off x="6235874" y="1251297"/>
            <a:ext cx="4760934" cy="4931039"/>
          </a:xfrm>
          <a:prstGeom prst="rect">
            <a:avLst/>
          </a:prstGeom>
          <a:solidFill>
            <a:srgbClr val="FFD579">
              <a:alpha val="7843"/>
            </a:srgbClr>
          </a:solidFill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dirty="0"/>
              <a:t>The Languages, Literacy and Communication Area of Learning and Experience (Area) addresses fundamental aspects of human communication. It aims to support learning </a:t>
            </a:r>
            <a:r>
              <a:rPr lang="en-GB" dirty="0">
                <a:highlight>
                  <a:srgbClr val="00FFFF"/>
                </a:highlight>
              </a:rPr>
              <a:t>across the whole curriculum…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GB" dirty="0"/>
              <a:t>Effective language skills help learners to make sense of concepts </a:t>
            </a:r>
            <a:r>
              <a:rPr lang="en-GB" dirty="0">
                <a:highlight>
                  <a:srgbClr val="00FFFF"/>
                </a:highlight>
              </a:rPr>
              <a:t>across the curriculum…</a:t>
            </a:r>
            <a:endParaRPr lang="cy-GB" sz="1800" dirty="0">
              <a:highlight>
                <a:srgbClr val="00FFFF"/>
              </a:highligh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502424-3876-ADC6-6733-D7744AEA3254}"/>
              </a:ext>
            </a:extLst>
          </p:cNvPr>
          <p:cNvSpPr txBox="1"/>
          <p:nvPr/>
        </p:nvSpPr>
        <p:spPr>
          <a:xfrm>
            <a:off x="1582977" y="6367615"/>
            <a:ext cx="902604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1400" dirty="0"/>
              <a:t>https://hwb.gov.wales/cwricwlwm-i-gymru/ieithoedd-llythrennedd-a-chyfathrebu/</a:t>
            </a:r>
          </a:p>
        </p:txBody>
      </p:sp>
    </p:spTree>
    <p:extLst>
      <p:ext uri="{BB962C8B-B14F-4D97-AF65-F5344CB8AC3E}">
        <p14:creationId xmlns:p14="http://schemas.microsoft.com/office/powerpoint/2010/main" val="12434891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5B2438-6536-71FA-3555-D7BA9EE876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75A483E-31A5-95D4-D941-DCAEB30381C6}"/>
              </a:ext>
            </a:extLst>
          </p:cNvPr>
          <p:cNvSpPr txBox="1"/>
          <p:nvPr/>
        </p:nvSpPr>
        <p:spPr>
          <a:xfrm>
            <a:off x="488515" y="187608"/>
            <a:ext cx="11381983" cy="86177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y-GB" sz="2000" b="1" dirty="0"/>
              <a:t>Cam Cynnydd 1 / Progression Step 1</a:t>
            </a:r>
          </a:p>
          <a:p>
            <a:endParaRPr lang="cy-GB" sz="1000" dirty="0"/>
          </a:p>
          <a:p>
            <a:r>
              <a:rPr lang="cy-GB" sz="2000" dirty="0">
                <a:solidFill>
                  <a:schemeClr val="accent2">
                    <a:lumMod val="75000"/>
                  </a:schemeClr>
                </a:solidFill>
              </a:rPr>
              <a:t>Cymraeg mewn lleoliadau/ysgolion cyfrwng Saesneg </a:t>
            </a:r>
            <a:r>
              <a:rPr lang="cy-GB" sz="2000" b="1" dirty="0">
                <a:solidFill>
                  <a:schemeClr val="accent2">
                    <a:lumMod val="75000"/>
                  </a:schemeClr>
                </a:solidFill>
              </a:rPr>
              <a:t>/ Welsh in English-medium settings/schools</a:t>
            </a:r>
            <a:endParaRPr lang="cy-GB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FFC805-9290-F348-A7C8-79E181AD44FC}"/>
              </a:ext>
            </a:extLst>
          </p:cNvPr>
          <p:cNvSpPr txBox="1"/>
          <p:nvPr/>
        </p:nvSpPr>
        <p:spPr>
          <a:xfrm>
            <a:off x="321501" y="2083979"/>
            <a:ext cx="11548997" cy="43550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00" dirty="0">
              <a:solidFill>
                <a:srgbClr val="1F1F1F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Rwy’n</a:t>
            </a:r>
            <a:r>
              <a:rPr lang="en-GB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gallu</a:t>
            </a:r>
            <a:r>
              <a:rPr lang="en-GB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adnabod</a:t>
            </a:r>
            <a:r>
              <a:rPr lang="en-GB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b="0" i="0" dirty="0" err="1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dilyn</a:t>
            </a:r>
            <a:r>
              <a:rPr lang="en-GB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gwybodaeth</a:t>
            </a:r>
            <a:r>
              <a:rPr lang="en-GB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b="0" i="0" dirty="0" err="1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chyfarwyddiadau</a:t>
            </a:r>
            <a:r>
              <a:rPr lang="en-GB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syml</a:t>
            </a:r>
            <a:r>
              <a:rPr lang="en-GB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am </a:t>
            </a:r>
            <a:r>
              <a:rPr lang="en-GB" b="0" i="0" dirty="0" err="1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bynciau</a:t>
            </a:r>
            <a:r>
              <a:rPr lang="en-GB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0" i="0" dirty="0" err="1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cyfarwydd</a:t>
            </a:r>
            <a:r>
              <a:rPr lang="en-GB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b="0" i="0" dirty="0" err="1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arferion</a:t>
            </a:r>
            <a:r>
              <a:rPr lang="en-GB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r>
              <a:rPr lang="en-GB" sz="2000" b="1" dirty="0">
                <a:solidFill>
                  <a:srgbClr val="0070C0"/>
                </a:solidFill>
              </a:rPr>
              <a:t>      I can recognise and follow information and simple instructions about familiar topics and    </a:t>
            </a:r>
          </a:p>
          <a:p>
            <a:r>
              <a:rPr lang="en-GB" sz="2000" b="1" dirty="0">
                <a:solidFill>
                  <a:srgbClr val="0070C0"/>
                </a:solidFill>
              </a:rPr>
              <a:t>      routines.</a:t>
            </a:r>
          </a:p>
          <a:p>
            <a:endParaRPr lang="en-GB" sz="1200" b="1" dirty="0">
              <a:solidFill>
                <a:srgbClr val="1F1F1F"/>
              </a:solidFill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rgbClr val="0070C0"/>
                </a:solidFill>
              </a:rPr>
              <a:t>Rwy’n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gallu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gwrando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ar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eraill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gyda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sylw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cynyddol</a:t>
            </a:r>
            <a:r>
              <a:rPr lang="en-GB" sz="2000" dirty="0">
                <a:solidFill>
                  <a:srgbClr val="0070C0"/>
                </a:solidFill>
              </a:rPr>
              <a:t>.</a:t>
            </a:r>
            <a:r>
              <a:rPr lang="en-GB" dirty="0">
                <a:solidFill>
                  <a:srgbClr val="0070C0"/>
                </a:solidFill>
              </a:rPr>
              <a:t> </a:t>
            </a:r>
          </a:p>
          <a:p>
            <a:r>
              <a:rPr lang="en-GB" sz="2000" b="1" dirty="0">
                <a:solidFill>
                  <a:srgbClr val="0070C0"/>
                </a:solidFill>
              </a:rPr>
              <a:t>       I can listen to others with growing attention.</a:t>
            </a:r>
          </a:p>
          <a:p>
            <a:endParaRPr lang="en-GB" sz="1400" b="1" dirty="0">
              <a:solidFill>
                <a:srgbClr val="0070C0"/>
              </a:solidFill>
            </a:endParaRP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rgbClr val="0070C0"/>
                </a:solidFill>
              </a:rPr>
              <a:t>Rwy’n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dechrau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adnabod</a:t>
            </a:r>
            <a:r>
              <a:rPr lang="en-GB" sz="2000" dirty="0">
                <a:solidFill>
                  <a:srgbClr val="0070C0"/>
                </a:solidFill>
              </a:rPr>
              <a:t> a </a:t>
            </a:r>
            <a:r>
              <a:rPr lang="en-GB" sz="2000" dirty="0" err="1">
                <a:solidFill>
                  <a:srgbClr val="0070C0"/>
                </a:solidFill>
              </a:rPr>
              <a:t>darllen</a:t>
            </a:r>
            <a:r>
              <a:rPr lang="en-GB" sz="2000" dirty="0">
                <a:solidFill>
                  <a:srgbClr val="0070C0"/>
                </a:solidFill>
              </a:rPr>
              <a:t> </a:t>
            </a:r>
            <a:r>
              <a:rPr lang="en-GB" sz="2000" dirty="0" err="1">
                <a:solidFill>
                  <a:srgbClr val="0070C0"/>
                </a:solidFill>
              </a:rPr>
              <a:t>geiriau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aml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eu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defnydd</a:t>
            </a:r>
            <a:r>
              <a:rPr lang="en-GB" sz="2000" dirty="0">
                <a:solidFill>
                  <a:srgbClr val="0070C0"/>
                </a:solidFill>
              </a:rPr>
              <a:t> </a:t>
            </a:r>
            <a:r>
              <a:rPr lang="en-GB" sz="2000" dirty="0" err="1">
                <a:solidFill>
                  <a:srgbClr val="0070C0"/>
                </a:solidFill>
              </a:rPr>
              <a:t>rwy’n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dod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ar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eu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traws</a:t>
            </a:r>
            <a:r>
              <a:rPr lang="en-GB" sz="2000" dirty="0">
                <a:solidFill>
                  <a:srgbClr val="0070C0"/>
                </a:solidFill>
              </a:rPr>
              <a:t>.</a:t>
            </a:r>
          </a:p>
          <a:p>
            <a:pPr fontAlgn="base"/>
            <a:r>
              <a:rPr lang="en-GB" sz="2000" b="1" dirty="0">
                <a:solidFill>
                  <a:srgbClr val="0070C0"/>
                </a:solidFill>
              </a:rPr>
              <a:t>       I am beginning to recognise and read high-frequency words that I encounter.</a:t>
            </a:r>
            <a:endParaRPr lang="en-GB" sz="2400" b="1" dirty="0">
              <a:solidFill>
                <a:srgbClr val="0070C0"/>
              </a:solidFill>
            </a:endParaRPr>
          </a:p>
          <a:p>
            <a:pPr fontAlgn="base"/>
            <a:endParaRPr lang="en-GB" b="1" dirty="0"/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rgbClr val="0070C0"/>
                </a:solidFill>
              </a:rPr>
              <a:t>Rwy’n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gallu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defnyddio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cyd-destun</a:t>
            </a:r>
            <a:r>
              <a:rPr lang="en-GB" sz="2000" dirty="0">
                <a:solidFill>
                  <a:srgbClr val="0070C0"/>
                </a:solidFill>
              </a:rPr>
              <a:t> a </a:t>
            </a:r>
            <a:r>
              <a:rPr lang="en-GB" sz="2000" dirty="0" err="1">
                <a:solidFill>
                  <a:srgbClr val="0070C0"/>
                </a:solidFill>
              </a:rPr>
              <a:t>lluniau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i’m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helpu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i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ddeall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ystyr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geiriau</a:t>
            </a:r>
            <a:r>
              <a:rPr lang="en-GB" sz="2000" dirty="0">
                <a:solidFill>
                  <a:srgbClr val="0070C0"/>
                </a:solidFill>
              </a:rPr>
              <a:t>.</a:t>
            </a:r>
          </a:p>
          <a:p>
            <a:r>
              <a:rPr lang="en-GB" sz="2000" dirty="0">
                <a:solidFill>
                  <a:srgbClr val="0070C0"/>
                </a:solidFill>
              </a:rPr>
              <a:t>       </a:t>
            </a:r>
            <a:r>
              <a:rPr lang="en-GB" sz="2000" b="1" dirty="0">
                <a:solidFill>
                  <a:srgbClr val="0070C0"/>
                </a:solidFill>
              </a:rPr>
              <a:t>I can use context and pictures to help me understand the meaning of words.</a:t>
            </a:r>
          </a:p>
          <a:p>
            <a:endParaRPr lang="en-GB" sz="1100" b="1" dirty="0">
              <a:solidFill>
                <a:srgbClr val="0070C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 </a:t>
            </a:r>
            <a:r>
              <a:rPr lang="en-GB" sz="2000" dirty="0" err="1">
                <a:solidFill>
                  <a:srgbClr val="0070C0"/>
                </a:solidFill>
              </a:rPr>
              <a:t>Rwy’n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gallu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arbrofi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gyda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geirfa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rwyf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newydd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ei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 err="1">
                <a:solidFill>
                  <a:srgbClr val="0070C0"/>
                </a:solidFill>
              </a:rPr>
              <a:t>dysgu</a:t>
            </a:r>
            <a:r>
              <a:rPr lang="en-GB" sz="2000" dirty="0">
                <a:solidFill>
                  <a:srgbClr val="0070C0"/>
                </a:solidFill>
              </a:rPr>
              <a:t>.</a:t>
            </a:r>
          </a:p>
          <a:p>
            <a:r>
              <a:rPr lang="en-GB" sz="2000" dirty="0">
                <a:solidFill>
                  <a:srgbClr val="0070C0"/>
                </a:solidFill>
              </a:rPr>
              <a:t>       </a:t>
            </a:r>
            <a:r>
              <a:rPr lang="en-GB" sz="2000" b="1" dirty="0">
                <a:solidFill>
                  <a:srgbClr val="0070C0"/>
                </a:solidFill>
              </a:rPr>
              <a:t>I can experiment with newly-learned vocabulary.</a:t>
            </a:r>
            <a:endParaRPr lang="cy-GB" sz="2400" b="1" dirty="0">
              <a:solidFill>
                <a:srgbClr val="0070C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0146843-F7EC-2EDB-ACF3-07BE7D2BA01F}"/>
              </a:ext>
            </a:extLst>
          </p:cNvPr>
          <p:cNvSpPr txBox="1"/>
          <p:nvPr/>
        </p:nvSpPr>
        <p:spPr>
          <a:xfrm>
            <a:off x="488515" y="1292372"/>
            <a:ext cx="1068470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1F1F1F"/>
                </a:solidFill>
                <a:latin typeface="Arial" panose="020B0604020202020204" pitchFamily="34" charset="0"/>
              </a:rPr>
              <a:t>Disgrifiad</a:t>
            </a:r>
            <a:r>
              <a:rPr lang="en-GB" dirty="0">
                <a:solidFill>
                  <a:srgbClr val="1F1F1F"/>
                </a:solidFill>
                <a:latin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rial" panose="020B0604020202020204" pitchFamily="34" charset="0"/>
              </a:rPr>
              <a:t>Dysgu</a:t>
            </a:r>
            <a:r>
              <a:rPr lang="en-GB" dirty="0">
                <a:solidFill>
                  <a:srgbClr val="1F1F1F"/>
                </a:solidFill>
                <a:latin typeface="Arial" panose="020B0604020202020204" pitchFamily="34" charset="0"/>
              </a:rPr>
              <a:t> / Description of Learning: </a:t>
            </a:r>
          </a:p>
          <a:p>
            <a:r>
              <a:rPr lang="en-GB" sz="2400" b="1" dirty="0">
                <a:solidFill>
                  <a:srgbClr val="1F1F1F"/>
                </a:solidFill>
                <a:latin typeface="Arial" panose="020B0604020202020204" pitchFamily="34" charset="0"/>
              </a:rPr>
              <a:t>Understanding languages is key to understanding the world around us.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A3B40DF-5F98-024C-266C-4643364450BC}"/>
              </a:ext>
            </a:extLst>
          </p:cNvPr>
          <p:cNvSpPr txBox="1"/>
          <p:nvPr/>
        </p:nvSpPr>
        <p:spPr>
          <a:xfrm>
            <a:off x="1582976" y="6439017"/>
            <a:ext cx="902604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1400" dirty="0"/>
              <a:t>https://hwb.gov.wales/cwricwlwm-i-gymru/ieithoedd-llythrennedd-a-chyfathrebu/</a:t>
            </a:r>
          </a:p>
        </p:txBody>
      </p:sp>
    </p:spTree>
    <p:extLst>
      <p:ext uri="{BB962C8B-B14F-4D97-AF65-F5344CB8AC3E}">
        <p14:creationId xmlns:p14="http://schemas.microsoft.com/office/powerpoint/2010/main" val="35404361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B1E336-A989-0DC6-C9B5-284FB12133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41E8A93-672D-2744-6FE2-ADF54861BB52}"/>
              </a:ext>
            </a:extLst>
          </p:cNvPr>
          <p:cNvSpPr txBox="1"/>
          <p:nvPr/>
        </p:nvSpPr>
        <p:spPr>
          <a:xfrm>
            <a:off x="488515" y="187608"/>
            <a:ext cx="11398685" cy="86177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y-GB" sz="2000" b="1" dirty="0"/>
              <a:t>Cam Cynnydd 1 / Progression Step 1</a:t>
            </a:r>
          </a:p>
          <a:p>
            <a:endParaRPr lang="cy-GB" sz="1000" b="1" dirty="0"/>
          </a:p>
          <a:p>
            <a:r>
              <a:rPr lang="cy-GB" sz="2000" dirty="0">
                <a:solidFill>
                  <a:schemeClr val="accent2">
                    <a:lumMod val="75000"/>
                  </a:schemeClr>
                </a:solidFill>
              </a:rPr>
              <a:t>Cymraeg mewn lleoliadau/ysgolion cyfrwng Saesneg </a:t>
            </a:r>
            <a:r>
              <a:rPr lang="cy-GB" sz="2000" b="1" dirty="0">
                <a:solidFill>
                  <a:schemeClr val="accent2">
                    <a:lumMod val="75000"/>
                  </a:schemeClr>
                </a:solidFill>
              </a:rPr>
              <a:t>/ Welsh in English-medium settings/schools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729ADED-92AF-BEC6-F253-31BF1434857E}"/>
              </a:ext>
            </a:extLst>
          </p:cNvPr>
          <p:cNvSpPr txBox="1"/>
          <p:nvPr/>
        </p:nvSpPr>
        <p:spPr>
          <a:xfrm>
            <a:off x="488514" y="2319324"/>
            <a:ext cx="11548997" cy="42011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00" dirty="0">
              <a:solidFill>
                <a:srgbClr val="1F1F1F"/>
              </a:solidFill>
              <a:latin typeface="Arial" panose="020B0604020202020204" pitchFamily="34" charset="0"/>
            </a:endParaRP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Rwy’n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gallu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cynhyrchu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nifer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o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seiniau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llafar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yn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gywir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.  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Rwy’n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gallu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dewis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siarad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gyda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fy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nghyfoedion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yn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Gymraeg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.</a:t>
            </a:r>
          </a:p>
          <a:p>
            <a:pPr fontAlgn="base"/>
            <a:r>
              <a:rPr lang="en-GB" b="1" dirty="0">
                <a:solidFill>
                  <a:srgbClr val="0070C0"/>
                </a:solidFill>
                <a:cs typeface="Calibri" panose="020F0502020204030204" pitchFamily="34" charset="0"/>
              </a:rPr>
              <a:t>      I can produce many speech sounds accurately.  I can choose to talk with my peers in Welsh.</a:t>
            </a:r>
          </a:p>
          <a:p>
            <a:endParaRPr lang="en-GB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Rwy’n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gallu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cyfathrebu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ystyr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trwy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iaith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lafar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ac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ystum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.</a:t>
            </a:r>
          </a:p>
          <a:p>
            <a:r>
              <a:rPr lang="en-GB" b="1" dirty="0">
                <a:solidFill>
                  <a:srgbClr val="0070C0"/>
                </a:solidFill>
              </a:rPr>
              <a:t>      I can communicate meaning through speech and gesture.</a:t>
            </a:r>
            <a:endParaRPr lang="en-GB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endParaRPr lang="en-GB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Rwy’n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dechrau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gofyn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ac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ateb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cwestiynau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.</a:t>
            </a:r>
          </a:p>
          <a:p>
            <a:r>
              <a:rPr lang="en-GB" b="1" dirty="0">
                <a:solidFill>
                  <a:srgbClr val="0070C0"/>
                </a:solidFill>
              </a:rPr>
              <a:t>      I am beginning to ask and answer questions.</a:t>
            </a:r>
            <a:endParaRPr lang="en-GB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endParaRPr lang="en-GB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Rwy’n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dechrau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mynegi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fy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nheimladau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. </a:t>
            </a:r>
          </a:p>
          <a:p>
            <a:r>
              <a:rPr lang="en-GB" b="1" dirty="0">
                <a:solidFill>
                  <a:srgbClr val="0070C0"/>
                </a:solidFill>
              </a:rPr>
              <a:t>      I am beginning to express my feelings.</a:t>
            </a:r>
          </a:p>
          <a:p>
            <a:r>
              <a:rPr lang="en-GB" dirty="0">
                <a:solidFill>
                  <a:srgbClr val="0070C0"/>
                </a:solidFill>
              </a:rPr>
              <a:t> </a:t>
            </a:r>
            <a:endParaRPr lang="en-GB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Rwy’n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gallu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defnyddio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geiriau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ac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ymadroddion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cyfarwydd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ac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arbroﬁ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â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geirfa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rwyf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newydd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ei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dirty="0" err="1">
                <a:solidFill>
                  <a:srgbClr val="0070C0"/>
                </a:solidFill>
                <a:cs typeface="Calibri" panose="020F0502020204030204" pitchFamily="34" charset="0"/>
              </a:rPr>
              <a:t>dysgu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.</a:t>
            </a:r>
          </a:p>
          <a:p>
            <a:r>
              <a:rPr lang="en-GB" b="1" dirty="0">
                <a:solidFill>
                  <a:srgbClr val="0070C0"/>
                </a:solidFill>
              </a:rPr>
              <a:t>      I can use familiar words and phrases and experiment with newly-learned vocabulary. </a:t>
            </a:r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 </a:t>
            </a:r>
            <a:endParaRPr lang="en-GB" sz="1600" b="1" dirty="0">
              <a:solidFill>
                <a:srgbClr val="0070C0"/>
              </a:solidFill>
            </a:endParaRPr>
          </a:p>
          <a:p>
            <a:endParaRPr lang="en-GB" sz="1400" b="1" dirty="0">
              <a:solidFill>
                <a:srgbClr val="0070C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030CAF2-ADF3-2A1B-793E-3464B1BB891E}"/>
              </a:ext>
            </a:extLst>
          </p:cNvPr>
          <p:cNvSpPr txBox="1"/>
          <p:nvPr/>
        </p:nvSpPr>
        <p:spPr>
          <a:xfrm>
            <a:off x="488514" y="1361187"/>
            <a:ext cx="1043418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1F1F1F"/>
                </a:solidFill>
                <a:latin typeface="Arial" panose="020B0604020202020204" pitchFamily="34" charset="0"/>
              </a:rPr>
              <a:t>Disgrifiad</a:t>
            </a:r>
            <a:r>
              <a:rPr lang="en-GB" dirty="0">
                <a:solidFill>
                  <a:srgbClr val="1F1F1F"/>
                </a:solidFill>
                <a:latin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rial" panose="020B0604020202020204" pitchFamily="34" charset="0"/>
              </a:rPr>
              <a:t>Dysgu</a:t>
            </a:r>
            <a:r>
              <a:rPr lang="en-GB" dirty="0">
                <a:solidFill>
                  <a:srgbClr val="1F1F1F"/>
                </a:solidFill>
                <a:latin typeface="Arial" panose="020B0604020202020204" pitchFamily="34" charset="0"/>
              </a:rPr>
              <a:t> / Description of Learning: </a:t>
            </a:r>
          </a:p>
          <a:p>
            <a:r>
              <a:rPr lang="en-GB" sz="2400" b="1" dirty="0">
                <a:solidFill>
                  <a:srgbClr val="1F1F1F"/>
                </a:solidFill>
                <a:latin typeface="Arial" panose="020B0604020202020204" pitchFamily="34" charset="0"/>
              </a:rPr>
              <a:t>Expressing ourselves through languages is key to communication.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13C798-4EBF-AAC6-E9B7-C67959DA6D73}"/>
              </a:ext>
            </a:extLst>
          </p:cNvPr>
          <p:cNvSpPr txBox="1"/>
          <p:nvPr/>
        </p:nvSpPr>
        <p:spPr>
          <a:xfrm>
            <a:off x="1582977" y="6367615"/>
            <a:ext cx="902604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1400" dirty="0"/>
              <a:t>https://hwb.gov.wales/cwricwlwm-i-gymru/ieithoedd-llythrennedd-a-chyfathrebu/</a:t>
            </a:r>
          </a:p>
        </p:txBody>
      </p:sp>
    </p:spTree>
    <p:extLst>
      <p:ext uri="{BB962C8B-B14F-4D97-AF65-F5344CB8AC3E}">
        <p14:creationId xmlns:p14="http://schemas.microsoft.com/office/powerpoint/2010/main" val="15574366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9350E2-5A48-715B-C813-586AF86BE2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E17C712-5EAA-90D5-0534-7D5CF79099DD}"/>
              </a:ext>
            </a:extLst>
          </p:cNvPr>
          <p:cNvSpPr txBox="1"/>
          <p:nvPr/>
        </p:nvSpPr>
        <p:spPr>
          <a:xfrm>
            <a:off x="488514" y="379926"/>
            <a:ext cx="11361107" cy="86177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y-GB" sz="2000" b="1" dirty="0"/>
              <a:t>Cam Cynnydd 1 / Progression Step 1</a:t>
            </a:r>
          </a:p>
          <a:p>
            <a:endParaRPr lang="cy-GB" sz="1000" b="1" dirty="0"/>
          </a:p>
          <a:p>
            <a:r>
              <a:rPr lang="cy-GB" sz="2000" dirty="0">
                <a:solidFill>
                  <a:schemeClr val="accent2">
                    <a:lumMod val="75000"/>
                  </a:schemeClr>
                </a:solidFill>
              </a:rPr>
              <a:t>Cymraeg mewn lleoliadau/ysgolion cyfrwng Saesneg </a:t>
            </a:r>
            <a:r>
              <a:rPr lang="cy-GB" sz="2000" b="1" dirty="0">
                <a:solidFill>
                  <a:schemeClr val="accent2">
                    <a:lumMod val="75000"/>
                  </a:schemeClr>
                </a:solidFill>
              </a:rPr>
              <a:t>/ Welsh in English-medium settings/schools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8FCBB1D-3F55-A3AF-450E-076C711C16AD}"/>
              </a:ext>
            </a:extLst>
          </p:cNvPr>
          <p:cNvSpPr txBox="1"/>
          <p:nvPr/>
        </p:nvSpPr>
        <p:spPr>
          <a:xfrm>
            <a:off x="488514" y="2365000"/>
            <a:ext cx="11548997" cy="33701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00" dirty="0">
              <a:solidFill>
                <a:srgbClr val="1F1F1F"/>
              </a:solidFill>
              <a:latin typeface="Arial" panose="020B0604020202020204" pitchFamily="34" charset="0"/>
            </a:endParaRPr>
          </a:p>
          <a:p>
            <a:pPr fontAlgn="base"/>
            <a:r>
              <a:rPr lang="en-GB" dirty="0">
                <a:solidFill>
                  <a:srgbClr val="0070C0"/>
                </a:solidFill>
                <a:cs typeface="Calibri" panose="020F0502020204030204" pitchFamily="34" charset="0"/>
              </a:rPr>
              <a:t>e.g.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rgbClr val="0070C0"/>
                </a:solidFill>
              </a:rPr>
              <a:t>Rwy’n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gallu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ymuno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â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chaneuon</a:t>
            </a:r>
            <a:r>
              <a:rPr lang="en-GB" dirty="0">
                <a:solidFill>
                  <a:srgbClr val="0070C0"/>
                </a:solidFill>
              </a:rPr>
              <a:t>, </a:t>
            </a:r>
            <a:r>
              <a:rPr lang="en-GB" dirty="0" err="1">
                <a:solidFill>
                  <a:srgbClr val="0070C0"/>
                </a:solidFill>
              </a:rPr>
              <a:t>rhigymau</a:t>
            </a:r>
            <a:r>
              <a:rPr lang="en-GB" dirty="0">
                <a:solidFill>
                  <a:srgbClr val="0070C0"/>
                </a:solidFill>
              </a:rPr>
              <a:t>, </a:t>
            </a:r>
            <a:r>
              <a:rPr lang="en-GB" dirty="0" err="1">
                <a:solidFill>
                  <a:srgbClr val="0070C0"/>
                </a:solidFill>
              </a:rPr>
              <a:t>straeon</a:t>
            </a:r>
            <a:r>
              <a:rPr lang="en-GB" dirty="0">
                <a:solidFill>
                  <a:srgbClr val="0070C0"/>
                </a:solidFill>
              </a:rPr>
              <a:t> a </a:t>
            </a:r>
            <a:r>
              <a:rPr lang="en-GB" dirty="0" err="1">
                <a:solidFill>
                  <a:srgbClr val="0070C0"/>
                </a:solidFill>
              </a:rPr>
              <a:t>cherddi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cyfarwydd</a:t>
            </a:r>
            <a:r>
              <a:rPr lang="en-GB" dirty="0">
                <a:solidFill>
                  <a:srgbClr val="0070C0"/>
                </a:solidFill>
              </a:rPr>
              <a:t>.</a:t>
            </a:r>
            <a:r>
              <a:rPr lang="en-GB" b="1" dirty="0">
                <a:solidFill>
                  <a:srgbClr val="0070C0"/>
                </a:solidFill>
                <a:cs typeface="Calibri" panose="020F0502020204030204" pitchFamily="34" charset="0"/>
              </a:rPr>
              <a:t>      </a:t>
            </a:r>
          </a:p>
          <a:p>
            <a:pPr fontAlgn="base"/>
            <a:r>
              <a:rPr lang="en-GB" b="1" dirty="0">
                <a:solidFill>
                  <a:srgbClr val="0070C0"/>
                </a:solidFill>
                <a:cs typeface="Calibri" panose="020F0502020204030204" pitchFamily="34" charset="0"/>
              </a:rPr>
              <a:t>      </a:t>
            </a:r>
            <a:r>
              <a:rPr lang="en-GB" b="1" dirty="0">
                <a:solidFill>
                  <a:srgbClr val="0070C0"/>
                </a:solidFill>
              </a:rPr>
              <a:t>I can join in with familiar songs, rhymes, stories and poems.</a:t>
            </a:r>
          </a:p>
          <a:p>
            <a:pPr fontAlgn="base"/>
            <a:endParaRPr lang="en-GB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rgbClr val="0070C0"/>
                </a:solidFill>
              </a:rPr>
              <a:t>Rwy’n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dechrau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ymateb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lenyddiaeth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rwy’n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ei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chlywed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a’i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gweld</a:t>
            </a:r>
            <a:r>
              <a:rPr lang="en-GB" dirty="0">
                <a:solidFill>
                  <a:srgbClr val="0070C0"/>
                </a:solidFill>
              </a:rPr>
              <a:t>.</a:t>
            </a:r>
            <a:r>
              <a:rPr lang="en-GB" b="1" dirty="0">
                <a:solidFill>
                  <a:srgbClr val="0070C0"/>
                </a:solidFill>
              </a:rPr>
              <a:t>      </a:t>
            </a:r>
          </a:p>
          <a:p>
            <a:r>
              <a:rPr lang="en-GB" b="1" dirty="0">
                <a:solidFill>
                  <a:srgbClr val="0070C0"/>
                </a:solidFill>
              </a:rPr>
              <a:t>      I am beginning to respond to literature I hear and view.</a:t>
            </a:r>
          </a:p>
          <a:p>
            <a:endParaRPr lang="en-GB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rgbClr val="0070C0"/>
                </a:solidFill>
              </a:rPr>
              <a:t>Rwy’n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gallu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defnyddio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geiriau</a:t>
            </a:r>
            <a:r>
              <a:rPr lang="en-GB" dirty="0">
                <a:solidFill>
                  <a:srgbClr val="0070C0"/>
                </a:solidFill>
              </a:rPr>
              <a:t> ac </a:t>
            </a:r>
            <a:r>
              <a:rPr lang="en-GB" dirty="0" err="1">
                <a:solidFill>
                  <a:srgbClr val="0070C0"/>
                </a:solidFill>
              </a:rPr>
              <a:t>ymadroddion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cyfarwydd</a:t>
            </a:r>
            <a:r>
              <a:rPr lang="en-GB" dirty="0">
                <a:solidFill>
                  <a:srgbClr val="0070C0"/>
                </a:solidFill>
              </a:rPr>
              <a:t> ac </a:t>
            </a:r>
            <a:r>
              <a:rPr lang="en-GB" dirty="0" err="1">
                <a:solidFill>
                  <a:srgbClr val="0070C0"/>
                </a:solidFill>
              </a:rPr>
              <a:t>arbroﬁ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â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geirfa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rwyf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newydd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ei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dysgu</a:t>
            </a:r>
            <a:r>
              <a:rPr lang="en-GB" dirty="0">
                <a:solidFill>
                  <a:srgbClr val="0070C0"/>
                </a:solidFill>
              </a:rPr>
              <a:t>.</a:t>
            </a:r>
            <a:r>
              <a:rPr lang="en-GB" b="1" dirty="0">
                <a:solidFill>
                  <a:srgbClr val="0070C0"/>
                </a:solidFill>
              </a:rPr>
              <a:t>      </a:t>
            </a:r>
          </a:p>
          <a:p>
            <a:r>
              <a:rPr lang="en-GB" b="1" dirty="0">
                <a:solidFill>
                  <a:srgbClr val="0070C0"/>
                </a:solidFill>
              </a:rPr>
              <a:t>       I</a:t>
            </a:r>
            <a:r>
              <a:rPr lang="en-GB" dirty="0">
                <a:solidFill>
                  <a:srgbClr val="0070C0"/>
                </a:solidFill>
              </a:rPr>
              <a:t> </a:t>
            </a:r>
            <a:r>
              <a:rPr lang="en-GB" b="1" dirty="0">
                <a:solidFill>
                  <a:srgbClr val="0070C0"/>
                </a:solidFill>
              </a:rPr>
              <a:t>can use familiar words and phrases and experiment with newly-learned vocabulary.</a:t>
            </a:r>
          </a:p>
          <a:p>
            <a:endParaRPr lang="en-GB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endParaRPr lang="en-GB" sz="1400" b="1" dirty="0">
              <a:solidFill>
                <a:srgbClr val="0070C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08BCCAB-AC91-B73A-A628-1DFF13159B09}"/>
              </a:ext>
            </a:extLst>
          </p:cNvPr>
          <p:cNvSpPr txBox="1"/>
          <p:nvPr/>
        </p:nvSpPr>
        <p:spPr>
          <a:xfrm>
            <a:off x="488514" y="1434018"/>
            <a:ext cx="1043418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1F1F1F"/>
                </a:solidFill>
                <a:latin typeface="Arial" panose="020B0604020202020204" pitchFamily="34" charset="0"/>
              </a:rPr>
              <a:t>Disgrifiad</a:t>
            </a:r>
            <a:r>
              <a:rPr lang="en-GB" dirty="0">
                <a:solidFill>
                  <a:srgbClr val="1F1F1F"/>
                </a:solidFill>
                <a:latin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1F1F1F"/>
                </a:solidFill>
                <a:latin typeface="Arial" panose="020B0604020202020204" pitchFamily="34" charset="0"/>
              </a:rPr>
              <a:t>Dysgu</a:t>
            </a:r>
            <a:r>
              <a:rPr lang="en-GB" dirty="0">
                <a:solidFill>
                  <a:srgbClr val="1F1F1F"/>
                </a:solidFill>
                <a:latin typeface="Arial" panose="020B0604020202020204" pitchFamily="34" charset="0"/>
              </a:rPr>
              <a:t> / Description of Learning: </a:t>
            </a:r>
          </a:p>
          <a:p>
            <a:r>
              <a:rPr lang="en-GB" sz="2400" b="1" dirty="0">
                <a:solidFill>
                  <a:srgbClr val="1F1F1F"/>
                </a:solidFill>
                <a:latin typeface="Arial" panose="020B0604020202020204" pitchFamily="34" charset="0"/>
              </a:rPr>
              <a:t>Literature fires imagination and inspires creativity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844E09-9210-C9EC-0B2F-2D86B037927B}"/>
              </a:ext>
            </a:extLst>
          </p:cNvPr>
          <p:cNvSpPr txBox="1"/>
          <p:nvPr/>
        </p:nvSpPr>
        <p:spPr>
          <a:xfrm>
            <a:off x="1582977" y="6367615"/>
            <a:ext cx="902604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1400" dirty="0"/>
              <a:t>https://hwb.gov.wales/cwricwlwm-i-gymru/ieithoedd-llythrennedd-a-chyfathrebu/</a:t>
            </a:r>
          </a:p>
        </p:txBody>
      </p:sp>
    </p:spTree>
    <p:extLst>
      <p:ext uri="{BB962C8B-B14F-4D97-AF65-F5344CB8AC3E}">
        <p14:creationId xmlns:p14="http://schemas.microsoft.com/office/powerpoint/2010/main" val="32545814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02C913-C360-9A91-8700-B191EBCB90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6B36669-A686-E493-B769-7F295A104BA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DC28F-53EC-77FA-0AFA-0CEFE9B6D5B1}"/>
              </a:ext>
            </a:extLst>
          </p:cNvPr>
          <p:cNvSpPr txBox="1">
            <a:spLocks/>
          </p:cNvSpPr>
          <p:nvPr/>
        </p:nvSpPr>
        <p:spPr>
          <a:xfrm>
            <a:off x="649306" y="1203211"/>
            <a:ext cx="6665895" cy="4769484"/>
          </a:xfrm>
          <a:prstGeom prst="rect">
            <a:avLst/>
          </a:prstGeom>
        </p:spPr>
        <p:txBody>
          <a:bodyPr lIns="91440" tIns="45720" rIns="91440" bIns="4572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y-GB" dirty="0">
              <a:solidFill>
                <a:srgbClr val="000000"/>
              </a:solidFill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cy-GB" dirty="0">
              <a:solidFill>
                <a:srgbClr val="000000"/>
              </a:solidFill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cy-GB" dirty="0">
              <a:solidFill>
                <a:srgbClr val="000000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GB" sz="2400" dirty="0" err="1">
                <a:solidFill>
                  <a:srgbClr val="002060"/>
                </a:solidFill>
                <a:ea typeface="Calibri"/>
                <a:cs typeface="Calibri"/>
              </a:rPr>
              <a:t>Mewn</a:t>
            </a:r>
            <a:r>
              <a:rPr lang="en-GB" sz="2400" dirty="0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ea typeface="Calibri"/>
                <a:cs typeface="Calibri"/>
              </a:rPr>
              <a:t>parau</a:t>
            </a:r>
            <a:r>
              <a:rPr lang="en-GB" sz="2400" dirty="0">
                <a:solidFill>
                  <a:srgbClr val="002060"/>
                </a:solidFill>
                <a:ea typeface="Calibri"/>
                <a:cs typeface="Calibri"/>
              </a:rPr>
              <a:t>, </a:t>
            </a:r>
            <a:r>
              <a:rPr lang="en-GB" sz="2400" dirty="0" err="1">
                <a:solidFill>
                  <a:srgbClr val="002060"/>
                </a:solidFill>
                <a:ea typeface="Calibri"/>
                <a:cs typeface="Calibri"/>
              </a:rPr>
              <a:t>meddyliwch</a:t>
            </a:r>
            <a:r>
              <a:rPr lang="en-GB" sz="2400" dirty="0">
                <a:solidFill>
                  <a:srgbClr val="002060"/>
                </a:solidFill>
                <a:ea typeface="Calibri"/>
                <a:cs typeface="Calibri"/>
              </a:rPr>
              <a:t> pa </a:t>
            </a:r>
            <a:r>
              <a:rPr lang="en-GB" sz="2400" dirty="0" err="1">
                <a:solidFill>
                  <a:srgbClr val="002060"/>
                </a:solidFill>
                <a:ea typeface="Calibri"/>
                <a:cs typeface="Calibri"/>
              </a:rPr>
              <a:t>fath</a:t>
            </a:r>
            <a:r>
              <a:rPr lang="en-GB" sz="2400" dirty="0">
                <a:solidFill>
                  <a:srgbClr val="002060"/>
                </a:solidFill>
                <a:ea typeface="Calibri"/>
                <a:cs typeface="Calibri"/>
              </a:rPr>
              <a:t> o </a:t>
            </a:r>
            <a:r>
              <a:rPr lang="en-GB" sz="2400" dirty="0" err="1">
                <a:solidFill>
                  <a:srgbClr val="002060"/>
                </a:solidFill>
                <a:ea typeface="Calibri"/>
                <a:cs typeface="Calibri"/>
              </a:rPr>
              <a:t>fethodolegau</a:t>
            </a:r>
            <a:r>
              <a:rPr lang="en-GB" sz="2400" dirty="0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ea typeface="Calibri"/>
                <a:cs typeface="Calibri"/>
              </a:rPr>
              <a:t>dysgu</a:t>
            </a:r>
            <a:r>
              <a:rPr lang="en-GB" sz="2400" dirty="0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ea typeface="Calibri"/>
                <a:cs typeface="Calibri"/>
              </a:rPr>
              <a:t>iaith</a:t>
            </a:r>
            <a:r>
              <a:rPr lang="en-GB" sz="2400" dirty="0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ea typeface="Calibri"/>
                <a:cs typeface="Calibri"/>
              </a:rPr>
              <a:t>sy’n</a:t>
            </a:r>
            <a:r>
              <a:rPr lang="en-GB" sz="2400" dirty="0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ea typeface="Calibri"/>
                <a:cs typeface="Calibri"/>
              </a:rPr>
              <a:t>bwysig</a:t>
            </a:r>
            <a:r>
              <a:rPr lang="en-GB" sz="2400" dirty="0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ea typeface="Calibri"/>
                <a:cs typeface="Calibri"/>
              </a:rPr>
              <a:t>ar</a:t>
            </a:r>
            <a:r>
              <a:rPr lang="en-GB" sz="2400" dirty="0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ea typeface="Calibri"/>
                <a:cs typeface="Calibri"/>
              </a:rPr>
              <a:t>gyfer</a:t>
            </a:r>
            <a:r>
              <a:rPr lang="en-GB" sz="2400" dirty="0">
                <a:solidFill>
                  <a:srgbClr val="002060"/>
                </a:solidFill>
                <a:ea typeface="Calibri"/>
                <a:cs typeface="Calibri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ea typeface="Calibri"/>
                <a:cs typeface="Calibri"/>
              </a:rPr>
              <a:t>Blynyddoedd</a:t>
            </a:r>
            <a:r>
              <a:rPr lang="en-GB" sz="2400" dirty="0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ea typeface="Calibri"/>
                <a:cs typeface="Calibri"/>
              </a:rPr>
              <a:t>Cynnar</a:t>
            </a:r>
            <a:r>
              <a:rPr lang="en-GB" sz="2400" dirty="0">
                <a:solidFill>
                  <a:srgbClr val="002060"/>
                </a:solidFill>
                <a:ea typeface="Calibri"/>
                <a:cs typeface="Calibri"/>
              </a:rPr>
              <a:t>. </a:t>
            </a:r>
          </a:p>
          <a:p>
            <a:endParaRPr lang="en-GB" sz="1400" dirty="0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GB" sz="2400" i="1" dirty="0">
                <a:solidFill>
                  <a:srgbClr val="002060"/>
                </a:solidFill>
                <a:ea typeface="Calibri"/>
                <a:cs typeface="Calibri"/>
              </a:rPr>
              <a:t>In pairs, think of the types of language acquisition methodologies that are important for the Early Years.</a:t>
            </a:r>
          </a:p>
          <a:p>
            <a:pPr>
              <a:lnSpc>
                <a:spcPct val="150000"/>
              </a:lnSpc>
            </a:pPr>
            <a:endParaRPr lang="en-GB" sz="2800" dirty="0">
              <a:solidFill>
                <a:srgbClr val="002060"/>
              </a:solidFill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rgbClr val="002060"/>
                </a:solidFill>
                <a:ea typeface="Calibri"/>
                <a:cs typeface="Calibri"/>
              </a:rPr>
              <a:t> </a:t>
            </a:r>
          </a:p>
          <a:p>
            <a:endParaRPr lang="cy-GB" sz="3200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cy-GB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cy-GB" dirty="0">
              <a:solidFill>
                <a:srgbClr val="000000"/>
              </a:solidFill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B3FACC1-8C0E-3793-6422-86D7B78DDA79}"/>
              </a:ext>
            </a:extLst>
          </p:cNvPr>
          <p:cNvSpPr txBox="1"/>
          <p:nvPr/>
        </p:nvSpPr>
        <p:spPr>
          <a:xfrm>
            <a:off x="511519" y="230186"/>
            <a:ext cx="11168962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Gwaith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pâr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    </a:t>
            </a:r>
            <a:r>
              <a:rPr lang="en-US" sz="4000" i="1" dirty="0">
                <a:solidFill>
                  <a:schemeClr val="bg1"/>
                </a:solidFill>
                <a:latin typeface="Aptos"/>
                <a:cs typeface="Arial"/>
              </a:rPr>
              <a:t>Pair work</a:t>
            </a:r>
            <a:endParaRPr lang="en-US" sz="4000" i="1" dirty="0">
              <a:solidFill>
                <a:schemeClr val="bg1"/>
              </a:solidFill>
              <a:cs typeface="Arial"/>
            </a:endParaRPr>
          </a:p>
        </p:txBody>
      </p:sp>
      <p:pic>
        <p:nvPicPr>
          <p:cNvPr id="7" name="Picture 6" descr="A colorful chat bubbles&#10;&#10;AI-generated content may be incorrect.">
            <a:extLst>
              <a:ext uri="{FF2B5EF4-FFF2-40B4-BE49-F238E27FC236}">
                <a16:creationId xmlns:a16="http://schemas.microsoft.com/office/drawing/2014/main" id="{A7894DBF-A29C-BDB1-E94F-0EB8DCBE11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4498" y="1881423"/>
            <a:ext cx="3143250" cy="2627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2630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video&#10;&#10;AI-generated content may be incorrect.">
            <a:extLst>
              <a:ext uri="{FF2B5EF4-FFF2-40B4-BE49-F238E27FC236}">
                <a16:creationId xmlns:a16="http://schemas.microsoft.com/office/drawing/2014/main" id="{81D436F4-8379-4001-04DC-0445E05CC0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556" y="1565461"/>
            <a:ext cx="6099317" cy="478972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C7CDE14-4C51-E244-0B3A-B82C0174E3FF}"/>
              </a:ext>
            </a:extLst>
          </p:cNvPr>
          <p:cNvSpPr txBox="1"/>
          <p:nvPr/>
        </p:nvSpPr>
        <p:spPr>
          <a:xfrm>
            <a:off x="8111786" y="3869507"/>
            <a:ext cx="347597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hlinkClick r:id="rId3"/>
              </a:rPr>
              <a:t>https://ygyscs.rhagoriaith.cymru/en/datblygu-sgiliau-siarad-a-gwrando</a:t>
            </a:r>
            <a:endParaRPr lang="cy-GB" dirty="0"/>
          </a:p>
        </p:txBody>
      </p:sp>
      <p:pic>
        <p:nvPicPr>
          <p:cNvPr id="8" name="Picture 7" descr="A qr code with a black border&#10;&#10;AI-generated content may be incorrect.">
            <a:extLst>
              <a:ext uri="{FF2B5EF4-FFF2-40B4-BE49-F238E27FC236}">
                <a16:creationId xmlns:a16="http://schemas.microsoft.com/office/drawing/2014/main" id="{C6A1227A-8142-4235-0275-967C658B91C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7061" y="1841326"/>
            <a:ext cx="1755590" cy="16847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D63CD2-FC60-8B03-4203-6585CD350398}"/>
              </a:ext>
            </a:extLst>
          </p:cNvPr>
          <p:cNvSpPr txBox="1"/>
          <p:nvPr/>
        </p:nvSpPr>
        <p:spPr>
          <a:xfrm>
            <a:off x="511519" y="182801"/>
            <a:ext cx="11168962" cy="1055608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800" b="1" dirty="0" err="1">
                <a:solidFill>
                  <a:schemeClr val="bg1"/>
                </a:solidFill>
                <a:latin typeface="Aptos"/>
                <a:cs typeface="Arial"/>
              </a:rPr>
              <a:t>Gwefan</a:t>
            </a:r>
            <a:r>
              <a:rPr lang="en-US" sz="2800" b="1" dirty="0">
                <a:solidFill>
                  <a:schemeClr val="bg1"/>
                </a:solidFill>
                <a:latin typeface="Aptos"/>
                <a:cs typeface="Arial"/>
              </a:rPr>
              <a:t> / Website: </a:t>
            </a:r>
          </a:p>
          <a:p>
            <a:pPr algn="ctr"/>
            <a:r>
              <a:rPr lang="en-US" sz="2800" b="1" dirty="0">
                <a:solidFill>
                  <a:schemeClr val="bg1"/>
                </a:solidFill>
                <a:latin typeface="Aptos"/>
                <a:cs typeface="Arial"/>
              </a:rPr>
              <a:t>Welsh in the English-medium sector</a:t>
            </a:r>
            <a:endParaRPr lang="en-US" sz="2800" i="1" dirty="0">
              <a:solidFill>
                <a:schemeClr val="bg1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09897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itle 7">
            <a:extLst>
              <a:ext uri="{FF2B5EF4-FFF2-40B4-BE49-F238E27FC236}">
                <a16:creationId xmlns:a16="http://schemas.microsoft.com/office/drawing/2014/main" id="{E3E4F3E4-2553-DC80-43D9-0121FC0AA6E3}"/>
              </a:ext>
            </a:extLst>
          </p:cNvPr>
          <p:cNvSpPr>
            <a:spLocks noGrp="1"/>
          </p:cNvSpPr>
          <p:nvPr/>
        </p:nvSpPr>
        <p:spPr>
          <a:xfrm>
            <a:off x="512081" y="241875"/>
            <a:ext cx="11170998" cy="140122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100" b="1" dirty="0">
                <a:solidFill>
                  <a:schemeClr val="bg1"/>
                </a:solidFill>
                <a:latin typeface="Aptos"/>
                <a:cs typeface="Arial"/>
              </a:rPr>
              <a:t>It </a:t>
            </a:r>
            <a:r>
              <a:rPr lang="en-US" sz="4100" b="1" dirty="0">
                <a:solidFill>
                  <a:srgbClr val="FFC000"/>
                </a:solidFill>
                <a:latin typeface="Aptos"/>
                <a:cs typeface="Arial"/>
              </a:rPr>
              <a:t>is</a:t>
            </a:r>
            <a:r>
              <a:rPr lang="en-US" sz="4100" b="1" dirty="0">
                <a:solidFill>
                  <a:schemeClr val="bg1"/>
                </a:solidFill>
                <a:latin typeface="Aptos"/>
                <a:cs typeface="Arial"/>
              </a:rPr>
              <a:t> possible to plan a language focus for any lesson. Consider 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B8E5D-8A1F-7C81-6D9E-D87526063584}"/>
              </a:ext>
            </a:extLst>
          </p:cNvPr>
          <p:cNvSpPr txBox="1">
            <a:spLocks/>
          </p:cNvSpPr>
          <p:nvPr/>
        </p:nvSpPr>
        <p:spPr>
          <a:xfrm>
            <a:off x="582587" y="1927851"/>
            <a:ext cx="11100096" cy="3700778"/>
          </a:xfrm>
          <a:prstGeom prst="rect">
            <a:avLst/>
          </a:prstGeom>
        </p:spPr>
        <p:txBody>
          <a:bodyPr lIns="91440" tIns="45720" rIns="91440" bIns="4572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Which language pattern supports the aim of the lesson (in any Area of Learning and Experience), e.g. key words, question and answer patterns, sentence starters, extended writing, etc?</a:t>
            </a:r>
            <a:endParaRPr lang="en-US" dirty="0"/>
          </a:p>
          <a:p>
            <a:pPr marL="0" indent="0">
              <a:buNone/>
            </a:pPr>
            <a:endParaRPr lang="en-GB" sz="2400" dirty="0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Is there a language focus for every task?</a:t>
            </a:r>
          </a:p>
          <a:p>
            <a:pPr marL="0" indent="0">
              <a:buNone/>
            </a:pPr>
            <a:endParaRPr lang="en-GB" sz="2400" dirty="0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What is the structure of the lesson, (i.e. how to reach </a:t>
            </a:r>
          </a:p>
          <a:p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      the final aim of the lesson)?</a:t>
            </a:r>
            <a:endParaRPr lang="en-GB" dirty="0"/>
          </a:p>
          <a:p>
            <a:pPr marL="0" indent="0">
              <a:buNone/>
            </a:pPr>
            <a:endParaRPr lang="en-GB" sz="2400" dirty="0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002060"/>
                </a:solidFill>
                <a:latin typeface="Aptos"/>
                <a:cs typeface="Arial"/>
              </a:rPr>
              <a:t>How will you differentiate within the lesson?</a:t>
            </a:r>
            <a:endParaRPr lang="en-GB" sz="2400" dirty="0">
              <a:solidFill>
                <a:srgbClr val="002060"/>
              </a:solidFill>
              <a:latin typeface="Aptos"/>
              <a:ea typeface="Calibri"/>
              <a:cs typeface="Arial"/>
            </a:endParaRPr>
          </a:p>
          <a:p>
            <a:endParaRPr lang="cy-GB" dirty="0">
              <a:ea typeface="Calibri"/>
              <a:cs typeface="Calibri"/>
            </a:endParaRPr>
          </a:p>
          <a:p>
            <a:endParaRPr lang="cy-GB" dirty="0">
              <a:ea typeface="Calibri"/>
              <a:cs typeface="Calibri"/>
            </a:endParaRPr>
          </a:p>
          <a:p>
            <a:endParaRPr lang="cy-GB" dirty="0">
              <a:ea typeface="Calibri"/>
              <a:cs typeface="Calibri"/>
            </a:endParaRPr>
          </a:p>
        </p:txBody>
      </p:sp>
      <p:pic>
        <p:nvPicPr>
          <p:cNvPr id="5" name="Picture 4" descr="A person standing in front of a chalkboard&#10;&#10;Description automatically generated">
            <a:extLst>
              <a:ext uri="{FF2B5EF4-FFF2-40B4-BE49-F238E27FC236}">
                <a16:creationId xmlns:a16="http://schemas.microsoft.com/office/drawing/2014/main" id="{1C026D57-36F9-F97A-8FA7-5B0ACAA6C8A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611213" y="3195690"/>
            <a:ext cx="3071470" cy="2609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5997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B8E5D-8A1F-7C81-6D9E-D87526063584}"/>
              </a:ext>
            </a:extLst>
          </p:cNvPr>
          <p:cNvSpPr txBox="1">
            <a:spLocks/>
          </p:cNvSpPr>
          <p:nvPr/>
        </p:nvSpPr>
        <p:spPr>
          <a:xfrm>
            <a:off x="511519" y="954911"/>
            <a:ext cx="8951855" cy="4353454"/>
          </a:xfrm>
          <a:prstGeom prst="rect">
            <a:avLst/>
          </a:prstGeom>
        </p:spPr>
        <p:txBody>
          <a:bodyPr lIns="91440" tIns="45720" rIns="91440" bIns="4572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y-GB" dirty="0">
              <a:solidFill>
                <a:srgbClr val="000000"/>
              </a:solidFill>
              <a:ea typeface="Calibri" panose="020F0502020204030204"/>
              <a:cs typeface="Calibri" panose="020F0502020204030204"/>
            </a:endParaRPr>
          </a:p>
          <a:p>
            <a:pPr marL="457200" indent="-457200">
              <a:lnSpc>
                <a:spcPct val="150000"/>
              </a:lnSpc>
              <a:buFont typeface="Arial"/>
              <a:buChar char="•"/>
            </a:pPr>
            <a:r>
              <a:rPr lang="en-GB" sz="2400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Which warm up activities will you include in your lesson?</a:t>
            </a:r>
            <a:endParaRPr lang="en-GB" sz="2400" dirty="0">
              <a:solidFill>
                <a:srgbClr val="002060"/>
              </a:solidFill>
            </a:endParaRPr>
          </a:p>
          <a:p>
            <a:pPr marL="457200" indent="-457200">
              <a:lnSpc>
                <a:spcPct val="150000"/>
              </a:lnSpc>
              <a:buFont typeface="Arial"/>
              <a:buChar char="•"/>
            </a:pPr>
            <a:r>
              <a:rPr lang="en-GB" sz="2400" dirty="0">
                <a:solidFill>
                  <a:srgbClr val="002060"/>
                </a:solidFill>
                <a:ea typeface="Calibri"/>
                <a:cs typeface="Calibri"/>
              </a:rPr>
              <a:t>Are there listening / speaking  / reading / writing tasks?  </a:t>
            </a:r>
          </a:p>
          <a:p>
            <a:pPr marL="457200" indent="-457200">
              <a:lnSpc>
                <a:spcPct val="150000"/>
              </a:lnSpc>
              <a:buFont typeface="Arial"/>
              <a:buChar char="•"/>
            </a:pPr>
            <a:r>
              <a:rPr lang="en-GB" sz="2400" dirty="0">
                <a:solidFill>
                  <a:srgbClr val="002060"/>
                </a:solidFill>
                <a:ea typeface="Calibri"/>
                <a:cs typeface="Calibri"/>
              </a:rPr>
              <a:t>Which tasks will you include in your lesson?</a:t>
            </a:r>
            <a:endParaRPr lang="en-GB" sz="2400" dirty="0">
              <a:solidFill>
                <a:srgbClr val="002060"/>
              </a:solidFill>
            </a:endParaRPr>
          </a:p>
          <a:p>
            <a:pPr marL="457200" indent="-457200">
              <a:lnSpc>
                <a:spcPct val="150000"/>
              </a:lnSpc>
              <a:buFont typeface="Arial"/>
              <a:buChar char="•"/>
            </a:pPr>
            <a:r>
              <a:rPr lang="en-GB" sz="2400" dirty="0">
                <a:solidFill>
                  <a:srgbClr val="002060"/>
                </a:solidFill>
                <a:ea typeface="Calibri"/>
                <a:cs typeface="Calibri"/>
              </a:rPr>
              <a:t>Will you be using language drills?  How? </a:t>
            </a:r>
          </a:p>
          <a:p>
            <a:pPr marL="457200" indent="-457200">
              <a:lnSpc>
                <a:spcPct val="150000"/>
              </a:lnSpc>
              <a:buFont typeface="Arial"/>
              <a:buChar char="•"/>
            </a:pPr>
            <a:r>
              <a:rPr lang="en-GB" sz="2400" dirty="0">
                <a:solidFill>
                  <a:srgbClr val="002060"/>
                </a:solidFill>
                <a:ea typeface="Calibri"/>
                <a:cs typeface="Calibri"/>
              </a:rPr>
              <a:t>Which language games will you use?</a:t>
            </a:r>
          </a:p>
          <a:p>
            <a:pPr marL="457200" indent="-457200">
              <a:lnSpc>
                <a:spcPct val="150000"/>
              </a:lnSpc>
              <a:buFont typeface="Arial"/>
              <a:buChar char="•"/>
            </a:pPr>
            <a:r>
              <a:rPr lang="en-GB" sz="2400" dirty="0">
                <a:solidFill>
                  <a:srgbClr val="002060"/>
                </a:solidFill>
                <a:ea typeface="Calibri"/>
                <a:cs typeface="Calibri"/>
              </a:rPr>
              <a:t>Are the suitable Welsh songs?</a:t>
            </a:r>
          </a:p>
          <a:p>
            <a:pPr marL="457200" indent="-457200">
              <a:lnSpc>
                <a:spcPct val="150000"/>
              </a:lnSpc>
              <a:buFont typeface="Arial"/>
              <a:buChar char="•"/>
            </a:pPr>
            <a:r>
              <a:rPr lang="en-GB" sz="2400" dirty="0">
                <a:solidFill>
                  <a:srgbClr val="002060"/>
                </a:solidFill>
                <a:ea typeface="Calibri"/>
                <a:cs typeface="Calibri"/>
              </a:rPr>
              <a:t>Is there a suitable story book for a follow-on activity?</a:t>
            </a:r>
          </a:p>
          <a:p>
            <a:pPr marL="457200" indent="-457200">
              <a:lnSpc>
                <a:spcPct val="150000"/>
              </a:lnSpc>
              <a:buFont typeface="Arial"/>
              <a:buChar char="•"/>
            </a:pPr>
            <a:r>
              <a:rPr lang="en-GB" sz="2400" dirty="0">
                <a:solidFill>
                  <a:srgbClr val="002060"/>
                </a:solidFill>
                <a:ea typeface="Calibri"/>
                <a:cs typeface="Calibri"/>
              </a:rPr>
              <a:t>Do you need a Language Mat?</a:t>
            </a:r>
          </a:p>
          <a:p>
            <a:endParaRPr lang="cy-GB" sz="2800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cy-GB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cy-GB" dirty="0">
              <a:solidFill>
                <a:srgbClr val="000000"/>
              </a:solidFill>
              <a:ea typeface="Calibri"/>
              <a:cs typeface="Calibri"/>
            </a:endParaRPr>
          </a:p>
        </p:txBody>
      </p:sp>
      <p:pic>
        <p:nvPicPr>
          <p:cNvPr id="4" name="Picture 3" descr="A person standing in front of a chalkboard&#10;&#10;Description automatically generated">
            <a:extLst>
              <a:ext uri="{FF2B5EF4-FFF2-40B4-BE49-F238E27FC236}">
                <a16:creationId xmlns:a16="http://schemas.microsoft.com/office/drawing/2014/main" id="{8D03DABA-915F-644D-51F2-8A099AAE746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164438" y="2816326"/>
            <a:ext cx="3424591" cy="291139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4A9CB0F-EED4-A2F1-C0DF-3F95F824A4E7}"/>
              </a:ext>
            </a:extLst>
          </p:cNvPr>
          <p:cNvSpPr txBox="1"/>
          <p:nvPr/>
        </p:nvSpPr>
        <p:spPr>
          <a:xfrm>
            <a:off x="1913920" y="264831"/>
            <a:ext cx="8364006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Meddyliwch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am...   </a:t>
            </a:r>
            <a:r>
              <a:rPr lang="en-US" sz="4000" i="1" dirty="0">
                <a:solidFill>
                  <a:schemeClr val="bg1"/>
                </a:solidFill>
                <a:latin typeface="Aptos"/>
                <a:cs typeface="Arial"/>
              </a:rPr>
              <a:t>Think about ...</a:t>
            </a:r>
            <a:endParaRPr lang="en-US" sz="4000" i="1" dirty="0">
              <a:solidFill>
                <a:schemeClr val="bg1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320394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FDD017-C159-BC70-424F-CCA49C84C1F5}"/>
              </a:ext>
            </a:extLst>
          </p:cNvPr>
          <p:cNvSpPr txBox="1"/>
          <p:nvPr/>
        </p:nvSpPr>
        <p:spPr>
          <a:xfrm>
            <a:off x="372877" y="235795"/>
            <a:ext cx="11442664" cy="1191816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  <a:latin typeface="Aptos"/>
                <a:cs typeface="Arial"/>
              </a:rPr>
              <a:t>Edrych</a:t>
            </a:r>
            <a:r>
              <a:rPr lang="en-US" sz="32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latin typeface="Aptos"/>
                <a:cs typeface="Arial"/>
              </a:rPr>
              <a:t>ar</a:t>
            </a:r>
            <a:r>
              <a:rPr lang="en-US" sz="32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latin typeface="Aptos"/>
                <a:cs typeface="Arial"/>
              </a:rPr>
              <a:t>Gynlluniau</a:t>
            </a:r>
            <a:r>
              <a:rPr lang="en-US" sz="32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latin typeface="Aptos"/>
                <a:cs typeface="Arial"/>
              </a:rPr>
              <a:t>Gwersi</a:t>
            </a:r>
            <a:r>
              <a:rPr lang="en-US" sz="3200" b="1" dirty="0">
                <a:solidFill>
                  <a:schemeClr val="bg1"/>
                </a:solidFill>
                <a:latin typeface="Aptos"/>
                <a:cs typeface="Arial"/>
              </a:rPr>
              <a:t>    </a:t>
            </a:r>
          </a:p>
          <a:p>
            <a:pPr algn="ctr"/>
            <a:r>
              <a:rPr lang="en-US" sz="3200" i="1" dirty="0">
                <a:solidFill>
                  <a:schemeClr val="bg1"/>
                </a:solidFill>
                <a:latin typeface="Aptos"/>
                <a:cs typeface="Arial"/>
              </a:rPr>
              <a:t>Looking at Lesson Plans</a:t>
            </a:r>
            <a:endParaRPr lang="en-US" sz="3200" b="1" dirty="0">
              <a:solidFill>
                <a:schemeClr val="bg1"/>
              </a:solidFill>
              <a:latin typeface="Aptos"/>
              <a:cs typeface="Arial"/>
            </a:endParaRPr>
          </a:p>
        </p:txBody>
      </p:sp>
      <p:pic>
        <p:nvPicPr>
          <p:cNvPr id="2" name="Picture 1" descr="A pen and a book&#10;&#10;Description automatically generated">
            <a:extLst>
              <a:ext uri="{FF2B5EF4-FFF2-40B4-BE49-F238E27FC236}">
                <a16:creationId xmlns:a16="http://schemas.microsoft.com/office/drawing/2014/main" id="{2CDF0584-12A2-9369-FEF5-734D90158C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482247" y="2050147"/>
            <a:ext cx="3224584" cy="249680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6631ED2-F6DC-1647-D96F-EC986D3AC212}"/>
              </a:ext>
            </a:extLst>
          </p:cNvPr>
          <p:cNvSpPr txBox="1"/>
          <p:nvPr/>
        </p:nvSpPr>
        <p:spPr>
          <a:xfrm>
            <a:off x="485169" y="1496562"/>
            <a:ext cx="8120212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Look at the Lesson Plans</a:t>
            </a:r>
            <a:endParaRPr lang="en-US" sz="2400" dirty="0"/>
          </a:p>
          <a:p>
            <a:pPr marL="285750" indent="-285750">
              <a:lnSpc>
                <a:spcPct val="150000"/>
              </a:lnSpc>
              <a:buFont typeface="Arial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Discuss: </a:t>
            </a:r>
          </a:p>
          <a:p>
            <a:pPr marL="11113" lvl="1"/>
            <a:r>
              <a:rPr lang="en-US" sz="2400" dirty="0">
                <a:solidFill>
                  <a:srgbClr val="002060"/>
                </a:solidFill>
              </a:rPr>
              <a:t>     -  content</a:t>
            </a:r>
          </a:p>
          <a:p>
            <a:pPr marL="11113" lvl="1"/>
            <a:r>
              <a:rPr lang="en-US" sz="2400" dirty="0">
                <a:solidFill>
                  <a:srgbClr val="002060"/>
                </a:solidFill>
              </a:rPr>
              <a:t>     -  the language focus </a:t>
            </a:r>
          </a:p>
          <a:p>
            <a:pPr marL="11113" lvl="1"/>
            <a:r>
              <a:rPr lang="en-US" sz="2400" dirty="0">
                <a:solidFill>
                  <a:srgbClr val="002060"/>
                </a:solidFill>
              </a:rPr>
              <a:t>     -  teaching and learning activities</a:t>
            </a:r>
          </a:p>
          <a:p>
            <a:pPr marL="11113" lvl="1"/>
            <a:r>
              <a:rPr lang="en-US" sz="2400" dirty="0">
                <a:solidFill>
                  <a:srgbClr val="002060"/>
                </a:solidFill>
              </a:rPr>
              <a:t>     -  Language Acquisition Methodology</a:t>
            </a:r>
          </a:p>
          <a:p>
            <a:pPr marL="11113" lvl="1"/>
            <a:r>
              <a:rPr lang="en-US" sz="2400" dirty="0">
                <a:solidFill>
                  <a:srgbClr val="002060"/>
                </a:solidFill>
              </a:rPr>
              <a:t>     -  can you add another activity  (beginning / middle / end)?</a:t>
            </a:r>
          </a:p>
          <a:p>
            <a:endParaRPr lang="en-US" sz="2400" dirty="0">
              <a:solidFill>
                <a:srgbClr val="002060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What is the purpose of the Language Mat </a:t>
            </a:r>
          </a:p>
          <a:p>
            <a:r>
              <a:rPr lang="en-US" sz="2400" dirty="0">
                <a:solidFill>
                  <a:srgbClr val="002060"/>
                </a:solidFill>
              </a:rPr>
              <a:t>      (if there is one)?</a:t>
            </a:r>
          </a:p>
        </p:txBody>
      </p:sp>
    </p:spTree>
    <p:extLst>
      <p:ext uri="{BB962C8B-B14F-4D97-AF65-F5344CB8AC3E}">
        <p14:creationId xmlns:p14="http://schemas.microsoft.com/office/powerpoint/2010/main" val="36884094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BFDD017-C159-BC70-424F-CCA49C84C1F5}"/>
              </a:ext>
            </a:extLst>
          </p:cNvPr>
          <p:cNvSpPr txBox="1"/>
          <p:nvPr/>
        </p:nvSpPr>
        <p:spPr>
          <a:xfrm>
            <a:off x="3908743" y="123919"/>
            <a:ext cx="4646534" cy="510778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Cynllun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Gwers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1   </a:t>
            </a:r>
            <a:r>
              <a:rPr lang="en-US" sz="2400" i="1" dirty="0">
                <a:solidFill>
                  <a:schemeClr val="bg1"/>
                </a:solidFill>
                <a:latin typeface="Aptos"/>
                <a:cs typeface="Arial"/>
              </a:rPr>
              <a:t>Lesson Plan 1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DB12038-6563-21DB-660A-EAD68AFDB2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9545165"/>
              </p:ext>
            </p:extLst>
          </p:nvPr>
        </p:nvGraphicFramePr>
        <p:xfrm>
          <a:off x="254626" y="959587"/>
          <a:ext cx="11682747" cy="525195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754242">
                  <a:extLst>
                    <a:ext uri="{9D8B030D-6E8A-4147-A177-3AD203B41FA5}">
                      <a16:colId xmlns:a16="http://schemas.microsoft.com/office/drawing/2014/main" val="1590422023"/>
                    </a:ext>
                  </a:extLst>
                </a:gridCol>
                <a:gridCol w="4098072">
                  <a:extLst>
                    <a:ext uri="{9D8B030D-6E8A-4147-A177-3AD203B41FA5}">
                      <a16:colId xmlns:a16="http://schemas.microsoft.com/office/drawing/2014/main" val="1519707528"/>
                    </a:ext>
                  </a:extLst>
                </a:gridCol>
                <a:gridCol w="3830433">
                  <a:extLst>
                    <a:ext uri="{9D8B030D-6E8A-4147-A177-3AD203B41FA5}">
                      <a16:colId xmlns:a16="http://schemas.microsoft.com/office/drawing/2014/main" val="2916761981"/>
                    </a:ext>
                  </a:extLst>
                </a:gridCol>
              </a:tblGrid>
              <a:tr h="1040503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Blwyddyn:  </a:t>
                      </a:r>
                      <a:r>
                        <a:rPr lang="cy-GB" sz="16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Dosbarth </a:t>
                      </a:r>
                      <a:r>
                        <a:rPr lang="cy-GB" sz="1600" b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Meithin</a:t>
                      </a:r>
                      <a:r>
                        <a:rPr lang="cy-GB" sz="16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/ Derbyn</a:t>
                      </a:r>
                      <a:endParaRPr lang="en-US" dirty="0"/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600" b="1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Year</a:t>
                      </a:r>
                      <a:r>
                        <a:rPr lang="cy-GB" sz="1600" b="1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 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Nursery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/ 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Reception</a:t>
                      </a:r>
                      <a:endParaRPr lang="cy-GB" sz="1600" b="0" i="1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950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Maes Dysgu a Phrofiad:  </a:t>
                      </a:r>
                      <a:endParaRPr lang="cy-GB" b="0" i="1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950"/>
                        </a:lnSpc>
                        <a:buNone/>
                      </a:pP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Y Celfyddydau Mynegiannol</a:t>
                      </a:r>
                      <a:endParaRPr lang="cy-GB" b="0" i="1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950"/>
                        </a:lnSpc>
                        <a:buNone/>
                      </a:pPr>
                      <a:r>
                        <a:rPr lang="cy-GB" sz="1600" b="1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Area</a:t>
                      </a:r>
                      <a:r>
                        <a:rPr lang="cy-GB" sz="1600" b="1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of </a:t>
                      </a:r>
                      <a:r>
                        <a:rPr lang="cy-GB" sz="1600" b="1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Learning</a:t>
                      </a:r>
                      <a:r>
                        <a:rPr lang="cy-GB" sz="1600" b="1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  <a:r>
                        <a:rPr lang="cy-GB" sz="1600" b="1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</a:t>
                      </a:r>
                      <a:r>
                        <a:rPr lang="cy-GB" sz="1600" b="1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1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Experience</a:t>
                      </a:r>
                      <a:r>
                        <a:rPr lang="cy-GB" sz="1600" b="1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600" b="0" i="1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Expressive</a:t>
                      </a:r>
                      <a:r>
                        <a:rPr lang="cy-GB" sz="1600" b="0" i="1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Arts</a:t>
                      </a:r>
                      <a:endParaRPr lang="cy-GB" sz="1600" b="1" i="1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950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Amcan y wers:   </a:t>
                      </a:r>
                      <a:endParaRPr lang="cy-GB" b="1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950"/>
                        </a:lnSpc>
                        <a:buNone/>
                      </a:pP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Aims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of the 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lesson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  <a:endParaRPr lang="cy-GB" b="1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Complete a task by listening to and understanding commands in Welsh</a:t>
                      </a:r>
                      <a:endParaRPr lang="cy-GB" sz="1600" b="1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1562860"/>
                  </a:ext>
                </a:extLst>
              </a:tr>
              <a:tr h="2017116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Gwybodaeth flaenorol: </a:t>
                      </a:r>
                      <a:endParaRPr lang="en-US" dirty="0"/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Previous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knowledge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endParaRPr lang="cy-GB" sz="1400" b="0" i="0" u="none" strike="noStrike" noProof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cy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Colours</a:t>
                      </a: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in</a:t>
                      </a: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Welsh</a:t>
                      </a:r>
                      <a:endParaRPr lang="en-US" sz="16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cy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Question</a:t>
                      </a: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  <a:r>
                        <a:rPr lang="cy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pattern</a:t>
                      </a: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 </a:t>
                      </a:r>
                      <a:r>
                        <a:rPr lang="cy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Pa liw ydy'r ...?</a:t>
                      </a:r>
                      <a:endParaRPr lang="en-US" sz="1600" b="1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It is St </a:t>
                      </a:r>
                      <a:r>
                        <a:rPr lang="cy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David's</a:t>
                      </a: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Day </a:t>
                      </a:r>
                      <a:r>
                        <a:rPr lang="cy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on</a:t>
                      </a: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March the 1st </a:t>
                      </a:r>
                      <a:r>
                        <a:rPr lang="cy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</a:t>
                      </a: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the </a:t>
                      </a:r>
                      <a:r>
                        <a:rPr lang="cy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national</a:t>
                      </a: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Welsh </a:t>
                      </a:r>
                      <a:r>
                        <a:rPr lang="cy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flower</a:t>
                      </a: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is a daffodil</a:t>
                      </a:r>
                      <a:endParaRPr lang="en-US" sz="16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Geirfa allweddol:   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Key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vocabulary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  <a:endParaRPr lang="cy-GB" sz="160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cy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paent</a:t>
                      </a: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  </a:t>
                      </a:r>
                      <a:r>
                        <a:rPr lang="cy-GB" sz="1600" b="0" i="1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paint</a:t>
                      </a:r>
                      <a:endParaRPr lang="cy-GB" sz="1600" b="0" i="1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cy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papur</a:t>
                      </a: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  </a:t>
                      </a:r>
                      <a:r>
                        <a:rPr lang="cy-GB" sz="1600" b="0" i="1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paper</a:t>
                      </a:r>
                      <a:endParaRPr lang="cy-GB" sz="1600" b="0" i="1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cy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brwshys paent</a:t>
                      </a: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  </a:t>
                      </a:r>
                      <a:r>
                        <a:rPr lang="cy-GB" sz="1600" b="0" i="1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paint</a:t>
                      </a:r>
                      <a:r>
                        <a:rPr lang="cy-GB" sz="1600" b="0" i="1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brushes</a:t>
                      </a:r>
                      <a:endParaRPr lang="cy-GB" sz="1600" b="0" i="1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cy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cennin </a:t>
                      </a:r>
                      <a:r>
                        <a:rPr lang="cy-GB" sz="16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pedr</a:t>
                      </a: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  </a:t>
                      </a:r>
                      <a:r>
                        <a:rPr lang="cy-GB" sz="1600" b="0" i="1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daffodil</a:t>
                      </a: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cy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blodyn</a:t>
                      </a: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  </a:t>
                      </a:r>
                      <a:r>
                        <a:rPr lang="cy-GB" sz="1600" b="0" i="1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flower</a:t>
                      </a:r>
                      <a:endParaRPr lang="en-US" sz="1600" b="0" i="1" u="none" strike="noStrike" noProof="0" dirty="0" err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cy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deilen</a:t>
                      </a: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  </a:t>
                      </a:r>
                      <a:r>
                        <a:rPr lang="cy-GB" sz="1600" b="0" i="1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leaf</a:t>
                      </a:r>
                      <a:endParaRPr lang="en-US" sz="1600" b="0" i="1" u="none" strike="noStrike" noProof="0" dirty="0" err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cy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dail</a:t>
                      </a: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  </a:t>
                      </a:r>
                      <a:r>
                        <a:rPr lang="cy-GB" sz="1600" b="0" i="1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leaves</a:t>
                      </a:r>
                      <a:endParaRPr lang="en-US" sz="1600" b="0" i="1" u="none" strike="noStrike" noProof="0" dirty="0" err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cy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coesyn</a:t>
                      </a: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 </a:t>
                      </a:r>
                      <a:r>
                        <a:rPr lang="cy-GB" sz="1600" b="0" i="1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stem </a:t>
                      </a:r>
                      <a:endParaRPr lang="en-US" sz="1600" b="0" i="1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endParaRPr lang="cy-GB" sz="1600" b="0" i="0" u="none" strike="noStrike" noProof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buNone/>
                      </a:pPr>
                      <a:r>
                        <a:rPr lang="cy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Ffocws Iaith:   </a:t>
                      </a:r>
                      <a:r>
                        <a:rPr lang="cy-GB" sz="1600" b="0" i="1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Language</a:t>
                      </a:r>
                      <a:r>
                        <a:rPr lang="cy-GB" sz="1600" b="0" i="1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Focus</a:t>
                      </a:r>
                      <a:r>
                        <a:rPr lang="cy-GB" sz="1600" b="0" i="1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  <a:endParaRPr lang="cy-GB" sz="16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cy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Pa liw ydy'r ...?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cy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Commands</a:t>
                      </a: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in</a:t>
                      </a: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Welsh, </a:t>
                      </a:r>
                      <a:r>
                        <a:rPr lang="cy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e.g</a:t>
                      </a: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. Edrychwch yn ofalus...  / Gwisgwch ... / Rhowch... / Dewiswch...  / Sylwch / Cymysgwch ... / Peintiwch ... /  Golchwch...</a:t>
                      </a:r>
                      <a:endParaRPr lang="en-US" sz="16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Gweithgareddau Addysgu a Dysgu: </a:t>
                      </a:r>
                      <a:endParaRPr lang="en-US" dirty="0"/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Teaching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Learning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Activities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endParaRPr lang="cy-GB" sz="1600" b="0" i="1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Beth </a:t>
                      </a:r>
                      <a:r>
                        <a:rPr lang="en-GB" sz="16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ydy</a:t>
                      </a:r>
                      <a:r>
                        <a:rPr lang="en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en-GB" sz="16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hwn</a:t>
                      </a:r>
                      <a:r>
                        <a:rPr lang="en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?</a:t>
                      </a: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 </a:t>
                      </a:r>
                      <a:r>
                        <a:rPr lang="en-GB" sz="1600" b="0" i="1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(What is this?)</a:t>
                      </a: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 Look at the daffodil and learn the different parts in Welsh (see vocabulary)</a:t>
                      </a:r>
                      <a:endParaRPr lang="en-US" sz="16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Language drill: use flash cards to learn the different parts of the daffodil</a:t>
                      </a:r>
                      <a:endParaRPr lang="en-US" sz="16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Follow step by step instructions to paint a picture of a daffodil</a:t>
                      </a:r>
                      <a:endParaRPr lang="en-US" sz="16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Questions to ask:  </a:t>
                      </a:r>
                      <a:endParaRPr lang="en-US" sz="16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0" lvl="0" indent="0">
                        <a:buClr>
                          <a:srgbClr val="000000"/>
                        </a:buClr>
                        <a:buNone/>
                      </a:pPr>
                      <a:r>
                        <a:rPr lang="en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        Pa </a:t>
                      </a:r>
                      <a:r>
                        <a:rPr lang="en-GB" sz="16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liw</a:t>
                      </a:r>
                      <a:r>
                        <a:rPr lang="en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en-GB" sz="16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ydy</a:t>
                      </a:r>
                      <a:r>
                        <a:rPr lang="en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...?</a:t>
                      </a: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 </a:t>
                      </a:r>
                      <a:r>
                        <a:rPr lang="en-GB" sz="1600" b="0" i="1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(What colour is…?)</a:t>
                      </a:r>
                      <a:endParaRPr lang="en-US" sz="16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0" lvl="0" indent="0">
                        <a:buClr>
                          <a:srgbClr val="000000"/>
                        </a:buClr>
                        <a:buNone/>
                      </a:pP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        </a:t>
                      </a:r>
                      <a:r>
                        <a:rPr lang="en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Beth </a:t>
                      </a:r>
                      <a:r>
                        <a:rPr lang="en-GB" sz="16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wyt</a:t>
                      </a:r>
                      <a:r>
                        <a:rPr lang="en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en-GB" sz="16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ti'n</a:t>
                      </a:r>
                      <a:r>
                        <a:rPr lang="en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en-GB" sz="16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wneud</a:t>
                      </a:r>
                      <a:r>
                        <a:rPr lang="en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?</a:t>
                      </a: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 </a:t>
                      </a:r>
                      <a:endParaRPr lang="en-US" sz="1600" b="0" i="1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 b="0" i="1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        (What are you doing?)</a:t>
                      </a:r>
                      <a:endParaRPr lang="en-US" sz="1600" b="0" i="1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endParaRPr lang="cy-GB" sz="1600" b="0" i="1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10573747"/>
                  </a:ext>
                </a:extLst>
              </a:tr>
              <a:tr h="2071879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Adnoddau:   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Resources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  <a:endParaRPr lang="cy-GB" sz="160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0" lvl="0" indent="0">
                        <a:buNone/>
                      </a:pPr>
                      <a:endParaRPr lang="cy-GB" sz="14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paent   </a:t>
                      </a:r>
                      <a:r>
                        <a:rPr lang="cy-GB" sz="1600" b="0" i="1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paint</a:t>
                      </a:r>
                      <a:endParaRPr lang="en-US" sz="1600" b="0" i="1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papur   </a:t>
                      </a:r>
                      <a:r>
                        <a:rPr lang="cy-GB" sz="1600" b="0" i="1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paper</a:t>
                      </a:r>
                      <a:endParaRPr lang="en-US" sz="1600" b="0" i="1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brwshys paent   </a:t>
                      </a:r>
                      <a:r>
                        <a:rPr lang="cy-GB" sz="1600" b="0" i="1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paint</a:t>
                      </a:r>
                      <a:r>
                        <a:rPr lang="cy-GB" sz="1600" b="0" i="1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brushes</a:t>
                      </a:r>
                      <a:endParaRPr lang="en-US" sz="1600" b="0" i="1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cennin </a:t>
                      </a:r>
                      <a:r>
                        <a:rPr lang="cy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pedr</a:t>
                      </a: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go iawn    </a:t>
                      </a:r>
                      <a:r>
                        <a:rPr lang="cy-GB" sz="1600" b="0" i="1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 real daffodil</a:t>
                      </a:r>
                      <a:endParaRPr lang="en-US" sz="1600" b="0" i="1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cardiau fflach   </a:t>
                      </a:r>
                      <a:r>
                        <a:rPr lang="cy-GB" sz="1600" b="0" i="1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flashcards</a:t>
                      </a:r>
                      <a:endParaRPr lang="en-US" sz="1600" b="0" i="1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87817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69481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BFDD017-C159-BC70-424F-CCA49C84C1F5}"/>
              </a:ext>
            </a:extLst>
          </p:cNvPr>
          <p:cNvSpPr txBox="1"/>
          <p:nvPr/>
        </p:nvSpPr>
        <p:spPr>
          <a:xfrm>
            <a:off x="3913389" y="205905"/>
            <a:ext cx="4566732" cy="510778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Cynllun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Gwers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 2  </a:t>
            </a:r>
            <a:r>
              <a:rPr lang="en-US" sz="2400" i="1" dirty="0">
                <a:solidFill>
                  <a:schemeClr val="bg1"/>
                </a:solidFill>
                <a:latin typeface="Aptos"/>
                <a:cs typeface="Arial"/>
              </a:rPr>
              <a:t>Lesson Plan 2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DB12038-6563-21DB-660A-EAD68AFDB2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0770037"/>
              </p:ext>
            </p:extLst>
          </p:nvPr>
        </p:nvGraphicFramePr>
        <p:xfrm>
          <a:off x="152402" y="951795"/>
          <a:ext cx="11887196" cy="555427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204573">
                  <a:extLst>
                    <a:ext uri="{9D8B030D-6E8A-4147-A177-3AD203B41FA5}">
                      <a16:colId xmlns:a16="http://schemas.microsoft.com/office/drawing/2014/main" val="1590422023"/>
                    </a:ext>
                  </a:extLst>
                </a:gridCol>
                <a:gridCol w="4308954">
                  <a:extLst>
                    <a:ext uri="{9D8B030D-6E8A-4147-A177-3AD203B41FA5}">
                      <a16:colId xmlns:a16="http://schemas.microsoft.com/office/drawing/2014/main" val="1519707528"/>
                    </a:ext>
                  </a:extLst>
                </a:gridCol>
                <a:gridCol w="4373669">
                  <a:extLst>
                    <a:ext uri="{9D8B030D-6E8A-4147-A177-3AD203B41FA5}">
                      <a16:colId xmlns:a16="http://schemas.microsoft.com/office/drawing/2014/main" val="2916761981"/>
                    </a:ext>
                  </a:extLst>
                </a:gridCol>
              </a:tblGrid>
              <a:tr h="1134677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Blwyddyn:  </a:t>
                      </a:r>
                      <a:r>
                        <a:rPr lang="cy-GB" sz="1600" b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2</a:t>
                      </a: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600" b="1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Year</a:t>
                      </a:r>
                      <a:r>
                        <a:rPr lang="cy-GB" sz="1600" b="1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 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2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950"/>
                        </a:lnSpc>
                      </a:pPr>
                      <a:r>
                        <a:rPr lang="cy-GB" sz="1600" b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Maes Dysgu a Phrofiad: </a:t>
                      </a:r>
                      <a:endParaRPr lang="cy-GB" b="0" i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950"/>
                        </a:lnSpc>
                        <a:buNone/>
                      </a:pPr>
                      <a:r>
                        <a:rPr lang="cy-GB" sz="1600" b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Mathemateg a Rhifedd</a:t>
                      </a:r>
                      <a:endParaRPr lang="cy-GB" b="0" i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950"/>
                        </a:lnSpc>
                        <a:buNone/>
                      </a:pPr>
                      <a:r>
                        <a:rPr lang="cy-GB" sz="1600" b="1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Area</a:t>
                      </a:r>
                      <a:r>
                        <a:rPr lang="cy-GB" sz="1600" b="1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of </a:t>
                      </a:r>
                      <a:r>
                        <a:rPr lang="cy-GB" sz="1600" b="1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Learning</a:t>
                      </a:r>
                      <a:r>
                        <a:rPr lang="cy-GB" sz="1600" b="1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  <a:r>
                        <a:rPr lang="cy-GB" sz="1600" b="1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</a:t>
                      </a:r>
                      <a:r>
                        <a:rPr lang="cy-GB" sz="1600" b="1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1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Experience</a:t>
                      </a:r>
                      <a:r>
                        <a:rPr lang="cy-GB" sz="1600" b="1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  <a:p>
                      <a:pPr lvl="0">
                        <a:lnSpc>
                          <a:spcPts val="1950"/>
                        </a:lnSpc>
                        <a:buNone/>
                      </a:pP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Mathematics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Numeracy</a:t>
                      </a:r>
                      <a:endParaRPr lang="cy-GB" sz="1600" b="0" i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950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Amcan y wers:   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Aims of the lesson:</a:t>
                      </a:r>
                    </a:p>
                    <a:p>
                      <a:pPr marL="285750" lvl="0" indent="-285750">
                        <a:lnSpc>
                          <a:spcPts val="1950"/>
                        </a:lnSpc>
                        <a:buFont typeface="Arial"/>
                        <a:buChar char="•"/>
                      </a:pPr>
                      <a:r>
                        <a:rPr lang="cy-GB" sz="14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Using prepostitions to learn about numbers on the 100 square</a:t>
                      </a:r>
                      <a:endParaRPr lang="cy-GB" sz="1400" b="1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285750" lvl="0" indent="-285750">
                        <a:lnSpc>
                          <a:spcPts val="1950"/>
                        </a:lnSpc>
                        <a:buFont typeface="Arial"/>
                        <a:buChar char="•"/>
                      </a:pPr>
                      <a:r>
                        <a:rPr lang="cy-GB" sz="14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Using the 100 square to add and subtract.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1562860"/>
                  </a:ext>
                </a:extLst>
              </a:tr>
              <a:tr h="1814557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Gwybodaeth flaenorol: </a:t>
                      </a:r>
                      <a:endParaRPr lang="en-US"/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Previous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knowledge</a:t>
                      </a:r>
                      <a:r>
                        <a:rPr lang="cy-GB" sz="1600" b="0" i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400" b="0" i="0" u="none" strike="noStrike" noProof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Able to count from 1-100 in Welsh</a:t>
                      </a:r>
                      <a:endParaRPr lang="en-US" sz="1400" b="0" i="0" u="none" strike="noStrike" noProof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400" b="0" i="0" u="none" strike="noStrike" noProof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Able to name numbers from 1-100 in Welsh</a:t>
                      </a:r>
                      <a:endParaRPr lang="en-US" sz="1400" b="0" i="0" u="none" strike="noStrike" noProof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400" b="0" i="0" u="none" strike="noStrike" noProof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Recognise question patterns</a:t>
                      </a:r>
                      <a:endParaRPr lang="en-US" sz="1400" b="0" i="0" u="none" strike="noStrike" noProof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400" b="0" i="0" u="none" strike="noStrike" noProof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Understand how to add and subtract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Geirfa allweddol / Ffocws iaith:</a:t>
                      </a:r>
                      <a:endParaRPr lang="cy-GB" sz="160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Key vocabulary / Language focus:</a:t>
                      </a:r>
                    </a:p>
                    <a:p>
                      <a:pPr lvl="0">
                        <a:buNone/>
                      </a:pPr>
                      <a:r>
                        <a:rPr lang="en-GB" sz="16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Arddodiaid</a:t>
                      </a: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 </a:t>
                      </a:r>
                      <a:r>
                        <a:rPr lang="en-GB" sz="1600" b="0" i="1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(Prepositions)</a:t>
                      </a: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  <a:endParaRPr lang="en-US" sz="16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800100" lvl="1" indent="-34290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GB" sz="16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uwchben</a:t>
                      </a: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   </a:t>
                      </a:r>
                      <a:r>
                        <a:rPr lang="en-GB" sz="1600" b="0" i="1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above</a:t>
                      </a:r>
                      <a:endParaRPr lang="en-US" sz="1600" b="0" i="1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800100" lvl="1" indent="-34290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GB" sz="16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ar</a:t>
                      </a:r>
                      <a:r>
                        <a:rPr lang="en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en-GB" sz="16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ôl</a:t>
                      </a:r>
                      <a:r>
                        <a:rPr lang="en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  </a:t>
                      </a:r>
                      <a:r>
                        <a:rPr lang="en-GB" sz="1600" b="0" i="1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after</a:t>
                      </a:r>
                      <a:endParaRPr lang="en-US" sz="1600" b="0" i="1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800100" lvl="1" indent="-34290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GB" sz="16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cyn</a:t>
                      </a: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  before</a:t>
                      </a:r>
                      <a:endParaRPr lang="en-US" sz="16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800100" lvl="1" indent="-34290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o </a:t>
                      </a:r>
                      <a:r>
                        <a:rPr lang="en-GB" sz="16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flaen</a:t>
                      </a: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  </a:t>
                      </a:r>
                      <a:r>
                        <a:rPr lang="en-GB" sz="1600" b="0" i="1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in front</a:t>
                      </a:r>
                      <a:endParaRPr lang="en-US" sz="1600" b="0" i="1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800100" lvl="1" indent="-34290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o dan</a:t>
                      </a: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  </a:t>
                      </a:r>
                      <a:r>
                        <a:rPr lang="en-GB" sz="1600" b="0" i="1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under</a:t>
                      </a:r>
                      <a:endParaRPr lang="en-US" sz="1600" b="0" i="1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800100" lvl="1" indent="-342900">
                        <a:buClr>
                          <a:srgbClr val="000000"/>
                        </a:buClr>
                        <a:buFont typeface="Wingdings"/>
                        <a:buChar char="§"/>
                      </a:pPr>
                      <a:r>
                        <a:rPr lang="en-GB" sz="16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tu</a:t>
                      </a:r>
                      <a:r>
                        <a:rPr lang="en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en-GB" sz="16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ôl</a:t>
                      </a: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  </a:t>
                      </a:r>
                      <a:r>
                        <a:rPr lang="en-GB" sz="1600" b="0" i="1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behind</a:t>
                      </a:r>
                      <a:endParaRPr lang="en-US" sz="1600" b="0" i="1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Patrwm cwestiwn: </a:t>
                      </a:r>
                      <a:r>
                        <a:rPr lang="cy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Pa rif sydd uwchben 8? </a:t>
                      </a:r>
                      <a:r>
                        <a:rPr lang="cy-GB" sz="1600" b="0" i="1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(Which number is above 8?)</a:t>
                      </a:r>
                      <a:endParaRPr lang="en-GB" sz="1600" b="0" i="1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Soft mutation after ‘Pa’ when asking a question, e.g. </a:t>
                      </a:r>
                      <a:r>
                        <a:rPr lang="en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Pa </a:t>
                      </a:r>
                      <a:r>
                        <a:rPr lang="en-GB" sz="1600" b="1" i="0" u="sng" strike="noStrike" noProof="0" dirty="0" err="1">
                          <a:solidFill>
                            <a:srgbClr val="FF0000"/>
                          </a:solidFill>
                          <a:effectLst/>
                          <a:latin typeface="Aptos"/>
                        </a:rPr>
                        <a:t>r</a:t>
                      </a:r>
                      <a:r>
                        <a:rPr lang="en-GB" sz="16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if</a:t>
                      </a:r>
                      <a:r>
                        <a:rPr lang="en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en-GB" sz="16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sydd</a:t>
                      </a:r>
                      <a:r>
                        <a:rPr lang="en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en-GB" sz="16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cyn</a:t>
                      </a:r>
                      <a:r>
                        <a:rPr lang="en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20?</a:t>
                      </a:r>
                      <a:endParaRPr lang="en-US" sz="1600" b="1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Differentiated questions for the other groups:     Faint </a:t>
                      </a:r>
                      <a:r>
                        <a:rPr lang="en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ydy</a:t>
                      </a: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__ </a:t>
                      </a:r>
                      <a:r>
                        <a:rPr lang="en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adio</a:t>
                      </a: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__?</a:t>
                      </a:r>
                      <a:endParaRPr lang="en-US" sz="16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0" lvl="0" indent="0">
                        <a:buClr>
                          <a:srgbClr val="000000"/>
                        </a:buClr>
                        <a:buNone/>
                      </a:pP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                             Faint </a:t>
                      </a:r>
                      <a:r>
                        <a:rPr lang="en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ydy</a:t>
                      </a: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__ </a:t>
                      </a:r>
                      <a:r>
                        <a:rPr lang="en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tynnu</a:t>
                      </a: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__?</a:t>
                      </a:r>
                      <a:endParaRPr lang="en-US" sz="16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fontAlgn="base">
                        <a:lnSpc>
                          <a:spcPct val="100000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Gweithgareddau Addysgu a Dysgu: </a:t>
                      </a:r>
                      <a:endParaRPr lang="en-US" dirty="0"/>
                    </a:p>
                    <a:p>
                      <a:pPr lvl="0">
                        <a:lnSpc>
                          <a:spcPct val="100000"/>
                        </a:lnSpc>
                        <a:buNone/>
                      </a:pP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Teaching and Learning Activities:</a:t>
                      </a: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4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Using language drills to teach and learn the prepositions by singing or moving</a:t>
                      </a:r>
                      <a:endParaRPr lang="en-US" sz="14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4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Use various objects in the classroom e.g. a clock, and ask, e.g. </a:t>
                      </a:r>
                      <a:r>
                        <a:rPr lang="en-GB" sz="14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"Ble </a:t>
                      </a:r>
                      <a:r>
                        <a:rPr lang="en-GB" sz="14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mae’r</a:t>
                      </a:r>
                      <a:r>
                        <a:rPr lang="en-GB" sz="14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en-GB" sz="14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cloc</a:t>
                      </a:r>
                      <a:r>
                        <a:rPr lang="en-GB" sz="14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?" "</a:t>
                      </a:r>
                      <a:r>
                        <a:rPr lang="en-GB" sz="14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Mae’r</a:t>
                      </a:r>
                      <a:r>
                        <a:rPr lang="en-GB" sz="14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en-GB" sz="14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cloc</a:t>
                      </a:r>
                      <a:r>
                        <a:rPr lang="en-GB" sz="14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en-GB" sz="14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uwchben</a:t>
                      </a:r>
                      <a:r>
                        <a:rPr lang="en-GB" sz="14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y </a:t>
                      </a:r>
                      <a:r>
                        <a:rPr lang="en-GB" sz="14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silff</a:t>
                      </a:r>
                      <a:r>
                        <a:rPr lang="en-GB" sz="14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en-GB" sz="14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lyfrau</a:t>
                      </a:r>
                      <a:r>
                        <a:rPr lang="en-GB" sz="14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."</a:t>
                      </a:r>
                      <a:r>
                        <a:rPr lang="en-GB" sz="14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 </a:t>
                      </a:r>
                      <a:r>
                        <a:rPr lang="en-GB" sz="1400" b="0" i="1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(“Where is the clock? The clock is above the bookshelf?”)</a:t>
                      </a:r>
                      <a:endParaRPr lang="en-US" sz="1400" b="0" i="1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4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Various toys could also be hidden around the classroom before asking where they are to practise using the prepositions</a:t>
                      </a:r>
                      <a:endParaRPr lang="en-US" sz="14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4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Use the Language Mat and pocket dice which include the prepositions to practise the question and answer, e.g.</a:t>
                      </a:r>
                      <a:r>
                        <a:rPr lang="cy-GB" sz="14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4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"Pa </a:t>
                      </a:r>
                      <a:r>
                        <a:rPr lang="cy-GB" sz="1400" b="1" i="0" u="sng" strike="noStrike" noProof="0" dirty="0">
                          <a:solidFill>
                            <a:srgbClr val="FF0000"/>
                          </a:solidFill>
                          <a:effectLst/>
                          <a:latin typeface="Aptos"/>
                        </a:rPr>
                        <a:t>r</a:t>
                      </a:r>
                      <a:r>
                        <a:rPr lang="cy-GB" sz="14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if sydd ar ôl 25?" “Mae rhif 30 ar ôl 25.” </a:t>
                      </a:r>
                      <a:r>
                        <a:rPr lang="cy-GB" sz="1400" b="0" i="1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(“Which number is after 25?” “Number 30 is after 25.”)</a:t>
                      </a:r>
                      <a:endParaRPr lang="en-GB" sz="1400" b="0" i="1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4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Individual task: Read mathematical questions, e.g. </a:t>
                      </a:r>
                      <a:r>
                        <a:rPr lang="en-GB" sz="14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"Faint </a:t>
                      </a:r>
                      <a:r>
                        <a:rPr lang="en-GB" sz="14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ydy</a:t>
                      </a:r>
                      <a:r>
                        <a:rPr lang="en-GB" sz="14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19 </a:t>
                      </a:r>
                      <a:r>
                        <a:rPr lang="en-GB" sz="14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tynnu</a:t>
                      </a:r>
                      <a:r>
                        <a:rPr lang="en-GB" sz="14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2?"</a:t>
                      </a:r>
                      <a:r>
                        <a:rPr lang="en-GB" sz="14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en-GB" sz="1400" b="0" i="1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(“How much is 19 take away 2?”) </a:t>
                      </a:r>
                      <a:r>
                        <a:rPr lang="en-GB" sz="14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 use the 100 square to find the answers.</a:t>
                      </a:r>
                      <a:endParaRPr lang="en-US" sz="14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10573747"/>
                  </a:ext>
                </a:extLst>
              </a:tr>
              <a:tr h="2025962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Adnoddau:   </a:t>
                      </a:r>
                      <a:endParaRPr lang="en-US" dirty="0"/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Resources:</a:t>
                      </a: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4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100 square for every learner</a:t>
                      </a:r>
                      <a:endParaRPr lang="en-US" sz="14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4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Classroom objects or soft toys</a:t>
                      </a:r>
                      <a:endParaRPr lang="en-US" sz="14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4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Pocket dice including the prepositions which are on the Language Mat</a:t>
                      </a:r>
                      <a:endParaRPr lang="en-US" sz="14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4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Mat Iaith </a:t>
                      </a:r>
                      <a:r>
                        <a:rPr lang="en-GB" sz="1400" b="0" i="1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(Language Mat)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87817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13738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399876B7-38D5-9B05-C18B-6F68BB5793DB}"/>
              </a:ext>
            </a:extLst>
          </p:cNvPr>
          <p:cNvSpPr txBox="1"/>
          <p:nvPr/>
        </p:nvSpPr>
        <p:spPr>
          <a:xfrm>
            <a:off x="4751309" y="91223"/>
            <a:ext cx="3118678" cy="715089"/>
          </a:xfrm>
          <a:prstGeom prst="roundRect">
            <a:avLst/>
          </a:prstGeom>
          <a:solidFill>
            <a:srgbClr val="00206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3600" b="1">
                <a:solidFill>
                  <a:schemeClr val="bg1"/>
                </a:solidFill>
                <a:latin typeface="Aptos"/>
                <a:cs typeface="Arial"/>
              </a:rPr>
              <a:t>Sgwâr Cant</a:t>
            </a:r>
            <a:endParaRPr lang="en-US" sz="3600" b="1">
              <a:solidFill>
                <a:schemeClr val="bg1"/>
              </a:solidFill>
              <a:latin typeface="Aptos"/>
              <a:cs typeface="Arial"/>
            </a:endParaRPr>
          </a:p>
        </p:txBody>
      </p:sp>
      <p:sp>
        <p:nvSpPr>
          <p:cNvPr id="3" name="Rounded Rectangle 6">
            <a:extLst>
              <a:ext uri="{FF2B5EF4-FFF2-40B4-BE49-F238E27FC236}">
                <a16:creationId xmlns:a16="http://schemas.microsoft.com/office/drawing/2014/main" id="{4C95ECEE-E366-1399-D333-06527B4E5DF2}"/>
              </a:ext>
            </a:extLst>
          </p:cNvPr>
          <p:cNvSpPr/>
          <p:nvPr/>
        </p:nvSpPr>
        <p:spPr>
          <a:xfrm>
            <a:off x="450833" y="957306"/>
            <a:ext cx="5857101" cy="1378351"/>
          </a:xfrm>
          <a:prstGeom prst="roundRect">
            <a:avLst/>
          </a:prstGeom>
          <a:noFill/>
          <a:ln w="28575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y-GB"/>
          </a:p>
        </p:txBody>
      </p:sp>
      <p:sp>
        <p:nvSpPr>
          <p:cNvPr id="4" name="TextBox 12">
            <a:extLst>
              <a:ext uri="{FF2B5EF4-FFF2-40B4-BE49-F238E27FC236}">
                <a16:creationId xmlns:a16="http://schemas.microsoft.com/office/drawing/2014/main" id="{D556F86C-240D-8282-F51A-C60F1CC3163A}"/>
              </a:ext>
            </a:extLst>
          </p:cNvPr>
          <p:cNvSpPr txBox="1"/>
          <p:nvPr/>
        </p:nvSpPr>
        <p:spPr>
          <a:xfrm>
            <a:off x="562962" y="959518"/>
            <a:ext cx="5629483" cy="138034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800">
                <a:solidFill>
                  <a:srgbClr val="002060"/>
                </a:solidFill>
                <a:latin typeface="Aptos"/>
                <a:cs typeface="Arial"/>
              </a:rPr>
              <a:t>Cwestiwn: 	</a:t>
            </a:r>
            <a:r>
              <a:rPr lang="cy-GB" sz="2800" b="1">
                <a:solidFill>
                  <a:srgbClr val="002060"/>
                </a:solidFill>
                <a:latin typeface="Aptos"/>
                <a:cs typeface="Arial"/>
              </a:rPr>
              <a:t>Pa </a:t>
            </a:r>
            <a:r>
              <a:rPr lang="cy-GB" sz="2800" b="1" u="sng">
                <a:solidFill>
                  <a:srgbClr val="FF0000"/>
                </a:solidFill>
                <a:latin typeface="Aptos"/>
                <a:cs typeface="Arial"/>
              </a:rPr>
              <a:t>r</a:t>
            </a:r>
            <a:r>
              <a:rPr lang="cy-GB" sz="2800" b="1">
                <a:solidFill>
                  <a:srgbClr val="002060"/>
                </a:solidFill>
                <a:latin typeface="Aptos"/>
                <a:cs typeface="Arial"/>
              </a:rPr>
              <a:t>if sydd _______ 25?</a:t>
            </a:r>
          </a:p>
          <a:p>
            <a:r>
              <a:rPr lang="cy-GB" sz="2800">
                <a:solidFill>
                  <a:srgbClr val="002060"/>
                </a:solidFill>
                <a:latin typeface="Aptos"/>
                <a:cs typeface="Arial"/>
              </a:rPr>
              <a:t>                         </a:t>
            </a:r>
            <a:r>
              <a:rPr lang="cy-GB" sz="2800" b="1">
                <a:solidFill>
                  <a:srgbClr val="002060"/>
                </a:solidFill>
                <a:latin typeface="Aptos"/>
                <a:cs typeface="Arial"/>
              </a:rPr>
              <a:t>Pa rif sydd</a:t>
            </a:r>
            <a:r>
              <a:rPr lang="cy-GB" sz="2800" b="1">
                <a:latin typeface="Aptos"/>
                <a:cs typeface="Arial"/>
              </a:rPr>
              <a:t> </a:t>
            </a:r>
            <a:r>
              <a:rPr lang="cy-GB" sz="2800" b="1">
                <a:solidFill>
                  <a:srgbClr val="00B050"/>
                </a:solidFill>
                <a:latin typeface="Aptos"/>
                <a:cs typeface="Arial"/>
              </a:rPr>
              <a:t>cyn</a:t>
            </a:r>
            <a:r>
              <a:rPr lang="cy-GB" sz="2800" b="1">
                <a:latin typeface="Aptos"/>
                <a:cs typeface="Arial"/>
              </a:rPr>
              <a:t> </a:t>
            </a:r>
            <a:r>
              <a:rPr lang="cy-GB" sz="2800" b="1">
                <a:solidFill>
                  <a:srgbClr val="002060"/>
                </a:solidFill>
                <a:latin typeface="Aptos"/>
                <a:cs typeface="Arial"/>
              </a:rPr>
              <a:t>25?</a:t>
            </a:r>
          </a:p>
          <a:p>
            <a:r>
              <a:rPr lang="cy-GB" sz="2800">
                <a:solidFill>
                  <a:srgbClr val="002060"/>
                </a:solidFill>
                <a:latin typeface="Aptos"/>
                <a:cs typeface="Arial"/>
              </a:rPr>
              <a:t>Ateb:		</a:t>
            </a:r>
            <a:r>
              <a:rPr lang="cy-GB" sz="2800" b="1">
                <a:solidFill>
                  <a:srgbClr val="002060"/>
                </a:solidFill>
                <a:latin typeface="Aptos"/>
                <a:cs typeface="Arial"/>
              </a:rPr>
              <a:t>Mae rhif 20</a:t>
            </a:r>
            <a:r>
              <a:rPr lang="cy-GB" sz="2800" b="1">
                <a:latin typeface="Aptos"/>
                <a:cs typeface="Arial"/>
              </a:rPr>
              <a:t> </a:t>
            </a:r>
            <a:r>
              <a:rPr lang="cy-GB" sz="2800" b="1">
                <a:solidFill>
                  <a:srgbClr val="00B050"/>
                </a:solidFill>
                <a:latin typeface="Aptos"/>
                <a:cs typeface="Arial"/>
              </a:rPr>
              <a:t>cyn</a:t>
            </a:r>
            <a:r>
              <a:rPr lang="cy-GB" sz="2800" b="1">
                <a:latin typeface="Aptos"/>
                <a:cs typeface="Arial"/>
              </a:rPr>
              <a:t> </a:t>
            </a:r>
            <a:r>
              <a:rPr lang="cy-GB" sz="2800" b="1">
                <a:solidFill>
                  <a:srgbClr val="002060"/>
                </a:solidFill>
                <a:latin typeface="Aptos"/>
                <a:cs typeface="Arial"/>
              </a:rPr>
              <a:t>25.</a:t>
            </a:r>
          </a:p>
        </p:txBody>
      </p:sp>
      <p:pic>
        <p:nvPicPr>
          <p:cNvPr id="5" name="Picture 4" descr="A square of numbers on a green background&#10;&#10;Description automatically generated">
            <a:extLst>
              <a:ext uri="{FF2B5EF4-FFF2-40B4-BE49-F238E27FC236}">
                <a16:creationId xmlns:a16="http://schemas.microsoft.com/office/drawing/2014/main" id="{25CCA8D3-BF68-86D8-1A2B-AA5D273785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4100" y="2537832"/>
            <a:ext cx="3910361" cy="393824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6" name="Rounded Rectangle 11">
            <a:extLst>
              <a:ext uri="{FF2B5EF4-FFF2-40B4-BE49-F238E27FC236}">
                <a16:creationId xmlns:a16="http://schemas.microsoft.com/office/drawing/2014/main" id="{5FD4D728-6153-9F23-1CA2-A46B5D7F215A}"/>
              </a:ext>
            </a:extLst>
          </p:cNvPr>
          <p:cNvSpPr/>
          <p:nvPr/>
        </p:nvSpPr>
        <p:spPr>
          <a:xfrm>
            <a:off x="6880588" y="959445"/>
            <a:ext cx="4865224" cy="3745444"/>
          </a:xfrm>
          <a:prstGeom prst="roundRect">
            <a:avLst/>
          </a:prstGeom>
          <a:noFill/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y-GB"/>
          </a:p>
        </p:txBody>
      </p:sp>
      <p:sp>
        <p:nvSpPr>
          <p:cNvPr id="7" name="TextBox 13">
            <a:extLst>
              <a:ext uri="{FF2B5EF4-FFF2-40B4-BE49-F238E27FC236}">
                <a16:creationId xmlns:a16="http://schemas.microsoft.com/office/drawing/2014/main" id="{168A590B-BE41-E017-FB63-233533C75ECD}"/>
              </a:ext>
            </a:extLst>
          </p:cNvPr>
          <p:cNvSpPr txBox="1"/>
          <p:nvPr/>
        </p:nvSpPr>
        <p:spPr>
          <a:xfrm>
            <a:off x="7054432" y="713390"/>
            <a:ext cx="4516748" cy="39703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y-GB" sz="2800">
              <a:solidFill>
                <a:srgbClr val="002060"/>
              </a:solidFill>
              <a:latin typeface="Aptos"/>
              <a:cs typeface="Arial"/>
            </a:endParaRPr>
          </a:p>
          <a:p>
            <a:pPr algn="ctr"/>
            <a:r>
              <a:rPr lang="cy-GB" sz="2800">
                <a:solidFill>
                  <a:srgbClr val="002060"/>
                </a:solidFill>
                <a:latin typeface="Aptos"/>
                <a:cs typeface="Arial"/>
              </a:rPr>
              <a:t>Cwestiynau mathemategol:</a:t>
            </a:r>
            <a:endParaRPr lang="cy-GB"/>
          </a:p>
          <a:p>
            <a:endParaRPr lang="cy-GB" sz="280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endParaRPr lang="cy-GB" sz="280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r>
              <a:rPr lang="cy-GB" sz="2800" b="1">
                <a:solidFill>
                  <a:srgbClr val="002060"/>
                </a:solidFill>
                <a:latin typeface="Aptos"/>
                <a:cs typeface="Arial"/>
              </a:rPr>
              <a:t>Faint ydy __ adio __ ?</a:t>
            </a:r>
            <a:endParaRPr lang="cy-GB" sz="280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endParaRPr lang="cy-GB" sz="280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endParaRPr lang="cy-GB" sz="280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r>
              <a:rPr lang="cy-GB" sz="2800" b="1">
                <a:solidFill>
                  <a:srgbClr val="002060"/>
                </a:solidFill>
                <a:latin typeface="Aptos"/>
                <a:cs typeface="Arial"/>
              </a:rPr>
              <a:t>Faint ydy __ tynnu __ ?</a:t>
            </a:r>
            <a:endParaRPr lang="cy-GB"/>
          </a:p>
          <a:p>
            <a:endParaRPr lang="cy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Graphic 7" descr="Badge Follow with solid fill">
            <a:extLst>
              <a:ext uri="{FF2B5EF4-FFF2-40B4-BE49-F238E27FC236}">
                <a16:creationId xmlns:a16="http://schemas.microsoft.com/office/drawing/2014/main" id="{787C800D-1330-8C5B-EAC9-55F794E6B40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661495" y="2084350"/>
            <a:ext cx="914400" cy="914400"/>
          </a:xfrm>
          <a:prstGeom prst="rect">
            <a:avLst/>
          </a:prstGeom>
        </p:spPr>
      </p:pic>
      <p:pic>
        <p:nvPicPr>
          <p:cNvPr id="9" name="Graphic 8" descr="Badge Unfollow with solid fill">
            <a:extLst>
              <a:ext uri="{FF2B5EF4-FFF2-40B4-BE49-F238E27FC236}">
                <a16:creationId xmlns:a16="http://schemas.microsoft.com/office/drawing/2014/main" id="{C62E16F6-FD72-E7AB-7578-A9E426362C2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661494" y="3547946"/>
            <a:ext cx="914400" cy="914400"/>
          </a:xfrm>
          <a:prstGeom prst="rect">
            <a:avLst/>
          </a:prstGeom>
        </p:spPr>
      </p:pic>
      <p:sp>
        <p:nvSpPr>
          <p:cNvPr id="11" name="TextBox 52">
            <a:extLst>
              <a:ext uri="{FF2B5EF4-FFF2-40B4-BE49-F238E27FC236}">
                <a16:creationId xmlns:a16="http://schemas.microsoft.com/office/drawing/2014/main" id="{AF5E6AEA-9519-B2A1-F648-73527725CE35}"/>
              </a:ext>
            </a:extLst>
          </p:cNvPr>
          <p:cNvSpPr txBox="1"/>
          <p:nvPr/>
        </p:nvSpPr>
        <p:spPr>
          <a:xfrm>
            <a:off x="449736" y="2851810"/>
            <a:ext cx="1737279" cy="578882"/>
          </a:xfrm>
          <a:prstGeom prst="round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2800">
                <a:solidFill>
                  <a:srgbClr val="002060"/>
                </a:solidFill>
                <a:latin typeface="Aptos"/>
                <a:cs typeface="Arial" panose="020B0604020202020204" pitchFamily="34" charset="0"/>
              </a:rPr>
              <a:t>uwchben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C04518FE-7091-8769-4A99-7928EE45FD19}"/>
              </a:ext>
            </a:extLst>
          </p:cNvPr>
          <p:cNvCxnSpPr>
            <a:cxnSpLocks/>
          </p:cNvCxnSpPr>
          <p:nvPr/>
        </p:nvCxnSpPr>
        <p:spPr>
          <a:xfrm>
            <a:off x="2182368" y="3165944"/>
            <a:ext cx="1805795" cy="2697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Box 46">
            <a:extLst>
              <a:ext uri="{FF2B5EF4-FFF2-40B4-BE49-F238E27FC236}">
                <a16:creationId xmlns:a16="http://schemas.microsoft.com/office/drawing/2014/main" id="{46D4EF07-9848-B517-136F-99E5230C4536}"/>
              </a:ext>
            </a:extLst>
          </p:cNvPr>
          <p:cNvSpPr txBox="1"/>
          <p:nvPr/>
        </p:nvSpPr>
        <p:spPr>
          <a:xfrm>
            <a:off x="452438" y="4074977"/>
            <a:ext cx="1385383" cy="1055608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2800">
                <a:solidFill>
                  <a:srgbClr val="002060"/>
                </a:solidFill>
                <a:latin typeface="Aptos"/>
                <a:cs typeface="Arial"/>
              </a:rPr>
              <a:t>cyn / </a:t>
            </a:r>
          </a:p>
          <a:p>
            <a:pPr algn="ctr"/>
            <a:r>
              <a:rPr lang="cy-GB" sz="2800">
                <a:solidFill>
                  <a:srgbClr val="002060"/>
                </a:solidFill>
                <a:latin typeface="Aptos"/>
                <a:cs typeface="Arial"/>
              </a:rPr>
              <a:t>o flaen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C63B923C-AA37-2B86-302B-62A04883FBD3}"/>
              </a:ext>
            </a:extLst>
          </p:cNvPr>
          <p:cNvCxnSpPr>
            <a:cxnSpLocks/>
          </p:cNvCxnSpPr>
          <p:nvPr/>
        </p:nvCxnSpPr>
        <p:spPr>
          <a:xfrm flipV="1">
            <a:off x="1848085" y="3637243"/>
            <a:ext cx="1780669" cy="958019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Box 58">
            <a:extLst>
              <a:ext uri="{FF2B5EF4-FFF2-40B4-BE49-F238E27FC236}">
                <a16:creationId xmlns:a16="http://schemas.microsoft.com/office/drawing/2014/main" id="{1CA7B68A-46F6-DB26-D5B4-02354D753DA2}"/>
              </a:ext>
            </a:extLst>
          </p:cNvPr>
          <p:cNvSpPr txBox="1"/>
          <p:nvPr/>
        </p:nvSpPr>
        <p:spPr>
          <a:xfrm>
            <a:off x="449736" y="5896382"/>
            <a:ext cx="1385382" cy="578882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2800">
                <a:solidFill>
                  <a:srgbClr val="002060"/>
                </a:solidFill>
                <a:latin typeface="Aptos"/>
                <a:cs typeface="Arial" panose="020B0604020202020204" pitchFamily="34" charset="0"/>
              </a:rPr>
              <a:t>o dan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F7A6A959-D7BC-7D7E-7357-661BA29A6732}"/>
              </a:ext>
            </a:extLst>
          </p:cNvPr>
          <p:cNvCxnSpPr>
            <a:cxnSpLocks/>
          </p:cNvCxnSpPr>
          <p:nvPr/>
        </p:nvCxnSpPr>
        <p:spPr>
          <a:xfrm flipV="1">
            <a:off x="1849057" y="4036478"/>
            <a:ext cx="2190249" cy="2158685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TextBox 49">
            <a:extLst>
              <a:ext uri="{FF2B5EF4-FFF2-40B4-BE49-F238E27FC236}">
                <a16:creationId xmlns:a16="http://schemas.microsoft.com/office/drawing/2014/main" id="{82200CC4-924C-6929-25A8-AB18798B23A7}"/>
              </a:ext>
            </a:extLst>
          </p:cNvPr>
          <p:cNvSpPr txBox="1"/>
          <p:nvPr/>
        </p:nvSpPr>
        <p:spPr>
          <a:xfrm>
            <a:off x="6525723" y="5115442"/>
            <a:ext cx="1091381" cy="578882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2800">
                <a:solidFill>
                  <a:srgbClr val="002060"/>
                </a:solidFill>
                <a:latin typeface="Aptos"/>
                <a:cs typeface="Arial" panose="020B0604020202020204" pitchFamily="34" charset="0"/>
              </a:rPr>
              <a:t>ar ôl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B4D38B40-21C2-2EFC-F27C-49F977D6556E}"/>
              </a:ext>
            </a:extLst>
          </p:cNvPr>
          <p:cNvCxnSpPr>
            <a:cxnSpLocks/>
          </p:cNvCxnSpPr>
          <p:nvPr/>
        </p:nvCxnSpPr>
        <p:spPr>
          <a:xfrm flipH="1" flipV="1">
            <a:off x="4570842" y="3605976"/>
            <a:ext cx="1940739" cy="1806169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44C15099-7388-7A44-BE16-D4EC4C633AC7}"/>
              </a:ext>
            </a:extLst>
          </p:cNvPr>
          <p:cNvSpPr/>
          <p:nvPr/>
        </p:nvSpPr>
        <p:spPr>
          <a:xfrm>
            <a:off x="3893259" y="3351366"/>
            <a:ext cx="399137" cy="388416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y-GB">
              <a:solidFill>
                <a:srgbClr val="FF0000"/>
              </a:solidFill>
            </a:endParaRPr>
          </a:p>
        </p:txBody>
      </p:sp>
      <p:sp>
        <p:nvSpPr>
          <p:cNvPr id="20" name="5-point Star 59">
            <a:extLst>
              <a:ext uri="{FF2B5EF4-FFF2-40B4-BE49-F238E27FC236}">
                <a16:creationId xmlns:a16="http://schemas.microsoft.com/office/drawing/2014/main" id="{5CC5E65B-5FD5-F459-17E6-D7FCC5BB2981}"/>
              </a:ext>
            </a:extLst>
          </p:cNvPr>
          <p:cNvSpPr/>
          <p:nvPr/>
        </p:nvSpPr>
        <p:spPr>
          <a:xfrm>
            <a:off x="3846165" y="5238690"/>
            <a:ext cx="495234" cy="466875"/>
          </a:xfrm>
          <a:prstGeom prst="star5">
            <a:avLst>
              <a:gd name="adj" fmla="val 19375"/>
              <a:gd name="hf" fmla="val 105146"/>
              <a:gd name="vf" fmla="val 110557"/>
            </a:avLst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y-GB"/>
          </a:p>
        </p:txBody>
      </p:sp>
      <p:sp>
        <p:nvSpPr>
          <p:cNvPr id="21" name="TextBox 61">
            <a:extLst>
              <a:ext uri="{FF2B5EF4-FFF2-40B4-BE49-F238E27FC236}">
                <a16:creationId xmlns:a16="http://schemas.microsoft.com/office/drawing/2014/main" id="{04192B95-0476-C3A8-AFC6-4A43E777269A}"/>
              </a:ext>
            </a:extLst>
          </p:cNvPr>
          <p:cNvSpPr txBox="1"/>
          <p:nvPr/>
        </p:nvSpPr>
        <p:spPr>
          <a:xfrm>
            <a:off x="6507636" y="5894538"/>
            <a:ext cx="2362788" cy="578882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2800">
                <a:solidFill>
                  <a:srgbClr val="002060"/>
                </a:solidFill>
                <a:latin typeface="Aptos"/>
                <a:cs typeface="Arial" panose="020B0604020202020204" pitchFamily="34" charset="0"/>
              </a:rPr>
              <a:t>tu ôl i’r seren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5A306B74-343F-C19E-B251-7A02560313FD}"/>
              </a:ext>
            </a:extLst>
          </p:cNvPr>
          <p:cNvCxnSpPr>
            <a:cxnSpLocks/>
          </p:cNvCxnSpPr>
          <p:nvPr/>
        </p:nvCxnSpPr>
        <p:spPr>
          <a:xfrm flipH="1" flipV="1">
            <a:off x="4234532" y="5559442"/>
            <a:ext cx="2304926" cy="57150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4" name="Picture 23" descr="A blue calculator with white numbers&#10;&#10;Description automatically generated">
            <a:extLst>
              <a:ext uri="{FF2B5EF4-FFF2-40B4-BE49-F238E27FC236}">
                <a16:creationId xmlns:a16="http://schemas.microsoft.com/office/drawing/2014/main" id="{CBD727F3-D76F-688B-C06B-1196E35F21D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037623" y="4828478"/>
            <a:ext cx="1530243" cy="1735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9236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821410C-D5A5-8E44-E942-BDE5490845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B9B1AF3-777D-2AF9-495B-C6340D6D52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5" descr="A pink and white logo&#10;&#10;Description automatically generated">
            <a:extLst>
              <a:ext uri="{FF2B5EF4-FFF2-40B4-BE49-F238E27FC236}">
                <a16:creationId xmlns:a16="http://schemas.microsoft.com/office/drawing/2014/main" id="{ECFA98E7-AF28-113B-8DF6-4C104C3004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-2635" r="-38" b="1888"/>
          <a:stretch>
            <a:fillRect/>
          </a:stretch>
        </p:blipFill>
        <p:spPr>
          <a:xfrm>
            <a:off x="9525253" y="25960"/>
            <a:ext cx="2668016" cy="9945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09E5A8F-4B64-6030-1746-0C8CAC127D15}"/>
              </a:ext>
            </a:extLst>
          </p:cNvPr>
          <p:cNvSpPr txBox="1"/>
          <p:nvPr/>
        </p:nvSpPr>
        <p:spPr>
          <a:xfrm>
            <a:off x="3048000" y="5185855"/>
            <a:ext cx="6096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hlinkClick r:id="rId4"/>
              </a:rPr>
              <a:t>https://</a:t>
            </a:r>
            <a:r>
              <a:rPr lang="en-US" dirty="0" err="1">
                <a:hlinkClick r:id="rId4"/>
              </a:rPr>
              <a:t>youtu.be</a:t>
            </a:r>
            <a:r>
              <a:rPr lang="en-US" dirty="0">
                <a:hlinkClick r:id="rId4"/>
              </a:rPr>
              <a:t>/ny5vFlIe3_k?si=A1FeF3kjx691MjYQ</a:t>
            </a:r>
            <a:endParaRPr lang="en-GB" dirty="0"/>
          </a:p>
        </p:txBody>
      </p:sp>
      <p:pic>
        <p:nvPicPr>
          <p:cNvPr id="7" name="Picture 6" descr="A group of children sitting at a table with a teacher&#10;&#10;AI-generated content may be incorrect.">
            <a:hlinkClick r:id="rId4"/>
            <a:extLst>
              <a:ext uri="{FF2B5EF4-FFF2-40B4-BE49-F238E27FC236}">
                <a16:creationId xmlns:a16="http://schemas.microsoft.com/office/drawing/2014/main" id="{491D8D7C-DCEA-E623-6F81-C3706372703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4318" y="1020507"/>
            <a:ext cx="7003364" cy="3909222"/>
          </a:xfrm>
          <a:prstGeom prst="rect">
            <a:avLst/>
          </a:prstGeom>
          <a:ln w="28575">
            <a:solidFill>
              <a:schemeClr val="tx2">
                <a:lumMod val="90000"/>
                <a:lumOff val="1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242762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BFDD017-C159-BC70-424F-CCA49C84C1F5}"/>
              </a:ext>
            </a:extLst>
          </p:cNvPr>
          <p:cNvSpPr txBox="1"/>
          <p:nvPr/>
        </p:nvSpPr>
        <p:spPr>
          <a:xfrm>
            <a:off x="3908743" y="132433"/>
            <a:ext cx="4671586" cy="510778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Cynllun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Gwers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3   </a:t>
            </a:r>
            <a:r>
              <a:rPr lang="en-US" sz="2400" i="1" dirty="0">
                <a:solidFill>
                  <a:schemeClr val="bg1"/>
                </a:solidFill>
                <a:latin typeface="Aptos"/>
                <a:cs typeface="Arial"/>
              </a:rPr>
              <a:t>Lesson Plan 3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DB12038-6563-21DB-660A-EAD68AFDB2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1458841"/>
              </p:ext>
            </p:extLst>
          </p:nvPr>
        </p:nvGraphicFramePr>
        <p:xfrm>
          <a:off x="157046" y="795337"/>
          <a:ext cx="11887198" cy="527604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400425">
                  <a:extLst>
                    <a:ext uri="{9D8B030D-6E8A-4147-A177-3AD203B41FA5}">
                      <a16:colId xmlns:a16="http://schemas.microsoft.com/office/drawing/2014/main" val="1590422023"/>
                    </a:ext>
                  </a:extLst>
                </a:gridCol>
                <a:gridCol w="4237463">
                  <a:extLst>
                    <a:ext uri="{9D8B030D-6E8A-4147-A177-3AD203B41FA5}">
                      <a16:colId xmlns:a16="http://schemas.microsoft.com/office/drawing/2014/main" val="1519707528"/>
                    </a:ext>
                  </a:extLst>
                </a:gridCol>
                <a:gridCol w="4249310">
                  <a:extLst>
                    <a:ext uri="{9D8B030D-6E8A-4147-A177-3AD203B41FA5}">
                      <a16:colId xmlns:a16="http://schemas.microsoft.com/office/drawing/2014/main" val="2916761981"/>
                    </a:ext>
                  </a:extLst>
                </a:gridCol>
              </a:tblGrid>
              <a:tr h="1028987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Blwyddyn:  </a:t>
                      </a:r>
                      <a:r>
                        <a:rPr lang="cy-GB" sz="16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2/3</a:t>
                      </a: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600" b="1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Year</a:t>
                      </a:r>
                      <a:r>
                        <a:rPr lang="cy-GB" sz="1600" b="1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  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2/3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950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Maes Dysgu a Phrofiad: </a:t>
                      </a:r>
                      <a:endParaRPr lang="cy-GB" b="0" i="1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950"/>
                        </a:lnSpc>
                        <a:buNone/>
                      </a:pPr>
                      <a:r>
                        <a:rPr lang="cy-GB" sz="16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Mathemateg a Rhifedd</a:t>
                      </a:r>
                    </a:p>
                    <a:p>
                      <a:pPr lvl="0">
                        <a:lnSpc>
                          <a:spcPts val="1950"/>
                        </a:lnSpc>
                        <a:buNone/>
                      </a:pPr>
                      <a:r>
                        <a:rPr lang="cy-GB" sz="1600" b="1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Area</a:t>
                      </a:r>
                      <a:r>
                        <a:rPr lang="cy-GB" sz="1600" b="1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of </a:t>
                      </a:r>
                      <a:r>
                        <a:rPr lang="cy-GB" sz="1600" b="1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Learning</a:t>
                      </a:r>
                      <a:r>
                        <a:rPr lang="cy-GB" sz="1600" b="1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  <a:r>
                        <a:rPr lang="cy-GB" sz="1600" b="1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</a:t>
                      </a:r>
                      <a:r>
                        <a:rPr lang="cy-GB" sz="1600" b="1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1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Experience</a:t>
                      </a:r>
                      <a:r>
                        <a:rPr lang="cy-GB" sz="1600" b="1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  <a:p>
                      <a:pPr lvl="0">
                        <a:lnSpc>
                          <a:spcPts val="1950"/>
                        </a:lnSpc>
                        <a:buNone/>
                      </a:pP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Mathematics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Numeracy</a:t>
                      </a:r>
                      <a:endParaRPr lang="cy-GB" sz="1600" b="1" i="1" dirty="0" err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950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Amcan y wers:   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Aims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of the 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lesson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  <a:p>
                      <a:pPr lvl="0">
                        <a:lnSpc>
                          <a:spcPts val="1950"/>
                        </a:lnSpc>
                        <a:buNone/>
                      </a:pPr>
                      <a:endParaRPr lang="cy-GB" sz="1600" b="0" i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Using</a:t>
                      </a: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‘Sawl?’ </a:t>
                      </a:r>
                      <a:r>
                        <a:rPr lang="cy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</a:t>
                      </a: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‘Faint?’ </a:t>
                      </a:r>
                      <a:r>
                        <a:rPr lang="cy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question</a:t>
                      </a: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patterns</a:t>
                      </a: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to </a:t>
                      </a:r>
                      <a:r>
                        <a:rPr lang="cy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learn</a:t>
                      </a: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more </a:t>
                      </a:r>
                      <a:r>
                        <a:rPr lang="cy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about</a:t>
                      </a:r>
                      <a:r>
                        <a:rPr lang="cy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2D </a:t>
                      </a:r>
                      <a:r>
                        <a:rPr lang="cy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shapes</a:t>
                      </a:r>
                      <a:endParaRPr lang="cy-GB" sz="16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1562860"/>
                  </a:ext>
                </a:extLst>
              </a:tr>
              <a:tr h="1784207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Gwybodaeth flaenorol: </a:t>
                      </a:r>
                      <a:endParaRPr lang="en-US" dirty="0"/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Previous knowledge:</a:t>
                      </a:r>
                      <a:endParaRPr lang="cy-GB" sz="1000" b="0" i="1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endParaRPr lang="cy-GB" sz="800" b="0" i="1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Can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name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2D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shapes</a:t>
                      </a:r>
                      <a:endParaRPr lang="en-US" sz="15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Understand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that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shapes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can be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feminine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or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masculine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nouns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yn Gymraeg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Geirfa allweddol / Ffocws iaith:</a:t>
                      </a:r>
                      <a:endParaRPr lang="cy-GB" sz="160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Key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vocabulary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/ 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Language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focus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endParaRPr lang="cy-GB" sz="1600" b="0" i="1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Learn the difference between the questions ‘</a:t>
                      </a:r>
                      <a:r>
                        <a:rPr lang="en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Faint?</a:t>
                      </a: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’** a ’</a:t>
                      </a:r>
                      <a:r>
                        <a:rPr lang="en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Sawl?</a:t>
                      </a: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’** whilst learning more about 2D shapes</a:t>
                      </a:r>
                      <a:endParaRPr lang="en-US" sz="16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0" lvl="0" indent="0">
                        <a:buClr>
                          <a:srgbClr val="000000"/>
                        </a:buClr>
                        <a:buNone/>
                      </a:pPr>
                      <a:endParaRPr lang="en-GB" sz="16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‘Sawl’ must be used at the beginning of questions that includes a singular noun e.g. Sawl </a:t>
                      </a:r>
                      <a:r>
                        <a:rPr lang="en-GB" sz="16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ymyl</a:t>
                      </a: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en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sydd</a:t>
                      </a: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en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gyda’r</a:t>
                      </a: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en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triongl</a:t>
                      </a: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?</a:t>
                      </a:r>
                      <a:endParaRPr lang="en-US" sz="16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0" lvl="0" indent="0">
                        <a:buClr>
                          <a:srgbClr val="000000"/>
                        </a:buClr>
                        <a:buNone/>
                      </a:pPr>
                      <a:endParaRPr lang="en-GB" sz="16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‘Faint’ must be used at the beginning of questions that includes a plural noun e.g. Faint o </a:t>
                      </a:r>
                      <a:r>
                        <a:rPr lang="en-GB" sz="1600" b="1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gorneli</a:t>
                      </a: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en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sydd</a:t>
                      </a: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en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gyda’r</a:t>
                      </a: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en-GB" sz="16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seren</a:t>
                      </a: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?</a:t>
                      </a:r>
                      <a:endParaRPr lang="en-US" sz="16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0" lvl="0" indent="0">
                        <a:buClr>
                          <a:srgbClr val="000000"/>
                        </a:buClr>
                        <a:buNone/>
                      </a:pPr>
                      <a:endParaRPr lang="en-GB" sz="16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Soft mutation after the preposition ‘</a:t>
                      </a:r>
                      <a:r>
                        <a:rPr lang="en-GB" sz="16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o</a:t>
                      </a:r>
                      <a:r>
                        <a:rPr lang="en-GB" sz="16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’.</a:t>
                      </a:r>
                      <a:endParaRPr lang="en-US" sz="16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Gweithgareddau Addysgu a Dysgu: </a:t>
                      </a:r>
                      <a:endParaRPr lang="en-US" dirty="0"/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Teaching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 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Learning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Activities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Revision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task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Use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flash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cards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or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pictures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on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a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Powerpoint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to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drill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the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different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shapes</a:t>
                      </a:r>
                      <a:endParaRPr lang="cy-GB" sz="15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lvl="0" indent="-34290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Play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500" b="0" i="1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‘</a:t>
                      </a:r>
                      <a:r>
                        <a:rPr lang="cy-GB" sz="1500" b="0" i="1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Splat</a:t>
                      </a:r>
                      <a:r>
                        <a:rPr lang="cy-GB" sz="1500" b="0" i="1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’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by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showing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pictures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of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shapes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on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the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whiteboard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using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fly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swatters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. The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learner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that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chooses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the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correct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shape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first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will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win!</a:t>
                      </a:r>
                      <a:endParaRPr lang="en-US" sz="15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Pass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a ball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around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the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class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as a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language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drill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to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teach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and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learn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the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question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patterns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 Sawl dosbarth sydd yn yr ysgol?  Faint o </a:t>
                      </a:r>
                      <a:r>
                        <a:rPr lang="cy-GB" sz="15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adeiriau sydd yn y dosbarth? Sawl ymyl sydd gyda’r triongl? Faint o </a:t>
                      </a:r>
                      <a:r>
                        <a:rPr lang="cy-GB" sz="1500" b="1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orneli sydd gyda’r seren? </a:t>
                      </a:r>
                      <a:endParaRPr lang="en-US" sz="15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Pair/Group work: Use the Mat Iaith and pocket dice which includes the shapes to practise </a:t>
                      </a:r>
                      <a:r>
                        <a:rPr lang="cy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asking</a:t>
                      </a: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’Sawl?/Faint?’</a:t>
                      </a:r>
                      <a:endParaRPr lang="en-US" sz="15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10573747"/>
                  </a:ext>
                </a:extLst>
              </a:tr>
              <a:tr h="2331742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6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Adnoddau:   </a:t>
                      </a:r>
                      <a:r>
                        <a:rPr lang="cy-GB" sz="1600" b="0" i="1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Resources</a:t>
                      </a:r>
                      <a:r>
                        <a:rPr lang="cy-GB" sz="16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endParaRPr lang="cy-GB" sz="1600" b="0" i="1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Flash cards / </a:t>
                      </a:r>
                      <a:r>
                        <a:rPr lang="en-GB" sz="15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Powerpoint</a:t>
                      </a:r>
                      <a:endParaRPr lang="en-GB" sz="15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Fly swatters</a:t>
                      </a:r>
                      <a:endParaRPr lang="en-US" sz="15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 ball</a:t>
                      </a:r>
                      <a:endParaRPr lang="en-US" sz="15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Pocket dice including the prepositions which are on the language mat</a:t>
                      </a:r>
                      <a:endParaRPr lang="en-US" sz="1500" b="0" i="0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cy-GB" sz="15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Mat Iaith </a:t>
                      </a:r>
                      <a:r>
                        <a:rPr lang="cy-GB" sz="1500" b="0" i="1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(</a:t>
                      </a:r>
                      <a:r>
                        <a:rPr lang="cy-GB" sz="1500" b="0" i="1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Language</a:t>
                      </a:r>
                      <a:r>
                        <a:rPr lang="cy-GB" sz="1500" b="0" i="1" u="none" strike="noStrike" noProof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 Mat)</a:t>
                      </a:r>
                      <a:endParaRPr lang="en-US" sz="1500" b="0" i="1" u="none" strike="noStrike" noProof="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8781783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7D48A2B8-AF6B-13D2-4F8D-82DF3B1AECA2}"/>
              </a:ext>
            </a:extLst>
          </p:cNvPr>
          <p:cNvSpPr txBox="1"/>
          <p:nvPr/>
        </p:nvSpPr>
        <p:spPr>
          <a:xfrm>
            <a:off x="233819" y="6140792"/>
            <a:ext cx="117243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600" u="sng" dirty="0"/>
              <a:t>**Note:</a:t>
            </a:r>
            <a:r>
              <a:rPr lang="cy-GB" sz="1600" dirty="0"/>
              <a:t> ‘Faint?’ and ‘Sawl?’ both mean ‘How many?’   We use ‘Faint’ + ‘o’ + plural words, e.g. ‘</a:t>
            </a:r>
            <a:r>
              <a:rPr lang="cy-GB" sz="1600" b="1" dirty="0"/>
              <a:t>Faint o gathod </a:t>
            </a:r>
            <a:r>
              <a:rPr lang="cy-GB" sz="1600" dirty="0"/>
              <a:t>wyt ti’n gweld?’ </a:t>
            </a:r>
          </a:p>
          <a:p>
            <a:r>
              <a:rPr lang="cy-GB" sz="1600" dirty="0"/>
              <a:t>We use ‘Sawl?’ + singular words, e.g. ‘</a:t>
            </a:r>
            <a:r>
              <a:rPr lang="cy-GB" sz="1600" b="1" dirty="0"/>
              <a:t>Sawl cath </a:t>
            </a:r>
            <a:r>
              <a:rPr lang="cy-GB" sz="1600" dirty="0"/>
              <a:t>wyt ti’n gweld?’</a:t>
            </a:r>
          </a:p>
        </p:txBody>
      </p:sp>
    </p:spTree>
    <p:extLst>
      <p:ext uri="{BB962C8B-B14F-4D97-AF65-F5344CB8AC3E}">
        <p14:creationId xmlns:p14="http://schemas.microsoft.com/office/powerpoint/2010/main" val="27035304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0D51723-B063-ADC3-A648-AE6DFC0895B5}"/>
              </a:ext>
            </a:extLst>
          </p:cNvPr>
          <p:cNvGraphicFramePr>
            <a:graphicFrameLocks noGrp="1"/>
          </p:cNvGraphicFramePr>
          <p:nvPr/>
        </p:nvGraphicFramePr>
        <p:xfrm>
          <a:off x="246873" y="4019878"/>
          <a:ext cx="8573332" cy="2501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3333">
                  <a:extLst>
                    <a:ext uri="{9D8B030D-6E8A-4147-A177-3AD203B41FA5}">
                      <a16:colId xmlns:a16="http://schemas.microsoft.com/office/drawing/2014/main" val="745978997"/>
                    </a:ext>
                  </a:extLst>
                </a:gridCol>
                <a:gridCol w="2143333">
                  <a:extLst>
                    <a:ext uri="{9D8B030D-6E8A-4147-A177-3AD203B41FA5}">
                      <a16:colId xmlns:a16="http://schemas.microsoft.com/office/drawing/2014/main" val="1971910226"/>
                    </a:ext>
                  </a:extLst>
                </a:gridCol>
                <a:gridCol w="2143333">
                  <a:extLst>
                    <a:ext uri="{9D8B030D-6E8A-4147-A177-3AD203B41FA5}">
                      <a16:colId xmlns:a16="http://schemas.microsoft.com/office/drawing/2014/main" val="3504774105"/>
                    </a:ext>
                  </a:extLst>
                </a:gridCol>
                <a:gridCol w="2143333">
                  <a:extLst>
                    <a:ext uri="{9D8B030D-6E8A-4147-A177-3AD203B41FA5}">
                      <a16:colId xmlns:a16="http://schemas.microsoft.com/office/drawing/2014/main" val="1031503477"/>
                    </a:ext>
                  </a:extLst>
                </a:gridCol>
              </a:tblGrid>
              <a:tr h="1250604">
                <a:tc>
                  <a:txBody>
                    <a:bodyPr/>
                    <a:lstStyle/>
                    <a:p>
                      <a:pPr algn="ctr"/>
                      <a:r>
                        <a:rPr lang="cy-GB" sz="2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Sgwâr</a:t>
                      </a:r>
                    </a:p>
                  </a:txBody>
                  <a:tcPr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Triongl</a:t>
                      </a:r>
                    </a:p>
                  </a:txBody>
                  <a:tcPr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Pentagon</a:t>
                      </a:r>
                    </a:p>
                  </a:txBody>
                  <a:tcPr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Hecsagon</a:t>
                      </a:r>
                    </a:p>
                  </a:txBody>
                  <a:tcPr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47244904"/>
                  </a:ext>
                </a:extLst>
              </a:tr>
              <a:tr h="1250604">
                <a:tc>
                  <a:txBody>
                    <a:bodyPr/>
                    <a:lstStyle/>
                    <a:p>
                      <a:pPr algn="ctr"/>
                      <a:r>
                        <a:rPr lang="cy-GB" sz="2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Heptagon</a:t>
                      </a:r>
                    </a:p>
                  </a:txBody>
                  <a:tcPr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Octagon</a:t>
                      </a:r>
                    </a:p>
                  </a:txBody>
                  <a:tcPr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Seren</a:t>
                      </a:r>
                    </a:p>
                  </a:txBody>
                  <a:tcPr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Petryal</a:t>
                      </a:r>
                    </a:p>
                  </a:txBody>
                  <a:tcPr>
                    <a:lnL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77302112"/>
                  </a:ext>
                </a:extLst>
              </a:tr>
            </a:tbl>
          </a:graphicData>
        </a:graphic>
      </p:graphicFrame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4C95ECEE-E366-1399-D333-06527B4E5DF2}"/>
              </a:ext>
            </a:extLst>
          </p:cNvPr>
          <p:cNvSpPr/>
          <p:nvPr/>
        </p:nvSpPr>
        <p:spPr>
          <a:xfrm>
            <a:off x="243144" y="228083"/>
            <a:ext cx="7865939" cy="1581397"/>
          </a:xfrm>
          <a:prstGeom prst="roundRect">
            <a:avLst/>
          </a:prstGeom>
          <a:solidFill>
            <a:srgbClr val="FFC000">
              <a:alpha val="70000"/>
            </a:srgbClr>
          </a:solidFill>
          <a:ln w="28575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5482FFA2-2DEC-A02E-F3EC-676FB6D224A3}"/>
              </a:ext>
            </a:extLst>
          </p:cNvPr>
          <p:cNvSpPr/>
          <p:nvPr/>
        </p:nvSpPr>
        <p:spPr>
          <a:xfrm>
            <a:off x="227208" y="1959551"/>
            <a:ext cx="7877875" cy="1895313"/>
          </a:xfrm>
          <a:prstGeom prst="roundRect">
            <a:avLst/>
          </a:prstGeom>
          <a:solidFill>
            <a:srgbClr val="FFC000">
              <a:alpha val="70000"/>
            </a:srgbClr>
          </a:solidFill>
          <a:ln w="28575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556F86C-240D-8282-F51A-C60F1CC3163A}"/>
              </a:ext>
            </a:extLst>
          </p:cNvPr>
          <p:cNvSpPr txBox="1"/>
          <p:nvPr/>
        </p:nvSpPr>
        <p:spPr>
          <a:xfrm>
            <a:off x="301081" y="243055"/>
            <a:ext cx="7750704" cy="149881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Sawl ...?</a:t>
            </a:r>
          </a:p>
          <a:p>
            <a:pPr algn="ctr"/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Sawl </a:t>
            </a:r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cornel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 sydd gyda’r ............?</a:t>
            </a:r>
          </a:p>
          <a:p>
            <a:pPr algn="ctr"/>
            <a:endParaRPr lang="cy-GB" sz="1600" dirty="0">
              <a:solidFill>
                <a:srgbClr val="002060"/>
              </a:solidFill>
              <a:latin typeface="Aptos"/>
              <a:cs typeface="Arial"/>
            </a:endParaRPr>
          </a:p>
          <a:p>
            <a:pPr algn="ctr"/>
            <a:r>
              <a:rPr lang="cy-GB" sz="2000" dirty="0">
                <a:solidFill>
                  <a:srgbClr val="002060"/>
                </a:solidFill>
                <a:latin typeface="Aptos"/>
                <a:cs typeface="Arial"/>
              </a:rPr>
              <a:t>Bydd angen defnyddio ‘Sawl ...?’ wrth ddefnyddio enwau </a:t>
            </a:r>
            <a:r>
              <a:rPr lang="cy-GB" sz="2000" b="1" dirty="0">
                <a:solidFill>
                  <a:srgbClr val="002060"/>
                </a:solidFill>
                <a:latin typeface="Aptos"/>
                <a:cs typeface="Arial"/>
              </a:rPr>
              <a:t>unigol</a:t>
            </a:r>
            <a:r>
              <a:rPr lang="cy-GB" sz="20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cy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16367C6-5B93-283A-C6EA-DC5E447673DD}"/>
              </a:ext>
            </a:extLst>
          </p:cNvPr>
          <p:cNvSpPr txBox="1"/>
          <p:nvPr/>
        </p:nvSpPr>
        <p:spPr>
          <a:xfrm>
            <a:off x="246742" y="1997223"/>
            <a:ext cx="7862043" cy="181588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Faint...?</a:t>
            </a:r>
          </a:p>
          <a:p>
            <a:pPr algn="ctr"/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 Faint o </a:t>
            </a:r>
            <a:r>
              <a:rPr lang="cy-GB" sz="2800" b="1" u="sng" dirty="0">
                <a:solidFill>
                  <a:srgbClr val="FF0000"/>
                </a:solidFill>
                <a:latin typeface="Aptos"/>
                <a:cs typeface="Arial"/>
              </a:rPr>
              <a:t>g</a:t>
            </a:r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orneli 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sydd gyda’r ............?</a:t>
            </a:r>
          </a:p>
          <a:p>
            <a:pPr algn="ctr"/>
            <a:endParaRPr lang="cy-GB" sz="1600" dirty="0">
              <a:solidFill>
                <a:srgbClr val="002060"/>
              </a:solidFill>
              <a:latin typeface="Aptos"/>
              <a:cs typeface="Arial"/>
            </a:endParaRPr>
          </a:p>
          <a:p>
            <a:pPr algn="ctr"/>
            <a:r>
              <a:rPr lang="cy-GB" sz="2000" dirty="0">
                <a:solidFill>
                  <a:srgbClr val="002060"/>
                </a:solidFill>
                <a:latin typeface="Aptos"/>
                <a:cs typeface="Arial"/>
              </a:rPr>
              <a:t>Bydd angen defnyddio ‘Faint o ...?’ wrth ddefnyddio enwau </a:t>
            </a:r>
            <a:r>
              <a:rPr lang="cy-GB" sz="2000" b="1" dirty="0">
                <a:solidFill>
                  <a:srgbClr val="002060"/>
                </a:solidFill>
                <a:latin typeface="Aptos"/>
                <a:cs typeface="Arial"/>
              </a:rPr>
              <a:t>lluosog</a:t>
            </a:r>
            <a:r>
              <a:rPr lang="cy-GB" sz="20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pPr algn="ctr"/>
            <a:r>
              <a:rPr lang="cy-GB" dirty="0">
                <a:solidFill>
                  <a:srgbClr val="002060"/>
                </a:solidFill>
                <a:latin typeface="Aptos"/>
                <a:cs typeface="Arial"/>
              </a:rPr>
              <a:t>*Cofiwch am y </a:t>
            </a:r>
            <a:r>
              <a:rPr lang="cy-GB" b="1" dirty="0">
                <a:solidFill>
                  <a:srgbClr val="002060"/>
                </a:solidFill>
                <a:latin typeface="Aptos"/>
                <a:cs typeface="Arial"/>
              </a:rPr>
              <a:t>treiglad meddal</a:t>
            </a:r>
            <a:r>
              <a:rPr lang="cy-GB" dirty="0">
                <a:solidFill>
                  <a:srgbClr val="002060"/>
                </a:solidFill>
                <a:latin typeface="Aptos"/>
                <a:cs typeface="Arial"/>
              </a:rPr>
              <a:t> ar ôl '</a:t>
            </a:r>
            <a:r>
              <a:rPr lang="cy-GB" b="1" dirty="0">
                <a:solidFill>
                  <a:srgbClr val="002060"/>
                </a:solidFill>
                <a:latin typeface="Aptos"/>
                <a:cs typeface="Arial"/>
              </a:rPr>
              <a:t>o</a:t>
            </a:r>
            <a:r>
              <a:rPr lang="cy-GB" dirty="0">
                <a:solidFill>
                  <a:srgbClr val="002060"/>
                </a:solidFill>
                <a:latin typeface="Aptos"/>
                <a:cs typeface="Arial"/>
              </a:rPr>
              <a:t>'</a:t>
            </a: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4AB8CAA1-3B1B-82DE-EF75-EE2C4E54AE8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608051"/>
              </p:ext>
            </p:extLst>
          </p:nvPr>
        </p:nvGraphicFramePr>
        <p:xfrm>
          <a:off x="9029203" y="2445795"/>
          <a:ext cx="2879472" cy="40752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39736">
                  <a:extLst>
                    <a:ext uri="{9D8B030D-6E8A-4147-A177-3AD203B41FA5}">
                      <a16:colId xmlns:a16="http://schemas.microsoft.com/office/drawing/2014/main" val="1291013316"/>
                    </a:ext>
                  </a:extLst>
                </a:gridCol>
                <a:gridCol w="1439736">
                  <a:extLst>
                    <a:ext uri="{9D8B030D-6E8A-4147-A177-3AD203B41FA5}">
                      <a16:colId xmlns:a16="http://schemas.microsoft.com/office/drawing/2014/main" val="4071498027"/>
                    </a:ext>
                  </a:extLst>
                </a:gridCol>
              </a:tblGrid>
              <a:tr h="687658">
                <a:tc gridSpan="2"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Geirfa allweddol</a:t>
                      </a:r>
                    </a:p>
                  </a:txBody>
                  <a:tcPr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7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8999373"/>
                  </a:ext>
                </a:extLst>
              </a:tr>
              <a:tr h="548268">
                <a:tc>
                  <a:txBody>
                    <a:bodyPr/>
                    <a:lstStyle/>
                    <a:p>
                      <a:pPr algn="ctr"/>
                      <a:r>
                        <a:rPr lang="cy-GB" sz="20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Unigol</a:t>
                      </a:r>
                    </a:p>
                  </a:txBody>
                  <a:tcPr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7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Lluosog</a:t>
                      </a:r>
                    </a:p>
                  </a:txBody>
                  <a:tcPr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7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4353410"/>
                  </a:ext>
                </a:extLst>
              </a:tr>
              <a:tr h="946453">
                <a:tc>
                  <a:txBody>
                    <a:bodyPr/>
                    <a:lstStyle/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cornel (b)</a:t>
                      </a: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corneli</a:t>
                      </a: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229931"/>
                  </a:ext>
                </a:extLst>
              </a:tr>
              <a:tr h="946453">
                <a:tc>
                  <a:txBody>
                    <a:bodyPr/>
                    <a:lstStyle/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ochr (b)</a:t>
                      </a:r>
                      <a:endParaRPr lang="en-US" sz="20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ochrau</a:t>
                      </a: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00844543"/>
                  </a:ext>
                </a:extLst>
              </a:tr>
              <a:tr h="946453">
                <a:tc>
                  <a:txBody>
                    <a:bodyPr/>
                    <a:lstStyle/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ymyl (b/g)</a:t>
                      </a: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ymylon</a:t>
                      </a: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6999942"/>
                  </a:ext>
                </a:extLst>
              </a:tr>
            </a:tbl>
          </a:graphicData>
        </a:graphic>
      </p:graphicFrame>
      <p:sp>
        <p:nvSpPr>
          <p:cNvPr id="16" name="Rectangle 15">
            <a:extLst>
              <a:ext uri="{FF2B5EF4-FFF2-40B4-BE49-F238E27FC236}">
                <a16:creationId xmlns:a16="http://schemas.microsoft.com/office/drawing/2014/main" id="{C289B4F4-373F-70DE-578B-FEC8F7B48C39}"/>
              </a:ext>
            </a:extLst>
          </p:cNvPr>
          <p:cNvSpPr/>
          <p:nvPr/>
        </p:nvSpPr>
        <p:spPr>
          <a:xfrm>
            <a:off x="962434" y="4488370"/>
            <a:ext cx="737419" cy="634181"/>
          </a:xfrm>
          <a:prstGeom prst="rect">
            <a:avLst/>
          </a:prstGeom>
          <a:solidFill>
            <a:srgbClr val="FF0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7" name="Triangle 16">
            <a:extLst>
              <a:ext uri="{FF2B5EF4-FFF2-40B4-BE49-F238E27FC236}">
                <a16:creationId xmlns:a16="http://schemas.microsoft.com/office/drawing/2014/main" id="{ED6B165C-77F8-8D22-19FA-BE03DD735C62}"/>
              </a:ext>
            </a:extLst>
          </p:cNvPr>
          <p:cNvSpPr/>
          <p:nvPr/>
        </p:nvSpPr>
        <p:spPr>
          <a:xfrm>
            <a:off x="2967130" y="4488297"/>
            <a:ext cx="965245" cy="634181"/>
          </a:xfrm>
          <a:prstGeom prst="triangl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8" name="Regular Pentagon 17">
            <a:extLst>
              <a:ext uri="{FF2B5EF4-FFF2-40B4-BE49-F238E27FC236}">
                <a16:creationId xmlns:a16="http://schemas.microsoft.com/office/drawing/2014/main" id="{C75F22C9-B205-B8AD-CF1B-13A3C3F65315}"/>
              </a:ext>
            </a:extLst>
          </p:cNvPr>
          <p:cNvSpPr/>
          <p:nvPr/>
        </p:nvSpPr>
        <p:spPr>
          <a:xfrm>
            <a:off x="5237965" y="4488370"/>
            <a:ext cx="742330" cy="634181"/>
          </a:xfrm>
          <a:prstGeom prst="pentagon">
            <a:avLst/>
          </a:prstGeom>
          <a:solidFill>
            <a:schemeClr val="accent2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9" name="Hexagon 18">
            <a:extLst>
              <a:ext uri="{FF2B5EF4-FFF2-40B4-BE49-F238E27FC236}">
                <a16:creationId xmlns:a16="http://schemas.microsoft.com/office/drawing/2014/main" id="{CF269E4F-C231-C4F7-1478-63FDB218E9ED}"/>
              </a:ext>
            </a:extLst>
          </p:cNvPr>
          <p:cNvSpPr/>
          <p:nvPr/>
        </p:nvSpPr>
        <p:spPr>
          <a:xfrm>
            <a:off x="7412622" y="4488298"/>
            <a:ext cx="766916" cy="634181"/>
          </a:xfrm>
          <a:prstGeom prst="hexagon">
            <a:avLst/>
          </a:prstGeom>
          <a:solidFill>
            <a:srgbClr val="FF40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0" name="Octagon 19">
            <a:extLst>
              <a:ext uri="{FF2B5EF4-FFF2-40B4-BE49-F238E27FC236}">
                <a16:creationId xmlns:a16="http://schemas.microsoft.com/office/drawing/2014/main" id="{C547F9FB-7F8B-B260-EF58-B28021625E53}"/>
              </a:ext>
            </a:extLst>
          </p:cNvPr>
          <p:cNvSpPr/>
          <p:nvPr/>
        </p:nvSpPr>
        <p:spPr>
          <a:xfrm>
            <a:off x="3044653" y="5706235"/>
            <a:ext cx="812845" cy="713571"/>
          </a:xfrm>
          <a:prstGeom prst="octagon">
            <a:avLst/>
          </a:prstGeom>
          <a:solidFill>
            <a:srgbClr val="00B05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4" name="Process 23">
            <a:extLst>
              <a:ext uri="{FF2B5EF4-FFF2-40B4-BE49-F238E27FC236}">
                <a16:creationId xmlns:a16="http://schemas.microsoft.com/office/drawing/2014/main" id="{617F0BDD-D257-2094-0204-DE6882081652}"/>
              </a:ext>
            </a:extLst>
          </p:cNvPr>
          <p:cNvSpPr/>
          <p:nvPr/>
        </p:nvSpPr>
        <p:spPr>
          <a:xfrm>
            <a:off x="7146615" y="5827966"/>
            <a:ext cx="1298930" cy="477374"/>
          </a:xfrm>
          <a:prstGeom prst="flowChartProcess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" name="5-point Star 1">
            <a:extLst>
              <a:ext uri="{FF2B5EF4-FFF2-40B4-BE49-F238E27FC236}">
                <a16:creationId xmlns:a16="http://schemas.microsoft.com/office/drawing/2014/main" id="{1A4F347A-1877-DC69-C618-97E5CF2A355B}"/>
              </a:ext>
            </a:extLst>
          </p:cNvPr>
          <p:cNvSpPr/>
          <p:nvPr/>
        </p:nvSpPr>
        <p:spPr>
          <a:xfrm>
            <a:off x="5176871" y="5684428"/>
            <a:ext cx="863784" cy="733194"/>
          </a:xfrm>
          <a:prstGeom prst="star5">
            <a:avLst/>
          </a:prstGeom>
          <a:solidFill>
            <a:srgbClr val="FFC0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" name="Heptagon 2">
            <a:extLst>
              <a:ext uri="{FF2B5EF4-FFF2-40B4-BE49-F238E27FC236}">
                <a16:creationId xmlns:a16="http://schemas.microsoft.com/office/drawing/2014/main" id="{296C3DBA-32C0-4F69-0563-A0F8FE760D8B}"/>
              </a:ext>
            </a:extLst>
          </p:cNvPr>
          <p:cNvSpPr/>
          <p:nvPr/>
        </p:nvSpPr>
        <p:spPr>
          <a:xfrm>
            <a:off x="873154" y="5696713"/>
            <a:ext cx="915980" cy="741128"/>
          </a:xfrm>
          <a:prstGeom prst="heptagon">
            <a:avLst/>
          </a:prstGeom>
          <a:solidFill>
            <a:srgbClr val="923AD6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9" name="TextBox 4">
            <a:extLst>
              <a:ext uri="{FF2B5EF4-FFF2-40B4-BE49-F238E27FC236}">
                <a16:creationId xmlns:a16="http://schemas.microsoft.com/office/drawing/2014/main" id="{99E52878-4707-31FB-1840-9CBDF81908BD}"/>
              </a:ext>
            </a:extLst>
          </p:cNvPr>
          <p:cNvSpPr txBox="1"/>
          <p:nvPr/>
        </p:nvSpPr>
        <p:spPr>
          <a:xfrm>
            <a:off x="8446838" y="559700"/>
            <a:ext cx="3490385" cy="919401"/>
          </a:xfrm>
          <a:prstGeom prst="roundRect">
            <a:avLst/>
          </a:prstGeom>
          <a:solidFill>
            <a:srgbClr val="00206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4800" b="1" dirty="0">
                <a:solidFill>
                  <a:schemeClr val="bg1"/>
                </a:solidFill>
                <a:latin typeface="Aptos"/>
                <a:cs typeface="Arial"/>
              </a:rPr>
              <a:t>Siapiau 2D</a:t>
            </a:r>
            <a:endParaRPr lang="en-US" sz="4800" b="1">
              <a:solidFill>
                <a:schemeClr val="bg1"/>
              </a:solidFill>
              <a:latin typeface="Aptos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56805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FDD017-C159-BC70-424F-CCA49C84C1F5}"/>
              </a:ext>
            </a:extLst>
          </p:cNvPr>
          <p:cNvSpPr txBox="1"/>
          <p:nvPr/>
        </p:nvSpPr>
        <p:spPr>
          <a:xfrm>
            <a:off x="3176074" y="227281"/>
            <a:ext cx="5840527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Gwaith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pâr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   </a:t>
            </a:r>
            <a:r>
              <a:rPr lang="en-US" sz="4000" i="1" dirty="0">
                <a:solidFill>
                  <a:schemeClr val="bg1"/>
                </a:solidFill>
                <a:latin typeface="Aptos"/>
                <a:cs typeface="Arial"/>
              </a:rPr>
              <a:t>Pair work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7159A45C-E54E-83B4-41BC-4F2212CC348B}"/>
              </a:ext>
            </a:extLst>
          </p:cNvPr>
          <p:cNvSpPr txBox="1">
            <a:spLocks/>
          </p:cNvSpPr>
          <p:nvPr/>
        </p:nvSpPr>
        <p:spPr>
          <a:xfrm>
            <a:off x="1136727" y="1570077"/>
            <a:ext cx="9926510" cy="3960547"/>
          </a:xfrm>
          <a:prstGeom prst="roundRect">
            <a:avLst/>
          </a:prstGeom>
          <a:solidFill>
            <a:srgbClr val="FFC000">
              <a:alpha val="70000"/>
            </a:srgbClr>
          </a:solidFill>
          <a:ln w="28575">
            <a:noFill/>
          </a:ln>
        </p:spPr>
        <p:txBody>
          <a:bodyPr vert="horz" lIns="91440" tIns="45720" rIns="91440" bIns="45720" rtlCol="0" anchor="t">
            <a:normAutofit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002060"/>
                </a:solidFill>
                <a:latin typeface="Aptos"/>
                <a:cs typeface="Arial"/>
              </a:rPr>
              <a:t>In pairs, choose an Area of Learning and Experience</a:t>
            </a:r>
            <a:endParaRPr lang="en-US" dirty="0"/>
          </a:p>
          <a:p>
            <a:pPr marL="0" indent="0">
              <a:buNone/>
            </a:pPr>
            <a:endParaRPr lang="en-GB" sz="2400">
              <a:solidFill>
                <a:srgbClr val="002060"/>
              </a:solidFill>
              <a:latin typeface="Aptos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002060"/>
                </a:solidFill>
                <a:latin typeface="Aptos"/>
                <a:cs typeface="Arial"/>
              </a:rPr>
              <a:t>Plan a lesson which has a clear language focus</a:t>
            </a:r>
          </a:p>
          <a:p>
            <a:endParaRPr lang="en-GB" sz="2400">
              <a:solidFill>
                <a:srgbClr val="002060"/>
              </a:solidFill>
              <a:latin typeface="Aptos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002060"/>
                </a:solidFill>
                <a:latin typeface="Aptos"/>
                <a:cs typeface="Arial"/>
              </a:rPr>
              <a:t>Remember to revise previous language patterns</a:t>
            </a:r>
          </a:p>
          <a:p>
            <a:endParaRPr lang="en-GB" sz="2400">
              <a:solidFill>
                <a:srgbClr val="002060"/>
              </a:solidFill>
              <a:latin typeface="Aptos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002060"/>
                </a:solidFill>
                <a:latin typeface="Aptos"/>
                <a:cs typeface="Arial"/>
              </a:rPr>
              <a:t>Remember to use language acquisition pedagogy, e.g. language drills, singing, listening tasks, games, pair work, group work, etc...</a:t>
            </a:r>
          </a:p>
          <a:p>
            <a:pPr marL="0" indent="0">
              <a:buNone/>
            </a:pPr>
            <a:endParaRPr lang="en-GB" sz="2400">
              <a:solidFill>
                <a:srgbClr val="002060"/>
              </a:solidFill>
              <a:latin typeface="Aptos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002060"/>
                </a:solidFill>
                <a:latin typeface="Aptos"/>
                <a:ea typeface="Calibri" panose="020F0502020204030204"/>
                <a:cs typeface="Calibri" panose="020F0502020204030204"/>
              </a:rPr>
              <a:t>Do the pupils need a Language Mat?  Plan and prepare the mat.</a:t>
            </a:r>
          </a:p>
          <a:p>
            <a:pPr marL="0" indent="0">
              <a:buNone/>
            </a:pPr>
            <a:endParaRPr lang="en-GB">
              <a:solidFill>
                <a:srgbClr val="000000"/>
              </a:solidFill>
              <a:latin typeface="Arial"/>
              <a:cs typeface="Arial"/>
            </a:endParaRPr>
          </a:p>
        </p:txBody>
      </p:sp>
      <p:pic>
        <p:nvPicPr>
          <p:cNvPr id="5" name="Picture 4" descr="A pen and a book&#10;&#10;Description automatically generated">
            <a:extLst>
              <a:ext uri="{FF2B5EF4-FFF2-40B4-BE49-F238E27FC236}">
                <a16:creationId xmlns:a16="http://schemas.microsoft.com/office/drawing/2014/main" id="{1390B744-81EA-3EDB-191D-35047A273E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198166" y="1279296"/>
            <a:ext cx="2673681" cy="2069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8979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FDD017-C159-BC70-424F-CCA49C84C1F5}"/>
              </a:ext>
            </a:extLst>
          </p:cNvPr>
          <p:cNvSpPr txBox="1"/>
          <p:nvPr/>
        </p:nvSpPr>
        <p:spPr>
          <a:xfrm>
            <a:off x="3908743" y="170746"/>
            <a:ext cx="4375580" cy="510778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Cynllun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Gwers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   </a:t>
            </a:r>
            <a:r>
              <a:rPr lang="en-US" sz="2400" i="1" dirty="0">
                <a:solidFill>
                  <a:schemeClr val="bg1"/>
                </a:solidFill>
                <a:latin typeface="Aptos"/>
                <a:cs typeface="Arial"/>
              </a:rPr>
              <a:t>Lesson Plan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DB12038-6563-21DB-660A-EAD68AFDB2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3053760"/>
              </p:ext>
            </p:extLst>
          </p:nvPr>
        </p:nvGraphicFramePr>
        <p:xfrm>
          <a:off x="157046" y="883617"/>
          <a:ext cx="11887198" cy="509262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400425">
                  <a:extLst>
                    <a:ext uri="{9D8B030D-6E8A-4147-A177-3AD203B41FA5}">
                      <a16:colId xmlns:a16="http://schemas.microsoft.com/office/drawing/2014/main" val="1590422023"/>
                    </a:ext>
                  </a:extLst>
                </a:gridCol>
                <a:gridCol w="4237463">
                  <a:extLst>
                    <a:ext uri="{9D8B030D-6E8A-4147-A177-3AD203B41FA5}">
                      <a16:colId xmlns:a16="http://schemas.microsoft.com/office/drawing/2014/main" val="1519707528"/>
                    </a:ext>
                  </a:extLst>
                </a:gridCol>
                <a:gridCol w="4249310">
                  <a:extLst>
                    <a:ext uri="{9D8B030D-6E8A-4147-A177-3AD203B41FA5}">
                      <a16:colId xmlns:a16="http://schemas.microsoft.com/office/drawing/2014/main" val="2916761981"/>
                    </a:ext>
                  </a:extLst>
                </a:gridCol>
              </a:tblGrid>
              <a:tr h="818779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en-GB" sz="1600" b="1" noProof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Blwyddyn:</a:t>
                      </a: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en-GB" sz="1600" b="0" i="1" noProof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Year: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950"/>
                        </a:lnSpc>
                      </a:pPr>
                      <a:r>
                        <a:rPr lang="en-GB" sz="1600" b="1" noProof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Maes Dysgu a Phrofiad: </a:t>
                      </a:r>
                      <a:endParaRPr lang="en-GB" b="0" i="1" noProof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950"/>
                        </a:lnSpc>
                        <a:buNone/>
                      </a:pPr>
                      <a:r>
                        <a:rPr lang="en-GB" sz="1600" b="0" i="1" noProof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Area of Learning and Experience:</a:t>
                      </a:r>
                      <a:endParaRPr lang="en-GB" b="0" i="1" noProof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950"/>
                        </a:lnSpc>
                      </a:pPr>
                      <a:r>
                        <a:rPr lang="en-GB" sz="1600" b="1" noProof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Amcan y wers:</a:t>
                      </a:r>
                      <a:endParaRPr lang="en-GB" b="1" noProof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1950"/>
                        </a:lnSpc>
                        <a:buNone/>
                      </a:pPr>
                      <a:r>
                        <a:rPr lang="en-GB" sz="1600" b="0" i="1" noProof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Aims of the lesson:</a:t>
                      </a:r>
                      <a:endParaRPr lang="en-GB" b="0" i="1" noProof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1562860"/>
                  </a:ext>
                </a:extLst>
              </a:tr>
              <a:tr h="1952474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en-GB" sz="1600" b="1" noProof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Gwybodaeth flaenorol: </a:t>
                      </a:r>
                      <a:endParaRPr lang="en-GB" noProof="1"/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en-GB" sz="1600" b="0" i="1" noProof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Previous knowledge: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en-GB" sz="1600" b="1" noProof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Geirfa allweddol / Ffocws iaith:</a:t>
                      </a:r>
                      <a:endParaRPr lang="en-GB" sz="1600" noProof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en-GB" sz="1600" b="0" i="1" noProof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Key vocabulary / Language focus: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en-GB" sz="1600" b="1" noProof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Gweithgareddau Addysgu a Dysgu: </a:t>
                      </a:r>
                      <a:endParaRPr lang="en-GB" noProof="1"/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en-GB" sz="1600" b="0" i="1" noProof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Teaching and Learning Activities: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10573747"/>
                  </a:ext>
                </a:extLst>
              </a:tr>
              <a:tr h="2321375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en-GB" sz="1600" b="1" noProof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Adnoddau:</a:t>
                      </a:r>
                      <a:endParaRPr lang="en-GB" sz="1600" noProof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en-GB" sz="1600" b="0" i="1" noProof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Resources: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87817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38115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5999531-32A3-26CE-72F3-9B086775FB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CD138BB5-06B0-A1AF-B7F9-2F70AB3D17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85239D2-82C9-18D3-C5EE-A9DCD8AD78EF}"/>
              </a:ext>
            </a:extLst>
          </p:cNvPr>
          <p:cNvSpPr txBox="1"/>
          <p:nvPr/>
        </p:nvSpPr>
        <p:spPr>
          <a:xfrm>
            <a:off x="2258614" y="1537911"/>
            <a:ext cx="7675459" cy="3779758"/>
          </a:xfrm>
          <a:prstGeom prst="round2Diag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err="1">
                <a:solidFill>
                  <a:schemeClr val="bg1"/>
                </a:solidFill>
                <a:ea typeface="Calibri"/>
                <a:cs typeface="Calibri"/>
              </a:rPr>
              <a:t>Pob</a:t>
            </a:r>
            <a:r>
              <a:rPr lang="en-US" sz="5400" b="1">
                <a:solidFill>
                  <a:schemeClr val="bg1"/>
                </a:solidFill>
                <a:ea typeface="Calibri"/>
                <a:cs typeface="Calibri"/>
              </a:rPr>
              <a:t> </a:t>
            </a:r>
            <a:r>
              <a:rPr lang="en-US" sz="5400" b="1" err="1">
                <a:solidFill>
                  <a:schemeClr val="bg1"/>
                </a:solidFill>
                <a:ea typeface="Calibri"/>
                <a:cs typeface="Calibri"/>
              </a:rPr>
              <a:t>lwc</a:t>
            </a:r>
            <a:r>
              <a:rPr lang="en-US" sz="5400" b="1">
                <a:solidFill>
                  <a:schemeClr val="bg1"/>
                </a:solidFill>
                <a:ea typeface="Calibri"/>
                <a:cs typeface="Calibri"/>
              </a:rPr>
              <a:t> </a:t>
            </a:r>
            <a:r>
              <a:rPr lang="en-US" sz="5400" b="1" err="1">
                <a:solidFill>
                  <a:schemeClr val="bg1"/>
                </a:solidFill>
                <a:ea typeface="Calibri"/>
                <a:cs typeface="Calibri"/>
              </a:rPr>
              <a:t>yn</a:t>
            </a:r>
            <a:r>
              <a:rPr lang="en-US" sz="5400" b="1">
                <a:solidFill>
                  <a:schemeClr val="bg1"/>
                </a:solidFill>
                <a:ea typeface="Calibri"/>
                <a:cs typeface="Calibri"/>
              </a:rPr>
              <a:t> yr </a:t>
            </a:r>
            <a:r>
              <a:rPr lang="en-US" sz="5400" b="1" err="1">
                <a:solidFill>
                  <a:schemeClr val="bg1"/>
                </a:solidFill>
                <a:ea typeface="Calibri"/>
                <a:cs typeface="Calibri"/>
              </a:rPr>
              <a:t>ysgol</a:t>
            </a:r>
            <a:r>
              <a:rPr lang="en-US" sz="5400" b="1">
                <a:solidFill>
                  <a:schemeClr val="bg1"/>
                </a:solidFill>
                <a:ea typeface="Calibri"/>
                <a:cs typeface="Calibri"/>
              </a:rPr>
              <a:t>!</a:t>
            </a:r>
          </a:p>
          <a:p>
            <a:pPr algn="ctr"/>
            <a:endParaRPr lang="en-US" sz="5400" b="1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endParaRPr lang="en-US" sz="5400" b="1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5400" b="1">
                <a:solidFill>
                  <a:schemeClr val="bg1"/>
                </a:solidFill>
                <a:ea typeface="Calibri"/>
                <a:cs typeface="Calibri"/>
              </a:rPr>
              <a:t>Ewch amdani!</a:t>
            </a:r>
            <a:endParaRPr lang="en-US">
              <a:solidFill>
                <a:schemeClr val="bg1"/>
              </a:solidFill>
            </a:endParaRPr>
          </a:p>
        </p:txBody>
      </p:sp>
      <p:pic>
        <p:nvPicPr>
          <p:cNvPr id="6" name="Picture 5" descr="A pink and white logo&#10;&#10;Description automatically generated">
            <a:extLst>
              <a:ext uri="{FF2B5EF4-FFF2-40B4-BE49-F238E27FC236}">
                <a16:creationId xmlns:a16="http://schemas.microsoft.com/office/drawing/2014/main" id="{8C9FBA0D-B12E-B16D-0D01-727E816D01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253" y="51919"/>
            <a:ext cx="2667000" cy="987172"/>
          </a:xfrm>
          <a:prstGeom prst="rect">
            <a:avLst/>
          </a:prstGeom>
        </p:spPr>
      </p:pic>
      <p:pic>
        <p:nvPicPr>
          <p:cNvPr id="12" name="Graphic 11" descr="Star with solid fill">
            <a:extLst>
              <a:ext uri="{FF2B5EF4-FFF2-40B4-BE49-F238E27FC236}">
                <a16:creationId xmlns:a16="http://schemas.microsoft.com/office/drawing/2014/main" id="{7A8389DC-E022-CBB7-098F-2619D938C2E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243861" y="2572215"/>
            <a:ext cx="1713570" cy="1713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6716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e290860-00c3-4563-84af-61c49c5fda71">
      <Terms xmlns="http://schemas.microsoft.com/office/infopath/2007/PartnerControls"/>
    </lcf76f155ced4ddcb4097134ff3c332f>
    <TaxCatchAll xmlns="6c16a7c9-3119-4e12-91f3-1db7792fc1f1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E4F8DF7EFA3C4498F61FF0193699BE8" ma:contentTypeVersion="12" ma:contentTypeDescription="Create a new document." ma:contentTypeScope="" ma:versionID="ea7d24a8cda13c7ad8e8c4fd4f86dbf9">
  <xsd:schema xmlns:xsd="http://www.w3.org/2001/XMLSchema" xmlns:xs="http://www.w3.org/2001/XMLSchema" xmlns:p="http://schemas.microsoft.com/office/2006/metadata/properties" xmlns:ns2="fe290860-00c3-4563-84af-61c49c5fda71" xmlns:ns3="6c16a7c9-3119-4e12-91f3-1db7792fc1f1" targetNamespace="http://schemas.microsoft.com/office/2006/metadata/properties" ma:root="true" ma:fieldsID="e5eb27296f03b00a7c776337915c6f0a" ns2:_="" ns3:_="">
    <xsd:import namespace="fe290860-00c3-4563-84af-61c49c5fda71"/>
    <xsd:import namespace="6c16a7c9-3119-4e12-91f3-1db7792fc1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290860-00c3-4563-84af-61c49c5fda7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BillingMetadata" ma:index="1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16a7c9-3119-4e12-91f3-1db7792fc1f1" elementFormDefault="qualified">
    <xsd:import namespace="http://schemas.microsoft.com/office/2006/documentManagement/types"/>
    <xsd:import namespace="http://schemas.microsoft.com/office/infopath/2007/PartnerControls"/>
    <xsd:element name="TaxCatchAll" ma:index="15" nillable="true" ma:displayName="Taxonomy Catch All Column" ma:hidden="true" ma:list="{1abe7ac3-576b-4144-82f8-2adb6e0c25cd}" ma:internalName="TaxCatchAll" ma:showField="CatchAllData" ma:web="6c16a7c9-3119-4e12-91f3-1db7792fc1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DF6E6E5-120F-47E4-9B12-56A3A7005826}">
  <ds:schemaRefs>
    <ds:schemaRef ds:uri="http://schemas.microsoft.com/office/2006/metadata/properties"/>
    <ds:schemaRef ds:uri="http://schemas.microsoft.com/office/infopath/2007/PartnerControls"/>
    <ds:schemaRef ds:uri="fe290860-00c3-4563-84af-61c49c5fda71"/>
    <ds:schemaRef ds:uri="6c16a7c9-3119-4e12-91f3-1db7792fc1f1"/>
  </ds:schemaRefs>
</ds:datastoreItem>
</file>

<file path=customXml/itemProps2.xml><?xml version="1.0" encoding="utf-8"?>
<ds:datastoreItem xmlns:ds="http://schemas.openxmlformats.org/officeDocument/2006/customXml" ds:itemID="{C379C0A3-DB93-412C-94A3-C1B2F523C2C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71DED64-3D4E-44EE-AFEF-07D66ED2D7D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e290860-00c3-4563-84af-61c49c5fda71"/>
    <ds:schemaRef ds:uri="6c16a7c9-3119-4e12-91f3-1db7792fc1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308</TotalTime>
  <Words>2415</Words>
  <Application>Microsoft Macintosh PowerPoint</Application>
  <PresentationFormat>Widescreen</PresentationFormat>
  <Paragraphs>356</Paragraphs>
  <Slides>23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Aptos</vt:lpstr>
      <vt:lpstr>Aptos Display</vt:lpstr>
      <vt:lpstr>Arial</vt:lpstr>
      <vt:lpstr>Arial,Sans-Serif</vt:lpstr>
      <vt:lpstr>Calibri</vt:lpstr>
      <vt:lpstr>Liberation Sans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Ieithoedd, Llythrennedd a Chyfathrebu           Languages, Literacy and Communication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Rhian Abbott</cp:lastModifiedBy>
  <cp:revision>169</cp:revision>
  <dcterms:created xsi:type="dcterms:W3CDTF">2013-07-15T20:26:40Z</dcterms:created>
  <dcterms:modified xsi:type="dcterms:W3CDTF">2025-12-01T17:01:21Z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0x010100FE4F8DF7EFA3C4498F61FF0193699BE8</vt:lpwstr>
  </property>
  <property fmtid="{D5CDD505-2E9C-101B-9397-08002B2CF9AE}" pid="3" name="Order">
    <vt:r8>682600</vt:r8>
  </property>
  <property fmtid="{D5CDD505-2E9C-101B-9397-08002B2CF9AE}" pid="4" name="TriggerFlowInfo">
    <vt:lpwstr/>
  </property>
  <property fmtid="{D5CDD505-2E9C-101B-9397-08002B2CF9AE}" pid="5" name="_SourceUrl">
    <vt:lpwstr/>
  </property>
  <property fmtid="{D5CDD505-2E9C-101B-9397-08002B2CF9AE}" pid="6" name="_SharedFileIndex">
    <vt:lpwstr/>
  </property>
  <property fmtid="{D5CDD505-2E9C-101B-9397-08002B2CF9AE}" pid="7" name="ComplianceAssetId">
    <vt:lpwstr/>
  </property>
  <property fmtid="{D5CDD505-2E9C-101B-9397-08002B2CF9AE}" pid="8" name="_activity">
    <vt:lpwstr>{"FileActivityType":"9","FileActivityTimeStamp":"2025-02-10T16:38:39.293Z","FileActivityUsersOnPage":[{"DisplayName":"Mari Powell","Id":"mari.powell@uwtsd.ac.uk"},{"DisplayName":"Aneirin Karadog","Id":"a.karadog@uwtsd.ac.uk"}],"FileActivityNavigationId":null}</vt:lpwstr>
  </property>
  <property fmtid="{D5CDD505-2E9C-101B-9397-08002B2CF9AE}" pid="9" name="_ExtendedDescription">
    <vt:lpwstr/>
  </property>
</Properties>
</file>