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2662" autoAdjust="0"/>
  </p:normalViewPr>
  <p:slideViewPr>
    <p:cSldViewPr snapToGrid="0">
      <p:cViewPr varScale="1">
        <p:scale>
          <a:sx n="83" d="100"/>
          <a:sy n="83" d="100"/>
        </p:scale>
        <p:origin x="1674"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BE5AE1A-E691-48E6-B7D2-22D395EB1F6A}" type="datetimeFigureOut">
              <a:rPr lang="en-GB" smtClean="0"/>
              <a:t>10/02/2023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0890925-9374-4B21-A791-43377E23CAFD}" type="slidenum">
              <a:rPr lang="en-GB" smtClean="0"/>
              <a:t>‹#›</a:t>
            </a:fld>
            <a:endParaRPr lang="en-GB"/>
          </a:p>
        </p:txBody>
      </p:sp>
    </p:spTree>
    <p:extLst>
      <p:ext uri="{BB962C8B-B14F-4D97-AF65-F5344CB8AC3E}">
        <p14:creationId xmlns:p14="http://schemas.microsoft.com/office/powerpoint/2010/main" val="17829517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Speaker’s Note:</a:t>
            </a:r>
            <a:r>
              <a:rPr lang="en-GB" sz="1200" kern="1200" dirty="0">
                <a:solidFill>
                  <a:schemeClr val="tx1"/>
                </a:solidFill>
                <a:effectLst/>
                <a:latin typeface="+mn-lt"/>
                <a:ea typeface="+mn-ea"/>
                <a:cs typeface="+mn-cs"/>
              </a:rPr>
              <a:t>  Because it can be found in 47 countries all over the world, the DoubleTree Hotel is one of the most well-known properties that belong to the Hilton Worldwide hotel network and is also one of the hotels that Hilton Worldwide owns and operates. The hotel firm now operates in more than 600 sites throughout the globe, and its executives are enthusiastic about the possibility of the business growing even further. However, the high-quality services and facilities that are found to be improving the levels of customer satisfaction at DoubleTree Hotel are determined to be the primary strength of the brand. This finding was made after it was discovered that these are the factors that are causing an increase. The levels of customer satisfaction at the DoubleTree Hotel have been observed to be increasing as a result of this. It has been determined that offering services of a premium and high-quality level has had a substantial impact on the customers of the brand and has contributed to an increase in the customer base that continues to do business with the firm (Hilton.com, 2023).</a:t>
            </a:r>
          </a:p>
          <a:p>
            <a:endParaRPr lang="en-GB" dirty="0"/>
          </a:p>
        </p:txBody>
      </p:sp>
      <p:sp>
        <p:nvSpPr>
          <p:cNvPr id="4" name="Slide Number Placeholder 3"/>
          <p:cNvSpPr>
            <a:spLocks noGrp="1"/>
          </p:cNvSpPr>
          <p:nvPr>
            <p:ph type="sldNum" sz="quarter" idx="10"/>
          </p:nvPr>
        </p:nvSpPr>
        <p:spPr/>
        <p:txBody>
          <a:bodyPr/>
          <a:lstStyle/>
          <a:p>
            <a:fld id="{D0890925-9374-4B21-A791-43377E23CAFD}" type="slidenum">
              <a:rPr lang="en-GB" smtClean="0"/>
              <a:t>3</a:t>
            </a:fld>
            <a:endParaRPr lang="en-GB"/>
          </a:p>
        </p:txBody>
      </p:sp>
    </p:spTree>
    <p:extLst>
      <p:ext uri="{BB962C8B-B14F-4D97-AF65-F5344CB8AC3E}">
        <p14:creationId xmlns:p14="http://schemas.microsoft.com/office/powerpoint/2010/main" val="24390968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Speaker’s Note:</a:t>
            </a:r>
            <a:r>
              <a:rPr lang="en-GB" sz="1200" kern="1200" dirty="0">
                <a:solidFill>
                  <a:schemeClr val="tx1"/>
                </a:solidFill>
                <a:effectLst/>
                <a:latin typeface="+mn-lt"/>
                <a:ea typeface="+mn-ea"/>
                <a:cs typeface="+mn-cs"/>
              </a:rPr>
              <a:t>  The majority of guests staying at the DoubleTree Hotel are well-off, highly educated people who are in possession of significant amounts of disposable income. As a consequence of the company's commitment to maintaining high standards of quality and elegance across the business, the brand is able to effectively keep customers as a result of this devotion. In addition, there are no prerequisites necessary to become a customer of the brand as a result of the fact that DoubleTree Hotel has categorised, targeted, and positioned its services according to the level of income and education of its potential consumers. This allows the brand to accept customers from a wide variety of backgrounds. Because of the implementation of this plan, the company has been successful in maintaining a positive reputation in the industry, which has led to the accumulation of several benefits. (Wood, 2015).</a:t>
            </a:r>
          </a:p>
          <a:p>
            <a:endParaRPr lang="en-GB" dirty="0"/>
          </a:p>
        </p:txBody>
      </p:sp>
      <p:sp>
        <p:nvSpPr>
          <p:cNvPr id="4" name="Slide Number Placeholder 3"/>
          <p:cNvSpPr>
            <a:spLocks noGrp="1"/>
          </p:cNvSpPr>
          <p:nvPr>
            <p:ph type="sldNum" sz="quarter" idx="10"/>
          </p:nvPr>
        </p:nvSpPr>
        <p:spPr/>
        <p:txBody>
          <a:bodyPr/>
          <a:lstStyle/>
          <a:p>
            <a:fld id="{D0890925-9374-4B21-A791-43377E23CAFD}" type="slidenum">
              <a:rPr lang="en-GB" smtClean="0"/>
              <a:t>4</a:t>
            </a:fld>
            <a:endParaRPr lang="en-GB"/>
          </a:p>
        </p:txBody>
      </p:sp>
    </p:spTree>
    <p:extLst>
      <p:ext uri="{BB962C8B-B14F-4D97-AF65-F5344CB8AC3E}">
        <p14:creationId xmlns:p14="http://schemas.microsoft.com/office/powerpoint/2010/main" val="42457070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Speaker’s Note:</a:t>
            </a:r>
            <a:r>
              <a:rPr lang="en-GB" sz="1200" kern="1200" dirty="0">
                <a:solidFill>
                  <a:schemeClr val="tx1"/>
                </a:solidFill>
                <a:effectLst/>
                <a:latin typeface="+mn-lt"/>
                <a:ea typeface="+mn-ea"/>
                <a:cs typeface="+mn-cs"/>
              </a:rPr>
              <a:t>  With the aforementioned facts, it is clearly evident that the nature of DoubleTree Hotel is focused towards being a luxury brand which has been achieved by the brand in a proper manner. It has been reported that DoubleTree Hotel takes “First impression is the last impression” in a serious manner and thus during check-ins the customers of the brand are provided with a number of amenities which has been a means for the brand to ensure increased levels of engagement with the customers in the first place. The brand also seeks to increase the engagement of customers to further levels (Walker, 2013).</a:t>
            </a:r>
          </a:p>
          <a:p>
            <a:endParaRPr lang="en-GB" dirty="0"/>
          </a:p>
        </p:txBody>
      </p:sp>
      <p:sp>
        <p:nvSpPr>
          <p:cNvPr id="4" name="Slide Number Placeholder 3"/>
          <p:cNvSpPr>
            <a:spLocks noGrp="1"/>
          </p:cNvSpPr>
          <p:nvPr>
            <p:ph type="sldNum" sz="quarter" idx="10"/>
          </p:nvPr>
        </p:nvSpPr>
        <p:spPr/>
        <p:txBody>
          <a:bodyPr/>
          <a:lstStyle/>
          <a:p>
            <a:fld id="{D0890925-9374-4B21-A791-43377E23CAFD}" type="slidenum">
              <a:rPr lang="en-GB" smtClean="0"/>
              <a:t>5</a:t>
            </a:fld>
            <a:endParaRPr lang="en-GB"/>
          </a:p>
        </p:txBody>
      </p:sp>
    </p:spTree>
    <p:extLst>
      <p:ext uri="{BB962C8B-B14F-4D97-AF65-F5344CB8AC3E}">
        <p14:creationId xmlns:p14="http://schemas.microsoft.com/office/powerpoint/2010/main" val="19479105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Speaker’s Note:</a:t>
            </a:r>
            <a:r>
              <a:rPr lang="en-GB" sz="1200" kern="1200" dirty="0">
                <a:solidFill>
                  <a:schemeClr val="tx1"/>
                </a:solidFill>
                <a:effectLst/>
                <a:latin typeface="+mn-lt"/>
                <a:ea typeface="+mn-ea"/>
                <a:cs typeface="+mn-cs"/>
              </a:rPr>
              <a:t>  The guest services offered by the brand are found to be playing a significant role by making positive influences on the perspectives of the customers of DoubleTree Hotel. The hotel has ensured that the customers are able to have comfort during the whole stay and are served with the smallest necessities in proper duration. This has been a means for DoubleTree Hotel to provide customers with great levels of customer experience. DoubleTree Hotel is also found to be providing great after sales as well which has been another factor that has brought about an increased amount of customer base in the business and has paved way for the brand to grow in the hotel industry around the globe (</a:t>
            </a:r>
            <a:r>
              <a:rPr lang="en-GB" sz="1200" kern="1200" dirty="0" err="1">
                <a:solidFill>
                  <a:schemeClr val="tx1"/>
                </a:solidFill>
                <a:effectLst/>
                <a:latin typeface="+mn-lt"/>
                <a:ea typeface="+mn-ea"/>
                <a:cs typeface="+mn-cs"/>
              </a:rPr>
              <a:t>Niemelä</a:t>
            </a:r>
            <a:r>
              <a:rPr lang="en-GB" sz="1200" kern="1200" dirty="0">
                <a:solidFill>
                  <a:schemeClr val="tx1"/>
                </a:solidFill>
                <a:effectLst/>
                <a:latin typeface="+mn-lt"/>
                <a:ea typeface="+mn-ea"/>
                <a:cs typeface="+mn-cs"/>
              </a:rPr>
              <a:t>, 2019).</a:t>
            </a:r>
            <a:endParaRPr lang="en-GB" dirty="0"/>
          </a:p>
        </p:txBody>
      </p:sp>
      <p:sp>
        <p:nvSpPr>
          <p:cNvPr id="4" name="Slide Number Placeholder 3"/>
          <p:cNvSpPr>
            <a:spLocks noGrp="1"/>
          </p:cNvSpPr>
          <p:nvPr>
            <p:ph type="sldNum" sz="quarter" idx="10"/>
          </p:nvPr>
        </p:nvSpPr>
        <p:spPr/>
        <p:txBody>
          <a:bodyPr/>
          <a:lstStyle/>
          <a:p>
            <a:fld id="{D0890925-9374-4B21-A791-43377E23CAFD}" type="slidenum">
              <a:rPr lang="en-GB" smtClean="0"/>
              <a:t>6</a:t>
            </a:fld>
            <a:endParaRPr lang="en-GB"/>
          </a:p>
        </p:txBody>
      </p:sp>
    </p:spTree>
    <p:extLst>
      <p:ext uri="{BB962C8B-B14F-4D97-AF65-F5344CB8AC3E}">
        <p14:creationId xmlns:p14="http://schemas.microsoft.com/office/powerpoint/2010/main" val="42817818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Speaker’s Note:</a:t>
            </a:r>
            <a:r>
              <a:rPr lang="en-GB" sz="1200" kern="1200" dirty="0">
                <a:solidFill>
                  <a:schemeClr val="tx1"/>
                </a:solidFill>
                <a:effectLst/>
                <a:latin typeface="+mn-lt"/>
                <a:ea typeface="+mn-ea"/>
                <a:cs typeface="+mn-cs"/>
              </a:rPr>
              <a:t>  It is highly significant for the hotels to have a clear understanding of the services being offered by them. DoubleTree Hotel has maintained great delivery of services and amenities of facilities which have brought about increased levels of customer satisfaction which has ultimately shaped the image of the brand among its potential customers. On time delivery of high quality service is found to be functioning as a major beneficial factor for DoubleTree Hotel which has enabled it to deal with different issues and challenges that can hamper the experiences of the customers (</a:t>
            </a:r>
            <a:r>
              <a:rPr lang="en-GB" sz="1200" kern="1200" dirty="0" err="1">
                <a:solidFill>
                  <a:schemeClr val="tx1"/>
                </a:solidFill>
                <a:effectLst/>
                <a:latin typeface="+mn-lt"/>
                <a:ea typeface="+mn-ea"/>
                <a:cs typeface="+mn-cs"/>
              </a:rPr>
              <a:t>Tesone</a:t>
            </a:r>
            <a:r>
              <a:rPr lang="en-GB" sz="1200" kern="1200" dirty="0">
                <a:solidFill>
                  <a:schemeClr val="tx1"/>
                </a:solidFill>
                <a:effectLst/>
                <a:latin typeface="+mn-lt"/>
                <a:ea typeface="+mn-ea"/>
                <a:cs typeface="+mn-cs"/>
              </a:rPr>
              <a:t>, 2014). Through the evaluation of customer feedbacks, DoubleTree Hotel has worked towards improving the quality of services being offered. By providing services like free Wi-Fi, complimentary welcome drinks and signature chocolate chip cookies to customers, DoubleTree Hotel has earned a great reputation in the industry. As a result of such dedicated customer service, DoubleTree Hotel has experienced strong growth and achieved significant financial success.</a:t>
            </a:r>
          </a:p>
          <a:p>
            <a:endParaRPr lang="en-GB" dirty="0"/>
          </a:p>
        </p:txBody>
      </p:sp>
      <p:sp>
        <p:nvSpPr>
          <p:cNvPr id="4" name="Slide Number Placeholder 3"/>
          <p:cNvSpPr>
            <a:spLocks noGrp="1"/>
          </p:cNvSpPr>
          <p:nvPr>
            <p:ph type="sldNum" sz="quarter" idx="10"/>
          </p:nvPr>
        </p:nvSpPr>
        <p:spPr/>
        <p:txBody>
          <a:bodyPr/>
          <a:lstStyle/>
          <a:p>
            <a:fld id="{D0890925-9374-4B21-A791-43377E23CAFD}" type="slidenum">
              <a:rPr lang="en-GB" smtClean="0"/>
              <a:t>7</a:t>
            </a:fld>
            <a:endParaRPr lang="en-GB"/>
          </a:p>
        </p:txBody>
      </p:sp>
    </p:spTree>
    <p:extLst>
      <p:ext uri="{BB962C8B-B14F-4D97-AF65-F5344CB8AC3E}">
        <p14:creationId xmlns:p14="http://schemas.microsoft.com/office/powerpoint/2010/main" val="23042295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Speaker’s Note:</a:t>
            </a:r>
            <a:r>
              <a:rPr lang="en-GB" sz="1200" kern="1200" dirty="0">
                <a:solidFill>
                  <a:schemeClr val="tx1"/>
                </a:solidFill>
                <a:effectLst/>
                <a:latin typeface="+mn-lt"/>
                <a:ea typeface="+mn-ea"/>
                <a:cs typeface="+mn-cs"/>
              </a:rPr>
              <a:t>  The hospitality industry is a major contributor towards the economy of the globe which has been another reason why it becomes quite significant to make sure proper approaches are being employed in order to enhance the levels of sustainability of the hospitality industry around the globe. Moreover, the hotel industry is found to be a major contributor when it comes to employment. A huge number of workers are found to be employed in the industry who are found to be having significant skills and contribute towards the sustainability of the industry (</a:t>
            </a:r>
            <a:r>
              <a:rPr lang="en-GB" sz="1200" kern="1200" dirty="0" err="1">
                <a:solidFill>
                  <a:schemeClr val="tx1"/>
                </a:solidFill>
                <a:effectLst/>
                <a:latin typeface="+mn-lt"/>
                <a:ea typeface="+mn-ea"/>
                <a:cs typeface="+mn-cs"/>
              </a:rPr>
              <a:t>Doğan</a:t>
            </a:r>
            <a:r>
              <a:rPr lang="en-GB" sz="1200" kern="1200" dirty="0">
                <a:solidFill>
                  <a:schemeClr val="tx1"/>
                </a:solidFill>
                <a:effectLst/>
                <a:latin typeface="+mn-lt"/>
                <a:ea typeface="+mn-ea"/>
                <a:cs typeface="+mn-cs"/>
              </a:rPr>
              <a:t> and Yavuz, 2021).</a:t>
            </a:r>
          </a:p>
          <a:p>
            <a:endParaRPr lang="en-GB" dirty="0"/>
          </a:p>
        </p:txBody>
      </p:sp>
      <p:sp>
        <p:nvSpPr>
          <p:cNvPr id="4" name="Slide Number Placeholder 3"/>
          <p:cNvSpPr>
            <a:spLocks noGrp="1"/>
          </p:cNvSpPr>
          <p:nvPr>
            <p:ph type="sldNum" sz="quarter" idx="10"/>
          </p:nvPr>
        </p:nvSpPr>
        <p:spPr/>
        <p:txBody>
          <a:bodyPr/>
          <a:lstStyle/>
          <a:p>
            <a:fld id="{D0890925-9374-4B21-A791-43377E23CAFD}" type="slidenum">
              <a:rPr lang="en-GB" smtClean="0"/>
              <a:t>8</a:t>
            </a:fld>
            <a:endParaRPr lang="en-GB"/>
          </a:p>
        </p:txBody>
      </p:sp>
    </p:spTree>
    <p:extLst>
      <p:ext uri="{BB962C8B-B14F-4D97-AF65-F5344CB8AC3E}">
        <p14:creationId xmlns:p14="http://schemas.microsoft.com/office/powerpoint/2010/main" val="10496937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Speaker’s Note:</a:t>
            </a:r>
            <a:r>
              <a:rPr lang="en-GB" sz="1200" kern="1200" dirty="0">
                <a:solidFill>
                  <a:schemeClr val="tx1"/>
                </a:solidFill>
                <a:effectLst/>
                <a:latin typeface="+mn-lt"/>
                <a:ea typeface="+mn-ea"/>
                <a:cs typeface="+mn-cs"/>
              </a:rPr>
              <a:t>  It has come to light that a wide range of other industries are reliant on the hospitality sector, and the same is also true in the other direction. It has come to our attention that the transportation business, the food industry, event planning, and other related fields are among the most significant contributors to the hospitality sector. Because of this revelation, there has been an increase in the amount of reliance placed on the hospitality sector. In addition to this, it has been shown that the interconnectedness of numerous firms located all over the world creates a mesh or a network. This was observed by researchers. It has been demonstrated that the hotel industry is a prominent player inside this mesh and network. As a consequence of this, the relevance of the hospitality industry throughout the world is huge, and this significance is only going to increase as more time passes (Du et al., 2020).</a:t>
            </a:r>
          </a:p>
          <a:p>
            <a:endParaRPr lang="en-GB" dirty="0"/>
          </a:p>
        </p:txBody>
      </p:sp>
      <p:sp>
        <p:nvSpPr>
          <p:cNvPr id="4" name="Slide Number Placeholder 3"/>
          <p:cNvSpPr>
            <a:spLocks noGrp="1"/>
          </p:cNvSpPr>
          <p:nvPr>
            <p:ph type="sldNum" sz="quarter" idx="10"/>
          </p:nvPr>
        </p:nvSpPr>
        <p:spPr/>
        <p:txBody>
          <a:bodyPr/>
          <a:lstStyle/>
          <a:p>
            <a:fld id="{D0890925-9374-4B21-A791-43377E23CAFD}" type="slidenum">
              <a:rPr lang="en-GB" smtClean="0"/>
              <a:t>9</a:t>
            </a:fld>
            <a:endParaRPr lang="en-GB"/>
          </a:p>
        </p:txBody>
      </p:sp>
    </p:spTree>
    <p:extLst>
      <p:ext uri="{BB962C8B-B14F-4D97-AF65-F5344CB8AC3E}">
        <p14:creationId xmlns:p14="http://schemas.microsoft.com/office/powerpoint/2010/main" val="14427338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Speaker’s Note:</a:t>
            </a:r>
            <a:r>
              <a:rPr lang="en-GB" sz="1200" kern="1200" dirty="0">
                <a:solidFill>
                  <a:schemeClr val="tx1"/>
                </a:solidFill>
                <a:effectLst/>
                <a:latin typeface="+mn-lt"/>
                <a:ea typeface="+mn-ea"/>
                <a:cs typeface="+mn-cs"/>
              </a:rPr>
              <a:t>  The consumers are the most important aspect of the hospitality company, thus the companies that operate in this sector need to ensure that they have appropriate strategies and procedures in place to guarantee that their clients are happy with the services they get (</a:t>
            </a:r>
            <a:r>
              <a:rPr lang="en-GB" sz="1200" kern="1200" dirty="0" err="1">
                <a:solidFill>
                  <a:schemeClr val="tx1"/>
                </a:solidFill>
                <a:effectLst/>
                <a:latin typeface="+mn-lt"/>
                <a:ea typeface="+mn-ea"/>
                <a:cs typeface="+mn-cs"/>
              </a:rPr>
              <a:t>Reidhead</a:t>
            </a:r>
            <a:r>
              <a:rPr lang="en-GB" sz="1200" kern="1200" dirty="0">
                <a:solidFill>
                  <a:schemeClr val="tx1"/>
                </a:solidFill>
                <a:effectLst/>
                <a:latin typeface="+mn-lt"/>
                <a:ea typeface="+mn-ea"/>
                <a:cs typeface="+mn-cs"/>
              </a:rPr>
              <a:t>, 2020). In their business, DoubleTree Hotel has made considerable use of marketing, which has allowed the brand to learn more about the wants and requirements of its clients. This, in turn, has led to higher levels of customer satisfaction in the company's overall operations. At DoubleTree Hotel, this strategy has resulted in a substantial number of good effects on the levels of customer interaction, which is another component that has increased brand sustainability (</a:t>
            </a:r>
            <a:r>
              <a:rPr lang="en-GB" sz="1200" kern="1200" dirty="0" err="1">
                <a:solidFill>
                  <a:schemeClr val="tx1"/>
                </a:solidFill>
                <a:effectLst/>
                <a:latin typeface="+mn-lt"/>
                <a:ea typeface="+mn-ea"/>
                <a:cs typeface="+mn-cs"/>
              </a:rPr>
              <a:t>Czyzewska</a:t>
            </a:r>
            <a:r>
              <a:rPr lang="en-GB" sz="1200" kern="1200" dirty="0">
                <a:solidFill>
                  <a:schemeClr val="tx1"/>
                </a:solidFill>
                <a:effectLst/>
                <a:latin typeface="+mn-lt"/>
                <a:ea typeface="+mn-ea"/>
                <a:cs typeface="+mn-cs"/>
              </a:rPr>
              <a:t>, 2019).</a:t>
            </a:r>
          </a:p>
          <a:p>
            <a:endParaRPr lang="en-GB" dirty="0"/>
          </a:p>
        </p:txBody>
      </p:sp>
      <p:sp>
        <p:nvSpPr>
          <p:cNvPr id="4" name="Slide Number Placeholder 3"/>
          <p:cNvSpPr>
            <a:spLocks noGrp="1"/>
          </p:cNvSpPr>
          <p:nvPr>
            <p:ph type="sldNum" sz="quarter" idx="10"/>
          </p:nvPr>
        </p:nvSpPr>
        <p:spPr/>
        <p:txBody>
          <a:bodyPr/>
          <a:lstStyle/>
          <a:p>
            <a:fld id="{D0890925-9374-4B21-A791-43377E23CAFD}" type="slidenum">
              <a:rPr lang="en-GB" smtClean="0"/>
              <a:t>10</a:t>
            </a:fld>
            <a:endParaRPr lang="en-GB"/>
          </a:p>
        </p:txBody>
      </p:sp>
    </p:spTree>
    <p:extLst>
      <p:ext uri="{BB962C8B-B14F-4D97-AF65-F5344CB8AC3E}">
        <p14:creationId xmlns:p14="http://schemas.microsoft.com/office/powerpoint/2010/main" val="27396575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Speaker’s Note:</a:t>
            </a:r>
            <a:r>
              <a:rPr lang="en-GB" sz="1200" kern="1200" dirty="0">
                <a:solidFill>
                  <a:schemeClr val="tx1"/>
                </a:solidFill>
                <a:effectLst/>
                <a:latin typeface="+mn-lt"/>
                <a:ea typeface="+mn-ea"/>
                <a:cs typeface="+mn-cs"/>
              </a:rPr>
              <a:t>  In addition to marketing, DoubleTree Hotel has also made use of a strategy known as STP, which stands for segmentation, targeting, and positioning. This strategy has enabled the brand to segment the customers in accordance with the demands, and as a result, targeting them, positioning them, and meeting the needs or expectations of the customer has been quite convenient for the brand. DoubleTree Hotel has been able to take in a broad quantity of benefits in their business thanks to these combinational tactics, which has been a means to boost competitive dominance in the hotel sector around the world (</a:t>
            </a:r>
            <a:r>
              <a:rPr lang="en-GB" sz="1200" kern="1200" dirty="0" err="1">
                <a:solidFill>
                  <a:schemeClr val="tx1"/>
                </a:solidFill>
                <a:effectLst/>
                <a:latin typeface="+mn-lt"/>
                <a:ea typeface="+mn-ea"/>
                <a:cs typeface="+mn-cs"/>
              </a:rPr>
              <a:t>Mwiti</a:t>
            </a:r>
            <a:r>
              <a:rPr lang="en-GB" sz="1200" kern="1200" dirty="0">
                <a:solidFill>
                  <a:schemeClr val="tx1"/>
                </a:solidFill>
                <a:effectLst/>
                <a:latin typeface="+mn-lt"/>
                <a:ea typeface="+mn-ea"/>
                <a:cs typeface="+mn-cs"/>
              </a:rPr>
              <a:t>, 2020). By using strategies such as segmentation, targeting, and positioning, DoubleTree Hotel has developed an understanding of the requirements and expectations of clients residing in a variety of geographic regions (O’Gorman, 2010). Because of this, the company has been able to select products and services that are going to live up to the standards set by its consumers.</a:t>
            </a:r>
            <a:endParaRPr lang="en-GB" dirty="0"/>
          </a:p>
        </p:txBody>
      </p:sp>
      <p:sp>
        <p:nvSpPr>
          <p:cNvPr id="4" name="Slide Number Placeholder 3"/>
          <p:cNvSpPr>
            <a:spLocks noGrp="1"/>
          </p:cNvSpPr>
          <p:nvPr>
            <p:ph type="sldNum" sz="quarter" idx="10"/>
          </p:nvPr>
        </p:nvSpPr>
        <p:spPr/>
        <p:txBody>
          <a:bodyPr/>
          <a:lstStyle/>
          <a:p>
            <a:fld id="{D0890925-9374-4B21-A791-43377E23CAFD}" type="slidenum">
              <a:rPr lang="en-GB" smtClean="0"/>
              <a:t>11</a:t>
            </a:fld>
            <a:endParaRPr lang="en-GB"/>
          </a:p>
        </p:txBody>
      </p:sp>
    </p:spTree>
    <p:extLst>
      <p:ext uri="{BB962C8B-B14F-4D97-AF65-F5344CB8AC3E}">
        <p14:creationId xmlns:p14="http://schemas.microsoft.com/office/powerpoint/2010/main" val="15142872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Speaker’s Note:</a:t>
            </a:r>
            <a:r>
              <a:rPr lang="en-GB" sz="1200" kern="1200" dirty="0">
                <a:solidFill>
                  <a:schemeClr val="tx1"/>
                </a:solidFill>
                <a:effectLst/>
                <a:latin typeface="+mn-lt"/>
                <a:ea typeface="+mn-ea"/>
                <a:cs typeface="+mn-cs"/>
              </a:rPr>
              <a:t>  In conclusion, it can be said that DoubleTree Hotel has been able to adopt good measures which have helped the brand deal with the customers in a proper manner which has ultimately enhanced the functioning of the business in the industry. In addition to that, the use of proper marketing strategies to meet the expectations of the customers and the enhancement of the quality of services offered to the customers has been also a major means which has increased brand sustainability and has increased the growth and development of the business organisation. </a:t>
            </a:r>
            <a:endParaRPr lang="en-GB" dirty="0"/>
          </a:p>
        </p:txBody>
      </p:sp>
      <p:sp>
        <p:nvSpPr>
          <p:cNvPr id="4" name="Slide Number Placeholder 3"/>
          <p:cNvSpPr>
            <a:spLocks noGrp="1"/>
          </p:cNvSpPr>
          <p:nvPr>
            <p:ph type="sldNum" sz="quarter" idx="10"/>
          </p:nvPr>
        </p:nvSpPr>
        <p:spPr/>
        <p:txBody>
          <a:bodyPr/>
          <a:lstStyle/>
          <a:p>
            <a:fld id="{D0890925-9374-4B21-A791-43377E23CAFD}" type="slidenum">
              <a:rPr lang="en-GB" smtClean="0"/>
              <a:t>12</a:t>
            </a:fld>
            <a:endParaRPr lang="en-GB"/>
          </a:p>
        </p:txBody>
      </p:sp>
    </p:spTree>
    <p:extLst>
      <p:ext uri="{BB962C8B-B14F-4D97-AF65-F5344CB8AC3E}">
        <p14:creationId xmlns:p14="http://schemas.microsoft.com/office/powerpoint/2010/main" val="141841232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A2E813C8-261A-4F88-980B-60684F491F02}" type="datetimeFigureOut">
              <a:rPr lang="en-GB" smtClean="0"/>
              <a:t>10/02/2023</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CEFACED6-C691-4ACE-89FF-12F987DD236F}"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381461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2E813C8-261A-4F88-980B-60684F491F02}" type="datetimeFigureOut">
              <a:rPr lang="en-GB" smtClean="0"/>
              <a:t>10/02/2023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FACED6-C691-4ACE-89FF-12F987DD236F}" type="slidenum">
              <a:rPr lang="en-GB" smtClean="0"/>
              <a:t>‹#›</a:t>
            </a:fld>
            <a:endParaRPr lang="en-GB"/>
          </a:p>
        </p:txBody>
      </p:sp>
    </p:spTree>
    <p:extLst>
      <p:ext uri="{BB962C8B-B14F-4D97-AF65-F5344CB8AC3E}">
        <p14:creationId xmlns:p14="http://schemas.microsoft.com/office/powerpoint/2010/main" val="4304569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2E813C8-261A-4F88-980B-60684F491F02}" type="datetimeFigureOut">
              <a:rPr lang="en-GB" smtClean="0"/>
              <a:t>10/02/2023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FACED6-C691-4ACE-89FF-12F987DD236F}"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757779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2E813C8-261A-4F88-980B-60684F491F02}" type="datetimeFigureOut">
              <a:rPr lang="en-GB" smtClean="0"/>
              <a:t>10/02/2023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FACED6-C691-4ACE-89FF-12F987DD236F}" type="slidenum">
              <a:rPr lang="en-GB" smtClean="0"/>
              <a:t>‹#›</a:t>
            </a:fld>
            <a:endParaRPr lang="en-GB"/>
          </a:p>
        </p:txBody>
      </p:sp>
    </p:spTree>
    <p:extLst>
      <p:ext uri="{BB962C8B-B14F-4D97-AF65-F5344CB8AC3E}">
        <p14:creationId xmlns:p14="http://schemas.microsoft.com/office/powerpoint/2010/main" val="35566565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2E813C8-261A-4F88-980B-60684F491F02}" type="datetimeFigureOut">
              <a:rPr lang="en-GB" smtClean="0"/>
              <a:t>10/02/2023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EFACED6-C691-4ACE-89FF-12F987DD236F}"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224608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2E813C8-261A-4F88-980B-60684F491F02}" type="datetimeFigureOut">
              <a:rPr lang="en-GB" smtClean="0"/>
              <a:t>10/02/2023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EFACED6-C691-4ACE-89FF-12F987DD236F}"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47679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2E813C8-261A-4F88-980B-60684F491F02}" type="datetimeFigureOut">
              <a:rPr lang="en-GB" smtClean="0"/>
              <a:t>10/02/2023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EFACED6-C691-4ACE-89FF-12F987DD236F}" type="slidenum">
              <a:rPr lang="en-GB" smtClean="0"/>
              <a:t>‹#›</a:t>
            </a:fld>
            <a:endParaRPr lang="en-GB"/>
          </a:p>
        </p:txBody>
      </p:sp>
    </p:spTree>
    <p:extLst>
      <p:ext uri="{BB962C8B-B14F-4D97-AF65-F5344CB8AC3E}">
        <p14:creationId xmlns:p14="http://schemas.microsoft.com/office/powerpoint/2010/main" val="7582551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2E813C8-261A-4F88-980B-60684F491F02}" type="datetimeFigureOut">
              <a:rPr lang="en-GB" smtClean="0"/>
              <a:t>10/02/2023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FACED6-C691-4ACE-89FF-12F987DD236F}"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571023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2E813C8-261A-4F88-980B-60684F491F02}" type="datetimeFigureOut">
              <a:rPr lang="en-GB" smtClean="0"/>
              <a:t>10/02/2023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FACED6-C691-4ACE-89FF-12F987DD236F}" type="slidenum">
              <a:rPr lang="en-GB" smtClean="0"/>
              <a:t>‹#›</a:t>
            </a:fld>
            <a:endParaRPr lang="en-GB"/>
          </a:p>
        </p:txBody>
      </p:sp>
    </p:spTree>
    <p:extLst>
      <p:ext uri="{BB962C8B-B14F-4D97-AF65-F5344CB8AC3E}">
        <p14:creationId xmlns:p14="http://schemas.microsoft.com/office/powerpoint/2010/main" val="3493472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2E813C8-261A-4F88-980B-60684F491F02}" type="datetimeFigureOut">
              <a:rPr lang="en-GB" smtClean="0"/>
              <a:t>10/02/2023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FACED6-C691-4ACE-89FF-12F987DD236F}" type="slidenum">
              <a:rPr lang="en-GB" smtClean="0"/>
              <a:t>‹#›</a:t>
            </a:fld>
            <a:endParaRPr lang="en-GB"/>
          </a:p>
        </p:txBody>
      </p:sp>
    </p:spTree>
    <p:extLst>
      <p:ext uri="{BB962C8B-B14F-4D97-AF65-F5344CB8AC3E}">
        <p14:creationId xmlns:p14="http://schemas.microsoft.com/office/powerpoint/2010/main" val="12315372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2E813C8-261A-4F88-980B-60684F491F02}" type="datetimeFigureOut">
              <a:rPr lang="en-GB" smtClean="0"/>
              <a:t>10/02/2023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FACED6-C691-4ACE-89FF-12F987DD236F}"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137779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2E813C8-261A-4F88-980B-60684F491F02}" type="datetimeFigureOut">
              <a:rPr lang="en-GB" smtClean="0"/>
              <a:t>10/02/2023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FACED6-C691-4ACE-89FF-12F987DD236F}"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652213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2E813C8-261A-4F88-980B-60684F491F02}" type="datetimeFigureOut">
              <a:rPr lang="en-GB" smtClean="0"/>
              <a:t>10/02/2023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FACED6-C691-4ACE-89FF-12F987DD236F}" type="slidenum">
              <a:rPr lang="en-GB" smtClean="0"/>
              <a:t>‹#›</a:t>
            </a:fld>
            <a:endParaRPr lang="en-GB"/>
          </a:p>
        </p:txBody>
      </p:sp>
    </p:spTree>
    <p:extLst>
      <p:ext uri="{BB962C8B-B14F-4D97-AF65-F5344CB8AC3E}">
        <p14:creationId xmlns:p14="http://schemas.microsoft.com/office/powerpoint/2010/main" val="42907332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2E813C8-261A-4F88-980B-60684F491F02}" type="datetimeFigureOut">
              <a:rPr lang="en-GB" smtClean="0"/>
              <a:t>10/02/2023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FACED6-C691-4ACE-89FF-12F987DD236F}"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199978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2E813C8-261A-4F88-980B-60684F491F02}" type="datetimeFigureOut">
              <a:rPr lang="en-GB" smtClean="0"/>
              <a:t>10/02/2023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FACED6-C691-4ACE-89FF-12F987DD236F}"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544739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2E813C8-261A-4F88-980B-60684F491F02}" type="datetimeFigureOut">
              <a:rPr lang="en-GB" smtClean="0"/>
              <a:t>10/02/2023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FACED6-C691-4ACE-89FF-12F987DD236F}"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3550076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2E813C8-261A-4F88-980B-60684F491F02}" type="datetimeFigureOut">
              <a:rPr lang="en-GB" smtClean="0"/>
              <a:t>10/02/2023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FACED6-C691-4ACE-89FF-12F987DD236F}"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224038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A2E813C8-261A-4F88-980B-60684F491F02}" type="datetimeFigureOut">
              <a:rPr lang="en-GB" smtClean="0"/>
              <a:t>10/02/2023</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CEFACED6-C691-4ACE-89FF-12F987DD236F}" type="slidenum">
              <a:rPr lang="en-GB" smtClean="0"/>
              <a:t>‹#›</a:t>
            </a:fld>
            <a:endParaRPr lang="en-GB"/>
          </a:p>
        </p:txBody>
      </p:sp>
    </p:spTree>
    <p:extLst>
      <p:ext uri="{BB962C8B-B14F-4D97-AF65-F5344CB8AC3E}">
        <p14:creationId xmlns:p14="http://schemas.microsoft.com/office/powerpoint/2010/main" val="2639155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3600" b="1" dirty="0"/>
              <a:t>BMIH4003</a:t>
            </a:r>
            <a:br>
              <a:rPr lang="en-GB" sz="3600" dirty="0"/>
            </a:br>
            <a:r>
              <a:rPr lang="en-GB" sz="3600" b="1" dirty="0"/>
              <a:t>Hospitality and Guest Services</a:t>
            </a:r>
            <a:endParaRPr lang="en-GB" sz="3600" dirty="0"/>
          </a:p>
        </p:txBody>
      </p:sp>
      <p:sp>
        <p:nvSpPr>
          <p:cNvPr id="3" name="Subtitle 2"/>
          <p:cNvSpPr>
            <a:spLocks noGrp="1"/>
          </p:cNvSpPr>
          <p:nvPr>
            <p:ph type="subTitle" idx="1"/>
          </p:nvPr>
        </p:nvSpPr>
        <p:spPr/>
        <p:txBody>
          <a:bodyPr/>
          <a:lstStyle/>
          <a:p>
            <a:r>
              <a:rPr lang="en-GB" b="1" dirty="0"/>
              <a:t>Student Name: sheikh Mohammed sultan </a:t>
            </a:r>
            <a:endParaRPr lang="en-GB" dirty="0"/>
          </a:p>
          <a:p>
            <a:r>
              <a:rPr lang="en-GB" b="1" dirty="0"/>
              <a:t>Student ID:2133697</a:t>
            </a:r>
            <a:endParaRPr lang="en-GB" dirty="0"/>
          </a:p>
        </p:txBody>
      </p:sp>
    </p:spTree>
    <p:extLst>
      <p:ext uri="{BB962C8B-B14F-4D97-AF65-F5344CB8AC3E}">
        <p14:creationId xmlns:p14="http://schemas.microsoft.com/office/powerpoint/2010/main" val="38510767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Table of Contents</a:t>
            </a:r>
            <a:endParaRPr lang="en-GB" dirty="0"/>
          </a:p>
        </p:txBody>
      </p:sp>
      <p:sp>
        <p:nvSpPr>
          <p:cNvPr id="3" name="Content Placeholder 2"/>
          <p:cNvSpPr>
            <a:spLocks noGrp="1"/>
          </p:cNvSpPr>
          <p:nvPr>
            <p:ph idx="1"/>
          </p:nvPr>
        </p:nvSpPr>
        <p:spPr>
          <a:xfrm>
            <a:off x="1295400" y="2556932"/>
            <a:ext cx="10043159" cy="3500968"/>
          </a:xfrm>
        </p:spPr>
        <p:txBody>
          <a:bodyPr>
            <a:normAutofit fontScale="62500" lnSpcReduction="20000"/>
          </a:bodyPr>
          <a:lstStyle/>
          <a:p>
            <a:pPr algn="just"/>
            <a:r>
              <a:rPr lang="en-US" dirty="0"/>
              <a:t>Introduction	</a:t>
            </a:r>
          </a:p>
          <a:p>
            <a:pPr algn="just"/>
            <a:r>
              <a:rPr lang="en-US" dirty="0"/>
              <a:t>Identification of the main customers of the selected hotel	</a:t>
            </a:r>
          </a:p>
          <a:p>
            <a:pPr algn="just"/>
            <a:r>
              <a:rPr lang="en-US" dirty="0"/>
              <a:t>Outline of the nature of the hotel and its scope	</a:t>
            </a:r>
          </a:p>
          <a:p>
            <a:pPr algn="just"/>
            <a:r>
              <a:rPr lang="en-US" dirty="0"/>
              <a:t>Outline of the role of the guest services and facilities that are being provided by the hotel	</a:t>
            </a:r>
          </a:p>
          <a:p>
            <a:pPr algn="just"/>
            <a:r>
              <a:rPr lang="en-US" dirty="0"/>
              <a:t>Explanation of the need for the consideration of the role and function of the services of guest	7</a:t>
            </a:r>
          </a:p>
          <a:p>
            <a:pPr algn="just"/>
            <a:r>
              <a:rPr lang="en-US" dirty="0"/>
              <a:t>Discussion regarding the significance of the hospitality industry	</a:t>
            </a:r>
          </a:p>
          <a:p>
            <a:pPr algn="just"/>
            <a:r>
              <a:rPr lang="en-US" dirty="0"/>
              <a:t>Discussion regarding the significance of the hospitality industry (Contd.)	</a:t>
            </a:r>
          </a:p>
          <a:p>
            <a:pPr algn="just"/>
            <a:r>
              <a:rPr lang="en-US" dirty="0"/>
              <a:t>The approaches for meeting the expectations of the customers by the selected hotel	</a:t>
            </a:r>
          </a:p>
          <a:p>
            <a:pPr algn="just"/>
            <a:r>
              <a:rPr lang="en-US" dirty="0"/>
              <a:t>The approaches for meeting the expectations of the customers by the selected hotel (contd.)	</a:t>
            </a:r>
          </a:p>
          <a:p>
            <a:pPr algn="just"/>
            <a:r>
              <a:rPr lang="en-US" dirty="0"/>
              <a:t>Conclusion	</a:t>
            </a:r>
          </a:p>
          <a:p>
            <a:pPr algn="just"/>
            <a:r>
              <a:rPr lang="en-US" dirty="0"/>
              <a:t>Reference list		</a:t>
            </a:r>
          </a:p>
        </p:txBody>
      </p:sp>
    </p:spTree>
    <p:extLst>
      <p:ext uri="{BB962C8B-B14F-4D97-AF65-F5344CB8AC3E}">
        <p14:creationId xmlns:p14="http://schemas.microsoft.com/office/powerpoint/2010/main" val="10011575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Introduction</a:t>
            </a:r>
            <a:endParaRPr lang="en-GB" dirty="0"/>
          </a:p>
        </p:txBody>
      </p:sp>
      <p:sp>
        <p:nvSpPr>
          <p:cNvPr id="3" name="Content Placeholder 2"/>
          <p:cNvSpPr>
            <a:spLocks noGrp="1"/>
          </p:cNvSpPr>
          <p:nvPr>
            <p:ph idx="1"/>
          </p:nvPr>
        </p:nvSpPr>
        <p:spPr>
          <a:xfrm>
            <a:off x="1295401" y="2556932"/>
            <a:ext cx="5105399" cy="3318936"/>
          </a:xfrm>
        </p:spPr>
        <p:txBody>
          <a:bodyPr>
            <a:normAutofit fontScale="70000" lnSpcReduction="20000"/>
          </a:bodyPr>
          <a:lstStyle/>
          <a:p>
            <a:pPr lvl="0" algn="just"/>
            <a:r>
              <a:rPr lang="en-GB" dirty="0"/>
              <a:t>Premium and high-quality of services are found to have made remarkable impacts on the customers of the brand and have increased customer retention in the business (Hilton.com, 2023)</a:t>
            </a:r>
          </a:p>
          <a:p>
            <a:pPr lvl="0" algn="just"/>
            <a:r>
              <a:rPr lang="en-GB" dirty="0"/>
              <a:t>The hotel owns around 600 properties globally and looks forward to expanding the business further</a:t>
            </a:r>
          </a:p>
          <a:p>
            <a:pPr lvl="0" algn="just"/>
            <a:r>
              <a:rPr lang="en-GB" dirty="0"/>
              <a:t>However, the major strength of the brand is found to be focused towards high-quality of services and amenities which are found to be increasing the levels of customer satisfaction at </a:t>
            </a:r>
            <a:r>
              <a:rPr lang="en-GB" dirty="0" err="1"/>
              <a:t>DoubleTree</a:t>
            </a:r>
            <a:r>
              <a:rPr lang="en-GB" dirty="0"/>
              <a:t> </a:t>
            </a:r>
            <a:r>
              <a:rPr lang="en-GB" dirty="0" err="1"/>
              <a:t>Hote</a:t>
            </a:r>
            <a:endParaRPr lang="en-GB" dirty="0"/>
          </a:p>
          <a:p>
            <a:pPr lvl="0" algn="just"/>
            <a:r>
              <a:rPr lang="en-GB" dirty="0" err="1"/>
              <a:t>DoubleTree</a:t>
            </a:r>
            <a:r>
              <a:rPr lang="en-GB" dirty="0"/>
              <a:t> Hotel is one of the hotels under Hilton Worldwide which is quite renowned due to the presence of the hotel in 47 nations around the world</a:t>
            </a:r>
          </a:p>
          <a:p>
            <a:pPr algn="just"/>
            <a:endParaRPr lang="en-GB" dirty="0"/>
          </a:p>
        </p:txBody>
      </p:sp>
      <p:pic>
        <p:nvPicPr>
          <p:cNvPr id="1026" name="Picture 2" descr="Doubletree Hotel Dallas Near the Galleria, Dallas (TX), United States -  Photos, Room Rates &amp; Promotion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88123" y="2556932"/>
            <a:ext cx="4308475" cy="2869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691364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Identification of the main customers of the selected hotel</a:t>
            </a:r>
            <a:endParaRPr lang="en-GB" dirty="0"/>
          </a:p>
        </p:txBody>
      </p:sp>
      <p:sp>
        <p:nvSpPr>
          <p:cNvPr id="3" name="Content Placeholder 2"/>
          <p:cNvSpPr>
            <a:spLocks noGrp="1"/>
          </p:cNvSpPr>
          <p:nvPr>
            <p:ph idx="1"/>
          </p:nvPr>
        </p:nvSpPr>
        <p:spPr>
          <a:xfrm>
            <a:off x="1295401" y="2556932"/>
            <a:ext cx="5219699" cy="3318936"/>
          </a:xfrm>
        </p:spPr>
        <p:txBody>
          <a:bodyPr>
            <a:normAutofit fontScale="70000" lnSpcReduction="20000"/>
          </a:bodyPr>
          <a:lstStyle/>
          <a:p>
            <a:pPr lvl="0" algn="just"/>
            <a:r>
              <a:rPr lang="en-GB" dirty="0"/>
              <a:t>The major customer base of </a:t>
            </a:r>
            <a:r>
              <a:rPr lang="en-GB" dirty="0" err="1"/>
              <a:t>DoubleTree</a:t>
            </a:r>
            <a:r>
              <a:rPr lang="en-GB" dirty="0"/>
              <a:t> Hotel is comprised of individuals who have a high level of income and education</a:t>
            </a:r>
          </a:p>
          <a:p>
            <a:pPr lvl="0" algn="just"/>
            <a:r>
              <a:rPr lang="en-GB" dirty="0"/>
              <a:t>Moreover, there are no restrictions for being the customers of the brand as </a:t>
            </a:r>
            <a:r>
              <a:rPr lang="en-GB" dirty="0" err="1"/>
              <a:t>DoubleTree</a:t>
            </a:r>
            <a:r>
              <a:rPr lang="en-GB" dirty="0"/>
              <a:t> Hotel has segmented, targeted and position its services on the basis of income levels of education</a:t>
            </a:r>
          </a:p>
          <a:p>
            <a:pPr lvl="0" algn="just"/>
            <a:r>
              <a:rPr lang="en-GB" dirty="0"/>
              <a:t>This approach has enabled the brand to maintain a positive image in the market which has rendered benefits (Wood, 2015)</a:t>
            </a:r>
          </a:p>
          <a:p>
            <a:pPr lvl="0" algn="just"/>
            <a:r>
              <a:rPr lang="en-GB" dirty="0"/>
              <a:t>As the brand has maintained great levels of quality and luxury in the business the customers are retained effectively by the brand</a:t>
            </a:r>
          </a:p>
        </p:txBody>
      </p:sp>
      <p:pic>
        <p:nvPicPr>
          <p:cNvPr id="11266" name="Picture 2" descr="Ways to Improve Customer Service in the Hotel Industr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44927" y="2948940"/>
            <a:ext cx="4151671" cy="29269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574967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Outline of the nature of the hotel and its scope</a:t>
            </a:r>
            <a:endParaRPr lang="en-GB" dirty="0"/>
          </a:p>
        </p:txBody>
      </p:sp>
      <p:sp>
        <p:nvSpPr>
          <p:cNvPr id="3" name="Content Placeholder 2"/>
          <p:cNvSpPr>
            <a:spLocks noGrp="1"/>
          </p:cNvSpPr>
          <p:nvPr>
            <p:ph idx="1"/>
          </p:nvPr>
        </p:nvSpPr>
        <p:spPr>
          <a:xfrm>
            <a:off x="1295401" y="2556932"/>
            <a:ext cx="5082539" cy="3318936"/>
          </a:xfrm>
        </p:spPr>
        <p:txBody>
          <a:bodyPr>
            <a:normAutofit fontScale="70000" lnSpcReduction="20000"/>
          </a:bodyPr>
          <a:lstStyle/>
          <a:p>
            <a:pPr lvl="0" algn="just"/>
            <a:r>
              <a:rPr lang="en-GB" dirty="0"/>
              <a:t>It has been reported that </a:t>
            </a:r>
            <a:r>
              <a:rPr lang="en-GB" dirty="0" err="1"/>
              <a:t>DoubleTree</a:t>
            </a:r>
            <a:r>
              <a:rPr lang="en-GB" dirty="0"/>
              <a:t> Hotel takes “First impression is the last impression” in a serious manner and thus during check-ins the customers of the brand are provided with a number of amenities </a:t>
            </a:r>
          </a:p>
          <a:p>
            <a:pPr lvl="0" algn="just"/>
            <a:r>
              <a:rPr lang="en-GB" dirty="0"/>
              <a:t>This has been a means for the brand to ensure increased levels of engagement with the customers in the first place. </a:t>
            </a:r>
          </a:p>
          <a:p>
            <a:pPr lvl="0" algn="just"/>
            <a:r>
              <a:rPr lang="en-GB" dirty="0"/>
              <a:t>The brand also seeks to increase the engagement of customers to further levels (Walker, 2013)</a:t>
            </a:r>
          </a:p>
          <a:p>
            <a:pPr lvl="0" algn="just"/>
            <a:r>
              <a:rPr lang="en-GB" dirty="0"/>
              <a:t>With the aforementioned facts, it is clearly evident that the nature of </a:t>
            </a:r>
            <a:r>
              <a:rPr lang="en-GB" dirty="0" err="1"/>
              <a:t>DoubleTree</a:t>
            </a:r>
            <a:r>
              <a:rPr lang="en-GB" dirty="0"/>
              <a:t> Hotel is focused towards being a luxury brand which has been achieved by the brand in a proper manner</a:t>
            </a:r>
          </a:p>
        </p:txBody>
      </p:sp>
      <p:pic>
        <p:nvPicPr>
          <p:cNvPr id="10242" name="Picture 2" descr="DoubleTree - Wikipedia"/>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089197" y="2556932"/>
            <a:ext cx="4450657" cy="29151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251994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t>Outline of the role of the guest services and facilities that are being provided by the hotel</a:t>
            </a:r>
            <a:endParaRPr lang="en-GB" sz="3200" dirty="0"/>
          </a:p>
        </p:txBody>
      </p:sp>
      <p:sp>
        <p:nvSpPr>
          <p:cNvPr id="3" name="Content Placeholder 2"/>
          <p:cNvSpPr>
            <a:spLocks noGrp="1"/>
          </p:cNvSpPr>
          <p:nvPr>
            <p:ph idx="1"/>
          </p:nvPr>
        </p:nvSpPr>
        <p:spPr>
          <a:xfrm>
            <a:off x="1295401" y="2556932"/>
            <a:ext cx="5471159" cy="3706708"/>
          </a:xfrm>
        </p:spPr>
        <p:txBody>
          <a:bodyPr>
            <a:normAutofit fontScale="70000" lnSpcReduction="20000"/>
          </a:bodyPr>
          <a:lstStyle/>
          <a:p>
            <a:pPr lvl="0" algn="just"/>
            <a:r>
              <a:rPr lang="en-GB" dirty="0"/>
              <a:t>The hotel has ensured that the customers are able to have comfort during the whole stay and are served with the smallest necessities in proper duration</a:t>
            </a:r>
          </a:p>
          <a:p>
            <a:pPr lvl="0" algn="just"/>
            <a:r>
              <a:rPr lang="en-GB" dirty="0"/>
              <a:t>This has been a means for </a:t>
            </a:r>
            <a:r>
              <a:rPr lang="en-GB" dirty="0" err="1"/>
              <a:t>DoubleTree</a:t>
            </a:r>
            <a:r>
              <a:rPr lang="en-GB" dirty="0"/>
              <a:t> Hotel to provide customers with great levels of customer experience</a:t>
            </a:r>
          </a:p>
          <a:p>
            <a:pPr lvl="0" algn="just"/>
            <a:r>
              <a:rPr lang="en-GB" dirty="0"/>
              <a:t>The guest services offered by the brand are found to be playing a significant role by making positive influences on the perspectives of the customers of </a:t>
            </a:r>
            <a:r>
              <a:rPr lang="en-GB" dirty="0" err="1"/>
              <a:t>DoubleTree</a:t>
            </a:r>
            <a:r>
              <a:rPr lang="en-GB" dirty="0"/>
              <a:t> Hotel</a:t>
            </a:r>
          </a:p>
          <a:p>
            <a:pPr lvl="0" algn="just"/>
            <a:r>
              <a:rPr lang="en-GB" dirty="0" err="1"/>
              <a:t>DoubleTree</a:t>
            </a:r>
            <a:r>
              <a:rPr lang="en-GB" dirty="0"/>
              <a:t> Hotel is also found to be providing great after sales as well which has been another factor that has brought about an increased amount of customer base in the business and has paved way for the brand to grow in the hotel industry around the globe (</a:t>
            </a:r>
            <a:r>
              <a:rPr lang="en-GB" dirty="0" err="1"/>
              <a:t>Niemelä</a:t>
            </a:r>
            <a:r>
              <a:rPr lang="en-GB" dirty="0"/>
              <a:t>, 2019)</a:t>
            </a:r>
          </a:p>
          <a:p>
            <a:pPr algn="just"/>
            <a:endParaRPr lang="en-GB" dirty="0"/>
          </a:p>
        </p:txBody>
      </p:sp>
      <p:pic>
        <p:nvPicPr>
          <p:cNvPr id="9218" name="Picture 2" descr="11 Departments In a Hote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64473" y="2720340"/>
            <a:ext cx="3232125" cy="32515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155563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t>Explanation of the need for the consideration of the role and function of the services of guest</a:t>
            </a:r>
            <a:endParaRPr lang="en-GB" sz="3200" dirty="0"/>
          </a:p>
        </p:txBody>
      </p:sp>
      <p:sp>
        <p:nvSpPr>
          <p:cNvPr id="3" name="Content Placeholder 2"/>
          <p:cNvSpPr>
            <a:spLocks noGrp="1"/>
          </p:cNvSpPr>
          <p:nvPr>
            <p:ph idx="1"/>
          </p:nvPr>
        </p:nvSpPr>
        <p:spPr>
          <a:xfrm>
            <a:off x="1295401" y="2556932"/>
            <a:ext cx="5059679" cy="3318936"/>
          </a:xfrm>
        </p:spPr>
        <p:txBody>
          <a:bodyPr>
            <a:normAutofit fontScale="70000" lnSpcReduction="20000"/>
          </a:bodyPr>
          <a:lstStyle/>
          <a:p>
            <a:pPr lvl="0" algn="just"/>
            <a:r>
              <a:rPr lang="en-GB" dirty="0"/>
              <a:t>On time delivery of high quality service is found to be functioning as a major beneficial factor for </a:t>
            </a:r>
            <a:r>
              <a:rPr lang="en-GB" dirty="0" err="1"/>
              <a:t>DoubleTree</a:t>
            </a:r>
            <a:r>
              <a:rPr lang="en-GB" dirty="0"/>
              <a:t> Hotel </a:t>
            </a:r>
          </a:p>
          <a:p>
            <a:pPr lvl="0" algn="just"/>
            <a:r>
              <a:rPr lang="en-GB" dirty="0"/>
              <a:t>This has enabled it to deal with different issues and challenges that can hamper the experiences of the customers (</a:t>
            </a:r>
            <a:r>
              <a:rPr lang="en-GB" dirty="0" err="1"/>
              <a:t>Tesone</a:t>
            </a:r>
            <a:r>
              <a:rPr lang="en-GB" dirty="0"/>
              <a:t>, 2014)</a:t>
            </a:r>
          </a:p>
          <a:p>
            <a:pPr lvl="0" algn="just"/>
            <a:r>
              <a:rPr lang="en-GB" dirty="0"/>
              <a:t>It is highly significant for the hotels to have a clear understanding of the services being offered by them. </a:t>
            </a:r>
            <a:r>
              <a:rPr lang="en-GB" dirty="0" err="1"/>
              <a:t>DoubleTree</a:t>
            </a:r>
            <a:r>
              <a:rPr lang="en-GB" dirty="0"/>
              <a:t> Hotel has maintained great delivery of services and amenities of facilities </a:t>
            </a:r>
          </a:p>
          <a:p>
            <a:pPr lvl="0" algn="just"/>
            <a:r>
              <a:rPr lang="en-GB" dirty="0"/>
              <a:t>This has brought about increased levels of customer satisfaction which has ultimately shaped the image of the brand among its potential customers</a:t>
            </a:r>
          </a:p>
          <a:p>
            <a:pPr algn="just"/>
            <a:endParaRPr lang="en-GB" dirty="0"/>
          </a:p>
        </p:txBody>
      </p:sp>
      <p:pic>
        <p:nvPicPr>
          <p:cNvPr id="8194" name="Picture 2" descr="How To Improve Hotel Customer Service In 202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03720" y="2876126"/>
            <a:ext cx="4191000" cy="27940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197332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Discussion regarding the significance of the hospitality industry</a:t>
            </a:r>
            <a:endParaRPr lang="en-GB" dirty="0"/>
          </a:p>
        </p:txBody>
      </p:sp>
      <p:sp>
        <p:nvSpPr>
          <p:cNvPr id="3" name="Content Placeholder 2"/>
          <p:cNvSpPr>
            <a:spLocks noGrp="1"/>
          </p:cNvSpPr>
          <p:nvPr>
            <p:ph idx="1"/>
          </p:nvPr>
        </p:nvSpPr>
        <p:spPr>
          <a:xfrm>
            <a:off x="1295401" y="2556932"/>
            <a:ext cx="5356859" cy="3798148"/>
          </a:xfrm>
        </p:spPr>
        <p:txBody>
          <a:bodyPr>
            <a:normAutofit fontScale="70000" lnSpcReduction="20000"/>
          </a:bodyPr>
          <a:lstStyle/>
          <a:p>
            <a:pPr lvl="0" algn="just"/>
            <a:r>
              <a:rPr lang="en-GB" dirty="0"/>
              <a:t>A huge number of workers are found to be employed in the industry who are found to be having significant skills and contribute towards the sustainability of the industry (</a:t>
            </a:r>
            <a:r>
              <a:rPr lang="en-GB" dirty="0" err="1"/>
              <a:t>Doğan</a:t>
            </a:r>
            <a:r>
              <a:rPr lang="en-GB" dirty="0"/>
              <a:t> and </a:t>
            </a:r>
            <a:r>
              <a:rPr lang="en-GB" dirty="0" err="1"/>
              <a:t>Yavuz</a:t>
            </a:r>
            <a:r>
              <a:rPr lang="en-GB" dirty="0"/>
              <a:t>, 2021)</a:t>
            </a:r>
          </a:p>
          <a:p>
            <a:pPr lvl="0" algn="just"/>
            <a:r>
              <a:rPr lang="en-GB" dirty="0"/>
              <a:t>The hospitality industry is a major contributor towards the economy of the globe</a:t>
            </a:r>
          </a:p>
          <a:p>
            <a:pPr lvl="0" algn="just"/>
            <a:r>
              <a:rPr lang="en-GB" dirty="0"/>
              <a:t>This has been another reason why it becomes quite significant to make sure proper approaches are being employed in order to enhance the levels of sustainability of the hospitality industry around the globe</a:t>
            </a:r>
          </a:p>
          <a:p>
            <a:pPr lvl="0" algn="just"/>
            <a:r>
              <a:rPr lang="en-GB" dirty="0"/>
              <a:t>Moreover, the hotel industry is found to be a major contributor when it comes to employment</a:t>
            </a:r>
          </a:p>
          <a:p>
            <a:pPr algn="just"/>
            <a:endParaRPr lang="en-GB" dirty="0"/>
          </a:p>
        </p:txBody>
      </p:sp>
      <p:pic>
        <p:nvPicPr>
          <p:cNvPr id="7170" name="Picture 2" descr="How To Foster Employee Engagement In The Hospitality Industr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92339" y="3135344"/>
            <a:ext cx="3866515" cy="21700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87809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Discussion regarding the significance of the hospitality industry (contd.)</a:t>
            </a:r>
            <a:endParaRPr lang="en-GB" dirty="0"/>
          </a:p>
        </p:txBody>
      </p:sp>
      <p:sp>
        <p:nvSpPr>
          <p:cNvPr id="3" name="Content Placeholder 2"/>
          <p:cNvSpPr>
            <a:spLocks noGrp="1"/>
          </p:cNvSpPr>
          <p:nvPr>
            <p:ph idx="1"/>
          </p:nvPr>
        </p:nvSpPr>
        <p:spPr>
          <a:xfrm>
            <a:off x="1295401" y="2556932"/>
            <a:ext cx="5036819" cy="3821008"/>
          </a:xfrm>
        </p:spPr>
        <p:txBody>
          <a:bodyPr>
            <a:normAutofit fontScale="70000" lnSpcReduction="20000"/>
          </a:bodyPr>
          <a:lstStyle/>
          <a:p>
            <a:pPr lvl="0" algn="just"/>
            <a:r>
              <a:rPr lang="en-GB" dirty="0"/>
              <a:t>The transportation industry, food industry, event planning and others are found to be major contributors towards the hospitality industry which have brought about increased levels of dependence</a:t>
            </a:r>
          </a:p>
          <a:p>
            <a:pPr lvl="0" algn="just"/>
            <a:r>
              <a:rPr lang="en-GB" dirty="0"/>
              <a:t>Hence, the significance of the hotel industry is the globe is huge and this is increasing with due time (Du </a:t>
            </a:r>
            <a:r>
              <a:rPr lang="en-GB" i="1" dirty="0"/>
              <a:t>et al., </a:t>
            </a:r>
            <a:r>
              <a:rPr lang="en-GB" dirty="0"/>
              <a:t>2020)</a:t>
            </a:r>
          </a:p>
          <a:p>
            <a:pPr lvl="0" algn="just"/>
            <a:r>
              <a:rPr lang="en-GB" dirty="0"/>
              <a:t>A wide amount of industries is found to be relying on the hotel industry and vice versa is true as well</a:t>
            </a:r>
          </a:p>
          <a:p>
            <a:pPr lvl="0" algn="just"/>
            <a:r>
              <a:rPr lang="en-GB" dirty="0"/>
              <a:t>Furthermore, the reliance of different industries around the globe over each other is found to be creating mesh or a network and in this mesh and network, the hotel industry is found to be a major player</a:t>
            </a:r>
          </a:p>
          <a:p>
            <a:pPr algn="just"/>
            <a:endParaRPr lang="en-GB" dirty="0"/>
          </a:p>
        </p:txBody>
      </p:sp>
      <p:pic>
        <p:nvPicPr>
          <p:cNvPr id="6146" name="Picture 2" descr="How Does The Hospitality Industry Work?"/>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276253" y="3162299"/>
            <a:ext cx="3620345" cy="18101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26863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t>The approaches for meeting the expectations of the customers by the selected hotel</a:t>
            </a:r>
            <a:endParaRPr lang="en-GB" sz="3200" dirty="0"/>
          </a:p>
        </p:txBody>
      </p:sp>
      <p:sp>
        <p:nvSpPr>
          <p:cNvPr id="3" name="Content Placeholder 2"/>
          <p:cNvSpPr>
            <a:spLocks noGrp="1"/>
          </p:cNvSpPr>
          <p:nvPr>
            <p:ph idx="1"/>
          </p:nvPr>
        </p:nvSpPr>
        <p:spPr>
          <a:xfrm>
            <a:off x="1295401" y="2556932"/>
            <a:ext cx="5448299" cy="3318936"/>
          </a:xfrm>
        </p:spPr>
        <p:txBody>
          <a:bodyPr>
            <a:normAutofit fontScale="62500" lnSpcReduction="20000"/>
          </a:bodyPr>
          <a:lstStyle/>
          <a:p>
            <a:pPr lvl="0" algn="just"/>
            <a:r>
              <a:rPr lang="en-GB" dirty="0"/>
              <a:t>This approach has made a significant amount of positive effects on the levels of customer engagement at </a:t>
            </a:r>
            <a:r>
              <a:rPr lang="en-GB" dirty="0" err="1"/>
              <a:t>DoubleTree</a:t>
            </a:r>
            <a:r>
              <a:rPr lang="en-GB" dirty="0"/>
              <a:t> Hotel which has been another factor to increase brand sustainability (</a:t>
            </a:r>
            <a:r>
              <a:rPr lang="en-GB" dirty="0" err="1"/>
              <a:t>Czyzewska</a:t>
            </a:r>
            <a:r>
              <a:rPr lang="en-GB" dirty="0"/>
              <a:t>, 2019)</a:t>
            </a:r>
          </a:p>
          <a:p>
            <a:pPr lvl="0" algn="just"/>
            <a:r>
              <a:rPr lang="en-GB" dirty="0" err="1"/>
              <a:t>DoubleTree</a:t>
            </a:r>
            <a:r>
              <a:rPr lang="en-GB" dirty="0"/>
              <a:t> Hotel has made use of marketing in an extensive manner which has granted the brand to gain knowledge about the needs and demands of the customers in their business </a:t>
            </a:r>
          </a:p>
          <a:p>
            <a:pPr lvl="0" algn="just"/>
            <a:r>
              <a:rPr lang="en-GB" dirty="0"/>
              <a:t>This has brought about increased levels of customer satisfaction in the business</a:t>
            </a:r>
          </a:p>
          <a:p>
            <a:pPr lvl="0" algn="just"/>
            <a:r>
              <a:rPr lang="en-GB" dirty="0"/>
              <a:t>Customers are the main pillar of the hotel industry businesses in the hotel industries are needed to make sure that they have proper approaches and methods in order to make sure that the customers are satisfied (</a:t>
            </a:r>
            <a:r>
              <a:rPr lang="en-GB" dirty="0" err="1"/>
              <a:t>Reidhead</a:t>
            </a:r>
            <a:r>
              <a:rPr lang="en-GB" dirty="0"/>
              <a:t>, 2020)</a:t>
            </a:r>
          </a:p>
          <a:p>
            <a:pPr algn="just"/>
            <a:endParaRPr lang="en-GB" dirty="0"/>
          </a:p>
        </p:txBody>
      </p:sp>
      <p:pic>
        <p:nvPicPr>
          <p:cNvPr id="5122" name="Picture 2" descr="10 Proven Strategies to Manage and Exceed Customer Expectation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38059" y="2945250"/>
            <a:ext cx="4003675" cy="25116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26598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t>The approaches for meeting the expectations of the customers by the selected hotel (contd.)</a:t>
            </a:r>
            <a:endParaRPr lang="en-GB" sz="3200" dirty="0"/>
          </a:p>
        </p:txBody>
      </p:sp>
      <p:sp>
        <p:nvSpPr>
          <p:cNvPr id="3" name="Content Placeholder 2"/>
          <p:cNvSpPr>
            <a:spLocks noGrp="1"/>
          </p:cNvSpPr>
          <p:nvPr>
            <p:ph idx="1"/>
          </p:nvPr>
        </p:nvSpPr>
        <p:spPr>
          <a:xfrm>
            <a:off x="1295401" y="2556932"/>
            <a:ext cx="5082539" cy="3318936"/>
          </a:xfrm>
        </p:spPr>
        <p:txBody>
          <a:bodyPr>
            <a:normAutofit fontScale="70000" lnSpcReduction="20000"/>
          </a:bodyPr>
          <a:lstStyle/>
          <a:p>
            <a:pPr lvl="0" algn="just"/>
            <a:r>
              <a:rPr lang="en-GB" dirty="0"/>
              <a:t>In addition to marketing, </a:t>
            </a:r>
            <a:r>
              <a:rPr lang="en-GB" dirty="0" err="1"/>
              <a:t>DoubleTree</a:t>
            </a:r>
            <a:r>
              <a:rPr lang="en-GB" dirty="0"/>
              <a:t> Hotel has also made use of STP or Segmentation, Targeting and Positioning which has enabled the brand to segment the customers as per the demands</a:t>
            </a:r>
          </a:p>
          <a:p>
            <a:pPr lvl="0" algn="just"/>
            <a:r>
              <a:rPr lang="en-GB" dirty="0"/>
              <a:t>Thus targeting them positioning them and meeting the needs or expectations of the customer has been quite convenient for the brand.</a:t>
            </a:r>
          </a:p>
          <a:p>
            <a:pPr lvl="0" algn="just"/>
            <a:r>
              <a:rPr lang="en-GB" dirty="0"/>
              <a:t>With these combinational approaches, </a:t>
            </a:r>
            <a:r>
              <a:rPr lang="en-GB" dirty="0" err="1"/>
              <a:t>DoubleTree</a:t>
            </a:r>
            <a:r>
              <a:rPr lang="en-GB" dirty="0"/>
              <a:t> Hotel has been able to draw in a wide amount of benefits in their business </a:t>
            </a:r>
          </a:p>
          <a:p>
            <a:pPr lvl="0" algn="just"/>
            <a:r>
              <a:rPr lang="en-GB" dirty="0"/>
              <a:t>This has been a means to enhance competitive domination in the hotel industry around the globe (</a:t>
            </a:r>
            <a:r>
              <a:rPr lang="en-GB" dirty="0" err="1"/>
              <a:t>Mwiti</a:t>
            </a:r>
            <a:r>
              <a:rPr lang="en-GB" dirty="0"/>
              <a:t>, 2020)</a:t>
            </a:r>
          </a:p>
          <a:p>
            <a:pPr algn="just"/>
            <a:endParaRPr lang="en-GB" dirty="0"/>
          </a:p>
        </p:txBody>
      </p:sp>
      <p:pic>
        <p:nvPicPr>
          <p:cNvPr id="4106" name="Picture 10" descr="A Beginner's Guide to STP Marketing - martechliv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11974" y="3019387"/>
            <a:ext cx="3984624" cy="22402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3275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Conclusion</a:t>
            </a:r>
            <a:endParaRPr lang="en-GB" dirty="0"/>
          </a:p>
        </p:txBody>
      </p:sp>
      <p:sp>
        <p:nvSpPr>
          <p:cNvPr id="3" name="Content Placeholder 2"/>
          <p:cNvSpPr>
            <a:spLocks noGrp="1"/>
          </p:cNvSpPr>
          <p:nvPr>
            <p:ph idx="1"/>
          </p:nvPr>
        </p:nvSpPr>
        <p:spPr>
          <a:xfrm>
            <a:off x="1295401" y="2556932"/>
            <a:ext cx="5105399" cy="3318936"/>
          </a:xfrm>
        </p:spPr>
        <p:txBody>
          <a:bodyPr>
            <a:normAutofit fontScale="70000" lnSpcReduction="20000"/>
          </a:bodyPr>
          <a:lstStyle/>
          <a:p>
            <a:pPr lvl="0" algn="just"/>
            <a:r>
              <a:rPr lang="en-GB" dirty="0"/>
              <a:t>In conclusion, it can be said that </a:t>
            </a:r>
            <a:r>
              <a:rPr lang="en-GB" dirty="0" err="1"/>
              <a:t>DoubleTree</a:t>
            </a:r>
            <a:r>
              <a:rPr lang="en-GB" dirty="0"/>
              <a:t> Hotel has been able to adopt good measures which have helped the brand deal with the customers in a proper manner</a:t>
            </a:r>
          </a:p>
          <a:p>
            <a:pPr lvl="0" algn="just"/>
            <a:r>
              <a:rPr lang="en-GB" dirty="0"/>
              <a:t>An enhancement of the quality of services offered to the customers has been also a major means which has increased brand sustainability </a:t>
            </a:r>
          </a:p>
          <a:p>
            <a:pPr lvl="0" algn="just"/>
            <a:r>
              <a:rPr lang="en-GB" dirty="0"/>
              <a:t>This has ultimately enhanced the functioning of the business in the industry. In addition to that, the use of proper marketing strategies to meet the expectations of the customers</a:t>
            </a:r>
          </a:p>
          <a:p>
            <a:pPr lvl="0" algn="just"/>
            <a:r>
              <a:rPr lang="en-GB" dirty="0"/>
              <a:t>All of this has increased the growth and development of the business organisation</a:t>
            </a:r>
          </a:p>
        </p:txBody>
      </p:sp>
      <p:pic>
        <p:nvPicPr>
          <p:cNvPr id="3074" name="Picture 2" descr="Conclusion Images – Browse 1,039,216 Stock Photos, Vectors, and Video |  Adobe Stoc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84728" y="3063240"/>
            <a:ext cx="3811870" cy="18056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27358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Reference list</a:t>
            </a:r>
            <a:endParaRPr lang="en-GB" dirty="0"/>
          </a:p>
        </p:txBody>
      </p:sp>
      <p:sp>
        <p:nvSpPr>
          <p:cNvPr id="3" name="Content Placeholder 2"/>
          <p:cNvSpPr>
            <a:spLocks noGrp="1"/>
          </p:cNvSpPr>
          <p:nvPr>
            <p:ph idx="1"/>
          </p:nvPr>
        </p:nvSpPr>
        <p:spPr>
          <a:xfrm>
            <a:off x="960699" y="2556932"/>
            <a:ext cx="10463513" cy="3569548"/>
          </a:xfrm>
        </p:spPr>
        <p:txBody>
          <a:bodyPr>
            <a:normAutofit fontScale="92500" lnSpcReduction="20000"/>
          </a:bodyPr>
          <a:lstStyle/>
          <a:p>
            <a:r>
              <a:rPr lang="en-GB" sz="1400" dirty="0" err="1"/>
              <a:t>Czyzewska</a:t>
            </a:r>
            <a:r>
              <a:rPr lang="en-GB" sz="1400" dirty="0"/>
              <a:t>, B., 2019. </a:t>
            </a:r>
            <a:r>
              <a:rPr lang="en-GB" sz="1400" i="1" dirty="0"/>
              <a:t>The story of Hilton </a:t>
            </a:r>
            <a:r>
              <a:rPr lang="en-GB" sz="1400" i="1" dirty="0" err="1"/>
              <a:t>Hotels:‘Little</a:t>
            </a:r>
            <a:r>
              <a:rPr lang="en-GB" sz="1400" i="1" dirty="0"/>
              <a:t> Americas’</a:t>
            </a:r>
            <a:r>
              <a:rPr lang="en-GB" sz="1400" dirty="0"/>
              <a:t>. Goodfellow Publishers Ltd.</a:t>
            </a:r>
          </a:p>
          <a:p>
            <a:r>
              <a:rPr lang="en-GB" sz="1400" dirty="0" err="1"/>
              <a:t>Doğan</a:t>
            </a:r>
            <a:r>
              <a:rPr lang="en-GB" sz="1400" dirty="0"/>
              <a:t>, Ö. and Yavuz, A., 2021. Evaluation of in-service trainings by hotel employees: Trabzon doubletree by Hilton hotel example.</a:t>
            </a:r>
          </a:p>
          <a:p>
            <a:r>
              <a:rPr lang="en-GB" sz="1400" dirty="0"/>
              <a:t>Du, T., Zhang, C. and Wang, M., 2020, November. Customer Satisfaction: What Should Business Hotels Care About?. In </a:t>
            </a:r>
            <a:r>
              <a:rPr lang="en-GB" sz="1400" i="1" dirty="0"/>
              <a:t>2020 2nd International Conference on Economic Management and Cultural Industry (ICEMCI 2020)</a:t>
            </a:r>
            <a:r>
              <a:rPr lang="en-GB" sz="1400" dirty="0"/>
              <a:t> (pp. 387-390). Atlantis Press.</a:t>
            </a:r>
          </a:p>
          <a:p>
            <a:r>
              <a:rPr lang="en-GB" sz="1400" dirty="0"/>
              <a:t>Hilton.com. 2023. </a:t>
            </a:r>
            <a:r>
              <a:rPr lang="en-GB" sz="1400" i="1" dirty="0"/>
              <a:t>DoubleTree by Hilton - Find Hotel Rooms</a:t>
            </a:r>
            <a:r>
              <a:rPr lang="en-GB" sz="1400" dirty="0"/>
              <a:t>. [online] Available at: &lt;https://www.hilton.com/en/doubletree/&gt; [Accessed: 7 February 2023]. </a:t>
            </a:r>
          </a:p>
          <a:p>
            <a:r>
              <a:rPr lang="en-GB" sz="1400" dirty="0" err="1"/>
              <a:t>Mwiti</a:t>
            </a:r>
            <a:r>
              <a:rPr lang="en-GB" sz="1400" dirty="0"/>
              <a:t>, P.K., 2020. </a:t>
            </a:r>
            <a:r>
              <a:rPr lang="en-GB" sz="1400" i="1" dirty="0"/>
              <a:t>Influence of Social Media Advertising on Consumer Buying Behaviour: A Case Study of Hilton Hotel Nairobi</a:t>
            </a:r>
            <a:r>
              <a:rPr lang="en-GB" sz="1400" dirty="0"/>
              <a:t> (Doctoral dissertation, United States International University-Africa).</a:t>
            </a:r>
          </a:p>
          <a:p>
            <a:r>
              <a:rPr lang="en-GB" sz="1400" dirty="0" err="1"/>
              <a:t>Niemelä</a:t>
            </a:r>
            <a:r>
              <a:rPr lang="en-GB" sz="1400" dirty="0"/>
              <a:t>, M., 2019. Brand management strategies of hotel chain sub-brands Sheraton Marriott and DoubleTree by Hilton.</a:t>
            </a:r>
          </a:p>
          <a:p>
            <a:r>
              <a:rPr lang="en-GB" sz="1400" dirty="0"/>
              <a:t>O’Gorman, K. 2010. </a:t>
            </a:r>
            <a:r>
              <a:rPr lang="en-GB" sz="1400" i="1" dirty="0"/>
              <a:t>The Origins of Hospitality and Tourism</a:t>
            </a:r>
            <a:r>
              <a:rPr lang="en-GB" sz="1400" dirty="0"/>
              <a:t>, Goodfellow, Oxford</a:t>
            </a:r>
          </a:p>
          <a:p>
            <a:r>
              <a:rPr lang="en-GB" sz="1400" dirty="0" err="1"/>
              <a:t>Reidhead</a:t>
            </a:r>
            <a:r>
              <a:rPr lang="en-GB" sz="1400" dirty="0"/>
              <a:t>, C., 2020. Impact of organizational culture on employee satisfaction: A case of Hilton hotel, United Kingdom. </a:t>
            </a:r>
            <a:r>
              <a:rPr lang="en-GB" sz="1400" i="1" dirty="0"/>
              <a:t>Journal of Economics and Business</a:t>
            </a:r>
            <a:r>
              <a:rPr lang="en-GB" sz="1400" dirty="0"/>
              <a:t>, </a:t>
            </a:r>
            <a:r>
              <a:rPr lang="en-GB" sz="1400" i="1" dirty="0"/>
              <a:t>3</a:t>
            </a:r>
            <a:r>
              <a:rPr lang="en-GB" sz="1400" dirty="0"/>
              <a:t>(1).</a:t>
            </a:r>
          </a:p>
          <a:p>
            <a:r>
              <a:rPr lang="en-GB" sz="1400" dirty="0" err="1"/>
              <a:t>Tesone</a:t>
            </a:r>
            <a:r>
              <a:rPr lang="en-GB" sz="1400" dirty="0"/>
              <a:t>, V., 2014. </a:t>
            </a:r>
            <a:r>
              <a:rPr lang="en-GB" sz="1400" i="1" dirty="0"/>
              <a:t>Principles of Management for the Hospitality Industry, </a:t>
            </a:r>
            <a:r>
              <a:rPr lang="en-GB" sz="1400" dirty="0"/>
              <a:t>Butterworth Heineman, Oxford</a:t>
            </a:r>
          </a:p>
          <a:p>
            <a:r>
              <a:rPr lang="en-GB" sz="1400" dirty="0"/>
              <a:t>Walker, J., 2013.</a:t>
            </a:r>
            <a:r>
              <a:rPr lang="en-GB" sz="1400" i="1" dirty="0"/>
              <a:t> Introduction to Hospitality Management,</a:t>
            </a:r>
            <a:r>
              <a:rPr lang="en-GB" sz="1400" dirty="0"/>
              <a:t> Pearson, London</a:t>
            </a:r>
          </a:p>
          <a:p>
            <a:r>
              <a:rPr lang="en-GB" sz="1400" dirty="0"/>
              <a:t>Wood, R.C., 2015.</a:t>
            </a:r>
            <a:r>
              <a:rPr lang="en-GB" sz="1400" i="1" dirty="0"/>
              <a:t> Hospitality Management: a brief introduction,</a:t>
            </a:r>
            <a:r>
              <a:rPr lang="en-GB" sz="1400" dirty="0"/>
              <a:t> Sage, London</a:t>
            </a:r>
          </a:p>
        </p:txBody>
      </p:sp>
    </p:spTree>
    <p:extLst>
      <p:ext uri="{BB962C8B-B14F-4D97-AF65-F5344CB8AC3E}">
        <p14:creationId xmlns:p14="http://schemas.microsoft.com/office/powerpoint/2010/main" val="10692781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descr="1,270 Thank You Presentation Stock Photos, Pictures &amp; Royalty-Free Images -  iStoc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58795" y="1470342"/>
            <a:ext cx="5829300" cy="3276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9468692"/>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43</TotalTime>
  <Words>2940</Words>
  <Application>Microsoft Office PowerPoint</Application>
  <PresentationFormat>Widescreen</PresentationFormat>
  <Paragraphs>97</Paragraphs>
  <Slides>14</Slides>
  <Notes>10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Organic</vt:lpstr>
      <vt:lpstr>BMIH4003 Hospitality and Guest Services</vt:lpstr>
      <vt:lpstr>Table of Contents</vt:lpstr>
      <vt:lpstr>Introduction</vt:lpstr>
      <vt:lpstr>Identification of the main customers of the selected hotel</vt:lpstr>
      <vt:lpstr>Outline of the nature of the hotel and its scope</vt:lpstr>
      <vt:lpstr>Outline of the role of the guest services and facilities that are being provided by the hotel</vt:lpstr>
      <vt:lpstr>Explanation of the need for the consideration of the role and function of the services of guest</vt:lpstr>
      <vt:lpstr>Discussion regarding the significance of the hospitality industry</vt:lpstr>
      <vt:lpstr>Discussion regarding the significance of the hospitality industry (contd.)</vt:lpstr>
      <vt:lpstr>The approaches for meeting the expectations of the customers by the selected hotel</vt:lpstr>
      <vt:lpstr>The approaches for meeting the expectations of the customers by the selected hotel (contd.)</vt:lpstr>
      <vt:lpstr>Conclusion</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BMIH4003 Hospitality and Guest Services</dc:title>
  <cp:lastModifiedBy>Sheikh Mohammed Sultan (2133697)</cp:lastModifiedBy>
  <cp:revision>2</cp:revision>
  <dcterms:created xsi:type="dcterms:W3CDTF">2023-02-07T08:27:02Z</dcterms:created>
  <dcterms:modified xsi:type="dcterms:W3CDTF">2023-02-10T14:01:57Z</dcterms:modified>
</cp:coreProperties>
</file>