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22" d="100"/>
          <a:sy n="22" d="100"/>
        </p:scale>
        <p:origin x="1680" y="8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3/16/2026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3/16/2026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16/03/2026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16/03/2026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 Catalin Anca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2027886"/>
          </a:xfrm>
        </p:spPr>
        <p:txBody>
          <a:bodyPr/>
          <a:lstStyle/>
          <a:p>
            <a:r>
              <a:rPr lang="en-US" sz="4400" kern="100" dirty="0">
                <a:latin typeface="Aptos" panose="020B0004020202020204" pitchFamily="34" charset="0"/>
                <a:ea typeface="Aptos" panose="020B0004020202020204" pitchFamily="34" charset="0"/>
              </a:rPr>
              <a:t>Broad category: Psychopathological Classifications.</a:t>
            </a:r>
          </a:p>
          <a:p>
            <a:r>
              <a:rPr lang="en-US" sz="4400" kern="100" dirty="0">
                <a:latin typeface="Aptos" panose="020B0004020202020204" pitchFamily="34" charset="0"/>
                <a:ea typeface="Aptos" panose="020B0004020202020204" pitchFamily="34" charset="0"/>
              </a:rPr>
              <a:t>Name &amp; Definition: Schizophrenia is a severe and profound mental disorder characterized by fundamental distortions in thinking, perception, emotions, and behavior. It represents a profound detachment from reality, often causing immense distress and significantly impairing occupational, educational, and social functioning.</a:t>
            </a:r>
          </a:p>
          <a:p>
            <a:r>
              <a:rPr lang="en-US" sz="4400" kern="100" dirty="0">
                <a:latin typeface="Aptos" panose="020B0004020202020204" pitchFamily="34" charset="0"/>
                <a:ea typeface="Aptos" panose="020B0004020202020204" pitchFamily="34" charset="0"/>
              </a:rPr>
              <a:t>Prevalence: While exact global numbers vary, the disorder possesses a high heritability rate of approximately 80%, meaning it is highly polygenic and tied to genetic vulnerability.</a:t>
            </a: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400"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49459" y="15838976"/>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4622103"/>
          </a:xfrm>
        </p:spPr>
        <p:txBody>
          <a:bodyPr/>
          <a:lstStyle/>
          <a:p>
            <a:r>
              <a:rPr lang="en-US" sz="5000" dirty="0"/>
              <a:t>Past views: During the 18th and 19th centuries, individuals with schizophrenia were heavily stigmatized, viewed as a direct "social threat," possessed, or victims of severe moral degeneration. Early psychiatrists viewed the disorder (originally termed Dementia Praecox) as purely biologically determined, degenerative, and entirely incurable.</a:t>
            </a:r>
          </a:p>
          <a:p>
            <a:r>
              <a:rPr lang="en-US" sz="5000" dirty="0"/>
              <a:t>Early treatments: The primary societal response was institutionalization; patients were segregated from public life into large, overcrowded asylums. The 1930s saw the era of highly invasive somatic therapies, including insulin shock therapy, early electroconvulsive therapy, and frontal lobotomies.</a:t>
            </a:r>
          </a:p>
          <a:p>
            <a:r>
              <a:rPr lang="en-US" sz="5000" dirty="0"/>
              <a:t>How it changed: The introduction of Chlorpromazine revolutionized treatment by drastically reducing positive symptoms and chemical restraints. By the 1980s, global policies drove the mass closure of large asylums (deinstitutionalization), shifting the focus towards community-based care models.</a:t>
            </a:r>
            <a:endParaRPr lang="en-GB" sz="5000"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3582511"/>
          </a:xfrm>
        </p:spPr>
        <p:txBody>
          <a:bodyPr/>
          <a:lstStyle/>
          <a:p>
            <a:r>
              <a:rPr lang="en-GB" sz="4800" dirty="0">
                <a:latin typeface="Aptos" panose="020B0004020202020204" pitchFamily="34" charset="0"/>
              </a:rPr>
              <a:t>Current services and treatments </a:t>
            </a: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a:p>
            <a:pPr algn="l"/>
            <a:endParaRPr lang="en-GB" sz="4800" b="0" u="none" dirty="0">
              <a:solidFill>
                <a:srgbClr val="FF0000"/>
              </a:solidFill>
              <a:latin typeface="Aptos" panose="020B00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8586944"/>
          </a:xfrm>
        </p:spPr>
        <p:txBody>
          <a:bodyPr/>
          <a:lstStyle/>
          <a:p>
            <a:r>
              <a:rPr lang="en-US" sz="4800" dirty="0"/>
              <a:t>Funding: Increase ring-fenced national funding specifically for Early Intervention </a:t>
            </a:r>
            <a:r>
              <a:rPr lang="en-US" sz="4800" dirty="0" err="1"/>
              <a:t>Services.Legislation</a:t>
            </a:r>
            <a:r>
              <a:rPr lang="en-US" sz="4800" dirty="0"/>
              <a:t>: Implement robust anti-discrimination laws protecting the employment and housing rights of those with severe mental </a:t>
            </a:r>
            <a:r>
              <a:rPr lang="en-US" sz="4800" dirty="0" err="1"/>
              <a:t>illness.Clinical</a:t>
            </a:r>
            <a:r>
              <a:rPr lang="en-US" sz="4800" dirty="0"/>
              <a:t> Shift: Move towards true "person-centered care," deeply integrating peer-support models to directly combat </a:t>
            </a:r>
            <a:r>
              <a:rPr lang="en-US" sz="4800" dirty="0" err="1"/>
              <a:t>internalised</a:t>
            </a:r>
            <a:r>
              <a:rPr lang="en-US" sz="4800" dirty="0"/>
              <a:t> self-stigma.</a:t>
            </a:r>
            <a:endParaRPr lang="en-GB" sz="4800"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22043" y="13832250"/>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78804" y="14810235"/>
            <a:ext cx="10052050" cy="7496902"/>
          </a:xfrm>
        </p:spPr>
        <p:txBody>
          <a:bodyPr/>
          <a:lstStyle/>
          <a:p>
            <a:pPr>
              <a:spcAft>
                <a:spcPts val="1100"/>
              </a:spcAft>
            </a:pPr>
            <a:r>
              <a:rPr lang="en-US" sz="4000" dirty="0">
                <a:effectLst/>
                <a:ea typeface="Century Schoolbook" panose="02040604050505020304" pitchFamily="18" charset="0"/>
              </a:rPr>
              <a:t>The historical trajectory of schizophrenia care highlights a monumental and positive shift from lifelong institutionalization to community management.</a:t>
            </a:r>
          </a:p>
          <a:p>
            <a:pPr>
              <a:spcAft>
                <a:spcPts val="1100"/>
              </a:spcAft>
            </a:pPr>
            <a:r>
              <a:rPr lang="en-US" sz="4000" dirty="0">
                <a:effectLst/>
                <a:ea typeface="Century Schoolbook" panose="02040604050505020304" pitchFamily="18" charset="0"/>
              </a:rPr>
              <a:t>However, significant structural barriers, such as chronic underfunding, a "postcode lottery" for care, and enduring public stigma, remain. Overcoming these systemic inequalities is essential to fully realize the human rights standards set by modern frameworks like the ICD-11.</a:t>
            </a:r>
            <a:endParaRPr lang="en-GB" sz="4000" dirty="0">
              <a:effectLst/>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83836" y="21697003"/>
            <a:ext cx="10047018" cy="923322"/>
          </a:xfrm>
        </p:spPr>
        <p:txBody>
          <a:bodyPr/>
          <a:lstStyle/>
          <a:p>
            <a:r>
              <a:rPr lang="en-GB" sz="4800" dirty="0">
                <a:latin typeface="Aptos" panose="020B0004020202020204" pitchFamily="34" charset="0"/>
              </a:rPr>
              <a:t>References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360346" y="17459643"/>
            <a:ext cx="10038659" cy="14483943"/>
          </a:xfrm>
        </p:spPr>
        <p:txBody>
          <a:bodyPr/>
          <a:lstStyle/>
          <a:p>
            <a:r>
              <a:rPr lang="en-GB" sz="3400" kern="100" dirty="0">
                <a:ea typeface="Aptos" panose="020B0004020202020204" pitchFamily="34" charset="0"/>
              </a:rPr>
              <a:t>Causes: The disorder follows a Biopsychosocial Model.</a:t>
            </a:r>
          </a:p>
          <a:p>
            <a:r>
              <a:rPr lang="en-GB" sz="3400" kern="100" dirty="0">
                <a:ea typeface="Aptos" panose="020B0004020202020204" pitchFamily="34" charset="0"/>
              </a:rPr>
              <a:t>Genetics: Highly polygenic with ~80% heritability.</a:t>
            </a:r>
          </a:p>
          <a:p>
            <a:r>
              <a:rPr lang="en-GB" sz="3400" kern="100" dirty="0">
                <a:ea typeface="Aptos" panose="020B0004020202020204" pitchFamily="34" charset="0"/>
              </a:rPr>
              <a:t>Neurobiology: Hyperactivity in the mesolimbic pathways (the dopamine hypothesis) and structural brain abnormalities like enlarged ventricles.</a:t>
            </a:r>
          </a:p>
          <a:p>
            <a:r>
              <a:rPr lang="en-GB" sz="3400" kern="100" dirty="0">
                <a:ea typeface="Aptos" panose="020B0004020202020204" pitchFamily="34" charset="0"/>
              </a:rPr>
              <a:t>Environment: Urban stressors, severe childhood trauma, and early substance use (particularly cannabis) often trigger it in predisposed individuals.</a:t>
            </a:r>
          </a:p>
          <a:p>
            <a:r>
              <a:rPr lang="en-US" sz="3400" kern="100" dirty="0">
                <a:ea typeface="Aptos" panose="020B0004020202020204" pitchFamily="34" charset="0"/>
              </a:rPr>
              <a:t>Symptoms:</a:t>
            </a:r>
          </a:p>
          <a:p>
            <a:r>
              <a:rPr lang="en-US" sz="3400" kern="100" dirty="0">
                <a:ea typeface="Aptos" panose="020B0004020202020204" pitchFamily="34" charset="0"/>
              </a:rPr>
              <a:t>Positive: Abnormal experiences including hallucinations (auditory) and delusions (persecutory or grandiose).</a:t>
            </a:r>
          </a:p>
          <a:p>
            <a:r>
              <a:rPr lang="en-US" sz="3400" kern="100" dirty="0">
                <a:ea typeface="Aptos" panose="020B0004020202020204" pitchFamily="34" charset="0"/>
              </a:rPr>
              <a:t>Negative: Absence of normal behaviors, such as alogia (poverty of speech), anhedonia (inability to experience pleasure), and avolition (severe lack of motivation).</a:t>
            </a:r>
          </a:p>
          <a:p>
            <a:r>
              <a:rPr lang="en-US" sz="3400" kern="100" dirty="0">
                <a:ea typeface="Aptos" panose="020B0004020202020204" pitchFamily="34" charset="0"/>
              </a:rPr>
              <a:t>Cognitive: Highly disorganized thinking, poor executive functioning, and deficits in working memory and sustained attention.</a:t>
            </a:r>
            <a:endParaRPr lang="en-GB" sz="3400" kern="100" dirty="0">
              <a:ea typeface="Aptos" panose="020B0004020202020204" pitchFamily="34" charset="0"/>
            </a:endParaRPr>
          </a:p>
          <a:p>
            <a:r>
              <a:rPr lang="en-US" sz="3400" b="1" dirty="0"/>
              <a:t>Diagnosis:</a:t>
            </a:r>
            <a:r>
              <a:rPr lang="en-US" sz="3400" dirty="0"/>
              <a:t> According to ICD-11 (Code 6A20), diagnosis mandates the continuous manifestation of these core signs for a minimum of one month. Clinicians must rule out substance-induced psychosis, brain tumors, or other acute medical conditions.</a:t>
            </a:r>
            <a:endParaRPr lang="en-GB" sz="3400" kern="100" dirty="0">
              <a:effectLst/>
              <a:ea typeface="Aptos" panose="020B0004020202020204" pitchFamily="34" charset="0"/>
            </a:endParaRPr>
          </a:p>
          <a:p>
            <a:endParaRPr lang="en-GB" sz="3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US" dirty="0"/>
              <a:t>[Catalin Anca] | Module: BMHP6029_LON | BSc (Hons) Health and Social Care </a:t>
            </a:r>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US" dirty="0"/>
              <a:t>SCHIZOPHRENIA (ICD-11: 6A20)</a:t>
            </a:r>
            <a:endParaRPr lang="en-GB"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US" sz="8000" dirty="0"/>
              <a:t>Psychopathological Classifications &amp; Care</a:t>
            </a:r>
            <a:endParaRPr lang="en-GB" sz="80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Rectangle 2">
            <a:extLst>
              <a:ext uri="{FF2B5EF4-FFF2-40B4-BE49-F238E27FC236}">
                <a16:creationId xmlns:a16="http://schemas.microsoft.com/office/drawing/2014/main" id="{FE2ED9E1-F8DD-08AF-B427-5CBBBCE0DC18}"/>
              </a:ext>
            </a:extLst>
          </p:cNvPr>
          <p:cNvSpPr>
            <a:spLocks noGrp="1" noChangeArrowheads="1"/>
          </p:cNvSpPr>
          <p:nvPr>
            <p:ph type="body" sz="quarter" idx="30"/>
          </p:nvPr>
        </p:nvSpPr>
        <p:spPr bwMode="auto">
          <a:xfrm>
            <a:off x="33483836" y="22674040"/>
            <a:ext cx="9937929" cy="8202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buFontTx/>
              <a:buChar char="•"/>
            </a:pPr>
            <a:r>
              <a:rPr lang="en-US" altLang="en-US" sz="3100" dirty="0"/>
              <a:t>American Psychiatric Association (2013). Diagnostic and statistical manual of mental disorders (5th ed.).</a:t>
            </a:r>
          </a:p>
          <a:p>
            <a:pPr lvl="0" defTabSz="914400" eaLnBrk="0" fontAlgn="base" hangingPunct="0">
              <a:spcBef>
                <a:spcPct val="0"/>
              </a:spcBef>
              <a:spcAft>
                <a:spcPct val="0"/>
              </a:spcAft>
              <a:buFontTx/>
              <a:buChar char="•"/>
            </a:pPr>
            <a:r>
              <a:rPr lang="en-US" altLang="en-US" sz="3100" dirty="0"/>
              <a:t>Department of Health (2021). No health without mental health.</a:t>
            </a:r>
          </a:p>
          <a:p>
            <a:pPr lvl="0" defTabSz="914400" eaLnBrk="0" fontAlgn="base" hangingPunct="0">
              <a:spcBef>
                <a:spcPct val="0"/>
              </a:spcBef>
              <a:spcAft>
                <a:spcPct val="0"/>
              </a:spcAft>
              <a:buFontTx/>
              <a:buChar char="•"/>
            </a:pPr>
            <a:r>
              <a:rPr lang="en-US" altLang="en-US" sz="3100" dirty="0"/>
              <a:t>Jones, K. (1993). Asylums and after.</a:t>
            </a:r>
          </a:p>
          <a:p>
            <a:pPr lvl="0" defTabSz="914400" eaLnBrk="0" fontAlgn="base" hangingPunct="0">
              <a:spcBef>
                <a:spcPct val="0"/>
              </a:spcBef>
              <a:spcAft>
                <a:spcPct val="0"/>
              </a:spcAft>
              <a:buFontTx/>
              <a:buChar char="•"/>
            </a:pPr>
            <a:r>
              <a:rPr lang="en-US" altLang="en-US" sz="3100" dirty="0"/>
              <a:t>Knapp, M. et al. (2014). The economic case for mental health prevention.</a:t>
            </a:r>
          </a:p>
          <a:p>
            <a:pPr lvl="0" defTabSz="914400" eaLnBrk="0" fontAlgn="base" hangingPunct="0">
              <a:spcBef>
                <a:spcPct val="0"/>
              </a:spcBef>
              <a:spcAft>
                <a:spcPct val="0"/>
              </a:spcAft>
              <a:buFontTx/>
              <a:buChar char="•"/>
            </a:pPr>
            <a:r>
              <a:rPr lang="en-US" altLang="en-US" sz="3100" dirty="0"/>
              <a:t>Lieberman, J.A. (2015). Shrinks: The untold story of psychiatry.</a:t>
            </a:r>
          </a:p>
          <a:p>
            <a:pPr lvl="0" defTabSz="914400" eaLnBrk="0" fontAlgn="base" hangingPunct="0">
              <a:spcBef>
                <a:spcPct val="0"/>
              </a:spcBef>
              <a:spcAft>
                <a:spcPct val="0"/>
              </a:spcAft>
              <a:buFontTx/>
              <a:buChar char="•"/>
            </a:pPr>
            <a:r>
              <a:rPr lang="en-US" altLang="en-US" sz="3100" dirty="0"/>
              <a:t>NICE (2014). Psychosis and schizophrenia in adults [CG178].</a:t>
            </a:r>
          </a:p>
          <a:p>
            <a:pPr lvl="0" defTabSz="914400" eaLnBrk="0" fontAlgn="base" hangingPunct="0">
              <a:spcBef>
                <a:spcPct val="0"/>
              </a:spcBef>
              <a:spcAft>
                <a:spcPct val="0"/>
              </a:spcAft>
              <a:buFontTx/>
              <a:buChar char="•"/>
            </a:pPr>
            <a:r>
              <a:rPr lang="en-US" altLang="en-US" sz="3100" dirty="0"/>
              <a:t>Porter, R. (2002). Madness: A brief history.</a:t>
            </a:r>
          </a:p>
          <a:p>
            <a:pPr lvl="0" defTabSz="914400" eaLnBrk="0" fontAlgn="base" hangingPunct="0">
              <a:spcBef>
                <a:spcPct val="0"/>
              </a:spcBef>
              <a:spcAft>
                <a:spcPct val="0"/>
              </a:spcAft>
              <a:buFontTx/>
              <a:buChar char="•"/>
            </a:pPr>
            <a:r>
              <a:rPr lang="en-US" altLang="en-US" sz="3100" dirty="0"/>
              <a:t>Scull, A. (2015). Madness in civilization.</a:t>
            </a:r>
          </a:p>
          <a:p>
            <a:pPr lvl="0" defTabSz="914400" eaLnBrk="0" fontAlgn="base" hangingPunct="0">
              <a:spcBef>
                <a:spcPct val="0"/>
              </a:spcBef>
              <a:spcAft>
                <a:spcPct val="0"/>
              </a:spcAft>
              <a:buFontTx/>
              <a:buChar char="•"/>
            </a:pPr>
            <a:r>
              <a:rPr lang="en-US" altLang="en-US" sz="3100" dirty="0"/>
              <a:t>Thornicroft, G. (2006). Shunned: Discrimination against people with mental illness.</a:t>
            </a:r>
          </a:p>
          <a:p>
            <a:pPr lvl="0" defTabSz="914400" eaLnBrk="0" fontAlgn="base" hangingPunct="0">
              <a:spcBef>
                <a:spcPct val="0"/>
              </a:spcBef>
              <a:spcAft>
                <a:spcPct val="0"/>
              </a:spcAft>
              <a:buFontTx/>
              <a:buChar char="•"/>
            </a:pPr>
            <a:r>
              <a:rPr lang="en-US" altLang="en-US" sz="3100" dirty="0"/>
              <a:t>World Health Organization (2022). ICD-11 for Mortality and Morbidity Statistics.</a:t>
            </a:r>
          </a:p>
        </p:txBody>
      </p:sp>
      <p:sp>
        <p:nvSpPr>
          <p:cNvPr id="50" name="TextBox 49">
            <a:extLst>
              <a:ext uri="{FF2B5EF4-FFF2-40B4-BE49-F238E27FC236}">
                <a16:creationId xmlns:a16="http://schemas.microsoft.com/office/drawing/2014/main" id="{C20919D8-D7DB-FC1D-85B0-8AB8603763A0}"/>
              </a:ext>
            </a:extLst>
          </p:cNvPr>
          <p:cNvSpPr txBox="1"/>
          <p:nvPr/>
        </p:nvSpPr>
        <p:spPr>
          <a:xfrm>
            <a:off x="22508479" y="7110417"/>
            <a:ext cx="9998766" cy="20774918"/>
          </a:xfrm>
          <a:prstGeom prst="rect">
            <a:avLst/>
          </a:prstGeom>
          <a:noFill/>
        </p:spPr>
        <p:txBody>
          <a:bodyPr wrap="square">
            <a:spAutoFit/>
          </a:bodyPr>
          <a:lstStyle/>
          <a:p>
            <a:r>
              <a:rPr lang="en-US" sz="4800" dirty="0">
                <a:latin typeface="Times New Roman" panose="02020603050405020304" pitchFamily="18" charset="0"/>
                <a:cs typeface="Times New Roman" panose="02020603050405020304" pitchFamily="18" charset="0"/>
              </a:rPr>
              <a:t>Modern Approach: Today's psychiatric approach shifts fundamentally from mere symptom suppression to comprehensive, holistic recovery.</a:t>
            </a:r>
          </a:p>
          <a:p>
            <a:r>
              <a:rPr lang="en-US" sz="4800" dirty="0">
                <a:latin typeface="Times New Roman" panose="02020603050405020304" pitchFamily="18" charset="0"/>
                <a:cs typeface="Times New Roman" panose="02020603050405020304" pitchFamily="18" charset="0"/>
              </a:rPr>
              <a:t>Pharmacological treatments: Services now utilize second-generation antipsychotics, which significantly reduce severe motor side effects. However, medication is no longer seen as a standalone</a:t>
            </a:r>
          </a:p>
          <a:p>
            <a:r>
              <a:rPr lang="en-US" sz="4800" dirty="0">
                <a:latin typeface="Times New Roman" panose="02020603050405020304" pitchFamily="18" charset="0"/>
                <a:cs typeface="Times New Roman" panose="02020603050405020304" pitchFamily="18" charset="0"/>
              </a:rPr>
              <a:t>Solution</a:t>
            </a:r>
          </a:p>
          <a:p>
            <a:r>
              <a:rPr lang="en-US" sz="4800" dirty="0">
                <a:latin typeface="Times New Roman" panose="02020603050405020304" pitchFamily="18" charset="0"/>
                <a:cs typeface="Times New Roman" panose="02020603050405020304" pitchFamily="18" charset="0"/>
              </a:rPr>
              <a:t>Psychological interventions: Clinical guidelines mandate pairing medication with psychological interventions like Cognitive </a:t>
            </a:r>
            <a:r>
              <a:rPr lang="en-US" sz="4800" dirty="0" err="1">
                <a:latin typeface="Times New Roman" panose="02020603050405020304" pitchFamily="18" charset="0"/>
                <a:cs typeface="Times New Roman" panose="02020603050405020304" pitchFamily="18" charset="0"/>
              </a:rPr>
              <a:t>Behavioural</a:t>
            </a:r>
            <a:r>
              <a:rPr lang="en-US" sz="4800" dirty="0">
                <a:latin typeface="Times New Roman" panose="02020603050405020304" pitchFamily="18" charset="0"/>
                <a:cs typeface="Times New Roman" panose="02020603050405020304" pitchFamily="18" charset="0"/>
              </a:rPr>
              <a:t> Therapy for psychosis (CBTP).</a:t>
            </a:r>
          </a:p>
          <a:p>
            <a:r>
              <a:rPr lang="en-US" sz="4800" dirty="0">
                <a:latin typeface="Times New Roman" panose="02020603050405020304" pitchFamily="18" charset="0"/>
                <a:cs typeface="Times New Roman" panose="02020603050405020304" pitchFamily="18" charset="0"/>
              </a:rPr>
              <a:t>Community Services: Early Intervention in Psychosis (EIP) teams provide rapid, multidisciplinary support to individuals experiencing their first psychotic episode. Furthermore, dedicated peer support groups provide essential lived-experience validation, radically reducing isolation. Active integration into the community has been clinically proven to reduce long-term relapse rates and vastly improve overall quality of life.</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2928</TotalTime>
  <Words>916</Words>
  <Application>Microsoft Office PowerPoint</Application>
  <PresentationFormat>Custom</PresentationFormat>
  <Paragraphs>50</Paragraphs>
  <Slides>2</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Century Schoolbook</vt:lpstr>
      <vt:lpstr>Times New Roman</vt:lpstr>
      <vt:lpstr>Trebuchet MS</vt:lpstr>
      <vt:lpstr>36x48-Template-V2b</vt:lpstr>
      <vt:lpstr>Without Quick Guides</vt:lpstr>
      <vt:lpstr>Classic 3 Columns</vt:lpstr>
      <vt:lpstr>Trifold - Wide Center</vt:lpstr>
      <vt:lpstr>Office Theme</vt:lpstr>
      <vt:lpstr>  Student name : Catalin Anca Student number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Catalin Anca</cp:lastModifiedBy>
  <cp:revision>91</cp:revision>
  <cp:lastPrinted>2015-06-29T17:31:11Z</cp:lastPrinted>
  <dcterms:created xsi:type="dcterms:W3CDTF">2012-02-03T19:11:35Z</dcterms:created>
  <dcterms:modified xsi:type="dcterms:W3CDTF">2026-03-16T15:13:36Z</dcterms:modified>
</cp:coreProperties>
</file>