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wdp" ContentType="image/vnd.ms-photo"/>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media/image23.jp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6"/>
  </p:notesMasterIdLst>
  <p:sldIdLst>
    <p:sldId id="257" r:id="rId2"/>
    <p:sldId id="258" r:id="rId3"/>
    <p:sldId id="714" r:id="rId4"/>
    <p:sldId id="715" r:id="rId5"/>
    <p:sldId id="720" r:id="rId6"/>
    <p:sldId id="721" r:id="rId7"/>
    <p:sldId id="722" r:id="rId8"/>
    <p:sldId id="716" r:id="rId9"/>
    <p:sldId id="726" r:id="rId10"/>
    <p:sldId id="717" r:id="rId11"/>
    <p:sldId id="723" r:id="rId12"/>
    <p:sldId id="725" r:id="rId13"/>
    <p:sldId id="718" r:id="rId14"/>
    <p:sldId id="724" r:id="rId15"/>
    <p:sldId id="727" r:id="rId16"/>
    <p:sldId id="719" r:id="rId17"/>
    <p:sldId id="711" r:id="rId18"/>
    <p:sldId id="712" r:id="rId19"/>
    <p:sldId id="339" r:id="rId20"/>
    <p:sldId id="318" r:id="rId21"/>
    <p:sldId id="312" r:id="rId22"/>
    <p:sldId id="345" r:id="rId23"/>
    <p:sldId id="274" r:id="rId24"/>
    <p:sldId id="278" r:id="rId25"/>
    <p:sldId id="348" r:id="rId26"/>
    <p:sldId id="367" r:id="rId27"/>
    <p:sldId id="292" r:id="rId28"/>
    <p:sldId id="310" r:id="rId29"/>
    <p:sldId id="333" r:id="rId30"/>
    <p:sldId id="294" r:id="rId31"/>
    <p:sldId id="369" r:id="rId32"/>
    <p:sldId id="295" r:id="rId33"/>
    <p:sldId id="728" r:id="rId34"/>
    <p:sldId id="303" r:id="rId35"/>
  </p:sldIdLst>
  <p:sldSz cx="9144000" cy="6858000" type="screen4x3"/>
  <p:notesSz cx="6718300" cy="98552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2" autoAdjust="0"/>
    <p:restoredTop sz="94660"/>
  </p:normalViewPr>
  <p:slideViewPr>
    <p:cSldViewPr snapToGrid="0">
      <p:cViewPr varScale="1">
        <p:scale>
          <a:sx n="67" d="100"/>
          <a:sy n="67" d="100"/>
        </p:scale>
        <p:origin x="1278"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11475" cy="493713"/>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05238" y="0"/>
            <a:ext cx="2911475" cy="493713"/>
          </a:xfrm>
          <a:prstGeom prst="rect">
            <a:avLst/>
          </a:prstGeom>
        </p:spPr>
        <p:txBody>
          <a:bodyPr vert="horz" lIns="91440" tIns="45720" rIns="91440" bIns="45720" rtlCol="0"/>
          <a:lstStyle>
            <a:lvl1pPr algn="r">
              <a:defRPr sz="1200"/>
            </a:lvl1pPr>
          </a:lstStyle>
          <a:p>
            <a:fld id="{E36893D9-39E4-4A08-9135-B721FD2FD588}" type="datetimeFigureOut">
              <a:rPr lang="en-GB" smtClean="0"/>
              <a:t>19/02/2019</a:t>
            </a:fld>
            <a:endParaRPr lang="en-GB"/>
          </a:p>
        </p:txBody>
      </p:sp>
      <p:sp>
        <p:nvSpPr>
          <p:cNvPr id="4" name="Slide Image Placeholder 3"/>
          <p:cNvSpPr>
            <a:spLocks noGrp="1" noRot="1" noChangeAspect="1"/>
          </p:cNvSpPr>
          <p:nvPr>
            <p:ph type="sldImg" idx="2"/>
          </p:nvPr>
        </p:nvSpPr>
        <p:spPr>
          <a:xfrm>
            <a:off x="1141413" y="1231900"/>
            <a:ext cx="4435475" cy="33258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1513" y="4743450"/>
            <a:ext cx="5375275" cy="38798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61488"/>
            <a:ext cx="2911475" cy="49371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05238" y="9361488"/>
            <a:ext cx="2911475" cy="493712"/>
          </a:xfrm>
          <a:prstGeom prst="rect">
            <a:avLst/>
          </a:prstGeom>
        </p:spPr>
        <p:txBody>
          <a:bodyPr vert="horz" lIns="91440" tIns="45720" rIns="91440" bIns="45720" rtlCol="0" anchor="b"/>
          <a:lstStyle>
            <a:lvl1pPr algn="r">
              <a:defRPr sz="1200"/>
            </a:lvl1pPr>
          </a:lstStyle>
          <a:p>
            <a:fld id="{E436EC6E-137B-44B8-A239-7A33C43C0D1C}" type="slidenum">
              <a:rPr lang="en-GB" smtClean="0"/>
              <a:t>‹#›</a:t>
            </a:fld>
            <a:endParaRPr lang="en-GB"/>
          </a:p>
        </p:txBody>
      </p:sp>
    </p:spTree>
    <p:extLst>
      <p:ext uri="{BB962C8B-B14F-4D97-AF65-F5344CB8AC3E}">
        <p14:creationId xmlns:p14="http://schemas.microsoft.com/office/powerpoint/2010/main" val="12802630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panose="020B0604020202020204" pitchFamily="34" charset="0"/>
              <a:buChar char="•"/>
            </a:pPr>
            <a:r>
              <a:rPr lang="en-GB" sz="1200" dirty="0"/>
              <a:t>Re-set the Capita relationship</a:t>
            </a:r>
          </a:p>
          <a:p>
            <a:pPr marL="285750" indent="-285750">
              <a:buFont typeface="Arial" panose="020B0604020202020204" pitchFamily="34" charset="0"/>
              <a:buChar char="•"/>
            </a:pPr>
            <a:r>
              <a:rPr lang="en-GB" sz="1200" dirty="0"/>
              <a:t>Leverage ‘best practice’ – soldier and officer</a:t>
            </a:r>
          </a:p>
          <a:p>
            <a:pPr marL="285750" indent="-285750">
              <a:buFont typeface="Arial" panose="020B0604020202020204" pitchFamily="34" charset="0"/>
              <a:buChar char="•"/>
            </a:pPr>
            <a:r>
              <a:rPr lang="en-GB" sz="1200" dirty="0"/>
              <a:t>Greater focus on Whole Life Development - especially soldiers</a:t>
            </a:r>
          </a:p>
          <a:p>
            <a:pPr marL="285750" indent="-285750">
              <a:buFont typeface="Arial" panose="020B0604020202020204" pitchFamily="34" charset="0"/>
              <a:buChar char="•"/>
            </a:pPr>
            <a:r>
              <a:rPr lang="en-GB" sz="1200" dirty="0"/>
              <a:t>Rationalise efficiencies across a single command</a:t>
            </a:r>
          </a:p>
          <a:p>
            <a:pPr marL="285750" indent="-285750">
              <a:buFont typeface="Arial" panose="020B0604020202020204" pitchFamily="34" charset="0"/>
              <a:buChar char="•"/>
            </a:pPr>
            <a:r>
              <a:rPr lang="en-GB" sz="1200" dirty="0"/>
              <a:t>Use change as a catalyst to improve inflow</a:t>
            </a:r>
          </a:p>
          <a:p>
            <a:endParaRPr lang="en-GB" dirty="0"/>
          </a:p>
        </p:txBody>
      </p:sp>
    </p:spTree>
    <p:extLst>
      <p:ext uri="{BB962C8B-B14F-4D97-AF65-F5344CB8AC3E}">
        <p14:creationId xmlns:p14="http://schemas.microsoft.com/office/powerpoint/2010/main" val="41023616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0588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ChangeArrowheads="1" noTextEdit="1"/>
          </p:cNvSpPr>
          <p:nvPr>
            <p:ph type="sldImg"/>
          </p:nvPr>
        </p:nvSpPr>
        <p:spPr>
          <a:ln/>
        </p:spPr>
      </p:sp>
      <p:sp>
        <p:nvSpPr>
          <p:cNvPr id="21507" name="Notes Placeholder 2"/>
          <p:cNvSpPr>
            <a:spLocks noGrp="1" noChangeArrowheads="1"/>
          </p:cNvSpPr>
          <p:nvPr>
            <p:ph type="body" idx="1"/>
          </p:nvPr>
        </p:nvSpPr>
        <p:spPr>
          <a:noFill/>
        </p:spPr>
        <p:txBody>
          <a:bodyPr/>
          <a:lstStyle/>
          <a:p>
            <a:endParaRPr lang="en-US" altLang="en-US">
              <a:latin typeface="Arial" panose="020B0604020202020204" pitchFamily="34" charset="0"/>
              <a:cs typeface="Arial" panose="020B0604020202020204" pitchFamily="34" charset="0"/>
            </a:endParaRPr>
          </a:p>
        </p:txBody>
      </p:sp>
      <p:sp>
        <p:nvSpPr>
          <p:cNvPr id="21508" name="Slide Number Placeholder 3"/>
          <p:cNvSpPr>
            <a:spLocks noGrp="1"/>
          </p:cNvSpPr>
          <p:nvPr>
            <p:ph type="sldNum" sz="quarter" idx="5"/>
          </p:nvPr>
        </p:nvSpPr>
        <p:spPr>
          <a:noFill/>
        </p:spPr>
        <p:txBody>
          <a:bodyPr/>
          <a:lstStyle>
            <a:lvl1pPr defTabSz="912813">
              <a:spcBef>
                <a:spcPct val="30000"/>
              </a:spcBef>
              <a:defRPr sz="1200">
                <a:solidFill>
                  <a:schemeClr val="tx1"/>
                </a:solidFill>
                <a:latin typeface="Arial" panose="020B0604020202020204" pitchFamily="34" charset="0"/>
                <a:cs typeface="Arial" panose="020B0604020202020204" pitchFamily="34" charset="0"/>
              </a:defRPr>
            </a:lvl1pPr>
            <a:lvl2pPr marL="742950" indent="-285750" defTabSz="912813">
              <a:spcBef>
                <a:spcPct val="30000"/>
              </a:spcBef>
              <a:defRPr sz="1200">
                <a:solidFill>
                  <a:schemeClr val="tx1"/>
                </a:solidFill>
                <a:latin typeface="Arial" panose="020B0604020202020204" pitchFamily="34" charset="0"/>
                <a:cs typeface="Arial" panose="020B0604020202020204" pitchFamily="34" charset="0"/>
              </a:defRPr>
            </a:lvl2pPr>
            <a:lvl3pPr marL="1143000" indent="-228600" defTabSz="912813">
              <a:spcBef>
                <a:spcPct val="30000"/>
              </a:spcBef>
              <a:defRPr sz="1200">
                <a:solidFill>
                  <a:schemeClr val="tx1"/>
                </a:solidFill>
                <a:latin typeface="Arial" panose="020B0604020202020204" pitchFamily="34" charset="0"/>
                <a:cs typeface="Arial" panose="020B0604020202020204" pitchFamily="34" charset="0"/>
              </a:defRPr>
            </a:lvl3pPr>
            <a:lvl4pPr marL="1600200" indent="-228600" defTabSz="912813">
              <a:spcBef>
                <a:spcPct val="30000"/>
              </a:spcBef>
              <a:defRPr sz="1200">
                <a:solidFill>
                  <a:schemeClr val="tx1"/>
                </a:solidFill>
                <a:latin typeface="Arial" panose="020B0604020202020204" pitchFamily="34" charset="0"/>
                <a:cs typeface="Arial" panose="020B0604020202020204" pitchFamily="34" charset="0"/>
              </a:defRPr>
            </a:lvl4pPr>
            <a:lvl5pPr marL="2057400" indent="-228600" defTabSz="912813">
              <a:spcBef>
                <a:spcPct val="30000"/>
              </a:spcBef>
              <a:defRPr sz="1200">
                <a:solidFill>
                  <a:schemeClr val="tx1"/>
                </a:solidFill>
                <a:latin typeface="Arial" panose="020B0604020202020204" pitchFamily="34" charset="0"/>
                <a:cs typeface="Arial" panose="020B0604020202020204" pitchFamily="34" charset="0"/>
              </a:defRPr>
            </a:lvl5pPr>
            <a:lvl6pPr marL="2514600" indent="-228600"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71800" indent="-228600"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29000" indent="-228600"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86200" indent="-228600"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4E8D26ED-9CE6-4A77-8F5D-F9D9DC194E9E}" type="slidenum">
              <a:rPr lang="en-GB" altLang="en-US" smtClean="0"/>
              <a:pPr>
                <a:spcBef>
                  <a:spcPct val="0"/>
                </a:spcBef>
              </a:pPr>
              <a:t>19</a:t>
            </a:fld>
            <a:endParaRPr lang="en-GB" altLang="en-US"/>
          </a:p>
        </p:txBody>
      </p:sp>
    </p:spTree>
    <p:extLst>
      <p:ext uri="{BB962C8B-B14F-4D97-AF65-F5344CB8AC3E}">
        <p14:creationId xmlns:p14="http://schemas.microsoft.com/office/powerpoint/2010/main" val="3940075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ChangeArrowheads="1" noTextEdit="1"/>
          </p:cNvSpPr>
          <p:nvPr>
            <p:ph type="sldImg"/>
          </p:nvPr>
        </p:nvSpPr>
        <p:spPr>
          <a:xfrm>
            <a:off x="1487488" y="247650"/>
            <a:ext cx="4208462" cy="3155950"/>
          </a:xfrm>
          <a:ln/>
        </p:spPr>
      </p:sp>
      <p:sp>
        <p:nvSpPr>
          <p:cNvPr id="50179" name="Notes Placeholder 2">
            <a:extLst>
              <a:ext uri="{FF2B5EF4-FFF2-40B4-BE49-F238E27FC236}">
                <a16:creationId xmlns:a16="http://schemas.microsoft.com/office/drawing/2014/main" id="{3740A847-0AE0-4AC2-92F9-5640C5AA844E}"/>
              </a:ext>
            </a:extLst>
          </p:cNvPr>
          <p:cNvSpPr>
            <a:spLocks noGrp="1"/>
          </p:cNvSpPr>
          <p:nvPr>
            <p:ph type="body" idx="1"/>
          </p:nvPr>
        </p:nvSpPr>
        <p:spPr>
          <a:xfrm>
            <a:off x="119063" y="3632200"/>
            <a:ext cx="6408737" cy="5975350"/>
          </a:xfrm>
        </p:spPr>
        <p:txBody>
          <a:bodyPr/>
          <a:lstStyle/>
          <a:p>
            <a:pPr>
              <a:defRPr/>
            </a:pPr>
            <a:r>
              <a:rPr lang="en-US" altLang="en-US" sz="1400" dirty="0"/>
              <a:t>The following documents prove that a person is allowed to work in the UK:</a:t>
            </a:r>
          </a:p>
          <a:p>
            <a:pPr>
              <a:defRPr/>
            </a:pPr>
            <a:r>
              <a:rPr lang="en-US" altLang="en-US" sz="1400" dirty="0"/>
              <a:t> </a:t>
            </a:r>
          </a:p>
          <a:p>
            <a:pPr marL="227206" indent="-227206">
              <a:buFontTx/>
              <a:buAutoNum type="arabicParenBoth"/>
              <a:defRPr/>
            </a:pPr>
            <a:r>
              <a:rPr lang="en-US" altLang="en-US" sz="1400" dirty="0"/>
              <a:t>A passport showing the holder is a British citizen (or of the UK and colonies) and has the right of abode in the UK.</a:t>
            </a:r>
          </a:p>
          <a:p>
            <a:pPr>
              <a:defRPr/>
            </a:pPr>
            <a:endParaRPr lang="en-US" altLang="en-US" sz="1400" dirty="0"/>
          </a:p>
          <a:p>
            <a:pPr>
              <a:defRPr/>
            </a:pPr>
            <a:r>
              <a:rPr lang="en-US" altLang="en-US" sz="1400" dirty="0"/>
              <a:t>(2) A current (in date) Biometric Immigration Document (Biometric Residence Permit) indicating that the person is allowed to stay indefinitely in the UK.</a:t>
            </a:r>
          </a:p>
          <a:p>
            <a:pPr>
              <a:defRPr/>
            </a:pPr>
            <a:r>
              <a:rPr lang="en-US" altLang="en-US" sz="1400" dirty="0"/>
              <a:t> </a:t>
            </a:r>
          </a:p>
          <a:p>
            <a:pPr>
              <a:defRPr/>
            </a:pPr>
            <a:r>
              <a:rPr lang="en-US" altLang="en-US" sz="1400" dirty="0"/>
              <a:t>(3) A current Immigration Status Document with an endorsement indicating that the named person is allowed to stay indefinitely in the UK together with an official document giving the person’s permanent National Insurance Number.  A valid Immigration Status Document contains a Residence Permit endorsement.</a:t>
            </a:r>
          </a:p>
          <a:p>
            <a:pPr>
              <a:defRPr/>
            </a:pPr>
            <a:endParaRPr lang="en-US" altLang="en-US" sz="1400" dirty="0"/>
          </a:p>
          <a:p>
            <a:pPr>
              <a:defRPr/>
            </a:pPr>
            <a:r>
              <a:rPr lang="en-US" altLang="en-US" sz="1400" dirty="0"/>
              <a:t>(4) A full birth certificate issued in the UK which includes the name(s) of at least one of the holder’s parents together with an official document giving the person’s permanent National Insurance Number.  Short birth certificates are not acceptable.</a:t>
            </a:r>
          </a:p>
          <a:p>
            <a:pPr>
              <a:defRPr/>
            </a:pPr>
            <a:endParaRPr lang="en-US" altLang="en-US" sz="1400" dirty="0"/>
          </a:p>
          <a:p>
            <a:pPr>
              <a:defRPr/>
            </a:pPr>
            <a:r>
              <a:rPr lang="en-US" altLang="en-US" sz="1400" dirty="0"/>
              <a:t>(5) A birth certificate issued in the Channel Islands, Isle of Man or Ireland together with an official document giving the person’s permanent National Insurance Number.</a:t>
            </a:r>
          </a:p>
          <a:p>
            <a:pPr>
              <a:defRPr/>
            </a:pPr>
            <a:endParaRPr lang="en-US" altLang="en-US" sz="1400" dirty="0"/>
          </a:p>
          <a:p>
            <a:pPr>
              <a:defRPr/>
            </a:pPr>
            <a:r>
              <a:rPr lang="en-US" altLang="en-US" sz="1400" dirty="0"/>
              <a:t>(6) A certificate of registration as a British citizen together with an official document giving the person’s permanent National Insurance Number.</a:t>
            </a:r>
          </a:p>
          <a:p>
            <a:pPr>
              <a:defRPr/>
            </a:pPr>
            <a:endParaRPr lang="en-GB" altLang="en-US" dirty="0"/>
          </a:p>
        </p:txBody>
      </p:sp>
      <p:sp>
        <p:nvSpPr>
          <p:cNvPr id="32772" name="Slide Number Placeholder 3"/>
          <p:cNvSpPr>
            <a:spLocks noGrp="1"/>
          </p:cNvSpPr>
          <p:nvPr>
            <p:ph type="sldNum" sz="quarter" idx="5"/>
          </p:nvPr>
        </p:nvSpPr>
        <p:spPr>
          <a:noFill/>
        </p:spPr>
        <p:txBody>
          <a:bodyPr/>
          <a:lstStyle>
            <a:lvl1pPr defTabSz="912813">
              <a:spcBef>
                <a:spcPct val="30000"/>
              </a:spcBef>
              <a:defRPr sz="1200">
                <a:solidFill>
                  <a:schemeClr val="tx1"/>
                </a:solidFill>
                <a:latin typeface="Arial" panose="020B0604020202020204" pitchFamily="34" charset="0"/>
                <a:cs typeface="Arial" panose="020B0604020202020204" pitchFamily="34" charset="0"/>
              </a:defRPr>
            </a:lvl1pPr>
            <a:lvl2pPr marL="738188" indent="-282575" defTabSz="912813">
              <a:spcBef>
                <a:spcPct val="30000"/>
              </a:spcBef>
              <a:defRPr sz="1200">
                <a:solidFill>
                  <a:schemeClr val="tx1"/>
                </a:solidFill>
                <a:latin typeface="Arial" panose="020B0604020202020204" pitchFamily="34" charset="0"/>
                <a:cs typeface="Arial" panose="020B0604020202020204" pitchFamily="34" charset="0"/>
              </a:defRPr>
            </a:lvl2pPr>
            <a:lvl3pPr marL="1135063" indent="-227013" defTabSz="912813">
              <a:spcBef>
                <a:spcPct val="30000"/>
              </a:spcBef>
              <a:defRPr sz="1200">
                <a:solidFill>
                  <a:schemeClr val="tx1"/>
                </a:solidFill>
                <a:latin typeface="Arial" panose="020B0604020202020204" pitchFamily="34" charset="0"/>
                <a:cs typeface="Arial" panose="020B0604020202020204" pitchFamily="34" charset="0"/>
              </a:defRPr>
            </a:lvl3pPr>
            <a:lvl4pPr marL="1589088" indent="-227013" defTabSz="912813">
              <a:spcBef>
                <a:spcPct val="30000"/>
              </a:spcBef>
              <a:defRPr sz="1200">
                <a:solidFill>
                  <a:schemeClr val="tx1"/>
                </a:solidFill>
                <a:latin typeface="Arial" panose="020B0604020202020204" pitchFamily="34" charset="0"/>
                <a:cs typeface="Arial" panose="020B0604020202020204" pitchFamily="34" charset="0"/>
              </a:defRPr>
            </a:lvl4pPr>
            <a:lvl5pPr marL="2044700" indent="-227013" defTabSz="912813">
              <a:spcBef>
                <a:spcPct val="30000"/>
              </a:spcBef>
              <a:defRPr sz="1200">
                <a:solidFill>
                  <a:schemeClr val="tx1"/>
                </a:solidFill>
                <a:latin typeface="Arial" panose="020B0604020202020204" pitchFamily="34" charset="0"/>
                <a:cs typeface="Arial" panose="020B0604020202020204" pitchFamily="34" charset="0"/>
              </a:defRPr>
            </a:lvl5pPr>
            <a:lvl6pPr marL="2501900" indent="-227013"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6pPr>
            <a:lvl7pPr marL="2959100" indent="-227013"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7pPr>
            <a:lvl8pPr marL="3416300" indent="-227013"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8pPr>
            <a:lvl9pPr marL="3873500" indent="-227013" defTabSz="912813" eaLnBrk="0" fontAlgn="base" hangingPunct="0">
              <a:spcBef>
                <a:spcPct val="30000"/>
              </a:spcBef>
              <a:spcAft>
                <a:spcPct val="0"/>
              </a:spcAft>
              <a:defRPr sz="1200">
                <a:solidFill>
                  <a:schemeClr val="tx1"/>
                </a:solidFill>
                <a:latin typeface="Arial" panose="020B0604020202020204" pitchFamily="34" charset="0"/>
                <a:cs typeface="Arial" panose="020B0604020202020204" pitchFamily="34" charset="0"/>
              </a:defRPr>
            </a:lvl9pPr>
          </a:lstStyle>
          <a:p>
            <a:pPr>
              <a:spcBef>
                <a:spcPct val="0"/>
              </a:spcBef>
            </a:pPr>
            <a:fld id="{764CEA71-64A9-442A-9D9F-A6215D685696}" type="slidenum">
              <a:rPr lang="en-GB" altLang="en-US" smtClean="0"/>
              <a:pPr>
                <a:spcBef>
                  <a:spcPct val="0"/>
                </a:spcBef>
              </a:pPr>
              <a:t>22</a:t>
            </a:fld>
            <a:endParaRPr lang="en-GB" altLang="en-US"/>
          </a:p>
        </p:txBody>
      </p:sp>
    </p:spTree>
    <p:extLst>
      <p:ext uri="{BB962C8B-B14F-4D97-AF65-F5344CB8AC3E}">
        <p14:creationId xmlns:p14="http://schemas.microsoft.com/office/powerpoint/2010/main" val="8115210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brief explanation of the Army Officer Selection Board (AOSB) process is required. 3 basic steps – registration on-line, AOSB Briefing (1.5 days) and then Main Board (3.5 days).</a:t>
            </a:r>
          </a:p>
          <a:p>
            <a:endParaRPr lang="en-GB" dirty="0"/>
          </a:p>
        </p:txBody>
      </p:sp>
      <p:sp>
        <p:nvSpPr>
          <p:cNvPr id="4" name="Slide Number Placeholder 3"/>
          <p:cNvSpPr>
            <a:spLocks noGrp="1"/>
          </p:cNvSpPr>
          <p:nvPr>
            <p:ph type="sldNum" sz="quarter" idx="10"/>
          </p:nvPr>
        </p:nvSpPr>
        <p:spPr/>
        <p:txBody>
          <a:bodyPr/>
          <a:lstStyle/>
          <a:p>
            <a:fld id="{A78310B5-5A5F-44B4-B9A0-0974E27A5DA3}" type="slidenum">
              <a:rPr lang="en-GB" smtClean="0"/>
              <a:t>23</a:t>
            </a:fld>
            <a:endParaRPr lang="en-GB"/>
          </a:p>
        </p:txBody>
      </p:sp>
    </p:spTree>
    <p:extLst>
      <p:ext uri="{BB962C8B-B14F-4D97-AF65-F5344CB8AC3E}">
        <p14:creationId xmlns:p14="http://schemas.microsoft.com/office/powerpoint/2010/main" val="19821136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Our OTC syllabus can potentially cover three years:</a:t>
            </a:r>
          </a:p>
          <a:p>
            <a:r>
              <a:rPr lang="en-GB" dirty="0"/>
              <a:t>Year 1 - you will complete Module A and ideally attend AOSB Briefing. </a:t>
            </a:r>
          </a:p>
          <a:p>
            <a:r>
              <a:rPr lang="en-GB" dirty="0"/>
              <a:t>Year 2 - you will complete Module B and aim to pass Main Board. Successfully completing Mod B results in a Level 5 accreditation with the Chartered Management Institute (CMI).</a:t>
            </a:r>
          </a:p>
          <a:p>
            <a:endParaRPr lang="en-GB" dirty="0"/>
          </a:p>
          <a:p>
            <a:r>
              <a:rPr lang="en-GB" dirty="0"/>
              <a:t>If you do not have an AOSB pass or not selected for a command or supporting role, e.g. a JUO or a PTI, you will not progress to </a:t>
            </a:r>
            <a:r>
              <a:rPr lang="en-GB" dirty="0" err="1"/>
              <a:t>Yr</a:t>
            </a:r>
            <a:r>
              <a:rPr lang="en-GB" dirty="0"/>
              <a:t> 3. </a:t>
            </a:r>
          </a:p>
          <a:p>
            <a:endParaRPr lang="en-GB" dirty="0"/>
          </a:p>
          <a:p>
            <a:r>
              <a:rPr lang="en-GB" dirty="0"/>
              <a:t>You will be expected to complete Modules C &amp; D at RMAS in </a:t>
            </a:r>
            <a:r>
              <a:rPr lang="en-GB" dirty="0" err="1"/>
              <a:t>Yr</a:t>
            </a:r>
            <a:r>
              <a:rPr lang="en-GB" dirty="0"/>
              <a:t> 3 and become commissioned officers in the Army Reserve. </a:t>
            </a:r>
          </a:p>
          <a:p>
            <a:endParaRPr lang="en-GB" dirty="0"/>
          </a:p>
          <a:p>
            <a:r>
              <a:rPr lang="en-GB" dirty="0"/>
              <a:t>FAST TRACK Options: You can complete this syllabus quicker if you wish e.g. in either Year 1 or 2. </a:t>
            </a:r>
          </a:p>
          <a:p>
            <a:endParaRPr lang="en-GB" dirty="0"/>
          </a:p>
          <a:p>
            <a:r>
              <a:rPr lang="en-GB" dirty="0"/>
              <a:t>At the end of the syllabus 2Lts or </a:t>
            </a:r>
            <a:r>
              <a:rPr lang="en-GB" dirty="0" err="1"/>
              <a:t>OCdts</a:t>
            </a:r>
            <a:r>
              <a:rPr lang="en-GB" dirty="0"/>
              <a:t> may choose to transfer to a Reserve </a:t>
            </a:r>
            <a:r>
              <a:rPr lang="en-GB" dirty="0" err="1"/>
              <a:t>Gp</a:t>
            </a:r>
            <a:r>
              <a:rPr lang="en-GB" dirty="0"/>
              <a:t> A unit or seek discharge. The AOSB pass lasts for five years so they can decide later if they wish to continue as a Regular or Reserve.</a:t>
            </a:r>
          </a:p>
          <a:p>
            <a:endParaRPr lang="en-GB" dirty="0"/>
          </a:p>
          <a:p>
            <a:r>
              <a:rPr lang="en-GB" dirty="0"/>
              <a:t>Introduction/Taste (Mod A &amp; AOSB) – 1st Year 	Foundation Military Skills</a:t>
            </a:r>
          </a:p>
          <a:p>
            <a:r>
              <a:rPr lang="en-GB" dirty="0"/>
              <a:t>Advanced/Qualify (Mod B &amp; AOSB) – 2nd Year 	Tactical Command 1</a:t>
            </a:r>
          </a:p>
          <a:p>
            <a:r>
              <a:rPr lang="en-GB" dirty="0"/>
              <a:t>Commission and/or Instruct (Mod C &amp; D) – 3rd Year	Tactical Command 2 &amp; Command Leadership Management</a:t>
            </a:r>
          </a:p>
          <a:p>
            <a:endParaRPr lang="en-GB" dirty="0"/>
          </a:p>
          <a:p>
            <a:r>
              <a:rPr lang="en-GB" dirty="0"/>
              <a:t>BRIEF OUT: End of year reviews, based on attendance and performance, take place to assess individuals suitability for continuation of service.</a:t>
            </a:r>
          </a:p>
          <a:p>
            <a:endParaRPr lang="en-GB" dirty="0"/>
          </a:p>
          <a:p>
            <a:endParaRPr lang="en-GB" dirty="0"/>
          </a:p>
        </p:txBody>
      </p:sp>
      <p:sp>
        <p:nvSpPr>
          <p:cNvPr id="4" name="Slide Number Placeholder 3"/>
          <p:cNvSpPr>
            <a:spLocks noGrp="1"/>
          </p:cNvSpPr>
          <p:nvPr>
            <p:ph type="sldNum" sz="quarter" idx="10"/>
          </p:nvPr>
        </p:nvSpPr>
        <p:spPr/>
        <p:txBody>
          <a:bodyPr/>
          <a:lstStyle/>
          <a:p>
            <a:fld id="{A78310B5-5A5F-44B4-B9A0-0974E27A5DA3}" type="slidenum">
              <a:rPr lang="en-GB" smtClean="0"/>
              <a:t>24</a:t>
            </a:fld>
            <a:endParaRPr lang="en-GB"/>
          </a:p>
        </p:txBody>
      </p:sp>
    </p:spTree>
    <p:extLst>
      <p:ext uri="{BB962C8B-B14F-4D97-AF65-F5344CB8AC3E}">
        <p14:creationId xmlns:p14="http://schemas.microsoft.com/office/powerpoint/2010/main" val="6372769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78310B5-5A5F-44B4-B9A0-0974E27A5DA3}" type="slidenum">
              <a:rPr lang="en-GB" smtClean="0"/>
              <a:t>26</a:t>
            </a:fld>
            <a:endParaRPr lang="en-GB"/>
          </a:p>
        </p:txBody>
      </p:sp>
    </p:spTree>
    <p:extLst>
      <p:ext uri="{BB962C8B-B14F-4D97-AF65-F5344CB8AC3E}">
        <p14:creationId xmlns:p14="http://schemas.microsoft.com/office/powerpoint/2010/main" val="31626828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screen">
    <p:spTree>
      <p:nvGrpSpPr>
        <p:cNvPr id="1" name=""/>
        <p:cNvGrpSpPr/>
        <p:nvPr/>
      </p:nvGrpSpPr>
      <p:grpSpPr>
        <a:xfrm>
          <a:off x="0" y="0"/>
          <a:ext cx="0" cy="0"/>
          <a:chOff x="0" y="0"/>
          <a:chExt cx="0" cy="0"/>
        </a:xfrm>
      </p:grpSpPr>
      <p:sp>
        <p:nvSpPr>
          <p:cNvPr id="15" name="Picture Placeholder 14"/>
          <p:cNvSpPr>
            <a:spLocks noGrp="1"/>
          </p:cNvSpPr>
          <p:nvPr>
            <p:ph type="pic" sz="quarter" idx="12"/>
          </p:nvPr>
        </p:nvSpPr>
        <p:spPr>
          <a:xfrm>
            <a:off x="0" y="0"/>
            <a:ext cx="9144000" cy="6858000"/>
          </a:xfrm>
          <a:prstGeom prst="rect">
            <a:avLst/>
          </a:prstGeom>
        </p:spPr>
        <p:txBody>
          <a:bodyPr/>
          <a:lstStyle>
            <a:lvl1pPr marL="0" indent="0" algn="l">
              <a:buNone/>
              <a:defRPr sz="11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8" name="Text Placeholder 11"/>
          <p:cNvSpPr>
            <a:spLocks noGrp="1"/>
          </p:cNvSpPr>
          <p:nvPr>
            <p:ph type="body" sz="quarter" idx="10" hasCustomPrompt="1"/>
          </p:nvPr>
        </p:nvSpPr>
        <p:spPr>
          <a:xfrm>
            <a:off x="3595372" y="4318919"/>
            <a:ext cx="2050671" cy="2943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ctr">
              <a:buNone/>
              <a:defRPr sz="16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Presenter and date</a:t>
            </a:r>
            <a:endParaRPr lang="en-GB" dirty="0"/>
          </a:p>
        </p:txBody>
      </p:sp>
      <p:sp>
        <p:nvSpPr>
          <p:cNvPr id="13" name="Text Placeholder 12"/>
          <p:cNvSpPr>
            <a:spLocks noGrp="1"/>
          </p:cNvSpPr>
          <p:nvPr>
            <p:ph type="body" sz="quarter" idx="11" hasCustomPrompt="1"/>
          </p:nvPr>
        </p:nvSpPr>
        <p:spPr>
          <a:xfrm>
            <a:off x="3195871" y="3918573"/>
            <a:ext cx="2827615" cy="405102"/>
          </a:xfrm>
          <a:prstGeom prst="rect">
            <a:avLst/>
          </a:prstGeom>
          <a:solidFill>
            <a:schemeClr val="tx1"/>
          </a:solidFill>
          <a:ln>
            <a:solidFill>
              <a:schemeClr val="tx1"/>
            </a:solidFill>
          </a:ln>
        </p:spPr>
        <p:txBody>
          <a:bodyPr wrap="none" lIns="72000" tIns="36000" rIns="72000" bIns="36000" anchor="ctr" anchorCtr="0">
            <a:spAutoFit/>
          </a:bodyPr>
          <a:lstStyle>
            <a:lvl1pPr marL="0" indent="0" algn="ctr">
              <a:buNone/>
              <a:defRPr sz="2400" cap="all" baseline="0">
                <a:solidFill>
                  <a:schemeClr val="bg1"/>
                </a:solidFill>
                <a:latin typeface="Arial Narrow" panose="020B0606020202030204" pitchFamily="34" charset="0"/>
              </a:defRPr>
            </a:lvl1pPr>
          </a:lstStyle>
          <a:p>
            <a:pPr lvl="0"/>
            <a:r>
              <a:rPr lang="en-GB" dirty="0">
                <a:latin typeface="Arial Narrow" panose="020B0606020202030204" pitchFamily="34" charset="0"/>
              </a:rPr>
              <a:t>Presentation title</a:t>
            </a:r>
            <a:endParaRPr lang="en-GB" dirty="0"/>
          </a:p>
        </p:txBody>
      </p:sp>
      <p:sp>
        <p:nvSpPr>
          <p:cNvPr id="9" name="Picture Placeholder 4"/>
          <p:cNvSpPr>
            <a:spLocks noGrp="1"/>
          </p:cNvSpPr>
          <p:nvPr/>
        </p:nvSpPr>
        <p:spPr>
          <a:xfrm>
            <a:off x="3618590" y="1622084"/>
            <a:ext cx="1950889" cy="1630800"/>
          </a:xfrm>
          <a:prstGeom prst="rect">
            <a:avLst/>
          </a:prstGeom>
          <a:noFill/>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3" name="Picture Placeholder 2"/>
          <p:cNvSpPr>
            <a:spLocks noGrp="1"/>
          </p:cNvSpPr>
          <p:nvPr>
            <p:ph type="pic" sz="quarter" idx="13"/>
          </p:nvPr>
        </p:nvSpPr>
        <p:spPr>
          <a:xfrm>
            <a:off x="3624072" y="1630667"/>
            <a:ext cx="1950889" cy="1630800"/>
          </a:xfrm>
          <a:prstGeom prst="rect">
            <a:avLst/>
          </a:prstGeom>
          <a:blipFill>
            <a:blip r:embed="rId2" cstate="screen">
              <a:extLst>
                <a:ext uri="{28A0092B-C50C-407E-A947-70E740481C1C}">
                  <a14:useLocalDpi xmlns:a14="http://schemas.microsoft.com/office/drawing/2010/main"/>
                </a:ext>
              </a:extLst>
            </a:blip>
            <a:stretch>
              <a:fillRect/>
            </a:stretch>
          </a:blipFill>
        </p:spPr>
        <p:txBody>
          <a:bodyPr/>
          <a:lstStyle>
            <a:lvl1pPr marL="0" indent="0">
              <a:buNone/>
              <a:defRPr sz="800"/>
            </a:lvl1pPr>
          </a:lstStyle>
          <a:p>
            <a:r>
              <a:rPr lang="en-US"/>
              <a:t>Click icon to add picture</a:t>
            </a:r>
            <a:endParaRPr lang="en-GB" dirty="0"/>
          </a:p>
        </p:txBody>
      </p:sp>
      <p:sp>
        <p:nvSpPr>
          <p:cNvPr id="16"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7"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20281964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ingle content area">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999" y="1224000"/>
            <a:ext cx="7920000" cy="4608094"/>
          </a:xfrm>
          <a:prstGeom prst="rect">
            <a:avLst/>
          </a:prstGeom>
        </p:spPr>
        <p:txBody>
          <a:bodyPr/>
          <a:lstStyle>
            <a:lvl1pPr marL="0" indent="0">
              <a:buClr>
                <a:schemeClr val="accent3"/>
              </a:buClr>
              <a:buFontTx/>
              <a:buNone/>
              <a:defRPr sz="1400">
                <a:latin typeface="Arial" panose="020B0604020202020204" pitchFamily="34" charset="0"/>
                <a:cs typeface="Arial" panose="020B0604020202020204" pitchFamily="34" charset="0"/>
              </a:defRPr>
            </a:lvl1pPr>
            <a:lvl2pPr marL="457200" indent="0">
              <a:buClr>
                <a:schemeClr val="accent3"/>
              </a:buClr>
              <a:buFontTx/>
              <a:buNone/>
              <a:defRPr sz="1400">
                <a:latin typeface="Arial" panose="020B0604020202020204" pitchFamily="34" charset="0"/>
                <a:cs typeface="Arial" panose="020B0604020202020204" pitchFamily="34" charset="0"/>
              </a:defRPr>
            </a:lvl2pPr>
            <a:lvl3pPr marL="914400" indent="0">
              <a:buClr>
                <a:schemeClr val="accent3"/>
              </a:buClr>
              <a:buFontTx/>
              <a:buNone/>
              <a:defRPr sz="1400">
                <a:latin typeface="Arial" panose="020B0604020202020204" pitchFamily="34" charset="0"/>
                <a:cs typeface="Arial" panose="020B0604020202020204" pitchFamily="34" charset="0"/>
              </a:defRPr>
            </a:lvl3pPr>
            <a:lvl4pPr marL="1371600" indent="0">
              <a:buClr>
                <a:schemeClr val="accent3"/>
              </a:buClr>
              <a:buFontTx/>
              <a:buNone/>
              <a:defRPr sz="1400">
                <a:latin typeface="Arial" panose="020B0604020202020204" pitchFamily="34" charset="0"/>
                <a:cs typeface="Arial" panose="020B0604020202020204" pitchFamily="34" charset="0"/>
              </a:defRPr>
            </a:lvl4pPr>
            <a:lvl5pPr marL="1828800" indent="0">
              <a:buClr>
                <a:schemeClr val="accent3"/>
              </a:buClr>
              <a:buFontTx/>
              <a:buNone/>
              <a:defRPr sz="1400">
                <a:latin typeface="Arial" panose="020B0604020202020204" pitchFamily="34" charset="0"/>
                <a:cs typeface="Arial" panose="020B0604020202020204" pitchFamily="34" charset="0"/>
              </a:defRPr>
            </a:lvl5pPr>
          </a:lstStyle>
          <a:p>
            <a:pPr lvl="0"/>
            <a:r>
              <a:rPr lang="en-US"/>
              <a:t>Click to edit Master text styles</a:t>
            </a:r>
          </a:p>
        </p:txBody>
      </p:sp>
      <p:sp>
        <p:nvSpPr>
          <p:cNvPr id="7"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8" name="Text Placeholder 11"/>
          <p:cNvSpPr>
            <a:spLocks noGrp="1"/>
          </p:cNvSpPr>
          <p:nvPr>
            <p:ph type="body" sz="quarter" idx="10"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0"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11"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9"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3"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32258232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bullet points">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999" y="1224000"/>
            <a:ext cx="7920000" cy="4608094"/>
          </a:xfrm>
          <a:prstGeom prst="rect">
            <a:avLst/>
          </a:prstGeom>
        </p:spPr>
        <p:txBody>
          <a:bodyPr/>
          <a:lstStyle>
            <a:lvl1pPr marL="2857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800100" indent="-3429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257300" indent="-3429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573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1145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8" name="Text Placeholder 11"/>
          <p:cNvSpPr>
            <a:spLocks noGrp="1"/>
          </p:cNvSpPr>
          <p:nvPr>
            <p:ph type="body" sz="quarter" idx="10"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0"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11"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9"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3"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3306918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ext area and image">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3" name="Subtitle 2"/>
          <p:cNvSpPr>
            <a:spLocks noGrp="1"/>
          </p:cNvSpPr>
          <p:nvPr>
            <p:ph type="subTitle" idx="1" hasCustomPrompt="1"/>
          </p:nvPr>
        </p:nvSpPr>
        <p:spPr>
          <a:xfrm>
            <a:off x="576000" y="1223999"/>
            <a:ext cx="7920000" cy="1311383"/>
          </a:xfrm>
          <a:prstGeom prst="rect">
            <a:avLst/>
          </a:prstGeom>
        </p:spPr>
        <p:txBody>
          <a:bodyPr/>
          <a:lstStyle>
            <a:lvl1pPr marL="0" indent="0" algn="l">
              <a:buNone/>
              <a:defRPr sz="1400" baseline="0">
                <a:latin typeface="Arial" panose="020B0604020202020204" pitchFamily="34" charset="0"/>
                <a:cs typeface="Arial"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paragraph style</a:t>
            </a:r>
          </a:p>
        </p:txBody>
      </p:sp>
      <p:sp>
        <p:nvSpPr>
          <p:cNvPr id="12" name="Text Placeholder 11"/>
          <p:cNvSpPr>
            <a:spLocks noGrp="1"/>
          </p:cNvSpPr>
          <p:nvPr>
            <p:ph type="body" sz="quarter" idx="10"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8"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9"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5" name="Picture Placeholder 4"/>
          <p:cNvSpPr>
            <a:spLocks noGrp="1"/>
          </p:cNvSpPr>
          <p:nvPr>
            <p:ph type="pic" sz="quarter" idx="16"/>
          </p:nvPr>
        </p:nvSpPr>
        <p:spPr>
          <a:xfrm>
            <a:off x="576000" y="2805113"/>
            <a:ext cx="7920000" cy="2736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10" name="Text Placeholder 2"/>
          <p:cNvSpPr>
            <a:spLocks noGrp="1"/>
          </p:cNvSpPr>
          <p:nvPr>
            <p:ph type="body" sz="quarter" idx="17"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3" name="Text Placeholder 2"/>
          <p:cNvSpPr>
            <a:spLocks noGrp="1"/>
          </p:cNvSpPr>
          <p:nvPr>
            <p:ph type="body" sz="quarter" idx="18"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26994536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Two Content columns">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576000" y="1224000"/>
            <a:ext cx="3852000" cy="4320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7429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2001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57350" indent="-285750">
              <a:buFont typeface="Wingdings" panose="05000000000000000000" pitchFamily="2" charset="2"/>
              <a:buChar char="§"/>
              <a:defRPr sz="1400">
                <a:latin typeface="Arial" panose="020B0604020202020204" pitchFamily="34" charset="0"/>
                <a:cs typeface="Arial" panose="020B0604020202020204" pitchFamily="34" charset="0"/>
              </a:defRPr>
            </a:lvl4pPr>
            <a:lvl5pPr marL="2114550" indent="-285750">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p:txBody>
      </p:sp>
      <p:sp>
        <p:nvSpPr>
          <p:cNvPr id="4" name="Content Placeholder 3"/>
          <p:cNvSpPr>
            <a:spLocks noGrp="1"/>
          </p:cNvSpPr>
          <p:nvPr>
            <p:ph sz="half" idx="2"/>
          </p:nvPr>
        </p:nvSpPr>
        <p:spPr>
          <a:xfrm>
            <a:off x="4675280" y="1224000"/>
            <a:ext cx="3852000" cy="4320000"/>
          </a:xfrm>
          <a:prstGeom prst="rect">
            <a:avLst/>
          </a:prstGeom>
        </p:spPr>
        <p:txBody>
          <a:bodyPr/>
          <a:lstStyle>
            <a:lvl1pPr marL="2286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6858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30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2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0574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9" name="Text Placeholder 11"/>
          <p:cNvSpPr>
            <a:spLocks noGrp="1"/>
          </p:cNvSpPr>
          <p:nvPr>
            <p:ph type="body" sz="quarter" idx="13"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0"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11"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13"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4"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1425239666"/>
      </p:ext>
    </p:extLst>
  </p:cSld>
  <p:clrMapOvr>
    <a:masterClrMapping/>
  </p:clrMapOvr>
  <p:extLst mod="1">
    <p:ext uri="{DCECCB84-F9BA-43D5-87BE-67443E8EF086}">
      <p15:sldGuideLst xmlns:p15="http://schemas.microsoft.com/office/powerpoint/2012/main">
        <p15:guide id="1" orient="horz" pos="2160" userDrawn="1">
          <p15:clr>
            <a:srgbClr val="FBAE40"/>
          </p15:clr>
        </p15:guide>
        <p15:guide id="2" pos="5375"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hree content columns">
    <p:spTree>
      <p:nvGrpSpPr>
        <p:cNvPr id="1" name=""/>
        <p:cNvGrpSpPr/>
        <p:nvPr/>
      </p:nvGrpSpPr>
      <p:grpSpPr>
        <a:xfrm>
          <a:off x="0" y="0"/>
          <a:ext cx="0" cy="0"/>
          <a:chOff x="0" y="0"/>
          <a:chExt cx="0" cy="0"/>
        </a:xfrm>
      </p:grpSpPr>
      <p:sp>
        <p:nvSpPr>
          <p:cNvPr id="4" name="Content Placeholder 3"/>
          <p:cNvSpPr>
            <a:spLocks noGrp="1"/>
          </p:cNvSpPr>
          <p:nvPr>
            <p:ph sz="half" idx="2"/>
          </p:nvPr>
        </p:nvSpPr>
        <p:spPr>
          <a:xfrm>
            <a:off x="576000" y="1224000"/>
            <a:ext cx="2448000" cy="4320000"/>
          </a:xfrm>
          <a:prstGeom prst="rect">
            <a:avLst/>
          </a:prstGeom>
        </p:spPr>
        <p:txBody>
          <a:bodyPr/>
          <a:lstStyle>
            <a:lvl1pPr marL="0" indent="0">
              <a:buNone/>
              <a:defRPr sz="1400">
                <a:latin typeface="Arial" panose="020B0604020202020204" pitchFamily="34" charset="0"/>
                <a:cs typeface="Arial" panose="020B0604020202020204" pitchFamily="34" charset="0"/>
              </a:defRPr>
            </a:lvl1pPr>
            <a:lvl2pPr marL="6858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30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200" indent="-228600">
              <a:buFont typeface="Wingdings" panose="05000000000000000000" pitchFamily="2" charset="2"/>
              <a:buChar char="§"/>
              <a:defRPr sz="1400">
                <a:latin typeface="Arial" panose="020B0604020202020204" pitchFamily="34" charset="0"/>
                <a:cs typeface="Arial" panose="020B0604020202020204" pitchFamily="34" charset="0"/>
              </a:defRPr>
            </a:lvl4pPr>
            <a:lvl5pPr marL="2057400" indent="-228600">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p:txBody>
      </p:sp>
      <p:sp>
        <p:nvSpPr>
          <p:cNvPr id="6" name="Content Placeholder 5"/>
          <p:cNvSpPr>
            <a:spLocks noGrp="1"/>
          </p:cNvSpPr>
          <p:nvPr>
            <p:ph sz="quarter" idx="4"/>
          </p:nvPr>
        </p:nvSpPr>
        <p:spPr>
          <a:xfrm>
            <a:off x="3353008" y="1224000"/>
            <a:ext cx="2448000" cy="4320000"/>
          </a:xfrm>
          <a:prstGeom prst="rect">
            <a:avLst/>
          </a:prstGeom>
        </p:spPr>
        <p:txBody>
          <a:bodyPr/>
          <a:lstStyle>
            <a:lvl1pPr marL="0" indent="0">
              <a:buNone/>
              <a:defRPr sz="1400">
                <a:latin typeface="Arial" panose="020B0604020202020204" pitchFamily="34" charset="0"/>
                <a:cs typeface="Arial" panose="020B0604020202020204" pitchFamily="34" charset="0"/>
              </a:defRPr>
            </a:lvl1pPr>
            <a:lvl2pPr marL="6858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30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a:defRPr sz="1400">
                <a:latin typeface="Arial" panose="020B0604020202020204" pitchFamily="34" charset="0"/>
                <a:cs typeface="Arial" panose="020B0604020202020204" pitchFamily="34" charset="0"/>
              </a:defRPr>
            </a:lvl4pPr>
            <a:lvl5pP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p:txBody>
      </p:sp>
      <p:sp>
        <p:nvSpPr>
          <p:cNvPr id="10"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11" name="Text Placeholder 11"/>
          <p:cNvSpPr>
            <a:spLocks noGrp="1"/>
          </p:cNvSpPr>
          <p:nvPr>
            <p:ph type="body" sz="quarter" idx="13"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4" name="Content Placeholder 13"/>
          <p:cNvSpPr>
            <a:spLocks noGrp="1"/>
          </p:cNvSpPr>
          <p:nvPr>
            <p:ph sz="quarter" idx="14"/>
          </p:nvPr>
        </p:nvSpPr>
        <p:spPr>
          <a:xfrm>
            <a:off x="6084569" y="1223963"/>
            <a:ext cx="2448000" cy="4320000"/>
          </a:xfrm>
          <a:prstGeom prst="rect">
            <a:avLst/>
          </a:prstGeom>
        </p:spPr>
        <p:txBody>
          <a:bodyPr/>
          <a:lstStyle>
            <a:lvl1pPr marL="2286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6858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3000" indent="-2286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a:defRPr sz="1400">
                <a:latin typeface="Arial" panose="020B0604020202020204" pitchFamily="34" charset="0"/>
                <a:cs typeface="Arial" panose="020B0604020202020204" pitchFamily="34" charset="0"/>
              </a:defRPr>
            </a:lvl4pPr>
            <a:lvl5pP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p:txBody>
      </p:sp>
      <p:sp>
        <p:nvSpPr>
          <p:cNvPr id="12"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13"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16"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7"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2117226480"/>
      </p:ext>
    </p:extLst>
  </p:cSld>
  <p:clrMapOvr>
    <a:masterClrMapping/>
  </p:clrMapOvr>
  <p:extLst mod="1">
    <p:ext uri="{DCECCB84-F9BA-43D5-87BE-67443E8EF086}">
      <p15:sldGuideLst xmlns:p15="http://schemas.microsoft.com/office/powerpoint/2012/main">
        <p15:guide id="1" pos="5375"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Full width image">
    <p:spTree>
      <p:nvGrpSpPr>
        <p:cNvPr id="1" name=""/>
        <p:cNvGrpSpPr/>
        <p:nvPr/>
      </p:nvGrpSpPr>
      <p:grpSpPr>
        <a:xfrm>
          <a:off x="0" y="0"/>
          <a:ext cx="0" cy="0"/>
          <a:chOff x="0" y="0"/>
          <a:chExt cx="0" cy="0"/>
        </a:xfrm>
      </p:grpSpPr>
      <p:sp>
        <p:nvSpPr>
          <p:cNvPr id="5"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6"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7" name="Text Placeholder 11"/>
          <p:cNvSpPr>
            <a:spLocks noGrp="1"/>
          </p:cNvSpPr>
          <p:nvPr>
            <p:ph type="body" sz="quarter" idx="13"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9" name="Picture Placeholder 8"/>
          <p:cNvSpPr>
            <a:spLocks noGrp="1"/>
          </p:cNvSpPr>
          <p:nvPr>
            <p:ph type="pic" sz="quarter" idx="14"/>
          </p:nvPr>
        </p:nvSpPr>
        <p:spPr>
          <a:xfrm>
            <a:off x="0" y="1224000"/>
            <a:ext cx="9144000" cy="4320000"/>
          </a:xfrm>
          <a:prstGeom prst="rect">
            <a:avLst/>
          </a:prstGeom>
        </p:spPr>
        <p:txBody>
          <a:bodyPr/>
          <a:lstStyle>
            <a:lvl1pPr marL="0" indent="0">
              <a:buNone/>
              <a:defRPr sz="1400">
                <a:latin typeface="Arial" panose="020B0604020202020204" pitchFamily="34" charset="0"/>
                <a:cs typeface="Arial" panose="020B0604020202020204" pitchFamily="34" charset="0"/>
              </a:defRPr>
            </a:lvl1pPr>
          </a:lstStyle>
          <a:p>
            <a:r>
              <a:rPr lang="en-US"/>
              <a:t>Click icon to add picture</a:t>
            </a:r>
            <a:endParaRPr lang="en-GB" dirty="0"/>
          </a:p>
        </p:txBody>
      </p:sp>
      <p:sp>
        <p:nvSpPr>
          <p:cNvPr id="8"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11"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2"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25292731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wo content rows">
    <p:spTree>
      <p:nvGrpSpPr>
        <p:cNvPr id="1" name=""/>
        <p:cNvGrpSpPr/>
        <p:nvPr/>
      </p:nvGrpSpPr>
      <p:grpSpPr>
        <a:xfrm>
          <a:off x="0" y="0"/>
          <a:ext cx="0" cy="0"/>
          <a:chOff x="0" y="0"/>
          <a:chExt cx="0" cy="0"/>
        </a:xfrm>
      </p:grpSpPr>
      <p:sp>
        <p:nvSpPr>
          <p:cNvPr id="3" name="Content Placeholder 2"/>
          <p:cNvSpPr>
            <a:spLocks noGrp="1"/>
          </p:cNvSpPr>
          <p:nvPr>
            <p:ph idx="1"/>
          </p:nvPr>
        </p:nvSpPr>
        <p:spPr>
          <a:xfrm>
            <a:off x="576000" y="3420000"/>
            <a:ext cx="7920000" cy="1944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457200" indent="0">
              <a:buFontTx/>
              <a:buNone/>
              <a:defRPr sz="1400">
                <a:latin typeface="Arial" panose="020B0604020202020204" pitchFamily="34" charset="0"/>
                <a:cs typeface="Arial" panose="020B0604020202020204" pitchFamily="34" charset="0"/>
              </a:defRPr>
            </a:lvl2pPr>
            <a:lvl3pPr marL="914400" indent="0">
              <a:buFontTx/>
              <a:buNone/>
              <a:defRPr sz="1400">
                <a:latin typeface="Arial" panose="020B0604020202020204" pitchFamily="34" charset="0"/>
                <a:cs typeface="Arial" panose="020B0604020202020204" pitchFamily="34" charset="0"/>
              </a:defRPr>
            </a:lvl3pPr>
            <a:lvl4pPr marL="1371600" indent="0">
              <a:buFontTx/>
              <a:buNone/>
              <a:defRPr sz="1400">
                <a:latin typeface="Arial" panose="020B0604020202020204" pitchFamily="34" charset="0"/>
                <a:cs typeface="Arial" panose="020B0604020202020204" pitchFamily="34" charset="0"/>
              </a:defRPr>
            </a:lvl4pPr>
            <a:lvl5pPr marL="1828800" indent="0">
              <a:buFontTx/>
              <a:buNone/>
              <a:defRPr sz="1400">
                <a:latin typeface="Arial" panose="020B0604020202020204" pitchFamily="34" charset="0"/>
                <a:cs typeface="Arial" panose="020B0604020202020204" pitchFamily="34" charset="0"/>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9" name="Text Placeholder 11"/>
          <p:cNvSpPr>
            <a:spLocks noGrp="1"/>
          </p:cNvSpPr>
          <p:nvPr>
            <p:ph type="body" sz="quarter" idx="13"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0"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11"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13" name="Content Placeholder 12"/>
          <p:cNvSpPr>
            <a:spLocks noGrp="1"/>
          </p:cNvSpPr>
          <p:nvPr>
            <p:ph sz="quarter" idx="16"/>
          </p:nvPr>
        </p:nvSpPr>
        <p:spPr>
          <a:xfrm>
            <a:off x="576000" y="1224000"/>
            <a:ext cx="7920000" cy="1944000"/>
          </a:xfrm>
          <a:prstGeom prst="rect">
            <a:avLst/>
          </a:prstGeom>
        </p:spPr>
        <p:txBody>
          <a:bodyPr/>
          <a:lstStyle>
            <a:lvl1pPr marL="0" indent="0">
              <a:buFontTx/>
              <a:buNone/>
              <a:defRPr sz="1400">
                <a:latin typeface="Arial" panose="020B0604020202020204" pitchFamily="34" charset="0"/>
                <a:cs typeface="Arial" panose="020B0604020202020204" pitchFamily="34" charset="0"/>
              </a:defRPr>
            </a:lvl1pPr>
            <a:lvl2pPr marL="685800" indent="-228600"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143000" indent="-228600"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00200" indent="-228600"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057400" indent="-228600" algn="l">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4" name="Text Placeholder 2"/>
          <p:cNvSpPr>
            <a:spLocks noGrp="1"/>
          </p:cNvSpPr>
          <p:nvPr>
            <p:ph type="body" sz="quarter" idx="17"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5" name="Text Placeholder 2"/>
          <p:cNvSpPr>
            <a:spLocks noGrp="1"/>
          </p:cNvSpPr>
          <p:nvPr>
            <p:ph type="body" sz="quarter" idx="18"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31246316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Blank">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6" name="Text Placeholder 11"/>
          <p:cNvSpPr>
            <a:spLocks noGrp="1"/>
          </p:cNvSpPr>
          <p:nvPr>
            <p:ph type="body" sz="quarter" idx="11"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7" name="Slide Number Placeholder 4"/>
          <p:cNvSpPr>
            <a:spLocks noGrp="1"/>
          </p:cNvSpPr>
          <p:nvPr>
            <p:ph type="sldNum" sz="quarter" idx="12"/>
          </p:nvPr>
        </p:nvSpPr>
        <p:spPr>
          <a:xfrm>
            <a:off x="216000" y="6397448"/>
            <a:ext cx="367943" cy="255600"/>
          </a:xfrm>
          <a:prstGeom prst="rect">
            <a:avLst/>
          </a:prstGeom>
        </p:spPr>
        <p:txBody>
          <a:bodyPr anchor="ctr"/>
          <a:lstStyle>
            <a:lvl1pPr algn="r">
              <a:defRPr sz="1000">
                <a:solidFill>
                  <a:srgbClr val="A8A99E"/>
                </a:solidFill>
                <a:latin typeface="Arial" panose="020B0604020202020204" pitchFamily="34" charset="0"/>
                <a:cs typeface="Arial" panose="020B0604020202020204" pitchFamily="34" charset="0"/>
              </a:defRPr>
            </a:lvl1pPr>
          </a:lstStyle>
          <a:p>
            <a:pPr>
              <a:defRPr/>
            </a:pPr>
            <a:fld id="{B0BCE36D-2886-4007-91B7-66829DE2EA93}" type="slidenum">
              <a:rPr lang="en-GB" smtClean="0"/>
              <a:pPr>
                <a:defRPr/>
              </a:pPr>
              <a:t>‹#›</a:t>
            </a:fld>
            <a:endParaRPr lang="en-GB"/>
          </a:p>
        </p:txBody>
      </p:sp>
      <p:sp>
        <p:nvSpPr>
          <p:cNvPr id="8" name="Text Placeholder 7"/>
          <p:cNvSpPr>
            <a:spLocks noGrp="1"/>
          </p:cNvSpPr>
          <p:nvPr>
            <p:ph type="body" sz="quarter" idx="15" hasCustomPrompt="1"/>
          </p:nvPr>
        </p:nvSpPr>
        <p:spPr>
          <a:xfrm>
            <a:off x="575999" y="6397448"/>
            <a:ext cx="4320000"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sp>
        <p:nvSpPr>
          <p:cNvPr id="10" name="Text Placeholder 2"/>
          <p:cNvSpPr>
            <a:spLocks noGrp="1"/>
          </p:cNvSpPr>
          <p:nvPr>
            <p:ph type="body" sz="quarter" idx="16" hasCustomPrompt="1"/>
          </p:nvPr>
        </p:nvSpPr>
        <p:spPr>
          <a:xfrm>
            <a:off x="2654652" y="34608"/>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
        <p:nvSpPr>
          <p:cNvPr id="11" name="Text Placeholder 2"/>
          <p:cNvSpPr>
            <a:spLocks noGrp="1"/>
          </p:cNvSpPr>
          <p:nvPr>
            <p:ph type="body" sz="quarter" idx="17" hasCustomPrompt="1"/>
          </p:nvPr>
        </p:nvSpPr>
        <p:spPr>
          <a:xfrm>
            <a:off x="2658462" y="6618875"/>
            <a:ext cx="3833870" cy="216852"/>
          </a:xfrm>
          <a:prstGeom prst="rect">
            <a:avLst/>
          </a:prstGeom>
        </p:spPr>
        <p:txBody>
          <a:bodyPr/>
          <a:lstStyle>
            <a:lvl1pPr marL="0" indent="0" algn="ctr">
              <a:spcBef>
                <a:spcPts val="0"/>
              </a:spcBef>
              <a:buNone/>
              <a:defRPr sz="800" cap="all" spc="120" baseline="0">
                <a:solidFill>
                  <a:schemeClr val="bg1">
                    <a:lumMod val="75000"/>
                  </a:schemeClr>
                </a:solidFill>
                <a:latin typeface="Arial" panose="020B0604020202020204" pitchFamily="34" charset="0"/>
                <a:cs typeface="Arial" panose="020B0604020202020204" pitchFamily="34" charset="0"/>
              </a:defRPr>
            </a:lvl1pPr>
          </a:lstStyle>
          <a:p>
            <a:pPr lvl="0"/>
            <a:r>
              <a:rPr lang="en-GB" dirty="0"/>
              <a:t>CLASSIFICATION</a:t>
            </a:r>
          </a:p>
        </p:txBody>
      </p:sp>
    </p:spTree>
    <p:extLst>
      <p:ext uri="{BB962C8B-B14F-4D97-AF65-F5344CB8AC3E}">
        <p14:creationId xmlns:p14="http://schemas.microsoft.com/office/powerpoint/2010/main" val="3302179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userDrawn="1">
  <p:cSld name="1_bullet points">
    <p:spTree>
      <p:nvGrpSpPr>
        <p:cNvPr id="1" name=""/>
        <p:cNvGrpSpPr/>
        <p:nvPr/>
      </p:nvGrpSpPr>
      <p:grpSpPr>
        <a:xfrm>
          <a:off x="0" y="0"/>
          <a:ext cx="0" cy="0"/>
          <a:chOff x="0" y="0"/>
          <a:chExt cx="0" cy="0"/>
        </a:xfrm>
      </p:grpSpPr>
      <p:sp>
        <p:nvSpPr>
          <p:cNvPr id="3" name="Content Placeholder 2"/>
          <p:cNvSpPr>
            <a:spLocks noGrp="1"/>
          </p:cNvSpPr>
          <p:nvPr>
            <p:ph idx="1"/>
          </p:nvPr>
        </p:nvSpPr>
        <p:spPr>
          <a:xfrm>
            <a:off x="575999" y="1224000"/>
            <a:ext cx="7920000" cy="4608094"/>
          </a:xfrm>
          <a:prstGeom prst="rect">
            <a:avLst/>
          </a:prstGeom>
        </p:spPr>
        <p:txBody>
          <a:bodyPr/>
          <a:lstStyle>
            <a:lvl1pPr marL="2857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1pPr>
            <a:lvl2pPr marL="800100" indent="-3429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2pPr>
            <a:lvl3pPr marL="1257300" indent="-34290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3pPr>
            <a:lvl4pPr marL="16573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4pPr>
            <a:lvl5pPr marL="2114550" indent="-285750">
              <a:buClr>
                <a:schemeClr val="accent3"/>
              </a:buClr>
              <a:buFont typeface="Wingdings" panose="05000000000000000000" pitchFamily="2" charset="2"/>
              <a:buChar char="§"/>
              <a:defRPr sz="1400">
                <a:latin typeface="Arial" panose="020B0604020202020204" pitchFamily="34" charset="0"/>
                <a:cs typeface="Arial" panose="020B0604020202020204" pitchFamily="34" charset="0"/>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Title 1"/>
          <p:cNvSpPr>
            <a:spLocks noGrp="1"/>
          </p:cNvSpPr>
          <p:nvPr>
            <p:ph type="ctrTitle" hasCustomPrompt="1"/>
          </p:nvPr>
        </p:nvSpPr>
        <p:spPr>
          <a:xfrm>
            <a:off x="576000" y="256333"/>
            <a:ext cx="602263" cy="313932"/>
          </a:xfrm>
          <a:prstGeom prst="rect">
            <a:avLst/>
          </a:prstGeom>
          <a:solidFill>
            <a:schemeClr val="tx1"/>
          </a:solidFill>
        </p:spPr>
        <p:txBody>
          <a:bodyPr wrap="none" lIns="72000" rIns="72000" anchor="b">
            <a:spAutoFit/>
          </a:bodyPr>
          <a:lstStyle>
            <a:lvl1pPr algn="l">
              <a:defRPr sz="1600"/>
            </a:lvl1pPr>
          </a:lstStyle>
          <a:p>
            <a:r>
              <a:rPr lang="en-US" dirty="0"/>
              <a:t>title</a:t>
            </a:r>
          </a:p>
        </p:txBody>
      </p:sp>
      <p:sp>
        <p:nvSpPr>
          <p:cNvPr id="8" name="Text Placeholder 11"/>
          <p:cNvSpPr>
            <a:spLocks noGrp="1"/>
          </p:cNvSpPr>
          <p:nvPr>
            <p:ph type="body" sz="quarter" idx="10" hasCustomPrompt="1"/>
          </p:nvPr>
        </p:nvSpPr>
        <p:spPr>
          <a:xfrm>
            <a:off x="576000" y="561128"/>
            <a:ext cx="1418640" cy="4051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l">
              <a:buNone/>
              <a:defRPr sz="2400" cap="all" baseline="0">
                <a:latin typeface="Arial Narrow" panose="020B0606020202030204" pitchFamily="34" charset="0"/>
              </a:defRPr>
            </a:lvl1pPr>
            <a:lvl2pPr marL="457200" indent="0" algn="l">
              <a:buNone/>
              <a:defRPr sz="2800">
                <a:latin typeface="Arial Narrow" panose="020B0606020202030204" pitchFamily="34" charset="0"/>
              </a:defRPr>
            </a:lvl2pPr>
            <a:lvl3pPr marL="914400" indent="0" algn="l">
              <a:buNone/>
              <a:defRPr sz="2400">
                <a:latin typeface="Arial Narrow" panose="020B0606020202030204" pitchFamily="34" charset="0"/>
              </a:defRPr>
            </a:lvl3pPr>
            <a:lvl4pPr marL="1371600" indent="0" algn="l">
              <a:buNone/>
              <a:defRPr sz="2000">
                <a:latin typeface="Arial Narrow" panose="020B0606020202030204" pitchFamily="34" charset="0"/>
              </a:defRPr>
            </a:lvl4pPr>
            <a:lvl5pPr marL="1828800" indent="0" algn="l">
              <a:buNone/>
              <a:defRPr sz="2000">
                <a:latin typeface="Arial Narrow" panose="020B0606020202030204" pitchFamily="34" charset="0"/>
              </a:defRPr>
            </a:lvl5pPr>
          </a:lstStyle>
          <a:p>
            <a:pPr lvl="0"/>
            <a:r>
              <a:rPr lang="en-US" dirty="0"/>
              <a:t>Sub title</a:t>
            </a:r>
            <a:endParaRPr lang="en-GB" dirty="0"/>
          </a:p>
        </p:txBody>
      </p:sp>
      <p:sp>
        <p:nvSpPr>
          <p:cNvPr id="10" name="Slide Number Placeholder 4"/>
          <p:cNvSpPr>
            <a:spLocks noGrp="1"/>
          </p:cNvSpPr>
          <p:nvPr>
            <p:ph type="sldNum" sz="quarter" idx="12"/>
          </p:nvPr>
        </p:nvSpPr>
        <p:spPr>
          <a:xfrm>
            <a:off x="216000" y="6397448"/>
            <a:ext cx="367943" cy="317162"/>
          </a:xfrm>
          <a:prstGeom prst="rect">
            <a:avLst/>
          </a:prstGeom>
        </p:spPr>
        <p:txBody>
          <a:bodyPr/>
          <a:lstStyle>
            <a:lvl1pPr algn="r">
              <a:defRPr sz="1000">
                <a:solidFill>
                  <a:srgbClr val="A8A99E"/>
                </a:solidFill>
                <a:latin typeface="Arial" panose="020B0604020202020204" pitchFamily="34" charset="0"/>
                <a:cs typeface="Arial" panose="020B0604020202020204" pitchFamily="34" charset="0"/>
              </a:defRPr>
            </a:lvl1pPr>
          </a:lstStyle>
          <a:p>
            <a:fld id="{28811FC5-B1A5-4ED5-9677-06BE0FAEF3F6}" type="slidenum">
              <a:rPr lang="en-GB" smtClean="0"/>
              <a:pPr/>
              <a:t>‹#›</a:t>
            </a:fld>
            <a:endParaRPr lang="en-GB" dirty="0"/>
          </a:p>
        </p:txBody>
      </p:sp>
      <p:sp>
        <p:nvSpPr>
          <p:cNvPr id="11" name="Text Placeholder 7"/>
          <p:cNvSpPr>
            <a:spLocks noGrp="1"/>
          </p:cNvSpPr>
          <p:nvPr>
            <p:ph type="body" sz="quarter" idx="15" hasCustomPrompt="1"/>
          </p:nvPr>
        </p:nvSpPr>
        <p:spPr>
          <a:xfrm>
            <a:off x="576000" y="6410616"/>
            <a:ext cx="1163637" cy="257175"/>
          </a:xfrm>
          <a:prstGeom prst="rect">
            <a:avLst/>
          </a:prstGeom>
        </p:spPr>
        <p:txBody>
          <a:bodyPr lIns="72000" tIns="36000" rIns="72000" bIns="36000" anchor="ctr" anchorCtr="0"/>
          <a:lstStyle>
            <a:lvl1pPr marL="0" indent="0">
              <a:buFontTx/>
              <a:buNone/>
              <a:defRPr sz="1000" i="1">
                <a:solidFill>
                  <a:srgbClr val="A8A99E"/>
                </a:solidFill>
                <a:latin typeface="Arial" panose="020B0604020202020204" pitchFamily="34" charset="0"/>
                <a:cs typeface="Arial" panose="020B0604020202020204" pitchFamily="34" charset="0"/>
              </a:defRPr>
            </a:lvl1pPr>
          </a:lstStyle>
          <a:p>
            <a:pPr lvl="0"/>
            <a:r>
              <a:rPr lang="en-GB" sz="1000" i="1" dirty="0">
                <a:latin typeface="Arial" panose="020B0604020202020204" pitchFamily="34" charset="0"/>
                <a:cs typeface="Arial" panose="020B0604020202020204" pitchFamily="34" charset="0"/>
              </a:rPr>
              <a:t>Footnote:</a:t>
            </a:r>
            <a:endParaRPr lang="en-GB" dirty="0"/>
          </a:p>
        </p:txBody>
      </p:sp>
      <p:cxnSp>
        <p:nvCxnSpPr>
          <p:cNvPr id="12" name="Straight Connector 11"/>
          <p:cNvCxnSpPr/>
          <p:nvPr userDrawn="1"/>
        </p:nvCxnSpPr>
        <p:spPr bwMode="auto">
          <a:xfrm>
            <a:off x="576000" y="6442073"/>
            <a:ext cx="0" cy="272536"/>
          </a:xfrm>
          <a:prstGeom prst="line">
            <a:avLst/>
          </a:prstGeom>
          <a:solidFill>
            <a:srgbClr val="4E562B"/>
          </a:solidFill>
          <a:ln w="12700" cap="flat" cmpd="sng" algn="ctr">
            <a:solidFill>
              <a:srgbClr val="A8A99E"/>
            </a:solidFill>
            <a:prstDash val="solid"/>
            <a:round/>
            <a:headEnd type="none" w="med" len="med"/>
            <a:tailEnd type="none" w="lg" len="lg"/>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Tree>
    <p:extLst>
      <p:ext uri="{BB962C8B-B14F-4D97-AF65-F5344CB8AC3E}">
        <p14:creationId xmlns:p14="http://schemas.microsoft.com/office/powerpoint/2010/main" val="150509488"/>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944067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0F0F0"/>
        </a:soli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13" cstate="screen">
            <a:extLst>
              <a:ext uri="{28A0092B-C50C-407E-A947-70E740481C1C}">
                <a14:useLocalDpi xmlns:a14="http://schemas.microsoft.com/office/drawing/2010/main"/>
              </a:ext>
            </a:extLst>
          </a:blip>
          <a:stretch>
            <a:fillRect/>
          </a:stretch>
        </p:blipFill>
        <p:spPr>
          <a:xfrm>
            <a:off x="7977994" y="5761718"/>
            <a:ext cx="1169522" cy="1092735"/>
          </a:xfrm>
          <a:prstGeom prst="rect">
            <a:avLst/>
          </a:prstGeom>
        </p:spPr>
      </p:pic>
      <p:pic>
        <p:nvPicPr>
          <p:cNvPr id="4" name="Picture 3" descr="Capbadge"/>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7570344" y="5935080"/>
            <a:ext cx="520968" cy="7666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657930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1600" b="0" i="0" kern="1200" cap="all" baseline="0">
          <a:solidFill>
            <a:schemeClr val="bg1"/>
          </a:solidFill>
          <a:latin typeface="Arial Narrow" panose="020B0606020202030204" pitchFamily="34" charset="0"/>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2880"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image" Target="../media/image18.png"/><Relationship Id="rId13" Type="http://schemas.openxmlformats.org/officeDocument/2006/relationships/image" Target="../media/image23.jpg"/><Relationship Id="rId3" Type="http://schemas.openxmlformats.org/officeDocument/2006/relationships/image" Target="../media/image13.png"/><Relationship Id="rId7" Type="http://schemas.openxmlformats.org/officeDocument/2006/relationships/image" Target="../media/image17.png"/><Relationship Id="rId12" Type="http://schemas.openxmlformats.org/officeDocument/2006/relationships/image" Target="../media/image22.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6.gif"/><Relationship Id="rId11" Type="http://schemas.openxmlformats.org/officeDocument/2006/relationships/image" Target="../media/image21.jpg"/><Relationship Id="rId5" Type="http://schemas.openxmlformats.org/officeDocument/2006/relationships/image" Target="../media/image15.png"/><Relationship Id="rId10" Type="http://schemas.openxmlformats.org/officeDocument/2006/relationships/image" Target="../media/image20.jpg"/><Relationship Id="rId4" Type="http://schemas.openxmlformats.org/officeDocument/2006/relationships/image" Target="../media/image14.png"/><Relationship Id="rId9"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xml"/><Relationship Id="rId1" Type="http://schemas.openxmlformats.org/officeDocument/2006/relationships/slideLayout" Target="../slideLayouts/slideLayout10.xml"/><Relationship Id="rId6" Type="http://schemas.openxmlformats.org/officeDocument/2006/relationships/image" Target="../media/image26.jpg"/><Relationship Id="rId5" Type="http://schemas.openxmlformats.org/officeDocument/2006/relationships/image" Target="../media/image25.png"/><Relationship Id="rId4" Type="http://schemas.microsoft.com/office/2007/relationships/hdphoto" Target="../media/hdphoto1.wdp"/></Relationships>
</file>

<file path=ppt/slides/_rels/slide19.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xml"/><Relationship Id="rId1" Type="http://schemas.openxmlformats.org/officeDocument/2006/relationships/slideLayout" Target="../slideLayouts/slideLayout11.xml"/><Relationship Id="rId5" Type="http://schemas.openxmlformats.org/officeDocument/2006/relationships/image" Target="../media/image29.png"/><Relationship Id="rId4" Type="http://schemas.openxmlformats.org/officeDocument/2006/relationships/image" Target="../media/image28.png"/></Relationships>
</file>

<file path=ppt/slides/_rels/slide20.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png"/><Relationship Id="rId1" Type="http://schemas.openxmlformats.org/officeDocument/2006/relationships/slideLayout" Target="../slideLayouts/slideLayout9.xml"/><Relationship Id="rId6" Type="http://schemas.openxmlformats.org/officeDocument/2006/relationships/image" Target="../media/image34.png"/><Relationship Id="rId5" Type="http://schemas.openxmlformats.org/officeDocument/2006/relationships/image" Target="../media/image33.png"/><Relationship Id="rId4" Type="http://schemas.openxmlformats.org/officeDocument/2006/relationships/image" Target="../media/image32.png"/></Relationships>
</file>

<file path=ppt/slides/_rels/slide21.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 Id="rId4" Type="http://schemas.openxmlformats.org/officeDocument/2006/relationships/image" Target="../media/image37.jpeg"/></Relationships>
</file>

<file path=ppt/slides/_rels/slide22.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4.xml"/><Relationship Id="rId1" Type="http://schemas.openxmlformats.org/officeDocument/2006/relationships/slideLayout" Target="../slideLayouts/slideLayout11.xml"/><Relationship Id="rId4" Type="http://schemas.openxmlformats.org/officeDocument/2006/relationships/image" Target="../media/image3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6.xml"/><Relationship Id="rId1" Type="http://schemas.openxmlformats.org/officeDocument/2006/relationships/slideLayout" Target="../slideLayouts/slideLayout9.xml"/><Relationship Id="rId5" Type="http://schemas.openxmlformats.org/officeDocument/2006/relationships/image" Target="../media/image42.png"/><Relationship Id="rId4" Type="http://schemas.openxmlformats.org/officeDocument/2006/relationships/image" Target="../media/image41.png"/></Relationships>
</file>

<file path=ppt/slides/_rels/slide25.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image" Target="../media/image43.emf"/><Relationship Id="rId1" Type="http://schemas.openxmlformats.org/officeDocument/2006/relationships/slideLayout" Target="../slideLayouts/slideLayout11.xml"/></Relationships>
</file>

<file path=ppt/slides/_rels/slide26.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7.xml"/><Relationship Id="rId1" Type="http://schemas.openxmlformats.org/officeDocument/2006/relationships/slideLayout" Target="../slideLayouts/slideLayout11.xml"/></Relationships>
</file>

<file path=ppt/slides/_rels/slide27.xml.rels><?xml version="1.0" encoding="UTF-8" standalone="yes"?>
<Relationships xmlns="http://schemas.openxmlformats.org/package/2006/relationships"><Relationship Id="rId8" Type="http://schemas.openxmlformats.org/officeDocument/2006/relationships/image" Target="../media/image51.jpeg"/><Relationship Id="rId13" Type="http://schemas.openxmlformats.org/officeDocument/2006/relationships/image" Target="../media/image56.png"/><Relationship Id="rId18" Type="http://schemas.openxmlformats.org/officeDocument/2006/relationships/image" Target="../media/image61.jpeg"/><Relationship Id="rId3" Type="http://schemas.openxmlformats.org/officeDocument/2006/relationships/image" Target="../media/image46.png"/><Relationship Id="rId21" Type="http://schemas.openxmlformats.org/officeDocument/2006/relationships/image" Target="../media/image64.png"/><Relationship Id="rId7" Type="http://schemas.openxmlformats.org/officeDocument/2006/relationships/image" Target="../media/image50.png"/><Relationship Id="rId12" Type="http://schemas.openxmlformats.org/officeDocument/2006/relationships/image" Target="../media/image55.png"/><Relationship Id="rId17" Type="http://schemas.openxmlformats.org/officeDocument/2006/relationships/image" Target="../media/image60.png"/><Relationship Id="rId2" Type="http://schemas.openxmlformats.org/officeDocument/2006/relationships/image" Target="../media/image45.jpeg"/><Relationship Id="rId16" Type="http://schemas.openxmlformats.org/officeDocument/2006/relationships/image" Target="../media/image59.jpeg"/><Relationship Id="rId20" Type="http://schemas.openxmlformats.org/officeDocument/2006/relationships/image" Target="../media/image63.jpeg"/><Relationship Id="rId1" Type="http://schemas.openxmlformats.org/officeDocument/2006/relationships/slideLayout" Target="../slideLayouts/slideLayout9.xml"/><Relationship Id="rId6" Type="http://schemas.openxmlformats.org/officeDocument/2006/relationships/image" Target="../media/image49.jpeg"/><Relationship Id="rId11" Type="http://schemas.openxmlformats.org/officeDocument/2006/relationships/image" Target="../media/image54.jpeg"/><Relationship Id="rId5" Type="http://schemas.openxmlformats.org/officeDocument/2006/relationships/image" Target="../media/image48.png"/><Relationship Id="rId15" Type="http://schemas.openxmlformats.org/officeDocument/2006/relationships/image" Target="../media/image58.jpeg"/><Relationship Id="rId23" Type="http://schemas.openxmlformats.org/officeDocument/2006/relationships/image" Target="../media/image66.jpeg"/><Relationship Id="rId10" Type="http://schemas.openxmlformats.org/officeDocument/2006/relationships/image" Target="../media/image53.png"/><Relationship Id="rId19" Type="http://schemas.openxmlformats.org/officeDocument/2006/relationships/image" Target="../media/image62.jpeg"/><Relationship Id="rId4" Type="http://schemas.openxmlformats.org/officeDocument/2006/relationships/image" Target="../media/image47.png"/><Relationship Id="rId9" Type="http://schemas.openxmlformats.org/officeDocument/2006/relationships/image" Target="../media/image52.png"/><Relationship Id="rId14" Type="http://schemas.openxmlformats.org/officeDocument/2006/relationships/image" Target="../media/image57.jpeg"/><Relationship Id="rId22" Type="http://schemas.openxmlformats.org/officeDocument/2006/relationships/image" Target="../media/image65.jpeg"/></Relationships>
</file>

<file path=ppt/slides/_rels/slide28.xml.rels><?xml version="1.0" encoding="UTF-8" standalone="yes"?>
<Relationships xmlns="http://schemas.openxmlformats.org/package/2006/relationships"><Relationship Id="rId8" Type="http://schemas.openxmlformats.org/officeDocument/2006/relationships/image" Target="../media/image68.png"/><Relationship Id="rId13" Type="http://schemas.openxmlformats.org/officeDocument/2006/relationships/image" Target="../media/image73.jpeg"/><Relationship Id="rId3" Type="http://schemas.openxmlformats.org/officeDocument/2006/relationships/image" Target="../media/image64.png"/><Relationship Id="rId7" Type="http://schemas.openxmlformats.org/officeDocument/2006/relationships/image" Target="../media/image67.png"/><Relationship Id="rId12" Type="http://schemas.openxmlformats.org/officeDocument/2006/relationships/image" Target="../media/image72.jpeg"/><Relationship Id="rId2" Type="http://schemas.openxmlformats.org/officeDocument/2006/relationships/image" Target="../media/image45.jpeg"/><Relationship Id="rId16" Type="http://schemas.openxmlformats.org/officeDocument/2006/relationships/image" Target="../media/image75.jpeg"/><Relationship Id="rId1" Type="http://schemas.openxmlformats.org/officeDocument/2006/relationships/slideLayout" Target="../slideLayouts/slideLayout9.xml"/><Relationship Id="rId6" Type="http://schemas.openxmlformats.org/officeDocument/2006/relationships/image" Target="../media/image55.png"/><Relationship Id="rId11" Type="http://schemas.openxmlformats.org/officeDocument/2006/relationships/image" Target="../media/image71.jpeg"/><Relationship Id="rId5" Type="http://schemas.openxmlformats.org/officeDocument/2006/relationships/image" Target="../media/image66.jpeg"/><Relationship Id="rId15" Type="http://schemas.openxmlformats.org/officeDocument/2006/relationships/image" Target="../media/image74.png"/><Relationship Id="rId10" Type="http://schemas.openxmlformats.org/officeDocument/2006/relationships/image" Target="../media/image70.png"/><Relationship Id="rId4" Type="http://schemas.openxmlformats.org/officeDocument/2006/relationships/image" Target="../media/image65.jpeg"/><Relationship Id="rId9" Type="http://schemas.openxmlformats.org/officeDocument/2006/relationships/image" Target="../media/image69.jpeg"/><Relationship Id="rId14" Type="http://schemas.openxmlformats.org/officeDocument/2006/relationships/image" Target="../media/image59.jpeg"/></Relationships>
</file>

<file path=ppt/slides/_rels/slide29.xml.rels><?xml version="1.0" encoding="UTF-8" standalone="yes"?>
<Relationships xmlns="http://schemas.openxmlformats.org/package/2006/relationships"><Relationship Id="rId8" Type="http://schemas.openxmlformats.org/officeDocument/2006/relationships/image" Target="../media/image82.png"/><Relationship Id="rId13" Type="http://schemas.openxmlformats.org/officeDocument/2006/relationships/image" Target="../media/image87.png"/><Relationship Id="rId18" Type="http://schemas.openxmlformats.org/officeDocument/2006/relationships/image" Target="../media/image92.png"/><Relationship Id="rId3" Type="http://schemas.openxmlformats.org/officeDocument/2006/relationships/image" Target="../media/image77.png"/><Relationship Id="rId21" Type="http://schemas.openxmlformats.org/officeDocument/2006/relationships/image" Target="../media/image95.png"/><Relationship Id="rId7" Type="http://schemas.openxmlformats.org/officeDocument/2006/relationships/image" Target="../media/image81.png"/><Relationship Id="rId12" Type="http://schemas.openxmlformats.org/officeDocument/2006/relationships/image" Target="../media/image86.png"/><Relationship Id="rId17" Type="http://schemas.openxmlformats.org/officeDocument/2006/relationships/image" Target="../media/image91.png"/><Relationship Id="rId2" Type="http://schemas.openxmlformats.org/officeDocument/2006/relationships/image" Target="../media/image76.png"/><Relationship Id="rId16" Type="http://schemas.openxmlformats.org/officeDocument/2006/relationships/image" Target="../media/image90.png"/><Relationship Id="rId20" Type="http://schemas.openxmlformats.org/officeDocument/2006/relationships/image" Target="../media/image94.png"/><Relationship Id="rId1" Type="http://schemas.openxmlformats.org/officeDocument/2006/relationships/slideLayout" Target="../slideLayouts/slideLayout9.xml"/><Relationship Id="rId6" Type="http://schemas.openxmlformats.org/officeDocument/2006/relationships/image" Target="../media/image80.png"/><Relationship Id="rId11" Type="http://schemas.openxmlformats.org/officeDocument/2006/relationships/image" Target="../media/image85.png"/><Relationship Id="rId5" Type="http://schemas.openxmlformats.org/officeDocument/2006/relationships/image" Target="../media/image79.png"/><Relationship Id="rId15" Type="http://schemas.openxmlformats.org/officeDocument/2006/relationships/image" Target="../media/image89.png"/><Relationship Id="rId10" Type="http://schemas.openxmlformats.org/officeDocument/2006/relationships/image" Target="../media/image84.png"/><Relationship Id="rId19" Type="http://schemas.openxmlformats.org/officeDocument/2006/relationships/image" Target="../media/image93.png"/><Relationship Id="rId4" Type="http://schemas.openxmlformats.org/officeDocument/2006/relationships/image" Target="../media/image78.png"/><Relationship Id="rId9" Type="http://schemas.openxmlformats.org/officeDocument/2006/relationships/image" Target="../media/image83.png"/><Relationship Id="rId14" Type="http://schemas.openxmlformats.org/officeDocument/2006/relationships/image" Target="../media/image88.png"/></Relationships>
</file>

<file path=ppt/slides/_rels/slide30.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image" Target="../media/image96.png"/><Relationship Id="rId1" Type="http://schemas.openxmlformats.org/officeDocument/2006/relationships/slideLayout" Target="../slideLayouts/slideLayout9.xml"/><Relationship Id="rId6" Type="http://schemas.openxmlformats.org/officeDocument/2006/relationships/image" Target="../media/image100.png"/><Relationship Id="rId5" Type="http://schemas.openxmlformats.org/officeDocument/2006/relationships/image" Target="../media/image99.jpeg"/><Relationship Id="rId4" Type="http://schemas.openxmlformats.org/officeDocument/2006/relationships/image" Target="../media/image98.jpeg"/></Relationships>
</file>

<file path=ppt/slides/_rels/slide31.xml.rels><?xml version="1.0" encoding="UTF-8" standalone="yes"?>
<Relationships xmlns="http://schemas.openxmlformats.org/package/2006/relationships"><Relationship Id="rId3" Type="http://schemas.openxmlformats.org/officeDocument/2006/relationships/image" Target="../media/image102.png"/><Relationship Id="rId7" Type="http://schemas.openxmlformats.org/officeDocument/2006/relationships/image" Target="../media/image100.png"/><Relationship Id="rId2" Type="http://schemas.openxmlformats.org/officeDocument/2006/relationships/image" Target="../media/image101.png"/><Relationship Id="rId1" Type="http://schemas.openxmlformats.org/officeDocument/2006/relationships/slideLayout" Target="../slideLayouts/slideLayout9.xml"/><Relationship Id="rId6" Type="http://schemas.openxmlformats.org/officeDocument/2006/relationships/image" Target="../media/image105.png"/><Relationship Id="rId5" Type="http://schemas.openxmlformats.org/officeDocument/2006/relationships/image" Target="../media/image104.png"/><Relationship Id="rId4" Type="http://schemas.openxmlformats.org/officeDocument/2006/relationships/image" Target="../media/image103.png"/></Relationships>
</file>

<file path=ppt/slides/_rels/slide32.xml.rels><?xml version="1.0" encoding="UTF-8" standalone="yes"?>
<Relationships xmlns="http://schemas.openxmlformats.org/package/2006/relationships"><Relationship Id="rId3" Type="http://schemas.openxmlformats.org/officeDocument/2006/relationships/image" Target="../media/image107.jpeg"/><Relationship Id="rId2" Type="http://schemas.openxmlformats.org/officeDocument/2006/relationships/image" Target="../media/image106.png"/><Relationship Id="rId1" Type="http://schemas.openxmlformats.org/officeDocument/2006/relationships/slideLayout" Target="../slideLayouts/slideLayout9.xml"/><Relationship Id="rId6" Type="http://schemas.openxmlformats.org/officeDocument/2006/relationships/image" Target="../media/image110.jpeg"/><Relationship Id="rId5" Type="http://schemas.openxmlformats.org/officeDocument/2006/relationships/image" Target="../media/image109.png"/><Relationship Id="rId4" Type="http://schemas.openxmlformats.org/officeDocument/2006/relationships/image" Target="../media/image108.png"/></Relationships>
</file>

<file path=ppt/slides/_rels/slide33.xml.rels><?xml version="1.0" encoding="UTF-8" standalone="yes"?>
<Relationships xmlns="http://schemas.openxmlformats.org/package/2006/relationships"><Relationship Id="rId3" Type="http://schemas.openxmlformats.org/officeDocument/2006/relationships/image" Target="../media/image112.jpg"/><Relationship Id="rId2" Type="http://schemas.openxmlformats.org/officeDocument/2006/relationships/image" Target="../media/image111.jpg"/><Relationship Id="rId1" Type="http://schemas.openxmlformats.org/officeDocument/2006/relationships/slideLayout" Target="../slideLayouts/slideLayout2.xml"/><Relationship Id="rId5" Type="http://schemas.openxmlformats.org/officeDocument/2006/relationships/image" Target="../media/image114.jpg"/><Relationship Id="rId4" Type="http://schemas.openxmlformats.org/officeDocument/2006/relationships/image" Target="../media/image113.jpeg"/></Relationships>
</file>

<file path=ppt/slides/_rels/slide34.xml.rels><?xml version="1.0" encoding="UTF-8" standalone="yes"?>
<Relationships xmlns="http://schemas.openxmlformats.org/package/2006/relationships"><Relationship Id="rId2" Type="http://schemas.openxmlformats.org/officeDocument/2006/relationships/image" Target="../media/image1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icture Placeholder 4"/>
          <p:cNvSpPr>
            <a:spLocks noGrp="1"/>
          </p:cNvSpPr>
          <p:nvPr>
            <p:ph type="pic" sz="quarter" idx="12"/>
          </p:nvPr>
        </p:nvSpPr>
        <p:spPr/>
      </p:sp>
      <p:sp>
        <p:nvSpPr>
          <p:cNvPr id="2" name="Text Placeholder 1"/>
          <p:cNvSpPr>
            <a:spLocks noGrp="1"/>
          </p:cNvSpPr>
          <p:nvPr>
            <p:ph type="body" sz="quarter" idx="10"/>
          </p:nvPr>
        </p:nvSpPr>
        <p:spPr>
          <a:xfrm>
            <a:off x="3459028" y="5555045"/>
            <a:ext cx="2619225" cy="294302"/>
          </a:xfrm>
        </p:spPr>
        <p:txBody>
          <a:bodyPr/>
          <a:lstStyle/>
          <a:p>
            <a:r>
              <a:rPr lang="en-GB" dirty="0">
                <a:latin typeface="Arial Narrow"/>
              </a:rPr>
              <a:t>Maj </a:t>
            </a:r>
            <a:r>
              <a:rPr lang="en-GB" dirty="0" err="1">
                <a:latin typeface="Arial Narrow"/>
              </a:rPr>
              <a:t>paul</a:t>
            </a:r>
            <a:r>
              <a:rPr lang="en-GB" dirty="0">
                <a:latin typeface="Arial Narrow"/>
              </a:rPr>
              <a:t> ray td – 19 </a:t>
            </a:r>
            <a:r>
              <a:rPr lang="en-GB" dirty="0" err="1">
                <a:latin typeface="Arial Narrow"/>
              </a:rPr>
              <a:t>feb</a:t>
            </a:r>
            <a:r>
              <a:rPr lang="en-GB" dirty="0">
                <a:latin typeface="Arial Narrow"/>
              </a:rPr>
              <a:t> 19 </a:t>
            </a:r>
            <a:endParaRPr lang="en-GB" dirty="0"/>
          </a:p>
        </p:txBody>
      </p:sp>
      <p:sp>
        <p:nvSpPr>
          <p:cNvPr id="4" name="Text Placeholder 3"/>
          <p:cNvSpPr>
            <a:spLocks noGrp="1"/>
          </p:cNvSpPr>
          <p:nvPr>
            <p:ph type="body" sz="quarter" idx="11"/>
          </p:nvPr>
        </p:nvSpPr>
        <p:spPr>
          <a:xfrm>
            <a:off x="3178633" y="3918573"/>
            <a:ext cx="2862112" cy="405102"/>
          </a:xfrm>
        </p:spPr>
        <p:txBody>
          <a:bodyPr/>
          <a:lstStyle/>
          <a:p>
            <a:r>
              <a:rPr lang="en-GB" dirty="0">
                <a:latin typeface="Arial Narrow"/>
              </a:rPr>
              <a:t>Army organisation</a:t>
            </a:r>
          </a:p>
        </p:txBody>
      </p:sp>
      <p:sp>
        <p:nvSpPr>
          <p:cNvPr id="6" name="Picture Placeholder 5"/>
          <p:cNvSpPr>
            <a:spLocks noGrp="1"/>
          </p:cNvSpPr>
          <p:nvPr>
            <p:ph type="pic" sz="quarter" idx="13"/>
          </p:nvPr>
        </p:nvSpPr>
        <p:spPr/>
      </p:sp>
      <p:sp>
        <p:nvSpPr>
          <p:cNvPr id="7" name="Text Placeholder 6"/>
          <p:cNvSpPr>
            <a:spLocks noGrp="1"/>
          </p:cNvSpPr>
          <p:nvPr>
            <p:ph type="body" sz="quarter" idx="16"/>
          </p:nvPr>
        </p:nvSpPr>
        <p:spPr/>
        <p:txBody>
          <a:bodyPr/>
          <a:lstStyle/>
          <a:p>
            <a:r>
              <a:rPr lang="en-GB" dirty="0"/>
              <a:t>OFFICIAL</a:t>
            </a:r>
          </a:p>
        </p:txBody>
      </p:sp>
      <p:sp>
        <p:nvSpPr>
          <p:cNvPr id="8" name="Text Placeholder 7"/>
          <p:cNvSpPr>
            <a:spLocks noGrp="1"/>
          </p:cNvSpPr>
          <p:nvPr>
            <p:ph type="body" sz="quarter" idx="17"/>
          </p:nvPr>
        </p:nvSpPr>
        <p:spPr/>
        <p:txBody>
          <a:bodyPr/>
          <a:lstStyle/>
          <a:p>
            <a:r>
              <a:rPr lang="en-GB" dirty="0"/>
              <a:t>OFFICIAL</a:t>
            </a:r>
          </a:p>
        </p:txBody>
      </p:sp>
      <p:sp>
        <p:nvSpPr>
          <p:cNvPr id="3" name="Text Placeholder 1">
            <a:extLst>
              <a:ext uri="{FF2B5EF4-FFF2-40B4-BE49-F238E27FC236}">
                <a16:creationId xmlns:a16="http://schemas.microsoft.com/office/drawing/2014/main" id="{54439AAD-E75A-4D28-A800-1CF6F638B8AE}"/>
              </a:ext>
            </a:extLst>
          </p:cNvPr>
          <p:cNvSpPr txBox="1">
            <a:spLocks/>
          </p:cNvSpPr>
          <p:nvPr/>
        </p:nvSpPr>
        <p:spPr>
          <a:xfrm>
            <a:off x="2184472" y="4774107"/>
            <a:ext cx="5175566" cy="294302"/>
          </a:xfrm>
          <a:prstGeom prst="rect">
            <a:avLst/>
          </a:prstGeom>
          <a:solidFill>
            <a:schemeClr val="bg1"/>
          </a:solidFill>
          <a:ln>
            <a:solidFill>
              <a:schemeClr val="tx1"/>
            </a:solidFill>
          </a:ln>
        </p:spPr>
        <p:txBody>
          <a:bodyPr wrap="none" lIns="72000" tIns="36000" rIns="72000" bIns="36000" anchor="ctr" anchorCtr="0">
            <a:spAutoFit/>
          </a:bodyPr>
          <a:lstStyle>
            <a:lvl1pPr marL="0" indent="0" algn="ctr" defTabSz="914400" rtl="0" eaLnBrk="1" latinLnBrk="0" hangingPunct="1">
              <a:lnSpc>
                <a:spcPct val="90000"/>
              </a:lnSpc>
              <a:spcBef>
                <a:spcPts val="1000"/>
              </a:spcBef>
              <a:buFont typeface="Arial" panose="020B0604020202020204" pitchFamily="34" charset="0"/>
              <a:buNone/>
              <a:defRPr sz="1600" kern="1200" cap="all" baseline="0">
                <a:solidFill>
                  <a:schemeClr val="tx1"/>
                </a:solidFill>
                <a:latin typeface="Arial Narrow" panose="020B0606020202030204" pitchFamily="34" charset="0"/>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800" kern="1200">
                <a:solidFill>
                  <a:schemeClr val="tx1"/>
                </a:solidFill>
                <a:latin typeface="Arial Narrow" panose="020B0606020202030204" pitchFamily="34" charset="0"/>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2400" kern="1200">
                <a:solidFill>
                  <a:schemeClr val="tx1"/>
                </a:solidFill>
                <a:latin typeface="Arial Narrow" panose="020B0606020202030204" pitchFamily="34" charset="0"/>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Narrow" panose="020B0606020202030204" pitchFamily="34" charset="0"/>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2000" kern="1200">
                <a:solidFill>
                  <a:schemeClr val="tx1"/>
                </a:solidFill>
                <a:latin typeface="Arial Narrow" panose="020B0606020202030204" pitchFamily="34" charset="0"/>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fontAlgn="auto">
              <a:spcAft>
                <a:spcPts val="0"/>
              </a:spcAft>
            </a:pPr>
            <a:r>
              <a:rPr lang="en-GB" dirty="0">
                <a:latin typeface="Arial Narrow"/>
              </a:rPr>
              <a:t>University of wales trinity saint David presentation</a:t>
            </a:r>
          </a:p>
        </p:txBody>
      </p:sp>
    </p:spTree>
    <p:extLst>
      <p:ext uri="{BB962C8B-B14F-4D97-AF65-F5344CB8AC3E}">
        <p14:creationId xmlns:p14="http://schemas.microsoft.com/office/powerpoint/2010/main" val="305302909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a:xfrm>
            <a:off x="575999" y="1124744"/>
            <a:ext cx="7920000" cy="4608094"/>
          </a:xfrm>
        </p:spPr>
        <p:txBody>
          <a:bodyPr/>
          <a:lstStyle/>
          <a:p>
            <a:pPr marL="285750" indent="-285750">
              <a:buFont typeface="Arial" panose="020B0604020202020204" pitchFamily="34" charset="0"/>
              <a:buChar char="•"/>
            </a:pPr>
            <a:r>
              <a:rPr lang="en-US" sz="2400" dirty="0"/>
              <a:t>Introduction</a:t>
            </a:r>
          </a:p>
          <a:p>
            <a:pPr marL="285750" indent="-285750">
              <a:buFont typeface="Arial" panose="020B0604020202020204" pitchFamily="34" charset="0"/>
              <a:buChar char="•"/>
            </a:pPr>
            <a:r>
              <a:rPr lang="en-US" sz="2400" dirty="0"/>
              <a:t>British Army – What We Do</a:t>
            </a:r>
          </a:p>
          <a:p>
            <a:pPr marL="285750" indent="-285750">
              <a:buFont typeface="Arial" panose="020B0604020202020204" pitchFamily="34" charset="0"/>
              <a:buChar char="•"/>
            </a:pPr>
            <a:r>
              <a:rPr lang="en-US" sz="2400" dirty="0"/>
              <a:t>Operational Structure</a:t>
            </a:r>
          </a:p>
          <a:p>
            <a:pPr marL="285750" indent="-285750">
              <a:buFont typeface="Arial" panose="020B0604020202020204" pitchFamily="34" charset="0"/>
              <a:buChar char="•"/>
            </a:pPr>
            <a:r>
              <a:rPr lang="en-US" sz="2400" dirty="0"/>
              <a:t>Army Medical Services</a:t>
            </a:r>
          </a:p>
          <a:p>
            <a:pPr marL="285750" indent="-285750">
              <a:buFont typeface="Arial" panose="020B0604020202020204" pitchFamily="34" charset="0"/>
              <a:buChar char="•"/>
            </a:pPr>
            <a:r>
              <a:rPr lang="en-US" sz="2400" dirty="0"/>
              <a:t>Rank Structure</a:t>
            </a:r>
          </a:p>
          <a:p>
            <a:pPr marL="285750" indent="-285750">
              <a:buFont typeface="Arial" panose="020B0604020202020204" pitchFamily="34" charset="0"/>
              <a:buChar char="•"/>
            </a:pPr>
            <a:r>
              <a:rPr lang="en-US" sz="2400" dirty="0"/>
              <a:t>Mission Command</a:t>
            </a:r>
          </a:p>
          <a:p>
            <a:pPr marL="285750" indent="-285750">
              <a:buFont typeface="Arial" panose="020B0604020202020204" pitchFamily="34" charset="0"/>
              <a:buChar char="•"/>
            </a:pPr>
            <a:r>
              <a:rPr lang="en-US" sz="2400" dirty="0" err="1"/>
              <a:t>Sandhurst</a:t>
            </a:r>
            <a:r>
              <a:rPr lang="en-US" sz="2400" dirty="0"/>
              <a:t> Group</a:t>
            </a:r>
          </a:p>
          <a:p>
            <a:pPr marL="285750" indent="-285750">
              <a:buFont typeface="Arial" panose="020B0604020202020204" pitchFamily="34" charset="0"/>
              <a:buChar char="•"/>
            </a:pPr>
            <a:r>
              <a:rPr lang="en-GB" sz="2400" dirty="0"/>
              <a:t>Wales Universities Officers’ Training Corps</a:t>
            </a:r>
          </a:p>
          <a:p>
            <a:pPr marL="285750" indent="-285750">
              <a:buFont typeface="Arial" panose="020B0604020202020204" pitchFamily="34" charset="0"/>
              <a:buChar char="•"/>
            </a:pPr>
            <a:r>
              <a:rPr lang="en-US" sz="2400" dirty="0"/>
              <a:t>Questions</a:t>
            </a:r>
          </a:p>
          <a:p>
            <a:endParaRPr lang="en-GB" dirty="0"/>
          </a:p>
        </p:txBody>
      </p:sp>
      <p:sp>
        <p:nvSpPr>
          <p:cNvPr id="4" name="Title 3"/>
          <p:cNvSpPr>
            <a:spLocks noGrp="1"/>
          </p:cNvSpPr>
          <p:nvPr>
            <p:ph type="ctrTitle"/>
          </p:nvPr>
        </p:nvSpPr>
        <p:spPr>
          <a:xfrm>
            <a:off x="576000" y="256333"/>
            <a:ext cx="1954428" cy="313932"/>
          </a:xfrm>
        </p:spPr>
        <p:txBody>
          <a:bodyPr/>
          <a:lstStyle/>
          <a:p>
            <a:r>
              <a:rPr lang="en-GB" dirty="0"/>
              <a:t>Army organisation</a:t>
            </a:r>
          </a:p>
        </p:txBody>
      </p:sp>
      <p:sp>
        <p:nvSpPr>
          <p:cNvPr id="6" name="Text Placeholder 5"/>
          <p:cNvSpPr>
            <a:spLocks noGrp="1"/>
          </p:cNvSpPr>
          <p:nvPr>
            <p:ph type="body" sz="quarter" idx="10"/>
          </p:nvPr>
        </p:nvSpPr>
        <p:spPr>
          <a:xfrm>
            <a:off x="576000" y="561128"/>
            <a:ext cx="1213006" cy="405102"/>
          </a:xfrm>
        </p:spPr>
        <p:txBody>
          <a:bodyPr/>
          <a:lstStyle/>
          <a:p>
            <a:r>
              <a:rPr lang="en-GB" dirty="0"/>
              <a:t>Agenda</a:t>
            </a:r>
          </a:p>
        </p:txBody>
      </p:sp>
      <p:sp>
        <p:nvSpPr>
          <p:cNvPr id="7" name="Text Placeholder 6"/>
          <p:cNvSpPr>
            <a:spLocks noGrp="1"/>
          </p:cNvSpPr>
          <p:nvPr>
            <p:ph type="body" sz="quarter" idx="15"/>
          </p:nvPr>
        </p:nvSpPr>
        <p:spPr/>
        <p:txBody>
          <a:bodyPr/>
          <a:lstStyle/>
          <a:p>
            <a:endParaRPr lang="en-GB"/>
          </a:p>
        </p:txBody>
      </p:sp>
      <p:sp>
        <p:nvSpPr>
          <p:cNvPr id="8" name="Text Placeholder 7"/>
          <p:cNvSpPr>
            <a:spLocks noGrp="1"/>
          </p:cNvSpPr>
          <p:nvPr>
            <p:ph type="body" sz="quarter" idx="16"/>
          </p:nvPr>
        </p:nvSpPr>
        <p:spPr/>
        <p:txBody>
          <a:bodyPr/>
          <a:lstStyle/>
          <a:p>
            <a:endParaRPr lang="en-GB"/>
          </a:p>
        </p:txBody>
      </p:sp>
      <p:sp>
        <p:nvSpPr>
          <p:cNvPr id="9" name="Text Placeholder 8"/>
          <p:cNvSpPr>
            <a:spLocks noGrp="1"/>
          </p:cNvSpPr>
          <p:nvPr>
            <p:ph type="body" sz="quarter" idx="17"/>
          </p:nvPr>
        </p:nvSpPr>
        <p:spPr/>
        <p:txBody>
          <a:bodyPr/>
          <a:lstStyle/>
          <a:p>
            <a:endParaRPr lang="en-GB"/>
          </a:p>
        </p:txBody>
      </p:sp>
      <p:pic>
        <p:nvPicPr>
          <p:cNvPr id="12" name="Picture 11">
            <a:extLst>
              <a:ext uri="{FF2B5EF4-FFF2-40B4-BE49-F238E27FC236}">
                <a16:creationId xmlns:a16="http://schemas.microsoft.com/office/drawing/2014/main" id="{0F2CE36D-C3EF-401F-9999-6CA9F15D9DF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398459" y="1029840"/>
            <a:ext cx="2180126" cy="1247032"/>
          </a:xfrm>
          <a:prstGeom prst="rect">
            <a:avLst/>
          </a:prstGeom>
        </p:spPr>
      </p:pic>
    </p:spTree>
    <p:extLst>
      <p:ext uri="{BB962C8B-B14F-4D97-AF65-F5344CB8AC3E}">
        <p14:creationId xmlns:p14="http://schemas.microsoft.com/office/powerpoint/2010/main" val="34777639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2554063-ABE7-4068-8C1D-516712B279C2}"/>
              </a:ext>
            </a:extLst>
          </p:cNvPr>
          <p:cNvSpPr>
            <a:spLocks noGrp="1"/>
          </p:cNvSpPr>
          <p:nvPr>
            <p:ph idx="1"/>
          </p:nvPr>
        </p:nvSpPr>
        <p:spPr>
          <a:xfrm>
            <a:off x="107504" y="980728"/>
            <a:ext cx="8856984" cy="5544616"/>
          </a:xfrm>
        </p:spPr>
        <p:txBody>
          <a:bodyPr/>
          <a:lstStyle/>
          <a:p>
            <a:r>
              <a:rPr lang="en-GB" b="1" dirty="0"/>
              <a:t>1. Protect the UK</a:t>
            </a:r>
          </a:p>
          <a:p>
            <a:r>
              <a:rPr lang="en-GB" dirty="0"/>
              <a:t>One of the most highly regarded and best equipped armies in the world, the British Army is ready to conduct complex war fighting, welcome you to the Olympics, deals with floods and train partner forces abroad.</a:t>
            </a:r>
          </a:p>
          <a:p>
            <a:r>
              <a:rPr lang="en-GB" b="1" dirty="0"/>
              <a:t>2. Prevent Conflict </a:t>
            </a:r>
          </a:p>
          <a:p>
            <a:r>
              <a:rPr lang="en-GB" dirty="0"/>
              <a:t>The British Army does not simply react to world events.  We engage around the world to help shape the environment and prevent conflict in the future. This may be by working with partner nations in Iraq and Afghanistan to deliver world class training and assistance, reassuring our allies with soldiers deployed forward in Eastern Europe, or supporting the fight against poaching in Africa.</a:t>
            </a:r>
          </a:p>
          <a:p>
            <a:r>
              <a:rPr lang="en-GB" dirty="0"/>
              <a:t>It is in the UK’s interest to tackle the causes of instability, fragility and conflict, and to respond rapidly to prevent them – or deal with the instability and conflict that does emerge.</a:t>
            </a:r>
          </a:p>
          <a:p>
            <a:r>
              <a:rPr lang="en-GB" b="1" dirty="0"/>
              <a:t>3. Deal with disaster </a:t>
            </a:r>
          </a:p>
          <a:p>
            <a:r>
              <a:rPr lang="en-GB" dirty="0"/>
              <a:t>We provide assistance in the event of a large scale emergency.  From floods in the UK, to humanitarian assistance overseas in Africa following the Ebola outbreak, or the Caribbean after the hurricanes, we are ready to meet every challenge.</a:t>
            </a:r>
          </a:p>
          <a:p>
            <a:r>
              <a:rPr lang="en-GB" dirty="0"/>
              <a:t>We are the Nation’s insurance policy able to respond to a wide range of tasks with Regulars and Reserves held at short notice, ready to respond to crises in the UK or overseas such as natural disasters.</a:t>
            </a:r>
          </a:p>
          <a:p>
            <a:r>
              <a:rPr lang="en-GB" b="1" dirty="0"/>
              <a:t>4. Fight the nation’s enemies</a:t>
            </a:r>
          </a:p>
          <a:p>
            <a:r>
              <a:rPr lang="en-GB" dirty="0"/>
              <a:t>The British Army is primarily a war-fighting organisation to protect the nation and, if required, fight the nation’s enemies with absolute commitment.  We can react to a potential adversary through to a full response from the Warfighting Division with thousands of soldiers and vehicles under command.  Operations could be conducted independently, with NATO, or with key allies like the US and France.</a:t>
            </a:r>
          </a:p>
          <a:p>
            <a:endParaRPr lang="en-GB" sz="1200" dirty="0"/>
          </a:p>
          <a:p>
            <a:endParaRPr lang="en-GB" dirty="0"/>
          </a:p>
        </p:txBody>
      </p:sp>
      <p:sp>
        <p:nvSpPr>
          <p:cNvPr id="3" name="Title 2">
            <a:extLst>
              <a:ext uri="{FF2B5EF4-FFF2-40B4-BE49-F238E27FC236}">
                <a16:creationId xmlns:a16="http://schemas.microsoft.com/office/drawing/2014/main" id="{EF0097B1-1DFF-4E3B-A9F2-63142D52D545}"/>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7C7180F2-C896-47E1-A350-6C47485AA8ED}"/>
              </a:ext>
            </a:extLst>
          </p:cNvPr>
          <p:cNvSpPr>
            <a:spLocks noGrp="1"/>
          </p:cNvSpPr>
          <p:nvPr>
            <p:ph type="body" sz="quarter" idx="10"/>
          </p:nvPr>
        </p:nvSpPr>
        <p:spPr>
          <a:xfrm>
            <a:off x="576000" y="561128"/>
            <a:ext cx="1794512" cy="405102"/>
          </a:xfrm>
        </p:spPr>
        <p:txBody>
          <a:bodyPr/>
          <a:lstStyle/>
          <a:p>
            <a:r>
              <a:rPr lang="en-GB" dirty="0"/>
              <a:t>What We Do</a:t>
            </a:r>
          </a:p>
        </p:txBody>
      </p:sp>
      <p:sp>
        <p:nvSpPr>
          <p:cNvPr id="6" name="Text Placeholder 5">
            <a:extLst>
              <a:ext uri="{FF2B5EF4-FFF2-40B4-BE49-F238E27FC236}">
                <a16:creationId xmlns:a16="http://schemas.microsoft.com/office/drawing/2014/main" id="{3EA1FF11-6457-4780-AEC4-8EF49890E3EB}"/>
              </a:ext>
            </a:extLst>
          </p:cNvPr>
          <p:cNvSpPr>
            <a:spLocks noGrp="1"/>
          </p:cNvSpPr>
          <p:nvPr>
            <p:ph type="body" sz="quarter" idx="16"/>
          </p:nvPr>
        </p:nvSpPr>
        <p:spPr/>
        <p:txBody>
          <a:bodyPr/>
          <a:lstStyle/>
          <a:p>
            <a:endParaRPr lang="en-GB"/>
          </a:p>
        </p:txBody>
      </p:sp>
    </p:spTree>
    <p:extLst>
      <p:ext uri="{BB962C8B-B14F-4D97-AF65-F5344CB8AC3E}">
        <p14:creationId xmlns:p14="http://schemas.microsoft.com/office/powerpoint/2010/main" val="2885948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2">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2">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2">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006A8DD-E640-47AF-AC4A-D6AB6D262CAD}"/>
              </a:ext>
            </a:extLst>
          </p:cNvPr>
          <p:cNvSpPr>
            <a:spLocks noGrp="1"/>
          </p:cNvSpPr>
          <p:nvPr>
            <p:ph idx="1"/>
          </p:nvPr>
        </p:nvSpPr>
        <p:spPr>
          <a:xfrm>
            <a:off x="143028" y="1005771"/>
            <a:ext cx="8893468" cy="5595896"/>
          </a:xfrm>
        </p:spPr>
        <p:txBody>
          <a:bodyPr/>
          <a:lstStyle/>
          <a:p>
            <a:pPr marL="180975" indent="-180975">
              <a:buFont typeface="Arial" panose="020B0604020202020204" pitchFamily="34" charset="0"/>
              <a:buChar char="•"/>
            </a:pPr>
            <a:r>
              <a:rPr lang="en-GB" dirty="0"/>
              <a:t>The British Army is the principal land warfare force of the UK. As of 2018, the British Army comprises </a:t>
            </a:r>
            <a:r>
              <a:rPr lang="en-GB" dirty="0" err="1"/>
              <a:t>approx</a:t>
            </a:r>
            <a:r>
              <a:rPr lang="en-GB" dirty="0"/>
              <a:t> </a:t>
            </a:r>
            <a:r>
              <a:rPr lang="en-GB" b="1" dirty="0"/>
              <a:t>81,500 trained regular (full-time) personnel and approx. 27,000 trained reserve (part-time) personnel</a:t>
            </a:r>
            <a:r>
              <a:rPr lang="en-GB" dirty="0"/>
              <a:t>.</a:t>
            </a:r>
          </a:p>
          <a:p>
            <a:pPr marL="180975" indent="-180975">
              <a:buFont typeface="Arial" panose="020B0604020202020204" pitchFamily="34" charset="0"/>
              <a:buChar char="•"/>
            </a:pPr>
            <a:r>
              <a:rPr lang="en-GB" dirty="0"/>
              <a:t>The modern British Army traces back to 1707, with an antecedent in the English Army that was created during the Restoration in 1660. The term British Army was adopted in 1707 after the Acts of Union between England and Scotland. Although all members of the British Army are expected to swear (or affirm) allegiance to Elizabeth II as their commander-in-chief, the Bill of Rights of 1689 requires parliamentary consent for the Crown to maintain a peacetime standing army. Therefore, Parliament approves the army by passing an Armed Forces Act at least once every five years. </a:t>
            </a:r>
            <a:r>
              <a:rPr lang="en-GB" b="1" dirty="0"/>
              <a:t>The army is administered by the Ministry of Defence and commanded by the Chief of the General Staff (CGS).</a:t>
            </a:r>
            <a:endParaRPr lang="en-GB" sz="800" b="1" dirty="0"/>
          </a:p>
          <a:p>
            <a:pPr marL="180975" indent="-180975">
              <a:buFont typeface="Arial" panose="020B0604020202020204" pitchFamily="34" charset="0"/>
              <a:buChar char="•"/>
            </a:pPr>
            <a:r>
              <a:rPr lang="en-GB" dirty="0"/>
              <a:t>The CGS is the head of the British Army.  CGS commands an Army Staff which works out of the Army HQ in Andover and exercises command of the Army through two subordinate commands: The Field Army and Home Command.</a:t>
            </a:r>
          </a:p>
          <a:p>
            <a:pPr marL="180975" indent="-180975">
              <a:buFont typeface="Arial" panose="020B0604020202020204" pitchFamily="34" charset="0"/>
              <a:buChar char="•"/>
            </a:pPr>
            <a:r>
              <a:rPr lang="en-GB" b="1" dirty="0"/>
              <a:t>Field Army</a:t>
            </a:r>
            <a:r>
              <a:rPr lang="en-GB" dirty="0"/>
              <a:t> has responsibility for generating and preparing forces for current and contingency operations. By 2020 the Army's operational structure will be formed around a total of five </a:t>
            </a:r>
            <a:r>
              <a:rPr lang="en-GB" b="1" dirty="0"/>
              <a:t>multi-role brigades</a:t>
            </a:r>
            <a:r>
              <a:rPr lang="en-GB" dirty="0"/>
              <a:t> (MRB); these will be taken from the two brigades currently stationed in Germany under 1st Armoured Division, and three of the four in the UK under 3rd Mechanised Division. </a:t>
            </a:r>
          </a:p>
          <a:p>
            <a:pPr marL="180975" indent="-180975">
              <a:buFont typeface="Arial" panose="020B0604020202020204" pitchFamily="34" charset="0"/>
              <a:buChar char="•"/>
            </a:pPr>
            <a:r>
              <a:rPr lang="en-GB" b="1" dirty="0"/>
              <a:t>Home Command </a:t>
            </a:r>
            <a:r>
              <a:rPr lang="en-GB" dirty="0"/>
              <a:t>is a 3-star command, which generates the force, recruits, trains and enables the field army. It provides the Army’s personnel and institutional support. It’s responsibilities include the delivery of recruiting, individual training (officers and soldiers), career management and postings. The Command therefore includes the Military Secretary’s Organisation and the Army Personnel Centre (responsible for records, careers, pay, pensions, documentation etc), the Army Recruiting and Training Division and the Royal Military Academy Sandhurst. Home Command also includes Regional Command to provide the Army’s institutional support, including: civil engagement, cadets, Firm Base and Garrisons, Recovery Capability, welfare, and veterans, including the Regular Reserve. </a:t>
            </a:r>
          </a:p>
        </p:txBody>
      </p:sp>
      <p:sp>
        <p:nvSpPr>
          <p:cNvPr id="3" name="Title 2">
            <a:extLst>
              <a:ext uri="{FF2B5EF4-FFF2-40B4-BE49-F238E27FC236}">
                <a16:creationId xmlns:a16="http://schemas.microsoft.com/office/drawing/2014/main" id="{54920FB9-DC6C-47DB-B755-058ABD064822}"/>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665C958E-F095-4B6F-A766-FBA4D6D66A48}"/>
              </a:ext>
            </a:extLst>
          </p:cNvPr>
          <p:cNvSpPr>
            <a:spLocks noGrp="1"/>
          </p:cNvSpPr>
          <p:nvPr>
            <p:ph type="body" sz="quarter" idx="10"/>
          </p:nvPr>
        </p:nvSpPr>
        <p:spPr>
          <a:xfrm>
            <a:off x="576000" y="561128"/>
            <a:ext cx="3544991" cy="405102"/>
          </a:xfrm>
        </p:spPr>
        <p:txBody>
          <a:bodyPr/>
          <a:lstStyle/>
          <a:p>
            <a:r>
              <a:rPr lang="en-GB" dirty="0"/>
              <a:t>Operational structure</a:t>
            </a:r>
          </a:p>
        </p:txBody>
      </p:sp>
      <p:sp>
        <p:nvSpPr>
          <p:cNvPr id="5" name="Text Placeholder 4">
            <a:extLst>
              <a:ext uri="{FF2B5EF4-FFF2-40B4-BE49-F238E27FC236}">
                <a16:creationId xmlns:a16="http://schemas.microsoft.com/office/drawing/2014/main" id="{FC5ECC87-3761-4ACE-B70E-B7E544E7E487}"/>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5EC43987-4F2F-4390-A77C-90CCAA405305}"/>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78844FC8-DD5C-45CD-8E77-8CB33258FB16}"/>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389343134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D5219D-F7CC-4830-B7F1-CB2AFF93FD12}"/>
              </a:ext>
            </a:extLst>
          </p:cNvPr>
          <p:cNvSpPr>
            <a:spLocks noGrp="1"/>
          </p:cNvSpPr>
          <p:nvPr>
            <p:ph idx="1"/>
          </p:nvPr>
        </p:nvSpPr>
        <p:spPr>
          <a:xfrm>
            <a:off x="143095" y="980728"/>
            <a:ext cx="8856984" cy="5580039"/>
          </a:xfrm>
        </p:spPr>
        <p:txBody>
          <a:bodyPr/>
          <a:lstStyle/>
          <a:p>
            <a:r>
              <a:rPr lang="en-GB" dirty="0"/>
              <a:t>The field forces of the British Army after the Army 2020 reforms are organised in garrison as: </a:t>
            </a:r>
          </a:p>
          <a:p>
            <a:r>
              <a:rPr lang="en-GB" b="1" dirty="0"/>
              <a:t>Reaction forces</a:t>
            </a:r>
            <a:r>
              <a:rPr lang="en-GB" dirty="0"/>
              <a:t>: A modified 16 Air Assault Brigade and an armoured division (3rd Division</a:t>
            </a:r>
            <a:r>
              <a:rPr lang="en-GB" dirty="0" smtClean="0"/>
              <a:t>). </a:t>
            </a:r>
            <a:r>
              <a:rPr lang="en-GB" dirty="0"/>
              <a:t>In 2020, this division will reorganise and consist of two armoured infantry brigades and two strike brigades. </a:t>
            </a:r>
            <a:r>
              <a:rPr lang="en-GB" i="1" dirty="0"/>
              <a:t>The lead brigade will deliver a Lead Battlegroup at very high readiness, with the rest of the brigade at longer notice. </a:t>
            </a:r>
          </a:p>
          <a:p>
            <a:r>
              <a:rPr lang="en-GB" b="1" dirty="0"/>
              <a:t>Adaptive forces: </a:t>
            </a:r>
            <a:r>
              <a:rPr lang="en-GB" dirty="0"/>
              <a:t>The 1st Division, consisting of seven infantry </a:t>
            </a:r>
            <a:r>
              <a:rPr lang="en-GB" dirty="0" smtClean="0"/>
              <a:t>brigades that will be made up of </a:t>
            </a:r>
            <a:r>
              <a:rPr lang="en-GB" dirty="0"/>
              <a:t>specialised infantry battalions who will train, advise, assist, mentor and accompany operations by indigenous forces. </a:t>
            </a:r>
            <a:r>
              <a:rPr lang="en-GB" i="1" dirty="0"/>
              <a:t>These infantry brigades will be suited to domestic operations or overseas commitments </a:t>
            </a:r>
            <a:r>
              <a:rPr lang="en-GB" i="1" dirty="0" smtClean="0"/>
              <a:t>(e.g. the </a:t>
            </a:r>
            <a:r>
              <a:rPr lang="en-GB" i="1" dirty="0"/>
              <a:t>Falkland Islands, Brunei and Cyprus) </a:t>
            </a:r>
            <a:r>
              <a:rPr lang="en-GB" i="1" dirty="0" smtClean="0"/>
              <a:t>or as </a:t>
            </a:r>
            <a:r>
              <a:rPr lang="en-GB" i="1" dirty="0"/>
              <a:t>a brigade level contribution to enduring stabilisation operations. </a:t>
            </a:r>
          </a:p>
          <a:p>
            <a:r>
              <a:rPr lang="en-GB" b="1" dirty="0"/>
              <a:t>Force Troops Command</a:t>
            </a:r>
            <a:r>
              <a:rPr lang="en-GB" dirty="0"/>
              <a:t>: Nine brigades of supporting units which supplement the reaction </a:t>
            </a:r>
            <a:r>
              <a:rPr lang="en-GB" dirty="0" smtClean="0"/>
              <a:t>&amp; adaptive </a:t>
            </a:r>
            <a:r>
              <a:rPr lang="en-GB" dirty="0"/>
              <a:t>forces.</a:t>
            </a:r>
          </a:p>
          <a:p>
            <a:r>
              <a:rPr lang="en-GB" dirty="0"/>
              <a:t>For all units, operational direction is via Permanent Joint Headquarters (PJHQ). Elements within the nine regionally-aligned brigades may also report to another chain of command. When not dealing with operational commitments or mission-specific training (e.g. when conducting routine civilian engagement, or 'defence contribution to homeland resilience' (homeland defence)) they may report through a Regional Point of Command (RPOC) to Headquarters Regional Command.</a:t>
            </a:r>
            <a:r>
              <a:rPr lang="en-GB" baseline="30000" dirty="0"/>
              <a:t> </a:t>
            </a:r>
            <a:endParaRPr lang="en-GB" dirty="0"/>
          </a:p>
          <a:p>
            <a:pPr fontAlgn="base"/>
            <a:r>
              <a:rPr lang="en-GB" b="1" dirty="0"/>
              <a:t>The Arms &amp; Services</a:t>
            </a:r>
            <a:r>
              <a:rPr lang="en-GB" dirty="0"/>
              <a:t>  The Army can be split down into 3 main component parts, these are:  </a:t>
            </a:r>
          </a:p>
          <a:p>
            <a:pPr fontAlgn="base"/>
            <a:r>
              <a:rPr lang="en-GB" b="1" dirty="0"/>
              <a:t>Combat Forces. </a:t>
            </a:r>
            <a:r>
              <a:rPr lang="en-GB" dirty="0"/>
              <a:t>Combat Forces are those forces which use fire and manoeuvre to engage the enemy with direct fire weapon systems.  </a:t>
            </a:r>
          </a:p>
          <a:p>
            <a:pPr fontAlgn="base"/>
            <a:r>
              <a:rPr lang="en-GB" b="1" dirty="0"/>
              <a:t>Combat Support Forces. </a:t>
            </a:r>
            <a:r>
              <a:rPr lang="en-GB" dirty="0"/>
              <a:t>Combat Support Forces are those forces which provide fire support and operational assistance to combat forces.  </a:t>
            </a:r>
          </a:p>
          <a:p>
            <a:pPr fontAlgn="base"/>
            <a:r>
              <a:rPr lang="en-GB" b="1" dirty="0"/>
              <a:t>Combat Service Support. </a:t>
            </a:r>
            <a:r>
              <a:rPr lang="en-GB" dirty="0"/>
              <a:t>Combat Service Support are those services which provide support to Combat Forces primarily in the fields of administration and logistics.  </a:t>
            </a:r>
          </a:p>
          <a:p>
            <a:endParaRPr lang="en-GB" dirty="0"/>
          </a:p>
        </p:txBody>
      </p:sp>
      <p:sp>
        <p:nvSpPr>
          <p:cNvPr id="3" name="Title 2">
            <a:extLst>
              <a:ext uri="{FF2B5EF4-FFF2-40B4-BE49-F238E27FC236}">
                <a16:creationId xmlns:a16="http://schemas.microsoft.com/office/drawing/2014/main" id="{109298A7-7DF4-40EE-9671-70AD1BF54294}"/>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593C46DD-805E-489B-ACDC-44915356103A}"/>
              </a:ext>
            </a:extLst>
          </p:cNvPr>
          <p:cNvSpPr>
            <a:spLocks noGrp="1"/>
          </p:cNvSpPr>
          <p:nvPr>
            <p:ph type="body" sz="quarter" idx="10"/>
          </p:nvPr>
        </p:nvSpPr>
        <p:spPr>
          <a:xfrm>
            <a:off x="576000" y="561128"/>
            <a:ext cx="3544991" cy="405102"/>
          </a:xfrm>
        </p:spPr>
        <p:txBody>
          <a:bodyPr/>
          <a:lstStyle/>
          <a:p>
            <a:r>
              <a:rPr lang="en-GB" dirty="0"/>
              <a:t>Operational structure</a:t>
            </a:r>
          </a:p>
        </p:txBody>
      </p:sp>
      <p:sp>
        <p:nvSpPr>
          <p:cNvPr id="5" name="Text Placeholder 4">
            <a:extLst>
              <a:ext uri="{FF2B5EF4-FFF2-40B4-BE49-F238E27FC236}">
                <a16:creationId xmlns:a16="http://schemas.microsoft.com/office/drawing/2014/main" id="{2B228D76-FB90-47D2-837E-B01A8DC2FD00}"/>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F78907ED-D610-483A-91BC-1EC7A616632A}"/>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D63DAD2F-E3F2-4162-BF26-C7A46ED92CC5}"/>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203868952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2D5219D-F7CC-4830-B7F1-CB2AFF93FD12}"/>
              </a:ext>
            </a:extLst>
          </p:cNvPr>
          <p:cNvSpPr>
            <a:spLocks noGrp="1"/>
          </p:cNvSpPr>
          <p:nvPr>
            <p:ph idx="1"/>
          </p:nvPr>
        </p:nvSpPr>
        <p:spPr>
          <a:xfrm>
            <a:off x="107504" y="1056146"/>
            <a:ext cx="8856984" cy="5240725"/>
          </a:xfrm>
        </p:spPr>
        <p:txBody>
          <a:bodyPr/>
          <a:lstStyle/>
          <a:p>
            <a:pPr fontAlgn="base"/>
            <a:r>
              <a:rPr lang="en-GB" b="1" dirty="0"/>
              <a:t>Combat Forces.</a:t>
            </a:r>
            <a:r>
              <a:rPr lang="en-GB" dirty="0"/>
              <a:t> They are made up of the Infantry, Royal Armoured Corps and the Army Air Corps.  </a:t>
            </a:r>
          </a:p>
          <a:p>
            <a:pPr fontAlgn="base"/>
            <a:r>
              <a:rPr lang="en-GB" b="1" dirty="0"/>
              <a:t>Combat Support</a:t>
            </a:r>
            <a:r>
              <a:rPr lang="en-GB" dirty="0"/>
              <a:t> Forces support the Combat Forces in the task or mission they are engaged in at the time. They are made up of the Royal Artillery, Royal Engineers, Intelligence Corps and the Royal Signals.  </a:t>
            </a:r>
          </a:p>
          <a:p>
            <a:pPr fontAlgn="base"/>
            <a:r>
              <a:rPr lang="en-GB" b="1" dirty="0"/>
              <a:t>Combat Service Support</a:t>
            </a:r>
            <a:r>
              <a:rPr lang="en-GB" dirty="0"/>
              <a:t> provide support to the Army to enable it to function. Royal Logistics Corps, </a:t>
            </a:r>
            <a:r>
              <a:rPr lang="en-GB" b="1" i="1" dirty="0"/>
              <a:t>Royal Army Medical Corps </a:t>
            </a:r>
            <a:r>
              <a:rPr lang="en-GB" dirty="0"/>
              <a:t>and the Royal Electrical and Mechanical Engineers.  </a:t>
            </a:r>
          </a:p>
          <a:p>
            <a:pPr fontAlgn="base"/>
            <a:r>
              <a:rPr lang="en-GB" b="1" dirty="0"/>
              <a:t>Other Services</a:t>
            </a:r>
            <a:r>
              <a:rPr lang="en-GB" dirty="0"/>
              <a:t>. There are other services in the Army that ensure that the Army can function.  </a:t>
            </a:r>
          </a:p>
          <a:p>
            <a:pPr fontAlgn="base"/>
            <a:r>
              <a:rPr lang="en-GB" dirty="0"/>
              <a:t>a. The Royal Army Chaplains’ Department (</a:t>
            </a:r>
            <a:r>
              <a:rPr lang="en-GB" dirty="0" err="1"/>
              <a:t>RAChD</a:t>
            </a:r>
            <a:r>
              <a:rPr lang="en-GB" dirty="0"/>
              <a:t>).  </a:t>
            </a:r>
          </a:p>
          <a:p>
            <a:pPr fontAlgn="base"/>
            <a:r>
              <a:rPr lang="en-GB" dirty="0"/>
              <a:t>b. The Adjutant Generals Corps (AGC). The AGC is one of the largest Corps in the British Army and deals with its most vital resource - its people. The Corps is responsible for the administration, policing, education and law. Within its composition are the Staff &amp; Personnel Support (SPS), Provost, Educational &amp; Training Service (ETS) and Army Legal Service (ALS) Branches.  </a:t>
            </a:r>
          </a:p>
          <a:p>
            <a:pPr fontAlgn="base"/>
            <a:r>
              <a:rPr lang="en-GB" dirty="0"/>
              <a:t>c. </a:t>
            </a:r>
            <a:r>
              <a:rPr lang="en-GB" b="1" i="1" dirty="0"/>
              <a:t>The Royal Army Veterinary Corps (RAVC). </a:t>
            </a:r>
            <a:r>
              <a:rPr lang="en-GB" dirty="0"/>
              <a:t> </a:t>
            </a:r>
          </a:p>
          <a:p>
            <a:pPr fontAlgn="base"/>
            <a:r>
              <a:rPr lang="en-GB" dirty="0"/>
              <a:t>d. The Small Arms School Corps (SASC).  </a:t>
            </a:r>
          </a:p>
          <a:p>
            <a:pPr fontAlgn="base"/>
            <a:r>
              <a:rPr lang="en-GB" dirty="0"/>
              <a:t>e. </a:t>
            </a:r>
            <a:r>
              <a:rPr lang="en-GB" b="1" i="1" dirty="0"/>
              <a:t>The Royal Army Dental Corps (RADC).</a:t>
            </a:r>
            <a:r>
              <a:rPr lang="en-GB" dirty="0"/>
              <a:t>  </a:t>
            </a:r>
          </a:p>
          <a:p>
            <a:pPr fontAlgn="base"/>
            <a:r>
              <a:rPr lang="en-GB" dirty="0"/>
              <a:t>f. The Royal Army Physical Training Corps (RAPTC).  </a:t>
            </a:r>
          </a:p>
          <a:p>
            <a:pPr fontAlgn="base"/>
            <a:r>
              <a:rPr lang="en-GB" dirty="0"/>
              <a:t>g. </a:t>
            </a:r>
            <a:r>
              <a:rPr lang="en-GB" b="1" i="1" dirty="0"/>
              <a:t>Queen Alexandra’s Royal Army Nursing Corps (QARANC).</a:t>
            </a:r>
            <a:r>
              <a:rPr lang="en-GB" dirty="0"/>
              <a:t>  </a:t>
            </a:r>
          </a:p>
          <a:p>
            <a:pPr fontAlgn="base"/>
            <a:r>
              <a:rPr lang="en-GB" dirty="0"/>
              <a:t>h. The Corps of Army Music (</a:t>
            </a:r>
            <a:r>
              <a:rPr lang="en-GB" dirty="0" err="1"/>
              <a:t>CAMus</a:t>
            </a:r>
            <a:r>
              <a:rPr lang="en-GB" dirty="0"/>
              <a:t>).  </a:t>
            </a:r>
          </a:p>
          <a:p>
            <a:endParaRPr lang="en-GB" dirty="0"/>
          </a:p>
        </p:txBody>
      </p:sp>
      <p:sp>
        <p:nvSpPr>
          <p:cNvPr id="3" name="Title 2">
            <a:extLst>
              <a:ext uri="{FF2B5EF4-FFF2-40B4-BE49-F238E27FC236}">
                <a16:creationId xmlns:a16="http://schemas.microsoft.com/office/drawing/2014/main" id="{109298A7-7DF4-40EE-9671-70AD1BF54294}"/>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593C46DD-805E-489B-ACDC-44915356103A}"/>
              </a:ext>
            </a:extLst>
          </p:cNvPr>
          <p:cNvSpPr>
            <a:spLocks noGrp="1"/>
          </p:cNvSpPr>
          <p:nvPr>
            <p:ph type="body" sz="quarter" idx="10"/>
          </p:nvPr>
        </p:nvSpPr>
        <p:spPr>
          <a:xfrm>
            <a:off x="576000" y="561128"/>
            <a:ext cx="3544991" cy="405102"/>
          </a:xfrm>
        </p:spPr>
        <p:txBody>
          <a:bodyPr/>
          <a:lstStyle/>
          <a:p>
            <a:r>
              <a:rPr lang="en-GB" dirty="0"/>
              <a:t>Operational structure</a:t>
            </a:r>
          </a:p>
        </p:txBody>
      </p:sp>
      <p:sp>
        <p:nvSpPr>
          <p:cNvPr id="5" name="Text Placeholder 4">
            <a:extLst>
              <a:ext uri="{FF2B5EF4-FFF2-40B4-BE49-F238E27FC236}">
                <a16:creationId xmlns:a16="http://schemas.microsoft.com/office/drawing/2014/main" id="{2B228D76-FB90-47D2-837E-B01A8DC2FD00}"/>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F78907ED-D610-483A-91BC-1EC7A616632A}"/>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D63DAD2F-E3F2-4162-BF26-C7A46ED92CC5}"/>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134242701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3C4034-93B2-4883-8E4D-1A826AFBDD34}"/>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160C9543-71D5-4061-84F0-6626D3B04A14}"/>
              </a:ext>
            </a:extLst>
          </p:cNvPr>
          <p:cNvSpPr>
            <a:spLocks noGrp="1"/>
          </p:cNvSpPr>
          <p:nvPr>
            <p:ph type="body" sz="quarter" idx="10"/>
          </p:nvPr>
        </p:nvSpPr>
        <p:spPr>
          <a:xfrm>
            <a:off x="576000" y="561128"/>
            <a:ext cx="3544991" cy="405102"/>
          </a:xfrm>
        </p:spPr>
        <p:txBody>
          <a:bodyPr/>
          <a:lstStyle/>
          <a:p>
            <a:r>
              <a:rPr lang="en-GB" dirty="0"/>
              <a:t>Operational structure</a:t>
            </a:r>
          </a:p>
        </p:txBody>
      </p:sp>
      <p:sp>
        <p:nvSpPr>
          <p:cNvPr id="5" name="Text Placeholder 4">
            <a:extLst>
              <a:ext uri="{FF2B5EF4-FFF2-40B4-BE49-F238E27FC236}">
                <a16:creationId xmlns:a16="http://schemas.microsoft.com/office/drawing/2014/main" id="{55A523A7-DCE7-4008-84A3-2CD5821362B3}"/>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69539117-516A-4893-8C7E-9B3A576C7E0E}"/>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1504010F-0F59-490B-9991-C14FA9928B2B}"/>
              </a:ext>
            </a:extLst>
          </p:cNvPr>
          <p:cNvSpPr>
            <a:spLocks noGrp="1"/>
          </p:cNvSpPr>
          <p:nvPr>
            <p:ph type="body" sz="quarter" idx="17"/>
          </p:nvPr>
        </p:nvSpPr>
        <p:spPr/>
        <p:txBody>
          <a:bodyPr/>
          <a:lstStyle/>
          <a:p>
            <a:endParaRPr lang="en-GB"/>
          </a:p>
        </p:txBody>
      </p:sp>
      <p:pic>
        <p:nvPicPr>
          <p:cNvPr id="9" name="Picture 8">
            <a:extLst>
              <a:ext uri="{FF2B5EF4-FFF2-40B4-BE49-F238E27FC236}">
                <a16:creationId xmlns:a16="http://schemas.microsoft.com/office/drawing/2014/main" id="{CCB7ED00-6778-4CDD-A607-9895D9BE90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3528" y="2113052"/>
            <a:ext cx="8656988" cy="3888431"/>
          </a:xfrm>
          <a:prstGeom prst="rect">
            <a:avLst/>
          </a:prstGeom>
        </p:spPr>
      </p:pic>
      <p:pic>
        <p:nvPicPr>
          <p:cNvPr id="8" name="Picture 7">
            <a:extLst>
              <a:ext uri="{FF2B5EF4-FFF2-40B4-BE49-F238E27FC236}">
                <a16:creationId xmlns:a16="http://schemas.microsoft.com/office/drawing/2014/main" id="{D78265B8-235B-42E8-A7E7-722CF36B0BC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779912" y="1052736"/>
            <a:ext cx="992385" cy="1243703"/>
          </a:xfrm>
          <a:prstGeom prst="rect">
            <a:avLst/>
          </a:prstGeom>
        </p:spPr>
      </p:pic>
      <p:sp>
        <p:nvSpPr>
          <p:cNvPr id="10" name="Rectangle 9">
            <a:extLst>
              <a:ext uri="{FF2B5EF4-FFF2-40B4-BE49-F238E27FC236}">
                <a16:creationId xmlns:a16="http://schemas.microsoft.com/office/drawing/2014/main" id="{6F3417EA-2418-487A-9437-C4EF27B11889}"/>
              </a:ext>
            </a:extLst>
          </p:cNvPr>
          <p:cNvSpPr/>
          <p:nvPr/>
        </p:nvSpPr>
        <p:spPr>
          <a:xfrm>
            <a:off x="4716016" y="1361072"/>
            <a:ext cx="2411238" cy="276999"/>
          </a:xfrm>
          <a:prstGeom prst="rect">
            <a:avLst/>
          </a:prstGeom>
        </p:spPr>
        <p:txBody>
          <a:bodyPr wrap="none">
            <a:spAutoFit/>
          </a:bodyPr>
          <a:lstStyle/>
          <a:p>
            <a:r>
              <a:rPr lang="en-GB" sz="1200" dirty="0"/>
              <a:t>General Sir Mark Carleton-Smith</a:t>
            </a:r>
          </a:p>
        </p:txBody>
      </p:sp>
    </p:spTree>
    <p:extLst>
      <p:ext uri="{BB962C8B-B14F-4D97-AF65-F5344CB8AC3E}">
        <p14:creationId xmlns:p14="http://schemas.microsoft.com/office/powerpoint/2010/main" val="96937965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B74FD40-C717-451C-9D57-7A12CA7099D9}"/>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A9514877-0AF0-4770-B031-2D05F7DCE178}"/>
              </a:ext>
            </a:extLst>
          </p:cNvPr>
          <p:cNvSpPr>
            <a:spLocks noGrp="1"/>
          </p:cNvSpPr>
          <p:nvPr>
            <p:ph type="body" sz="quarter" idx="10"/>
          </p:nvPr>
        </p:nvSpPr>
        <p:spPr>
          <a:xfrm>
            <a:off x="576000" y="561128"/>
            <a:ext cx="3544991" cy="405102"/>
          </a:xfrm>
        </p:spPr>
        <p:txBody>
          <a:bodyPr/>
          <a:lstStyle/>
          <a:p>
            <a:r>
              <a:rPr lang="en-GB" dirty="0"/>
              <a:t>Operational structure</a:t>
            </a:r>
          </a:p>
        </p:txBody>
      </p:sp>
      <p:sp>
        <p:nvSpPr>
          <p:cNvPr id="5" name="Text Placeholder 4">
            <a:extLst>
              <a:ext uri="{FF2B5EF4-FFF2-40B4-BE49-F238E27FC236}">
                <a16:creationId xmlns:a16="http://schemas.microsoft.com/office/drawing/2014/main" id="{559CAE7C-A363-4663-A200-1F085CA30C8B}"/>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F2F259DB-8805-4BCA-BAC1-BF23E38452FA}"/>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EF9FEE6E-FDC3-46EC-B7B1-63BA264CE49C}"/>
              </a:ext>
            </a:extLst>
          </p:cNvPr>
          <p:cNvSpPr>
            <a:spLocks noGrp="1"/>
          </p:cNvSpPr>
          <p:nvPr>
            <p:ph type="body" sz="quarter" idx="17"/>
          </p:nvPr>
        </p:nvSpPr>
        <p:spPr/>
        <p:txBody>
          <a:bodyPr/>
          <a:lstStyle/>
          <a:p>
            <a:endParaRPr lang="en-GB"/>
          </a:p>
        </p:txBody>
      </p:sp>
      <p:pic>
        <p:nvPicPr>
          <p:cNvPr id="12" name="Picture 11">
            <a:extLst>
              <a:ext uri="{FF2B5EF4-FFF2-40B4-BE49-F238E27FC236}">
                <a16:creationId xmlns:a16="http://schemas.microsoft.com/office/drawing/2014/main" id="{D4AF45AC-BE84-457B-A038-A6484C140125}"/>
              </a:ext>
            </a:extLst>
          </p:cNvPr>
          <p:cNvPicPr>
            <a:picLocks noChangeAspect="1"/>
          </p:cNvPicPr>
          <p:nvPr/>
        </p:nvPicPr>
        <p:blipFill>
          <a:blip r:embed="rId2"/>
          <a:stretch>
            <a:fillRect/>
          </a:stretch>
        </p:blipFill>
        <p:spPr>
          <a:xfrm>
            <a:off x="0" y="1338877"/>
            <a:ext cx="9144000" cy="1297998"/>
          </a:xfrm>
          <a:prstGeom prst="rect">
            <a:avLst/>
          </a:prstGeom>
        </p:spPr>
      </p:pic>
    </p:spTree>
    <p:extLst>
      <p:ext uri="{BB962C8B-B14F-4D97-AF65-F5344CB8AC3E}">
        <p14:creationId xmlns:p14="http://schemas.microsoft.com/office/powerpoint/2010/main" val="76562882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94224FC-DBB8-4484-81B3-E8BCB3ADA37A}"/>
              </a:ext>
            </a:extLst>
          </p:cNvPr>
          <p:cNvSpPr>
            <a:spLocks noGrp="1"/>
          </p:cNvSpPr>
          <p:nvPr>
            <p:ph idx="1"/>
          </p:nvPr>
        </p:nvSpPr>
        <p:spPr>
          <a:xfrm>
            <a:off x="47694" y="980728"/>
            <a:ext cx="8988802" cy="5193284"/>
          </a:xfrm>
        </p:spPr>
        <p:txBody>
          <a:bodyPr/>
          <a:lstStyle/>
          <a:p>
            <a:r>
              <a:rPr lang="en-GB" dirty="0"/>
              <a:t>The Army Medical Service is a modern, inclusive, operationally proven organisation that is aligned totally with the National Health Service. It consists of Regular and Reserve personnel delivering the very best patient care wherever the British Army can be found and It is made up of four Corps:</a:t>
            </a:r>
          </a:p>
          <a:p>
            <a:pPr marL="901700" indent="-901700"/>
            <a:r>
              <a:rPr lang="en-GB" dirty="0"/>
              <a:t>	The </a:t>
            </a:r>
            <a:r>
              <a:rPr lang="en-GB" b="1" dirty="0"/>
              <a:t>Royal Army Medical Corps </a:t>
            </a:r>
            <a:r>
              <a:rPr lang="en-GB" dirty="0"/>
              <a:t>- The RAMC was formed in 1898 and is the largest corps in the AMS. Its role ranges from providing immediate first aid emergency care on front line and routine treatment or long term care at health centres &amp; hospitals, as well as health promotion and disease prevention. In the field RAMC surgeons, pharmacists, doctors and medics combine expert medical training with leadership skills to coordinate large-scale trauma situations &amp; humanitarian operations.</a:t>
            </a:r>
          </a:p>
          <a:p>
            <a:pPr marL="901700" indent="-901700"/>
            <a:r>
              <a:rPr lang="en-GB" dirty="0"/>
              <a:t>	The </a:t>
            </a:r>
            <a:r>
              <a:rPr lang="en-GB" b="1" dirty="0"/>
              <a:t>Royal Army Veterinary Corps </a:t>
            </a:r>
            <a:r>
              <a:rPr lang="en-GB" dirty="0"/>
              <a:t>- The RAVC are involved with all aspects of military animal activity, providing Military Working Dog (MWD) capability in support of the Army. It is involved in the procurement, training and maintenance of MWDs for the remainder of Defence and provides similar support to both the Household Cavalry and The King's Troop RHA with the procurement, training and maintenance of Military Working Horses and input to their ceremonial programmes. Veterinary Officers use their expertise to command and manage soldiers, MWDs, equipment as well as being employed clinically to maintain the health and welfare of the MWAs.</a:t>
            </a:r>
          </a:p>
          <a:p>
            <a:pPr marL="901700" indent="-901700"/>
            <a:r>
              <a:rPr lang="en-GB" dirty="0"/>
              <a:t>	</a:t>
            </a:r>
            <a:r>
              <a:rPr lang="en-GB" b="1" dirty="0"/>
              <a:t>Royal Army Dental Corps </a:t>
            </a:r>
            <a:r>
              <a:rPr lang="en-GB" dirty="0"/>
              <a:t>- provides the highest standards of clinical care to the Army in peacetime and on operations. The Army is supported on operations by uniformed dental teams that are trained to the required military standards to work alongside their colleagues. It provides and maintains a high level of dental fitness, reducing the dental problems experienced by soldiers on the front line</a:t>
            </a:r>
          </a:p>
          <a:p>
            <a:pPr marL="901700"/>
            <a:r>
              <a:rPr lang="en-GB" dirty="0"/>
              <a:t>	The </a:t>
            </a:r>
            <a:r>
              <a:rPr lang="en-GB" b="1" dirty="0"/>
              <a:t>Queens Alexandra’s Royal Army Nursing Corps </a:t>
            </a:r>
            <a:r>
              <a:rPr lang="en-GB" dirty="0"/>
              <a:t>- Army nurses and healthcare assistants can find themselves working in a variety of settings. These can vary from NHS hospitals with military units, to ground based environments such as medical regiments and field hospitals. QA personnel deal with a wide range of medical situations, with civilian and military patients in the UK, to military casualties of war and conflict. Work locations vary between clinical roles, instructional positions at training bases and other interesting jobs such as recruiting.</a:t>
            </a:r>
          </a:p>
          <a:p>
            <a:endParaRPr lang="en-GB" dirty="0"/>
          </a:p>
          <a:p>
            <a:endParaRPr lang="en-GB" dirty="0"/>
          </a:p>
          <a:p>
            <a:endParaRPr lang="en-GB" dirty="0"/>
          </a:p>
          <a:p>
            <a:endParaRPr lang="en-GB" dirty="0"/>
          </a:p>
        </p:txBody>
      </p:sp>
      <p:sp>
        <p:nvSpPr>
          <p:cNvPr id="3" name="Title 2">
            <a:extLst>
              <a:ext uri="{FF2B5EF4-FFF2-40B4-BE49-F238E27FC236}">
                <a16:creationId xmlns:a16="http://schemas.microsoft.com/office/drawing/2014/main" id="{3DC60FED-BC75-474E-B1D4-BAC42D15FF89}"/>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8548DCE2-3057-4C14-846C-F514B2C8A5B8}"/>
              </a:ext>
            </a:extLst>
          </p:cNvPr>
          <p:cNvSpPr>
            <a:spLocks noGrp="1"/>
          </p:cNvSpPr>
          <p:nvPr>
            <p:ph type="body" sz="quarter" idx="10"/>
          </p:nvPr>
        </p:nvSpPr>
        <p:spPr>
          <a:xfrm>
            <a:off x="576000" y="561128"/>
            <a:ext cx="4183115" cy="405102"/>
          </a:xfrm>
        </p:spPr>
        <p:txBody>
          <a:bodyPr/>
          <a:lstStyle/>
          <a:p>
            <a:r>
              <a:rPr lang="en-GB" dirty="0"/>
              <a:t>Army medical services (AMS)</a:t>
            </a:r>
          </a:p>
        </p:txBody>
      </p:sp>
      <p:sp>
        <p:nvSpPr>
          <p:cNvPr id="5" name="Text Placeholder 4">
            <a:extLst>
              <a:ext uri="{FF2B5EF4-FFF2-40B4-BE49-F238E27FC236}">
                <a16:creationId xmlns:a16="http://schemas.microsoft.com/office/drawing/2014/main" id="{F69E2C82-0631-4235-96E9-0B9AE00EC868}"/>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3B534CAA-D4C7-4832-BF9B-DE0A8B0BC016}"/>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CB44D893-61FF-4673-89E8-D38E5B963ABE}"/>
              </a:ext>
            </a:extLst>
          </p:cNvPr>
          <p:cNvSpPr>
            <a:spLocks noGrp="1"/>
          </p:cNvSpPr>
          <p:nvPr>
            <p:ph type="body" sz="quarter" idx="17"/>
          </p:nvPr>
        </p:nvSpPr>
        <p:spPr/>
        <p:txBody>
          <a:bodyPr/>
          <a:lstStyle/>
          <a:p>
            <a:endParaRPr lang="en-GB"/>
          </a:p>
        </p:txBody>
      </p:sp>
      <p:pic>
        <p:nvPicPr>
          <p:cNvPr id="9" name="Picture 8">
            <a:extLst>
              <a:ext uri="{FF2B5EF4-FFF2-40B4-BE49-F238E27FC236}">
                <a16:creationId xmlns:a16="http://schemas.microsoft.com/office/drawing/2014/main" id="{1FE68270-CCCD-4CDF-96EC-E22BDDCBDE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772816"/>
            <a:ext cx="982706" cy="982706"/>
          </a:xfrm>
          <a:prstGeom prst="rect">
            <a:avLst/>
          </a:prstGeom>
        </p:spPr>
      </p:pic>
      <p:pic>
        <p:nvPicPr>
          <p:cNvPr id="11" name="Picture 10">
            <a:extLst>
              <a:ext uri="{FF2B5EF4-FFF2-40B4-BE49-F238E27FC236}">
                <a16:creationId xmlns:a16="http://schemas.microsoft.com/office/drawing/2014/main" id="{1AB0F44B-B5F7-4078-9F8F-0232DDD412D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34" y="2924944"/>
            <a:ext cx="1019218" cy="1019218"/>
          </a:xfrm>
          <a:prstGeom prst="rect">
            <a:avLst/>
          </a:prstGeom>
        </p:spPr>
      </p:pic>
      <p:pic>
        <p:nvPicPr>
          <p:cNvPr id="13" name="Picture 12">
            <a:extLst>
              <a:ext uri="{FF2B5EF4-FFF2-40B4-BE49-F238E27FC236}">
                <a16:creationId xmlns:a16="http://schemas.microsoft.com/office/drawing/2014/main" id="{02DB1239-513B-4370-BE85-311E19243D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512" y="4149080"/>
            <a:ext cx="1019218" cy="1019218"/>
          </a:xfrm>
          <a:prstGeom prst="rect">
            <a:avLst/>
          </a:prstGeom>
        </p:spPr>
      </p:pic>
      <p:pic>
        <p:nvPicPr>
          <p:cNvPr id="15" name="Picture 14">
            <a:extLst>
              <a:ext uri="{FF2B5EF4-FFF2-40B4-BE49-F238E27FC236}">
                <a16:creationId xmlns:a16="http://schemas.microsoft.com/office/drawing/2014/main" id="{07EECE2B-54F4-4D6F-8957-7FF3D895548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7941" y="5229200"/>
            <a:ext cx="1042076" cy="1042076"/>
          </a:xfrm>
          <a:prstGeom prst="rect">
            <a:avLst/>
          </a:prstGeom>
        </p:spPr>
      </p:pic>
    </p:spTree>
    <p:extLst>
      <p:ext uri="{BB962C8B-B14F-4D97-AF65-F5344CB8AC3E}">
        <p14:creationId xmlns:p14="http://schemas.microsoft.com/office/powerpoint/2010/main" val="109136917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3A849E-D6FD-4E06-861A-044E07F274E4}"/>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D4C2CCBA-9AD2-40EE-A0E6-D69D7A83EE1F}"/>
              </a:ext>
            </a:extLst>
          </p:cNvPr>
          <p:cNvSpPr>
            <a:spLocks noGrp="1"/>
          </p:cNvSpPr>
          <p:nvPr>
            <p:ph type="body" sz="quarter" idx="10"/>
          </p:nvPr>
        </p:nvSpPr>
        <p:spPr>
          <a:xfrm>
            <a:off x="576000" y="561128"/>
            <a:ext cx="2476173" cy="405102"/>
          </a:xfrm>
        </p:spPr>
        <p:txBody>
          <a:bodyPr/>
          <a:lstStyle/>
          <a:p>
            <a:r>
              <a:rPr lang="en-GB" dirty="0"/>
              <a:t>Rank structure</a:t>
            </a:r>
          </a:p>
        </p:txBody>
      </p:sp>
      <p:sp>
        <p:nvSpPr>
          <p:cNvPr id="5" name="Text Placeholder 4">
            <a:extLst>
              <a:ext uri="{FF2B5EF4-FFF2-40B4-BE49-F238E27FC236}">
                <a16:creationId xmlns:a16="http://schemas.microsoft.com/office/drawing/2014/main" id="{4ECF22C5-705E-4FB0-B729-B41220EE5F9F}"/>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4F910D1C-11A9-4235-8A11-32B070A5822B}"/>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DC019294-5962-483D-A312-B34506D782EB}"/>
              </a:ext>
            </a:extLst>
          </p:cNvPr>
          <p:cNvSpPr>
            <a:spLocks noGrp="1"/>
          </p:cNvSpPr>
          <p:nvPr>
            <p:ph type="body" sz="quarter" idx="17"/>
          </p:nvPr>
        </p:nvSpPr>
        <p:spPr/>
        <p:txBody>
          <a:bodyPr/>
          <a:lstStyle/>
          <a:p>
            <a:endParaRPr lang="en-GB"/>
          </a:p>
        </p:txBody>
      </p:sp>
      <p:pic>
        <p:nvPicPr>
          <p:cNvPr id="11" name="Picture 10">
            <a:extLst>
              <a:ext uri="{FF2B5EF4-FFF2-40B4-BE49-F238E27FC236}">
                <a16:creationId xmlns:a16="http://schemas.microsoft.com/office/drawing/2014/main" id="{7D77FE12-3D30-472C-94B0-F544A49982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1102" y="1105541"/>
            <a:ext cx="8345354" cy="4895941"/>
          </a:xfrm>
          <a:prstGeom prst="rect">
            <a:avLst/>
          </a:prstGeom>
        </p:spPr>
      </p:pic>
    </p:spTree>
    <p:extLst>
      <p:ext uri="{BB962C8B-B14F-4D97-AF65-F5344CB8AC3E}">
        <p14:creationId xmlns:p14="http://schemas.microsoft.com/office/powerpoint/2010/main" val="261627205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F04A9A-1B92-4A2F-822E-EA05C1CC8674}"/>
              </a:ext>
            </a:extLst>
          </p:cNvPr>
          <p:cNvSpPr>
            <a:spLocks noGrp="1"/>
          </p:cNvSpPr>
          <p:nvPr>
            <p:ph idx="1"/>
          </p:nvPr>
        </p:nvSpPr>
        <p:spPr>
          <a:xfrm>
            <a:off x="107504" y="1011696"/>
            <a:ext cx="8784976" cy="4865575"/>
          </a:xfrm>
        </p:spPr>
        <p:txBody>
          <a:bodyPr/>
          <a:lstStyle/>
          <a:p>
            <a:r>
              <a:rPr lang="en-GB" dirty="0"/>
              <a:t>The command structure is hierarchical with divisions and brigades responsible for administering groupings of smaller units. Major Units are regiment or battalion-sized with minor units being smaller, either company sized sub-units or platoons. All units within the service are either Regular or Army Reserve, or a combination with sub-units of each type.</a:t>
            </a:r>
          </a:p>
          <a:p>
            <a:r>
              <a:rPr lang="en-GB" dirty="0"/>
              <a:t>In a military context, the chain of command (</a:t>
            </a:r>
            <a:r>
              <a:rPr lang="en-GB" dirty="0" err="1"/>
              <a:t>CoC</a:t>
            </a:r>
            <a:r>
              <a:rPr lang="en-GB" dirty="0"/>
              <a:t>) is the line of authority and responsibility along which orders are passed within a military unit and between different units. Orders are transmitted down the </a:t>
            </a:r>
            <a:r>
              <a:rPr lang="en-GB" dirty="0" err="1"/>
              <a:t>CoC</a:t>
            </a:r>
            <a:r>
              <a:rPr lang="en-GB" dirty="0"/>
              <a:t>, from a higher-ranked soldier, such as a commissioned officer, to lower-ranked personnel who either execute the order personally or transmit it down the chain as appropriate, until it is received by those expected to execute it. "Command is exercised by virtue of office and the special assignment of members of the Armed Forces holding military rank who are eligible to exercise command."</a:t>
            </a:r>
          </a:p>
          <a:p>
            <a:r>
              <a:rPr lang="en-GB" dirty="0"/>
              <a:t>In general, military personnel give orders only to those directly below them in the </a:t>
            </a:r>
            <a:r>
              <a:rPr lang="en-GB" dirty="0" err="1"/>
              <a:t>CoC</a:t>
            </a:r>
            <a:r>
              <a:rPr lang="en-GB" dirty="0"/>
              <a:t> and receive orders only from those directly above them. A service member who has difficulty executing a duty or order and appeals for relief directly to an officer above his immediate commander in the </a:t>
            </a:r>
            <a:r>
              <a:rPr lang="en-GB" dirty="0" err="1"/>
              <a:t>CoC</a:t>
            </a:r>
            <a:r>
              <a:rPr lang="en-GB" dirty="0"/>
              <a:t> is likely to be disciplined for not observing the </a:t>
            </a:r>
            <a:r>
              <a:rPr lang="en-GB" dirty="0" err="1"/>
              <a:t>CoC</a:t>
            </a:r>
            <a:r>
              <a:rPr lang="en-GB" dirty="0"/>
              <a:t>. Similarly, an officer is usually expected to give orders only to his or her direct subordinate, even if it is just to pass an order down to another service member lower in the </a:t>
            </a:r>
            <a:r>
              <a:rPr lang="en-GB" dirty="0" err="1"/>
              <a:t>CoC</a:t>
            </a:r>
            <a:r>
              <a:rPr lang="en-GB" dirty="0"/>
              <a:t> than said subordinate. </a:t>
            </a:r>
          </a:p>
          <a:p>
            <a:r>
              <a:rPr lang="en-GB" dirty="0"/>
              <a:t>The concept of </a:t>
            </a:r>
            <a:r>
              <a:rPr lang="en-GB" dirty="0" err="1"/>
              <a:t>CoC</a:t>
            </a:r>
            <a:r>
              <a:rPr lang="en-GB" dirty="0"/>
              <a:t> also implies that higher rank alone does not entitle a higher-ranking service member to give commands to anyone of lower rank. For example, an officer of unit "A" does not directly command lower-ranking members of unit "B", and is generally expected to approach an officer of unit "B" if he requires action by members of that unit. The </a:t>
            </a:r>
            <a:r>
              <a:rPr lang="en-GB" dirty="0" err="1"/>
              <a:t>CoC</a:t>
            </a:r>
            <a:r>
              <a:rPr lang="en-GB" dirty="0"/>
              <a:t> means that individual members take orders from only one superior and only give orders to a defined group of people immediately below them. </a:t>
            </a:r>
          </a:p>
          <a:p>
            <a:endParaRPr lang="en-GB" dirty="0"/>
          </a:p>
          <a:p>
            <a:endParaRPr lang="en-GB" dirty="0"/>
          </a:p>
        </p:txBody>
      </p:sp>
      <p:sp>
        <p:nvSpPr>
          <p:cNvPr id="3" name="Title 2">
            <a:extLst>
              <a:ext uri="{FF2B5EF4-FFF2-40B4-BE49-F238E27FC236}">
                <a16:creationId xmlns:a16="http://schemas.microsoft.com/office/drawing/2014/main" id="{CCD0F55A-B05E-4AD4-952D-BA370FBE75A1}"/>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5FF0FB93-7C61-4575-9EBF-2058AB3140DF}"/>
              </a:ext>
            </a:extLst>
          </p:cNvPr>
          <p:cNvSpPr>
            <a:spLocks noGrp="1"/>
          </p:cNvSpPr>
          <p:nvPr>
            <p:ph type="body" sz="quarter" idx="10"/>
          </p:nvPr>
        </p:nvSpPr>
        <p:spPr>
          <a:xfrm>
            <a:off x="576000" y="561128"/>
            <a:ext cx="3558200" cy="405102"/>
          </a:xfrm>
        </p:spPr>
        <p:txBody>
          <a:bodyPr/>
          <a:lstStyle/>
          <a:p>
            <a:r>
              <a:rPr lang="en-GB" dirty="0"/>
              <a:t>Chain of command (</a:t>
            </a:r>
            <a:r>
              <a:rPr lang="en-GB" dirty="0" err="1"/>
              <a:t>CoC</a:t>
            </a:r>
            <a:r>
              <a:rPr lang="en-GB" dirty="0"/>
              <a:t>)</a:t>
            </a:r>
          </a:p>
        </p:txBody>
      </p:sp>
      <p:sp>
        <p:nvSpPr>
          <p:cNvPr id="5" name="Text Placeholder 4">
            <a:extLst>
              <a:ext uri="{FF2B5EF4-FFF2-40B4-BE49-F238E27FC236}">
                <a16:creationId xmlns:a16="http://schemas.microsoft.com/office/drawing/2014/main" id="{50D5F48E-BF58-42B3-B4FC-5B7CE2A6F8AF}"/>
              </a:ext>
            </a:extLst>
          </p:cNvPr>
          <p:cNvSpPr>
            <a:spLocks noGrp="1"/>
          </p:cNvSpPr>
          <p:nvPr>
            <p:ph type="body" sz="quarter" idx="15"/>
          </p:nvPr>
        </p:nvSpPr>
        <p:spPr/>
        <p:txBody>
          <a:bodyPr/>
          <a:lstStyle/>
          <a:p>
            <a:endParaRPr lang="en-GB" dirty="0"/>
          </a:p>
        </p:txBody>
      </p:sp>
      <p:sp>
        <p:nvSpPr>
          <p:cNvPr id="6" name="Text Placeholder 5">
            <a:extLst>
              <a:ext uri="{FF2B5EF4-FFF2-40B4-BE49-F238E27FC236}">
                <a16:creationId xmlns:a16="http://schemas.microsoft.com/office/drawing/2014/main" id="{DC799704-9A8A-401D-8307-5800EE9DFBBC}"/>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7A462DA2-7DFA-4044-AFF5-B4A44A5CEC4E}"/>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2588992198"/>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F04A9A-1B92-4A2F-822E-EA05C1CC8674}"/>
              </a:ext>
            </a:extLst>
          </p:cNvPr>
          <p:cNvSpPr>
            <a:spLocks noGrp="1"/>
          </p:cNvSpPr>
          <p:nvPr>
            <p:ph idx="1"/>
          </p:nvPr>
        </p:nvSpPr>
        <p:spPr>
          <a:xfrm>
            <a:off x="107504" y="1011697"/>
            <a:ext cx="8784976" cy="4608094"/>
          </a:xfrm>
        </p:spPr>
        <p:txBody>
          <a:bodyPr/>
          <a:lstStyle/>
          <a:p>
            <a:endParaRPr lang="en-GB" dirty="0"/>
          </a:p>
          <a:p>
            <a:r>
              <a:rPr lang="en-GB" dirty="0"/>
              <a:t>If an officer of unit "A" does give orders directly to a lower-ranked member of unit "B", it would be considered highly unusual (a faux pas, or extraordinary circumstances, such as a lack of time or inability to confer with the officer in command of unit "B") as officer "A" would be seen as subverting the authority of the officer of unit "B". Depending on the situation or the standard procedure of the military organization, the lower-ranked member being ordered may choose to carry out the order anyway, or advise that it has to be cleared with his or her own chain of command first, which in this example would be with officer "B". Refusal to carry out an order is almost always considered insubordination, the only exception usually allowed is if the order itself is illegal (i.e., the person carrying out the order would be committing an illegal act). </a:t>
            </a:r>
          </a:p>
          <a:p>
            <a:r>
              <a:rPr lang="en-GB" dirty="0"/>
              <a:t>In addition, within combat units, line officers are in the chain of command, but officers in specialist fields (such as medical, dental, legal, supply, and chaplain) are not, except within their own specialty. For example, a medical officer in an infantry battalion would be responsible for the combat medics in that unit but would not be eligible to command the battalion or any of its subordinate units. </a:t>
            </a:r>
          </a:p>
          <a:p>
            <a:r>
              <a:rPr lang="en-GB" dirty="0"/>
              <a:t>The term is also used in a civilian management context describing comparable hierarchical structures of authority. </a:t>
            </a:r>
          </a:p>
          <a:p>
            <a:endParaRPr lang="en-GB" dirty="0"/>
          </a:p>
          <a:p>
            <a:endParaRPr lang="en-GB" dirty="0"/>
          </a:p>
        </p:txBody>
      </p:sp>
      <p:sp>
        <p:nvSpPr>
          <p:cNvPr id="3" name="Title 2">
            <a:extLst>
              <a:ext uri="{FF2B5EF4-FFF2-40B4-BE49-F238E27FC236}">
                <a16:creationId xmlns:a16="http://schemas.microsoft.com/office/drawing/2014/main" id="{CCD0F55A-B05E-4AD4-952D-BA370FBE75A1}"/>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5FF0FB93-7C61-4575-9EBF-2058AB3140DF}"/>
              </a:ext>
            </a:extLst>
          </p:cNvPr>
          <p:cNvSpPr>
            <a:spLocks noGrp="1"/>
          </p:cNvSpPr>
          <p:nvPr>
            <p:ph type="body" sz="quarter" idx="10"/>
          </p:nvPr>
        </p:nvSpPr>
        <p:spPr>
          <a:xfrm>
            <a:off x="576000" y="561128"/>
            <a:ext cx="3558200" cy="405102"/>
          </a:xfrm>
        </p:spPr>
        <p:txBody>
          <a:bodyPr/>
          <a:lstStyle/>
          <a:p>
            <a:r>
              <a:rPr lang="en-GB" dirty="0"/>
              <a:t>Chain of command (</a:t>
            </a:r>
            <a:r>
              <a:rPr lang="en-GB" dirty="0" err="1"/>
              <a:t>CoC</a:t>
            </a:r>
            <a:r>
              <a:rPr lang="en-GB" dirty="0"/>
              <a:t>)</a:t>
            </a:r>
          </a:p>
        </p:txBody>
      </p:sp>
      <p:sp>
        <p:nvSpPr>
          <p:cNvPr id="5" name="Text Placeholder 4">
            <a:extLst>
              <a:ext uri="{FF2B5EF4-FFF2-40B4-BE49-F238E27FC236}">
                <a16:creationId xmlns:a16="http://schemas.microsoft.com/office/drawing/2014/main" id="{50D5F48E-BF58-42B3-B4FC-5B7CE2A6F8AF}"/>
              </a:ext>
            </a:extLst>
          </p:cNvPr>
          <p:cNvSpPr>
            <a:spLocks noGrp="1"/>
          </p:cNvSpPr>
          <p:nvPr>
            <p:ph type="body" sz="quarter" idx="15"/>
          </p:nvPr>
        </p:nvSpPr>
        <p:spPr/>
        <p:txBody>
          <a:bodyPr/>
          <a:lstStyle/>
          <a:p>
            <a:endParaRPr lang="en-GB" dirty="0"/>
          </a:p>
        </p:txBody>
      </p:sp>
      <p:sp>
        <p:nvSpPr>
          <p:cNvPr id="6" name="Text Placeholder 5">
            <a:extLst>
              <a:ext uri="{FF2B5EF4-FFF2-40B4-BE49-F238E27FC236}">
                <a16:creationId xmlns:a16="http://schemas.microsoft.com/office/drawing/2014/main" id="{DC799704-9A8A-401D-8307-5800EE9DFBBC}"/>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7A462DA2-7DFA-4044-AFF5-B4A44A5CEC4E}"/>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197051111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29ED03B-715B-4A15-A405-7D137FF45185}"/>
              </a:ext>
            </a:extLst>
          </p:cNvPr>
          <p:cNvSpPr>
            <a:spLocks noGrp="1"/>
          </p:cNvSpPr>
          <p:nvPr>
            <p:ph idx="1"/>
          </p:nvPr>
        </p:nvSpPr>
        <p:spPr>
          <a:xfrm>
            <a:off x="46610" y="980728"/>
            <a:ext cx="8917878" cy="5581260"/>
          </a:xfrm>
        </p:spPr>
        <p:txBody>
          <a:bodyPr/>
          <a:lstStyle/>
          <a:p>
            <a:r>
              <a:rPr lang="en-GB" b="1" i="1" dirty="0"/>
              <a:t>“Diverse are the situations under which an officer has to act on the basis of his own view of the situation. It would be wrong if he had to wait for orders at times when no orders can be given. But most productive are his actions when he acts within the framework of his senior commander’s intent”.</a:t>
            </a:r>
          </a:p>
          <a:p>
            <a:r>
              <a:rPr lang="de-DE" dirty="0"/>
              <a:t>Generalfeldmarschall Helmuth von Moltke (the Elder), </a:t>
            </a:r>
            <a:r>
              <a:rPr lang="de-DE" dirty="0" smtClean="0"/>
              <a:t>(Berlin: 1900)</a:t>
            </a:r>
          </a:p>
          <a:p>
            <a:r>
              <a:rPr lang="en-GB" dirty="0" smtClean="0"/>
              <a:t>Against a background of understanding, decision-making and risk-taking, Mission Command provides a philosophy of command to complement the contemporary </a:t>
            </a:r>
            <a:r>
              <a:rPr lang="en-GB" dirty="0" err="1" smtClean="0"/>
              <a:t>Manoeuvrist</a:t>
            </a:r>
            <a:r>
              <a:rPr lang="en-GB" dirty="0" smtClean="0"/>
              <a:t> Approach. It is the second core tenet of the British Army’s approach to operations.</a:t>
            </a:r>
          </a:p>
          <a:p>
            <a:r>
              <a:rPr lang="en-GB" b="1" dirty="0" smtClean="0"/>
              <a:t>A </a:t>
            </a:r>
            <a:r>
              <a:rPr lang="en-GB" b="1" dirty="0"/>
              <a:t>Philosophy of Command</a:t>
            </a:r>
          </a:p>
          <a:p>
            <a:r>
              <a:rPr lang="en-GB" dirty="0"/>
              <a:t>Mission Command is a philosophy of command, with centralised intent and decentralised execution, that is particularly suitable for complex, dynamic and adversarial situations. The </a:t>
            </a:r>
            <a:r>
              <a:rPr lang="en-GB" dirty="0" err="1"/>
              <a:t>Manoeuvrist</a:t>
            </a:r>
            <a:r>
              <a:rPr lang="en-GB" dirty="0"/>
              <a:t> Approach demands a philosophy of command that promotes freedom of action and initiative. Like the </a:t>
            </a:r>
            <a:r>
              <a:rPr lang="en-GB" dirty="0" err="1"/>
              <a:t>Manoeuvrist</a:t>
            </a:r>
            <a:r>
              <a:rPr lang="en-GB" dirty="0"/>
              <a:t> Approach, Mission Command focuses on outcomes, as it stresses the importance of understanding what effect is to be achieved, rather than specifying the ways by which it should be achieved. It has the following key elements:</a:t>
            </a:r>
          </a:p>
          <a:p>
            <a:r>
              <a:rPr lang="en-GB" dirty="0"/>
              <a:t>a. A commander gives his orders in a manner that ensures that his subordinates understand his intentions (intent), their own missions, and the context of those missions.</a:t>
            </a:r>
          </a:p>
          <a:p>
            <a:r>
              <a:rPr lang="en-GB" dirty="0"/>
              <a:t>b. Subordinates are told what effect they are to achieve and the reason why it is required.</a:t>
            </a:r>
          </a:p>
          <a:p>
            <a:r>
              <a:rPr lang="en-GB" dirty="0"/>
              <a:t>c. Subordinates are allocated sufficient resources to carry out their missions.</a:t>
            </a:r>
          </a:p>
          <a:p>
            <a:r>
              <a:rPr lang="en-GB" dirty="0"/>
              <a:t>d. A commander uses the minimum level of control possible so as not to unnecessarily constrain his subordinates’ freedom of action.</a:t>
            </a:r>
          </a:p>
          <a:p>
            <a:r>
              <a:rPr lang="en-GB" dirty="0"/>
              <a:t>e. Subordinates then decide how best to achieve their missions. They have a fundamental responsibility to act in line with their commander’s intent.</a:t>
            </a:r>
          </a:p>
        </p:txBody>
      </p:sp>
      <p:sp>
        <p:nvSpPr>
          <p:cNvPr id="3" name="Title 2">
            <a:extLst>
              <a:ext uri="{FF2B5EF4-FFF2-40B4-BE49-F238E27FC236}">
                <a16:creationId xmlns:a16="http://schemas.microsoft.com/office/drawing/2014/main" id="{757F4C25-2A8C-4AF4-BE31-AAA3BF2C8CCE}"/>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103B7D3E-C6F1-43BF-9581-C994EDDAFDA5}"/>
              </a:ext>
            </a:extLst>
          </p:cNvPr>
          <p:cNvSpPr>
            <a:spLocks noGrp="1"/>
          </p:cNvSpPr>
          <p:nvPr>
            <p:ph type="body" sz="quarter" idx="10"/>
          </p:nvPr>
        </p:nvSpPr>
        <p:spPr>
          <a:xfrm>
            <a:off x="576000" y="561128"/>
            <a:ext cx="2617237" cy="405102"/>
          </a:xfrm>
        </p:spPr>
        <p:txBody>
          <a:bodyPr/>
          <a:lstStyle/>
          <a:p>
            <a:r>
              <a:rPr lang="en-GB" dirty="0"/>
              <a:t>Mission command</a:t>
            </a:r>
          </a:p>
        </p:txBody>
      </p:sp>
      <p:sp>
        <p:nvSpPr>
          <p:cNvPr id="5" name="Text Placeholder 4">
            <a:extLst>
              <a:ext uri="{FF2B5EF4-FFF2-40B4-BE49-F238E27FC236}">
                <a16:creationId xmlns:a16="http://schemas.microsoft.com/office/drawing/2014/main" id="{B5B9BA80-8B53-4419-AA4D-C0AB13FDCF7D}"/>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71BA3091-6C3B-4B76-91BA-D31B19B096F5}"/>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4B4C20BB-3082-4999-9438-188CF2443016}"/>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3325748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6F771E1-7F3E-4DF5-8E0B-45DBE85C99D4}"/>
              </a:ext>
            </a:extLst>
          </p:cNvPr>
          <p:cNvSpPr>
            <a:spLocks noGrp="1"/>
          </p:cNvSpPr>
          <p:nvPr>
            <p:ph idx="1"/>
          </p:nvPr>
        </p:nvSpPr>
        <p:spPr>
          <a:xfrm>
            <a:off x="107504" y="980728"/>
            <a:ext cx="8856984" cy="5961222"/>
          </a:xfrm>
        </p:spPr>
        <p:txBody>
          <a:bodyPr/>
          <a:lstStyle/>
          <a:p>
            <a:pPr marL="285750" indent="-285750">
              <a:buFont typeface="Arial" panose="020B0604020202020204" pitchFamily="34" charset="0"/>
              <a:buChar char="•"/>
            </a:pPr>
            <a:r>
              <a:rPr lang="en-GB" b="1" dirty="0"/>
              <a:t>Unity of Effort </a:t>
            </a:r>
            <a:r>
              <a:rPr lang="en-GB" dirty="0"/>
              <a:t>- Unity of effort is essential to ensure the maximum synergy between the elements within a force. To achieve this, the commander must identify where his top priority lies and reflect this in the allocation of resources. In addition, the commander should ensure that his own higher commander’s intent is always clear in his subordinates’ minds. </a:t>
            </a:r>
          </a:p>
          <a:p>
            <a:pPr marL="285750" indent="-285750">
              <a:buFont typeface="Arial" panose="020B0604020202020204" pitchFamily="34" charset="0"/>
              <a:buChar char="•"/>
            </a:pPr>
            <a:r>
              <a:rPr lang="en-GB" b="1" dirty="0"/>
              <a:t>A Specified Main Effort </a:t>
            </a:r>
            <a:r>
              <a:rPr lang="en-GB" dirty="0"/>
              <a:t>- A Main Effort balances unity of effort and freedom of action. The Main Effort requires a concentration of forces or means by which a commander seeks to bring about a decision.</a:t>
            </a:r>
          </a:p>
          <a:p>
            <a:pPr marL="285750" indent="-285750">
              <a:buFont typeface="Arial" panose="020B0604020202020204" pitchFamily="34" charset="0"/>
              <a:buChar char="•"/>
            </a:pPr>
            <a:r>
              <a:rPr lang="en-GB" b="1" dirty="0"/>
              <a:t>Freedom of Action </a:t>
            </a:r>
            <a:r>
              <a:rPr lang="en-GB" dirty="0"/>
              <a:t>- operations are often chaotic and outcomes are unpredictable, so favours freedom of action at all levels. Therefore, when an unforeseen event occurs, subordinates have the authority to act, within the commander’s intent. Commanders should not seek to over-coordinate – </a:t>
            </a:r>
            <a:r>
              <a:rPr lang="en-GB" b="1" i="1" dirty="0"/>
              <a:t>don’t micro manage!</a:t>
            </a:r>
          </a:p>
          <a:p>
            <a:pPr marL="285750" indent="-285750">
              <a:buFont typeface="Arial" panose="020B0604020202020204" pitchFamily="34" charset="0"/>
              <a:buChar char="•"/>
            </a:pPr>
            <a:r>
              <a:rPr lang="en-GB" b="1" dirty="0"/>
              <a:t>Trust</a:t>
            </a:r>
            <a:r>
              <a:rPr lang="en-GB" dirty="0"/>
              <a:t> - is a pre-requisite of command at all levels: trust by commanders in their superior commanders’ plans; and trust by commanders in their subordinates that they will sensibly interpret their intent and persevere to achieve it. Trust must be earned, not demanded. Personal trust can only be built up over time with experience, rather than by reputation. The spirit of Mission Command requires a presumption of trust between superiors, subordinates and peers that will develop through shared experience. </a:t>
            </a:r>
            <a:r>
              <a:rPr lang="en-GB" i="1" u="sng" dirty="0"/>
              <a:t>Bonds of trust include tolerance of well-intentioned mistakes and a preparedness to take risks, together.</a:t>
            </a:r>
            <a:r>
              <a:rPr lang="en-GB" dirty="0"/>
              <a:t> If a subordinate cannot trust his superior to support him in such circumstances, the bond of trust will be eroded; the subordinate will not act on his own initiative; and the moral fabric of Mission Command will be lost.</a:t>
            </a:r>
          </a:p>
          <a:p>
            <a:pPr marL="285750" indent="-285750">
              <a:buFont typeface="Arial" panose="020B0604020202020204" pitchFamily="34" charset="0"/>
              <a:buChar char="•"/>
            </a:pPr>
            <a:r>
              <a:rPr lang="en-GB" b="1" dirty="0"/>
              <a:t>Mutual Understanding </a:t>
            </a:r>
            <a:r>
              <a:rPr lang="en-GB" dirty="0"/>
              <a:t>- The emphasis on understanding the intent behind orders, rather than simply the details of the immediate task, makes it clear that mutual understanding is an important aspect of both the </a:t>
            </a:r>
            <a:r>
              <a:rPr lang="en-GB" dirty="0" err="1"/>
              <a:t>Manoeuvrist</a:t>
            </a:r>
            <a:r>
              <a:rPr lang="en-GB" dirty="0"/>
              <a:t> Approach and Mission Command.</a:t>
            </a:r>
          </a:p>
          <a:p>
            <a:pPr marL="285750" indent="-285750">
              <a:buFont typeface="Arial" panose="020B0604020202020204" pitchFamily="34" charset="0"/>
              <a:buChar char="•"/>
            </a:pPr>
            <a:r>
              <a:rPr lang="en-GB" b="1" dirty="0"/>
              <a:t>Timely and Effective Decision-Making </a:t>
            </a:r>
            <a:r>
              <a:rPr lang="en-GB" dirty="0"/>
              <a:t>- In order to achieve a greater tempo than the adversary, decisions will often have to be taken on the basis of incomplete information. This requires an acceptance of risks. The commander who always waits for the latest available or ‘complete’ information is unlikely to act decisively or in good time.</a:t>
            </a:r>
          </a:p>
          <a:p>
            <a:r>
              <a:rPr lang="en-GB" sz="1600" b="1" i="1" dirty="0">
                <a:highlight>
                  <a:srgbClr val="FFFF00"/>
                </a:highlight>
              </a:rPr>
              <a:t>responsibility for its implementation is delegated to the lowest practical levels</a:t>
            </a:r>
            <a:r>
              <a:rPr lang="en-GB" sz="1600" b="1" i="1" dirty="0"/>
              <a:t>.</a:t>
            </a:r>
          </a:p>
        </p:txBody>
      </p:sp>
      <p:sp>
        <p:nvSpPr>
          <p:cNvPr id="3" name="Title 2">
            <a:extLst>
              <a:ext uri="{FF2B5EF4-FFF2-40B4-BE49-F238E27FC236}">
                <a16:creationId xmlns:a16="http://schemas.microsoft.com/office/drawing/2014/main" id="{702D205B-D607-4A64-B1C4-0CA0DB28E7CF}"/>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A604F935-A391-4C71-B7A2-43E180444842}"/>
              </a:ext>
            </a:extLst>
          </p:cNvPr>
          <p:cNvSpPr>
            <a:spLocks noGrp="1"/>
          </p:cNvSpPr>
          <p:nvPr>
            <p:ph type="body" sz="quarter" idx="10"/>
          </p:nvPr>
        </p:nvSpPr>
        <p:spPr>
          <a:xfrm>
            <a:off x="576000" y="561128"/>
            <a:ext cx="4612976" cy="405102"/>
          </a:xfrm>
        </p:spPr>
        <p:txBody>
          <a:bodyPr/>
          <a:lstStyle/>
          <a:p>
            <a:r>
              <a:rPr lang="en-GB" dirty="0"/>
              <a:t>Principles of Mission command</a:t>
            </a:r>
          </a:p>
        </p:txBody>
      </p:sp>
      <p:sp>
        <p:nvSpPr>
          <p:cNvPr id="5" name="Text Placeholder 4">
            <a:extLst>
              <a:ext uri="{FF2B5EF4-FFF2-40B4-BE49-F238E27FC236}">
                <a16:creationId xmlns:a16="http://schemas.microsoft.com/office/drawing/2014/main" id="{882A3B80-B492-43B1-957E-3AD0C3A425FA}"/>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8F123B61-62F5-4695-AD75-1EAB9433E26A}"/>
              </a:ext>
            </a:extLst>
          </p:cNvPr>
          <p:cNvSpPr>
            <a:spLocks noGrp="1"/>
          </p:cNvSpPr>
          <p:nvPr>
            <p:ph type="body" sz="quarter" idx="16"/>
          </p:nvPr>
        </p:nvSpPr>
        <p:spPr/>
        <p:txBody>
          <a:bodyPr/>
          <a:lstStyle/>
          <a:p>
            <a:endParaRPr lang="en-GB" dirty="0"/>
          </a:p>
        </p:txBody>
      </p:sp>
      <p:sp>
        <p:nvSpPr>
          <p:cNvPr id="7" name="Text Placeholder 6">
            <a:extLst>
              <a:ext uri="{FF2B5EF4-FFF2-40B4-BE49-F238E27FC236}">
                <a16:creationId xmlns:a16="http://schemas.microsoft.com/office/drawing/2014/main" id="{767CF5A2-3FD6-48C4-8AF2-1506174653BD}"/>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87220942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ABC14D4-5E98-4368-ACBD-A0DBA333217E}"/>
              </a:ext>
            </a:extLst>
          </p:cNvPr>
          <p:cNvSpPr>
            <a:spLocks noGrp="1"/>
          </p:cNvSpPr>
          <p:nvPr>
            <p:ph idx="1"/>
          </p:nvPr>
        </p:nvSpPr>
        <p:spPr>
          <a:xfrm>
            <a:off x="179099" y="1027620"/>
            <a:ext cx="8784976" cy="5795772"/>
          </a:xfrm>
        </p:spPr>
        <p:txBody>
          <a:bodyPr/>
          <a:lstStyle/>
          <a:p>
            <a:r>
              <a:rPr lang="en-GB" b="1" dirty="0"/>
              <a:t>Making Plans and Giving Orders</a:t>
            </a:r>
          </a:p>
          <a:p>
            <a:r>
              <a:rPr lang="en-GB" dirty="0"/>
              <a:t>Once risks have been assessed and intuitive judgements made, there is then, within the spirit of Mission Command, a need to put substance into the plan. This requires an estimate, and the writing and communication of orders.</a:t>
            </a:r>
          </a:p>
          <a:p>
            <a:r>
              <a:rPr lang="en-GB" b="1" dirty="0"/>
              <a:t>Estimates</a:t>
            </a:r>
          </a:p>
          <a:p>
            <a:r>
              <a:rPr lang="en-GB" dirty="0"/>
              <a:t>An estimate is a logical process of reasoning by which a commander, faced with an ill-structured problem, arrives at a decision for a course of action to be taken in order to achieve his mission. Commanders at all levels use estimates of one form or another. They may have different titles (such as appreciations or assessments), and be conducted in different ways, but there is a consensus that rational planning depends on formal analysis. In practice, planning is neither a strictly linear nor a sequential process.</a:t>
            </a:r>
          </a:p>
          <a:p>
            <a:r>
              <a:rPr lang="en-GB" b="1" dirty="0"/>
              <a:t>Combat Estimate. </a:t>
            </a:r>
            <a:r>
              <a:rPr lang="en-GB" dirty="0"/>
              <a:t>The Combat Estimate is more narrowly focussed and, as its name suggests, is used by commanders to focus specifically on the adversary or a specific situation,</a:t>
            </a:r>
            <a:r>
              <a:rPr lang="en-GB" b="1" dirty="0"/>
              <a:t> </a:t>
            </a:r>
            <a:r>
              <a:rPr lang="en-GB" dirty="0"/>
              <a:t>so has more utility at the tactical and lower operational level. The 7 basic questions to be answered are:</a:t>
            </a:r>
          </a:p>
          <a:p>
            <a:r>
              <a:rPr lang="en-GB" dirty="0"/>
              <a:t>1) What is the enemy (adversary) doing and why and/or what situation do I face and why, and what effect do they have on me?</a:t>
            </a:r>
          </a:p>
          <a:p>
            <a:r>
              <a:rPr lang="en-GB" dirty="0"/>
              <a:t>2) What have I been told to do and why?</a:t>
            </a:r>
          </a:p>
          <a:p>
            <a:r>
              <a:rPr lang="en-GB" dirty="0"/>
              <a:t>3) What effects do I need to have on the enemy (adversary) or situation, and what direction must I give to develop the plan? </a:t>
            </a:r>
          </a:p>
          <a:p>
            <a:r>
              <a:rPr lang="en-GB" dirty="0"/>
              <a:t>4) Where can I best accomplish each action or effect?</a:t>
            </a:r>
          </a:p>
          <a:p>
            <a:r>
              <a:rPr lang="en-GB" dirty="0"/>
              <a:t>5) What resources do I need to accomplish each action or effect?</a:t>
            </a:r>
          </a:p>
          <a:p>
            <a:r>
              <a:rPr lang="en-GB" dirty="0"/>
              <a:t>6) When and where do the actions take place in relation to each other?</a:t>
            </a:r>
          </a:p>
          <a:p>
            <a:r>
              <a:rPr lang="en-GB" dirty="0"/>
              <a:t>7) What control measures do I need to impose?</a:t>
            </a:r>
          </a:p>
          <a:p>
            <a:endParaRPr lang="en-GB" dirty="0"/>
          </a:p>
        </p:txBody>
      </p:sp>
      <p:sp>
        <p:nvSpPr>
          <p:cNvPr id="3" name="Title 2">
            <a:extLst>
              <a:ext uri="{FF2B5EF4-FFF2-40B4-BE49-F238E27FC236}">
                <a16:creationId xmlns:a16="http://schemas.microsoft.com/office/drawing/2014/main" id="{31B242FB-227A-4FE5-8FEF-A93D5259AB9A}"/>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357EAB49-B8BF-475D-9480-DBE6439D0983}"/>
              </a:ext>
            </a:extLst>
          </p:cNvPr>
          <p:cNvSpPr>
            <a:spLocks noGrp="1"/>
          </p:cNvSpPr>
          <p:nvPr>
            <p:ph type="body" sz="quarter" idx="10"/>
          </p:nvPr>
        </p:nvSpPr>
        <p:spPr>
          <a:xfrm>
            <a:off x="576000" y="561128"/>
            <a:ext cx="2617237" cy="405102"/>
          </a:xfrm>
        </p:spPr>
        <p:txBody>
          <a:bodyPr/>
          <a:lstStyle/>
          <a:p>
            <a:r>
              <a:rPr lang="en-GB" dirty="0"/>
              <a:t>Mission command</a:t>
            </a:r>
          </a:p>
        </p:txBody>
      </p:sp>
      <p:sp>
        <p:nvSpPr>
          <p:cNvPr id="5" name="Text Placeholder 4">
            <a:extLst>
              <a:ext uri="{FF2B5EF4-FFF2-40B4-BE49-F238E27FC236}">
                <a16:creationId xmlns:a16="http://schemas.microsoft.com/office/drawing/2014/main" id="{1D19F6EE-8352-42CA-AC3D-0B3269C822FB}"/>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6EE84884-5408-4134-B611-755B9BB5FAD7}"/>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CFC59E73-F523-43FD-97B4-864080D0A688}"/>
              </a:ext>
            </a:extLst>
          </p:cNvPr>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1813109169"/>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A3C4034-93B2-4883-8E4D-1A826AFBDD34}"/>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160C9543-71D5-4061-84F0-6626D3B04A14}"/>
              </a:ext>
            </a:extLst>
          </p:cNvPr>
          <p:cNvSpPr>
            <a:spLocks noGrp="1"/>
          </p:cNvSpPr>
          <p:nvPr>
            <p:ph type="body" sz="quarter" idx="10"/>
          </p:nvPr>
        </p:nvSpPr>
        <p:spPr>
          <a:xfrm>
            <a:off x="576000" y="561128"/>
            <a:ext cx="2712263" cy="405102"/>
          </a:xfrm>
        </p:spPr>
        <p:txBody>
          <a:bodyPr/>
          <a:lstStyle/>
          <a:p>
            <a:r>
              <a:rPr lang="en-GB" dirty="0"/>
              <a:t>Sandhurst group</a:t>
            </a:r>
          </a:p>
        </p:txBody>
      </p:sp>
      <p:sp>
        <p:nvSpPr>
          <p:cNvPr id="5" name="Text Placeholder 4">
            <a:extLst>
              <a:ext uri="{FF2B5EF4-FFF2-40B4-BE49-F238E27FC236}">
                <a16:creationId xmlns:a16="http://schemas.microsoft.com/office/drawing/2014/main" id="{55A523A7-DCE7-4008-84A3-2CD5821362B3}"/>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69539117-516A-4893-8C7E-9B3A576C7E0E}"/>
              </a:ext>
            </a:extLst>
          </p:cNvPr>
          <p:cNvSpPr>
            <a:spLocks noGrp="1"/>
          </p:cNvSpPr>
          <p:nvPr>
            <p:ph type="body" sz="quarter" idx="16"/>
          </p:nvPr>
        </p:nvSpPr>
        <p:spPr/>
        <p:txBody>
          <a:bodyPr/>
          <a:lstStyle/>
          <a:p>
            <a:endParaRPr lang="en-GB"/>
          </a:p>
        </p:txBody>
      </p:sp>
      <p:sp>
        <p:nvSpPr>
          <p:cNvPr id="7" name="Text Placeholder 6">
            <a:extLst>
              <a:ext uri="{FF2B5EF4-FFF2-40B4-BE49-F238E27FC236}">
                <a16:creationId xmlns:a16="http://schemas.microsoft.com/office/drawing/2014/main" id="{1504010F-0F59-490B-9991-C14FA9928B2B}"/>
              </a:ext>
            </a:extLst>
          </p:cNvPr>
          <p:cNvSpPr>
            <a:spLocks noGrp="1"/>
          </p:cNvSpPr>
          <p:nvPr>
            <p:ph type="body" sz="quarter" idx="17"/>
          </p:nvPr>
        </p:nvSpPr>
        <p:spPr/>
        <p:txBody>
          <a:bodyPr/>
          <a:lstStyle/>
          <a:p>
            <a:endParaRPr lang="en-GB"/>
          </a:p>
        </p:txBody>
      </p:sp>
      <p:pic>
        <p:nvPicPr>
          <p:cNvPr id="9" name="Picture 8">
            <a:extLst>
              <a:ext uri="{FF2B5EF4-FFF2-40B4-BE49-F238E27FC236}">
                <a16:creationId xmlns:a16="http://schemas.microsoft.com/office/drawing/2014/main" id="{CCB7ED00-6778-4CDD-A607-9895D9BE90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43506" y="1484784"/>
            <a:ext cx="8656988" cy="3888431"/>
          </a:xfrm>
          <a:prstGeom prst="rect">
            <a:avLst/>
          </a:prstGeom>
        </p:spPr>
      </p:pic>
      <p:sp>
        <p:nvSpPr>
          <p:cNvPr id="2" name="Oval 1">
            <a:extLst>
              <a:ext uri="{FF2B5EF4-FFF2-40B4-BE49-F238E27FC236}">
                <a16:creationId xmlns:a16="http://schemas.microsoft.com/office/drawing/2014/main" id="{4A336BD1-DDDD-4A2A-AACB-D6E91EE6789E}"/>
              </a:ext>
            </a:extLst>
          </p:cNvPr>
          <p:cNvSpPr/>
          <p:nvPr/>
        </p:nvSpPr>
        <p:spPr>
          <a:xfrm>
            <a:off x="5292080" y="4077072"/>
            <a:ext cx="2592288" cy="1224136"/>
          </a:xfrm>
          <a:prstGeom prst="ellipse">
            <a:avLst/>
          </a:prstGeom>
          <a:noFill/>
          <a:ln w="285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877461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ctrTitle"/>
          </p:nvPr>
        </p:nvSpPr>
        <p:spPr>
          <a:xfrm>
            <a:off x="576000" y="256333"/>
            <a:ext cx="4508524" cy="313932"/>
          </a:xfrm>
        </p:spPr>
        <p:txBody>
          <a:bodyPr/>
          <a:lstStyle/>
          <a:p>
            <a:r>
              <a:rPr lang="en-GB"/>
              <a:t>Army recruiting and initial training command</a:t>
            </a:r>
          </a:p>
        </p:txBody>
      </p:sp>
      <p:sp>
        <p:nvSpPr>
          <p:cNvPr id="4" name="Text Placeholder 3"/>
          <p:cNvSpPr>
            <a:spLocks noGrp="1"/>
          </p:cNvSpPr>
          <p:nvPr>
            <p:ph type="body" sz="quarter" idx="10"/>
          </p:nvPr>
        </p:nvSpPr>
        <p:spPr>
          <a:xfrm>
            <a:off x="590652" y="575626"/>
            <a:ext cx="1774057" cy="405102"/>
          </a:xfrm>
        </p:spPr>
        <p:txBody>
          <a:bodyPr/>
          <a:lstStyle/>
          <a:p>
            <a:r>
              <a:rPr lang="en-GB" dirty="0"/>
              <a:t>Structure </a:t>
            </a:r>
          </a:p>
        </p:txBody>
      </p:sp>
      <p:sp>
        <p:nvSpPr>
          <p:cNvPr id="5" name="Slide Number Placeholder 4"/>
          <p:cNvSpPr>
            <a:spLocks noGrp="1"/>
          </p:cNvSpPr>
          <p:nvPr>
            <p:ph type="sldNum" sz="quarter" idx="12"/>
          </p:nvPr>
        </p:nvSpPr>
        <p:spPr/>
        <p:txBody>
          <a:bodyPr/>
          <a:lstStyle/>
          <a:p>
            <a:fld id="{28811FC5-B1A5-4ED5-9677-06BE0FAEF3F6}" type="slidenum">
              <a:rPr lang="en-GB" smtClean="0"/>
              <a:pPr/>
              <a:t>17</a:t>
            </a:fld>
            <a:endParaRPr lang="en-GB"/>
          </a:p>
        </p:txBody>
      </p:sp>
      <p:pic>
        <p:nvPicPr>
          <p:cNvPr id="11" name="Picture 10"/>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202656" y="3885880"/>
            <a:ext cx="804605" cy="1310532"/>
          </a:xfrm>
          <a:prstGeom prst="rect">
            <a:avLst/>
          </a:prstGeom>
        </p:spPr>
      </p:pic>
      <p:pic>
        <p:nvPicPr>
          <p:cNvPr id="12" name="Content Placeholder 5"/>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044901" y="3875253"/>
            <a:ext cx="804605" cy="1310532"/>
          </a:xfrm>
          <a:prstGeom prst="rect">
            <a:avLst/>
          </a:prstGeom>
        </p:spPr>
      </p:pic>
      <p:grpSp>
        <p:nvGrpSpPr>
          <p:cNvPr id="37" name="Group 36"/>
          <p:cNvGrpSpPr/>
          <p:nvPr/>
        </p:nvGrpSpPr>
        <p:grpSpPr>
          <a:xfrm>
            <a:off x="221597" y="3095468"/>
            <a:ext cx="783335" cy="1273907"/>
            <a:chOff x="2210675" y="4133599"/>
            <a:chExt cx="783335" cy="1273907"/>
          </a:xfrm>
        </p:grpSpPr>
        <p:sp>
          <p:nvSpPr>
            <p:cNvPr id="18" name="Rectangle: Rounded Corners 17"/>
            <p:cNvSpPr/>
            <p:nvPr/>
          </p:nvSpPr>
          <p:spPr>
            <a:xfrm>
              <a:off x="2210675" y="4133599"/>
              <a:ext cx="783335" cy="1273907"/>
            </a:xfrm>
            <a:prstGeom prst="roundRect">
              <a:avLst/>
            </a:prstGeom>
            <a:solidFill>
              <a:schemeClr val="accent2">
                <a:lumMod val="20000"/>
                <a:lumOff val="80000"/>
              </a:schemeClr>
            </a:solidFill>
            <a:ln w="19050">
              <a:solidFill>
                <a:srgbClr val="A8A9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r>
                <a:rPr lang="en-GB" sz="1400">
                  <a:solidFill>
                    <a:schemeClr val="bg2">
                      <a:lumMod val="50000"/>
                    </a:schemeClr>
                  </a:solidFill>
                </a:rPr>
                <a:t>RG</a:t>
              </a:r>
            </a:p>
          </p:txBody>
        </p:sp>
        <p:pic>
          <p:nvPicPr>
            <p:cNvPr id="13" name="Picture 1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2252694" y="4218936"/>
              <a:ext cx="692093" cy="719777"/>
            </a:xfrm>
            <a:prstGeom prst="rect">
              <a:avLst/>
            </a:prstGeom>
            <a:ln w="19050">
              <a:noFill/>
            </a:ln>
          </p:spPr>
        </p:pic>
      </p:grpSp>
      <p:grpSp>
        <p:nvGrpSpPr>
          <p:cNvPr id="38" name="Group 37"/>
          <p:cNvGrpSpPr/>
          <p:nvPr/>
        </p:nvGrpSpPr>
        <p:grpSpPr>
          <a:xfrm>
            <a:off x="1849565" y="3088177"/>
            <a:ext cx="783335" cy="1273907"/>
            <a:chOff x="3492854" y="4145817"/>
            <a:chExt cx="783335" cy="1273907"/>
          </a:xfrm>
        </p:grpSpPr>
        <p:sp>
          <p:nvSpPr>
            <p:cNvPr id="20" name="Rectangle: Rounded Corners 19"/>
            <p:cNvSpPr/>
            <p:nvPr/>
          </p:nvSpPr>
          <p:spPr>
            <a:xfrm>
              <a:off x="3492854" y="4145817"/>
              <a:ext cx="783335" cy="1273907"/>
            </a:xfrm>
            <a:prstGeom prst="roundRect">
              <a:avLst/>
            </a:prstGeom>
            <a:solidFill>
              <a:schemeClr val="accent2">
                <a:lumMod val="20000"/>
                <a:lumOff val="80000"/>
              </a:schemeClr>
            </a:solidFill>
            <a:ln w="19050">
              <a:solidFill>
                <a:srgbClr val="A8A9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r>
                <a:rPr lang="en-GB" sz="1400" err="1">
                  <a:solidFill>
                    <a:schemeClr val="bg2">
                      <a:lumMod val="50000"/>
                    </a:schemeClr>
                  </a:solidFill>
                </a:rPr>
                <a:t>ITG</a:t>
              </a:r>
              <a:endParaRPr lang="en-GB" sz="1400">
                <a:solidFill>
                  <a:schemeClr val="bg2">
                    <a:lumMod val="50000"/>
                  </a:schemeClr>
                </a:solidFill>
              </a:endParaRPr>
            </a:p>
          </p:txBody>
        </p:sp>
        <p:pic>
          <p:nvPicPr>
            <p:cNvPr id="14" name="Picture 13"/>
            <p:cNvPicPr>
              <a:picLocks noChangeAspect="1"/>
            </p:cNvPicPr>
            <p:nvPr/>
          </p:nvPicPr>
          <p:blipFill>
            <a:blip r:embed="rId6" cstate="print">
              <a:extLst>
                <a:ext uri="{28A0092B-C50C-407E-A947-70E740481C1C}">
                  <a14:useLocalDpi xmlns:a14="http://schemas.microsoft.com/office/drawing/2010/main"/>
                </a:ext>
              </a:extLst>
            </a:blip>
            <a:stretch>
              <a:fillRect/>
            </a:stretch>
          </p:blipFill>
          <p:spPr>
            <a:xfrm>
              <a:off x="3556264" y="4281021"/>
              <a:ext cx="675563" cy="595605"/>
            </a:xfrm>
            <a:prstGeom prst="rect">
              <a:avLst/>
            </a:prstGeom>
            <a:ln w="19050">
              <a:noFill/>
            </a:ln>
          </p:spPr>
        </p:pic>
      </p:grpSp>
      <p:grpSp>
        <p:nvGrpSpPr>
          <p:cNvPr id="39" name="Group 38"/>
          <p:cNvGrpSpPr/>
          <p:nvPr/>
        </p:nvGrpSpPr>
        <p:grpSpPr>
          <a:xfrm>
            <a:off x="2790072" y="3107686"/>
            <a:ext cx="783335" cy="1273907"/>
            <a:chOff x="4960408" y="4145817"/>
            <a:chExt cx="783335" cy="1273907"/>
          </a:xfrm>
        </p:grpSpPr>
        <p:sp>
          <p:nvSpPr>
            <p:cNvPr id="22" name="Rectangle: Rounded Corners 21"/>
            <p:cNvSpPr/>
            <p:nvPr/>
          </p:nvSpPr>
          <p:spPr>
            <a:xfrm>
              <a:off x="4960408" y="4145817"/>
              <a:ext cx="783335" cy="1273907"/>
            </a:xfrm>
            <a:prstGeom prst="roundRect">
              <a:avLst/>
            </a:prstGeom>
            <a:solidFill>
              <a:schemeClr val="accent2">
                <a:lumMod val="20000"/>
                <a:lumOff val="80000"/>
              </a:schemeClr>
            </a:solidFill>
            <a:ln w="19050">
              <a:solidFill>
                <a:srgbClr val="A8A99E"/>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endParaRPr lang="en-GB"/>
            </a:p>
            <a:p>
              <a:pPr algn="ctr"/>
              <a:endParaRPr lang="en-GB"/>
            </a:p>
            <a:p>
              <a:pPr algn="ctr"/>
              <a:endParaRPr lang="en-GB"/>
            </a:p>
            <a:p>
              <a:pPr algn="ctr"/>
              <a:r>
                <a:rPr lang="en-GB" sz="1400" err="1">
                  <a:solidFill>
                    <a:schemeClr val="bg2">
                      <a:lumMod val="50000"/>
                    </a:schemeClr>
                  </a:solidFill>
                </a:rPr>
                <a:t>SCHINF</a:t>
              </a:r>
              <a:endParaRPr lang="en-GB" sz="1400">
                <a:solidFill>
                  <a:schemeClr val="bg2">
                    <a:lumMod val="50000"/>
                  </a:schemeClr>
                </a:solidFill>
              </a:endParaRPr>
            </a:p>
          </p:txBody>
        </p:sp>
        <p:pic>
          <p:nvPicPr>
            <p:cNvPr id="15" name="Picture 14"/>
            <p:cNvPicPr>
              <a:picLocks noChangeAspect="1"/>
            </p:cNvPicPr>
            <p:nvPr/>
          </p:nvPicPr>
          <p:blipFill>
            <a:blip r:embed="rId7" cstate="print">
              <a:extLst>
                <a:ext uri="{28A0092B-C50C-407E-A947-70E740481C1C}">
                  <a14:useLocalDpi xmlns:a14="http://schemas.microsoft.com/office/drawing/2010/main"/>
                </a:ext>
              </a:extLst>
            </a:blip>
            <a:stretch>
              <a:fillRect/>
            </a:stretch>
          </p:blipFill>
          <p:spPr>
            <a:xfrm>
              <a:off x="5067300" y="4218935"/>
              <a:ext cx="600075" cy="585799"/>
            </a:xfrm>
            <a:prstGeom prst="rect">
              <a:avLst/>
            </a:prstGeom>
            <a:ln w="19050">
              <a:noFill/>
            </a:ln>
          </p:spPr>
        </p:pic>
      </p:grpSp>
      <p:grpSp>
        <p:nvGrpSpPr>
          <p:cNvPr id="40" name="Group 39"/>
          <p:cNvGrpSpPr/>
          <p:nvPr/>
        </p:nvGrpSpPr>
        <p:grpSpPr>
          <a:xfrm>
            <a:off x="3647284" y="3072630"/>
            <a:ext cx="1131221" cy="1322131"/>
            <a:chOff x="6184033" y="4121383"/>
            <a:chExt cx="1002885" cy="1298341"/>
          </a:xfrm>
        </p:grpSpPr>
        <p:pic>
          <p:nvPicPr>
            <p:cNvPr id="27" name="Picture 26"/>
            <p:cNvPicPr>
              <a:picLocks noChangeAspect="1"/>
            </p:cNvPicPr>
            <p:nvPr/>
          </p:nvPicPr>
          <p:blipFill>
            <a:blip r:embed="rId8">
              <a:extLst>
                <a:ext uri="{28A0092B-C50C-407E-A947-70E740481C1C}">
                  <a14:useLocalDpi xmlns:a14="http://schemas.microsoft.com/office/drawing/2010/main"/>
                </a:ext>
              </a:extLst>
            </a:blip>
            <a:stretch>
              <a:fillRect/>
            </a:stretch>
          </p:blipFill>
          <p:spPr>
            <a:xfrm>
              <a:off x="6184033" y="4121383"/>
              <a:ext cx="804605" cy="1298341"/>
            </a:xfrm>
            <a:prstGeom prst="rect">
              <a:avLst/>
            </a:prstGeom>
          </p:spPr>
        </p:pic>
        <p:sp>
          <p:nvSpPr>
            <p:cNvPr id="29" name="Rectangle 28"/>
            <p:cNvSpPr/>
            <p:nvPr/>
          </p:nvSpPr>
          <p:spPr>
            <a:xfrm>
              <a:off x="6325264" y="5124450"/>
              <a:ext cx="551786" cy="171450"/>
            </a:xfrm>
            <a:prstGeom prst="rect">
              <a:avLst/>
            </a:prstGeom>
            <a:solidFill>
              <a:srgbClr val="F0F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8" name="TextBox 27"/>
            <p:cNvSpPr txBox="1"/>
            <p:nvPr/>
          </p:nvSpPr>
          <p:spPr>
            <a:xfrm>
              <a:off x="6231362" y="5056286"/>
              <a:ext cx="955556" cy="272015"/>
            </a:xfrm>
            <a:prstGeom prst="rect">
              <a:avLst/>
            </a:prstGeom>
            <a:noFill/>
          </p:spPr>
          <p:txBody>
            <a:bodyPr wrap="square" lIns="36000" rIns="36000" rtlCol="0">
              <a:spAutoFit/>
            </a:bodyPr>
            <a:lstStyle/>
            <a:p>
              <a:r>
                <a:rPr lang="en-GB" sz="1200">
                  <a:solidFill>
                    <a:schemeClr val="bg2">
                      <a:lumMod val="50000"/>
                    </a:schemeClr>
                  </a:solidFill>
                </a:rPr>
                <a:t>RMAS Gp</a:t>
              </a:r>
            </a:p>
          </p:txBody>
        </p:sp>
      </p:grpSp>
      <p:sp>
        <p:nvSpPr>
          <p:cNvPr id="35" name="Rectangle: Rounded Corners 34"/>
          <p:cNvSpPr/>
          <p:nvPr/>
        </p:nvSpPr>
        <p:spPr>
          <a:xfrm>
            <a:off x="4096800" y="893625"/>
            <a:ext cx="987723" cy="1408434"/>
          </a:xfrm>
          <a:prstGeom prst="roundRect">
            <a:avLst/>
          </a:prstGeom>
          <a:solidFill>
            <a:schemeClr val="bg1"/>
          </a:solidFill>
          <a:ln w="19050">
            <a:solidFill>
              <a:srgbClr val="A8A99E"/>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sz="1400">
              <a:solidFill>
                <a:schemeClr val="bg2">
                  <a:lumMod val="50000"/>
                </a:schemeClr>
              </a:solidFill>
            </a:endParaRPr>
          </a:p>
          <a:p>
            <a:pPr algn="ctr"/>
            <a:r>
              <a:rPr lang="en-GB" sz="1400">
                <a:solidFill>
                  <a:schemeClr val="bg2">
                    <a:lumMod val="50000"/>
                  </a:schemeClr>
                </a:solidFill>
              </a:rPr>
              <a:t>HQ ARITC</a:t>
            </a:r>
          </a:p>
        </p:txBody>
      </p:sp>
      <p:pic>
        <p:nvPicPr>
          <p:cNvPr id="34" name="Content Placeholder 14"/>
          <p:cNvPicPr/>
          <p:nvPr/>
        </p:nvPicPr>
        <p:blipFill rotWithShape="1">
          <a:blip r:embed="rId9" cstate="print">
            <a:extLst>
              <a:ext uri="{28A0092B-C50C-407E-A947-70E740481C1C}">
                <a14:useLocalDpi xmlns:a14="http://schemas.microsoft.com/office/drawing/2010/main"/>
              </a:ext>
            </a:extLst>
          </a:blip>
          <a:srcRect/>
          <a:stretch/>
        </p:blipFill>
        <p:spPr>
          <a:xfrm>
            <a:off x="4148165" y="1027185"/>
            <a:ext cx="809625" cy="1019955"/>
          </a:xfrm>
          <a:prstGeom prst="rect">
            <a:avLst/>
          </a:prstGeom>
        </p:spPr>
      </p:pic>
      <p:cxnSp>
        <p:nvCxnSpPr>
          <p:cNvPr id="42" name="Connector: Elbow 41"/>
          <p:cNvCxnSpPr>
            <a:cxnSpLocks/>
            <a:stCxn id="35" idx="2"/>
          </p:cNvCxnSpPr>
          <p:nvPr/>
        </p:nvCxnSpPr>
        <p:spPr>
          <a:xfrm rot="5400000">
            <a:off x="2361423" y="524580"/>
            <a:ext cx="451760" cy="4006718"/>
          </a:xfrm>
          <a:prstGeom prst="bentConnector2">
            <a:avLst/>
          </a:prstGeom>
          <a:ln w="19050">
            <a:solidFill>
              <a:srgbClr val="A8A99E"/>
            </a:solidFill>
          </a:ln>
        </p:spPr>
        <p:style>
          <a:lnRef idx="1">
            <a:schemeClr val="accent1"/>
          </a:lnRef>
          <a:fillRef idx="0">
            <a:schemeClr val="accent1"/>
          </a:fillRef>
          <a:effectRef idx="0">
            <a:schemeClr val="accent1"/>
          </a:effectRef>
          <a:fontRef idx="minor">
            <a:schemeClr val="tx1"/>
          </a:fontRef>
        </p:style>
      </p:cxnSp>
      <p:sp>
        <p:nvSpPr>
          <p:cNvPr id="32" name="Rectangle: Rounded Corners 31"/>
          <p:cNvSpPr/>
          <p:nvPr/>
        </p:nvSpPr>
        <p:spPr>
          <a:xfrm>
            <a:off x="6423638" y="2159139"/>
            <a:ext cx="912354" cy="1408434"/>
          </a:xfrm>
          <a:prstGeom prst="roundRect">
            <a:avLst/>
          </a:prstGeom>
          <a:solidFill>
            <a:schemeClr val="bg1"/>
          </a:solidFill>
          <a:ln w="19050">
            <a:solidFill>
              <a:schemeClr val="bg1">
                <a:lumMod val="65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a:p>
            <a:pPr algn="ctr"/>
            <a:endParaRPr lang="en-GB"/>
          </a:p>
          <a:p>
            <a:pPr algn="ctr"/>
            <a:endParaRPr lang="en-GB"/>
          </a:p>
          <a:p>
            <a:pPr algn="ctr"/>
            <a:endParaRPr lang="en-GB" sz="1400">
              <a:solidFill>
                <a:schemeClr val="bg2">
                  <a:lumMod val="50000"/>
                </a:schemeClr>
              </a:solidFill>
            </a:endParaRPr>
          </a:p>
          <a:p>
            <a:pPr algn="ctr"/>
            <a:r>
              <a:rPr lang="en-GB" sz="1400" err="1">
                <a:solidFill>
                  <a:schemeClr val="bg2">
                    <a:lumMod val="50000"/>
                  </a:schemeClr>
                </a:solidFill>
              </a:rPr>
              <a:t>LIDG</a:t>
            </a:r>
            <a:endParaRPr lang="en-GB" sz="1400">
              <a:solidFill>
                <a:schemeClr val="bg2">
                  <a:lumMod val="50000"/>
                </a:schemeClr>
              </a:solidFill>
            </a:endParaRPr>
          </a:p>
        </p:txBody>
      </p:sp>
      <p:pic>
        <p:nvPicPr>
          <p:cNvPr id="33" name="Content Placeholder 14"/>
          <p:cNvPicPr/>
          <p:nvPr/>
        </p:nvPicPr>
        <p:blipFill rotWithShape="1">
          <a:blip r:embed="rId9" cstate="print">
            <a:extLst>
              <a:ext uri="{28A0092B-C50C-407E-A947-70E740481C1C}">
                <a14:useLocalDpi xmlns:a14="http://schemas.microsoft.com/office/drawing/2010/main"/>
              </a:ext>
            </a:extLst>
          </a:blip>
          <a:srcRect/>
          <a:stretch/>
        </p:blipFill>
        <p:spPr>
          <a:xfrm>
            <a:off x="6475002" y="2228898"/>
            <a:ext cx="809625" cy="1019955"/>
          </a:xfrm>
          <a:prstGeom prst="rect">
            <a:avLst/>
          </a:prstGeom>
        </p:spPr>
      </p:pic>
      <p:cxnSp>
        <p:nvCxnSpPr>
          <p:cNvPr id="10" name="Straight Connector 9"/>
          <p:cNvCxnSpPr>
            <a:cxnSpLocks/>
          </p:cNvCxnSpPr>
          <p:nvPr/>
        </p:nvCxnSpPr>
        <p:spPr>
          <a:xfrm>
            <a:off x="4552979" y="2753825"/>
            <a:ext cx="1870659" cy="2976"/>
          </a:xfrm>
          <a:prstGeom prst="line">
            <a:avLst/>
          </a:prstGeom>
          <a:ln w="19050">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17" name="Connector: Elbow 16"/>
          <p:cNvCxnSpPr>
            <a:cxnSpLocks/>
          </p:cNvCxnSpPr>
          <p:nvPr/>
        </p:nvCxnSpPr>
        <p:spPr>
          <a:xfrm rot="5400000">
            <a:off x="6099181" y="3083985"/>
            <a:ext cx="286413" cy="1274856"/>
          </a:xfrm>
          <a:prstGeom prst="bentConnector3">
            <a:avLst/>
          </a:prstGeom>
          <a:ln w="19050">
            <a:solidFill>
              <a:srgbClr val="A8A99E"/>
            </a:solidFill>
          </a:ln>
        </p:spPr>
        <p:style>
          <a:lnRef idx="1">
            <a:schemeClr val="accent1"/>
          </a:lnRef>
          <a:fillRef idx="0">
            <a:schemeClr val="accent1"/>
          </a:fillRef>
          <a:effectRef idx="0">
            <a:schemeClr val="accent1"/>
          </a:effectRef>
          <a:fontRef idx="minor">
            <a:schemeClr val="tx1"/>
          </a:fontRef>
        </p:style>
      </p:cxnSp>
      <p:sp>
        <p:nvSpPr>
          <p:cNvPr id="2" name="TextBox 1"/>
          <p:cNvSpPr txBox="1"/>
          <p:nvPr/>
        </p:nvSpPr>
        <p:spPr>
          <a:xfrm>
            <a:off x="576000" y="6397448"/>
            <a:ext cx="4373847" cy="307777"/>
          </a:xfrm>
          <a:prstGeom prst="rect">
            <a:avLst/>
          </a:prstGeom>
          <a:noFill/>
        </p:spPr>
        <p:txBody>
          <a:bodyPr wrap="square" rtlCol="0">
            <a:spAutoFit/>
          </a:bodyPr>
          <a:lstStyle/>
          <a:p>
            <a:r>
              <a:rPr lang="en-GB" sz="1400" b="1" i="1">
                <a:solidFill>
                  <a:schemeClr val="bg1">
                    <a:lumMod val="65000"/>
                  </a:schemeClr>
                </a:solidFill>
                <a:latin typeface="Arial" panose="020B0604020202020204" pitchFamily="34" charset="0"/>
                <a:cs typeface="Arial" panose="020B0604020202020204" pitchFamily="34" charset="0"/>
              </a:rPr>
              <a:t>Developing the Army’s Edge</a:t>
            </a:r>
          </a:p>
        </p:txBody>
      </p:sp>
      <p:grpSp>
        <p:nvGrpSpPr>
          <p:cNvPr id="24" name="Group 23"/>
          <p:cNvGrpSpPr/>
          <p:nvPr/>
        </p:nvGrpSpPr>
        <p:grpSpPr>
          <a:xfrm>
            <a:off x="7790013" y="3896514"/>
            <a:ext cx="783335" cy="1273907"/>
            <a:chOff x="6908238" y="2789799"/>
            <a:chExt cx="783335" cy="1273907"/>
          </a:xfrm>
        </p:grpSpPr>
        <p:sp>
          <p:nvSpPr>
            <p:cNvPr id="41" name="Rectangle: Rounded Corners 40"/>
            <p:cNvSpPr/>
            <p:nvPr/>
          </p:nvSpPr>
          <p:spPr>
            <a:xfrm>
              <a:off x="6908238" y="2789799"/>
              <a:ext cx="783335" cy="1273907"/>
            </a:xfrm>
            <a:prstGeom prst="roundRect">
              <a:avLst/>
            </a:prstGeom>
            <a:solidFill>
              <a:schemeClr val="accent2">
                <a:lumMod val="20000"/>
                <a:lumOff val="80000"/>
              </a:schemeClr>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lIns="36000" rIns="36000" rtlCol="0" anchor="ctr"/>
            <a:lstStyle/>
            <a:p>
              <a:pPr algn="ctr"/>
              <a:endParaRPr lang="en-GB" sz="5400"/>
            </a:p>
            <a:p>
              <a:pPr algn="ctr"/>
              <a:r>
                <a:rPr lang="en-GB" sz="1050">
                  <a:solidFill>
                    <a:schemeClr val="bg2">
                      <a:lumMod val="50000"/>
                    </a:schemeClr>
                  </a:solidFill>
                </a:rPr>
                <a:t>Ed Br </a:t>
              </a:r>
              <a:r>
                <a:rPr lang="en-GB" sz="1050" err="1">
                  <a:solidFill>
                    <a:schemeClr val="bg2">
                      <a:lumMod val="50000"/>
                    </a:schemeClr>
                  </a:solidFill>
                </a:rPr>
                <a:t>APSG</a:t>
              </a:r>
              <a:r>
                <a:rPr lang="en-GB" sz="1400">
                  <a:solidFill>
                    <a:schemeClr val="bg2">
                      <a:lumMod val="50000"/>
                    </a:schemeClr>
                  </a:solidFill>
                </a:rPr>
                <a:t> </a:t>
              </a:r>
            </a:p>
            <a:p>
              <a:pPr algn="ctr"/>
              <a:r>
                <a:rPr lang="en-GB" sz="1050">
                  <a:solidFill>
                    <a:schemeClr val="bg2">
                      <a:lumMod val="50000"/>
                    </a:schemeClr>
                  </a:solidFill>
                </a:rPr>
                <a:t>(</a:t>
              </a:r>
              <a:r>
                <a:rPr lang="en-GB" sz="1050" err="1">
                  <a:solidFill>
                    <a:schemeClr val="bg2">
                      <a:lumMod val="50000"/>
                    </a:schemeClr>
                  </a:solidFill>
                </a:rPr>
                <a:t>TACO</a:t>
              </a:r>
              <a:r>
                <a:rPr lang="en-GB" sz="1050" b="1" err="1">
                  <a:solidFill>
                    <a:schemeClr val="tx1"/>
                  </a:solidFill>
                </a:rPr>
                <a:t>N</a:t>
              </a:r>
              <a:r>
                <a:rPr lang="en-GB" sz="1050">
                  <a:solidFill>
                    <a:schemeClr val="bg2">
                      <a:lumMod val="50000"/>
                    </a:schemeClr>
                  </a:solidFill>
                </a:rPr>
                <a:t>)</a:t>
              </a:r>
            </a:p>
          </p:txBody>
        </p:sp>
        <p:pic>
          <p:nvPicPr>
            <p:cNvPr id="43" name="Picture 42"/>
            <p:cNvPicPr>
              <a:picLocks noChangeAspect="1"/>
            </p:cNvPicPr>
            <p:nvPr/>
          </p:nvPicPr>
          <p:blipFill>
            <a:blip r:embed="rId10">
              <a:extLst>
                <a:ext uri="{28A0092B-C50C-407E-A947-70E740481C1C}">
                  <a14:useLocalDpi xmlns:a14="http://schemas.microsoft.com/office/drawing/2010/main"/>
                </a:ext>
              </a:extLst>
            </a:blip>
            <a:stretch>
              <a:fillRect/>
            </a:stretch>
          </p:blipFill>
          <p:spPr>
            <a:xfrm>
              <a:off x="6988691" y="2879709"/>
              <a:ext cx="591912" cy="591912"/>
            </a:xfrm>
            <a:prstGeom prst="rect">
              <a:avLst/>
            </a:prstGeom>
            <a:ln>
              <a:solidFill>
                <a:srgbClr val="FF0000"/>
              </a:solidFill>
            </a:ln>
          </p:spPr>
        </p:pic>
      </p:grpSp>
      <p:grpSp>
        <p:nvGrpSpPr>
          <p:cNvPr id="23" name="Group 22"/>
          <p:cNvGrpSpPr/>
          <p:nvPr/>
        </p:nvGrpSpPr>
        <p:grpSpPr>
          <a:xfrm>
            <a:off x="6928092" y="3885878"/>
            <a:ext cx="783335" cy="1273907"/>
            <a:chOff x="7751024" y="2790733"/>
            <a:chExt cx="783335" cy="1273907"/>
          </a:xfrm>
        </p:grpSpPr>
        <p:sp>
          <p:nvSpPr>
            <p:cNvPr id="45" name="Rectangle: Rounded Corners 44"/>
            <p:cNvSpPr/>
            <p:nvPr/>
          </p:nvSpPr>
          <p:spPr>
            <a:xfrm>
              <a:off x="7751024" y="2790733"/>
              <a:ext cx="783335" cy="1273907"/>
            </a:xfrm>
            <a:prstGeom prst="roundRect">
              <a:avLst/>
            </a:prstGeom>
            <a:solidFill>
              <a:schemeClr val="accent2">
                <a:lumMod val="20000"/>
                <a:lumOff val="80000"/>
              </a:schemeClr>
            </a:solidFill>
            <a:ln w="190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5400"/>
            </a:p>
            <a:p>
              <a:pPr algn="ctr"/>
              <a:endParaRPr lang="en-GB" sz="1400">
                <a:solidFill>
                  <a:schemeClr val="bg2">
                    <a:lumMod val="50000"/>
                  </a:schemeClr>
                </a:solidFill>
              </a:endParaRPr>
            </a:p>
            <a:p>
              <a:pPr algn="ctr"/>
              <a:r>
                <a:rPr lang="en-GB" sz="1400">
                  <a:solidFill>
                    <a:schemeClr val="bg2">
                      <a:lumMod val="50000"/>
                    </a:schemeClr>
                  </a:solidFill>
                </a:rPr>
                <a:t>ATG(A)</a:t>
              </a:r>
            </a:p>
            <a:p>
              <a:pPr algn="ctr"/>
              <a:endParaRPr lang="en-GB" sz="1050">
                <a:solidFill>
                  <a:schemeClr val="bg2">
                    <a:lumMod val="50000"/>
                  </a:schemeClr>
                </a:solidFill>
              </a:endParaRPr>
            </a:p>
          </p:txBody>
        </p:sp>
        <p:pic>
          <p:nvPicPr>
            <p:cNvPr id="47" name="Picture 46"/>
            <p:cNvPicPr>
              <a:picLocks noChangeAspect="1"/>
            </p:cNvPicPr>
            <p:nvPr/>
          </p:nvPicPr>
          <p:blipFill>
            <a:blip r:embed="rId11">
              <a:extLst>
                <a:ext uri="{28A0092B-C50C-407E-A947-70E740481C1C}">
                  <a14:useLocalDpi xmlns:a14="http://schemas.microsoft.com/office/drawing/2010/main"/>
                </a:ext>
              </a:extLst>
            </a:blip>
            <a:stretch>
              <a:fillRect/>
            </a:stretch>
          </p:blipFill>
          <p:spPr>
            <a:xfrm>
              <a:off x="7867674" y="2890860"/>
              <a:ext cx="582585" cy="582585"/>
            </a:xfrm>
            <a:prstGeom prst="rect">
              <a:avLst/>
            </a:prstGeom>
            <a:ln>
              <a:solidFill>
                <a:srgbClr val="FF0000"/>
              </a:solidFill>
            </a:ln>
          </p:spPr>
        </p:pic>
      </p:grpSp>
      <p:cxnSp>
        <p:nvCxnSpPr>
          <p:cNvPr id="30" name="Straight Connector 29">
            <a:extLst>
              <a:ext uri="{FF2B5EF4-FFF2-40B4-BE49-F238E27FC236}">
                <a16:creationId xmlns:a16="http://schemas.microsoft.com/office/drawing/2014/main" id="{F0E69E48-D0BD-4373-A2BE-45E463A77A07}"/>
              </a:ext>
            </a:extLst>
          </p:cNvPr>
          <p:cNvCxnSpPr/>
          <p:nvPr/>
        </p:nvCxnSpPr>
        <p:spPr>
          <a:xfrm flipH="1">
            <a:off x="576000" y="2753831"/>
            <a:ext cx="7943" cy="335279"/>
          </a:xfrm>
          <a:prstGeom prst="line">
            <a:avLst/>
          </a:prstGeom>
          <a:ln>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1ACFF896-CF2B-41CD-BB08-97B7C23643C2}"/>
              </a:ext>
            </a:extLst>
          </p:cNvPr>
          <p:cNvCxnSpPr/>
          <p:nvPr/>
        </p:nvCxnSpPr>
        <p:spPr>
          <a:xfrm flipH="1">
            <a:off x="2216968" y="2757359"/>
            <a:ext cx="7943" cy="335279"/>
          </a:xfrm>
          <a:prstGeom prst="line">
            <a:avLst/>
          </a:prstGeom>
          <a:ln>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D2BB720F-2513-4D15-B235-22EE3EECA12F}"/>
              </a:ext>
            </a:extLst>
          </p:cNvPr>
          <p:cNvCxnSpPr/>
          <p:nvPr/>
        </p:nvCxnSpPr>
        <p:spPr>
          <a:xfrm flipH="1">
            <a:off x="3163269" y="2757356"/>
            <a:ext cx="7943" cy="335279"/>
          </a:xfrm>
          <a:prstGeom prst="line">
            <a:avLst/>
          </a:prstGeom>
          <a:ln>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C9F70DD1-0A1A-47C7-A0DB-5A0AF6CAD27A}"/>
              </a:ext>
            </a:extLst>
          </p:cNvPr>
          <p:cNvCxnSpPr/>
          <p:nvPr/>
        </p:nvCxnSpPr>
        <p:spPr>
          <a:xfrm flipH="1">
            <a:off x="4152106" y="2746744"/>
            <a:ext cx="7943" cy="335279"/>
          </a:xfrm>
          <a:prstGeom prst="line">
            <a:avLst/>
          </a:prstGeom>
          <a:ln w="12700">
            <a:solidFill>
              <a:srgbClr val="A8A99E"/>
            </a:solidFill>
          </a:ln>
        </p:spPr>
        <p:style>
          <a:lnRef idx="1">
            <a:schemeClr val="accent1"/>
          </a:lnRef>
          <a:fillRef idx="0">
            <a:schemeClr val="accent1"/>
          </a:fillRef>
          <a:effectRef idx="0">
            <a:schemeClr val="accent1"/>
          </a:effectRef>
          <a:fontRef idx="minor">
            <a:schemeClr val="tx1"/>
          </a:fontRef>
        </p:style>
      </p:cxnSp>
      <p:sp>
        <p:nvSpPr>
          <p:cNvPr id="36" name="TextBox 35">
            <a:extLst>
              <a:ext uri="{FF2B5EF4-FFF2-40B4-BE49-F238E27FC236}">
                <a16:creationId xmlns:a16="http://schemas.microsoft.com/office/drawing/2014/main" id="{9F074F9E-6CC7-4CC0-B2FF-0DB9B26CDB0D}"/>
              </a:ext>
            </a:extLst>
          </p:cNvPr>
          <p:cNvSpPr txBox="1"/>
          <p:nvPr/>
        </p:nvSpPr>
        <p:spPr>
          <a:xfrm>
            <a:off x="8431" y="4295535"/>
            <a:ext cx="1925848" cy="830997"/>
          </a:xfrm>
          <a:prstGeom prst="rect">
            <a:avLst/>
          </a:prstGeom>
          <a:noFill/>
        </p:spPr>
        <p:txBody>
          <a:bodyPr wrap="none" rtlCol="0">
            <a:spAutoFit/>
          </a:bodyPr>
          <a:lstStyle/>
          <a:p>
            <a:r>
              <a:rPr lang="en-GB" sz="2400" b="1"/>
              <a:t>ATTRACT</a:t>
            </a:r>
          </a:p>
          <a:p>
            <a:r>
              <a:rPr lang="en-GB" sz="2400" b="1"/>
              <a:t>AND RECRUIT</a:t>
            </a:r>
          </a:p>
        </p:txBody>
      </p:sp>
      <p:sp>
        <p:nvSpPr>
          <p:cNvPr id="52" name="TextBox 51">
            <a:extLst>
              <a:ext uri="{FF2B5EF4-FFF2-40B4-BE49-F238E27FC236}">
                <a16:creationId xmlns:a16="http://schemas.microsoft.com/office/drawing/2014/main" id="{0650D07C-EA38-4631-90C5-E36E2102F95B}"/>
              </a:ext>
            </a:extLst>
          </p:cNvPr>
          <p:cNvSpPr txBox="1"/>
          <p:nvPr/>
        </p:nvSpPr>
        <p:spPr>
          <a:xfrm>
            <a:off x="2659489" y="4394762"/>
            <a:ext cx="979755" cy="461665"/>
          </a:xfrm>
          <a:prstGeom prst="rect">
            <a:avLst/>
          </a:prstGeom>
          <a:noFill/>
        </p:spPr>
        <p:txBody>
          <a:bodyPr wrap="none" rtlCol="0">
            <a:spAutoFit/>
          </a:bodyPr>
          <a:lstStyle/>
          <a:p>
            <a:r>
              <a:rPr lang="en-GB" sz="2400" b="1"/>
              <a:t>TRAIN</a:t>
            </a:r>
          </a:p>
        </p:txBody>
      </p:sp>
      <p:sp>
        <p:nvSpPr>
          <p:cNvPr id="53" name="TextBox 52">
            <a:extLst>
              <a:ext uri="{FF2B5EF4-FFF2-40B4-BE49-F238E27FC236}">
                <a16:creationId xmlns:a16="http://schemas.microsoft.com/office/drawing/2014/main" id="{8A18F7B3-3C25-46AB-9EDD-2DF5CFAAEA06}"/>
              </a:ext>
            </a:extLst>
          </p:cNvPr>
          <p:cNvSpPr txBox="1"/>
          <p:nvPr/>
        </p:nvSpPr>
        <p:spPr>
          <a:xfrm>
            <a:off x="6349009" y="5181576"/>
            <a:ext cx="1791144" cy="461665"/>
          </a:xfrm>
          <a:prstGeom prst="rect">
            <a:avLst/>
          </a:prstGeom>
          <a:noFill/>
        </p:spPr>
        <p:txBody>
          <a:bodyPr wrap="square" rtlCol="0">
            <a:spAutoFit/>
          </a:bodyPr>
          <a:lstStyle/>
          <a:p>
            <a:r>
              <a:rPr lang="en-GB" sz="2400" b="1"/>
              <a:t>DEVELOP</a:t>
            </a:r>
          </a:p>
        </p:txBody>
      </p:sp>
      <p:pic>
        <p:nvPicPr>
          <p:cNvPr id="46" name="Picture 45">
            <a:extLst>
              <a:ext uri="{FF2B5EF4-FFF2-40B4-BE49-F238E27FC236}">
                <a16:creationId xmlns:a16="http://schemas.microsoft.com/office/drawing/2014/main" id="{25BA2B1F-15CF-41A4-A596-3D3BEDBB901A}"/>
              </a:ext>
            </a:extLst>
          </p:cNvPr>
          <p:cNvPicPr>
            <a:picLocks noChangeAspect="1"/>
          </p:cNvPicPr>
          <p:nvPr/>
        </p:nvPicPr>
        <p:blipFill>
          <a:blip r:embed="rId12" cstate="print">
            <a:extLst>
              <a:ext uri="{28A0092B-C50C-407E-A947-70E740481C1C}">
                <a14:useLocalDpi xmlns:a14="http://schemas.microsoft.com/office/drawing/2010/main"/>
              </a:ext>
            </a:extLst>
          </a:blip>
          <a:stretch>
            <a:fillRect/>
          </a:stretch>
        </p:blipFill>
        <p:spPr>
          <a:xfrm>
            <a:off x="7527251" y="5959366"/>
            <a:ext cx="612902" cy="701588"/>
          </a:xfrm>
          <a:prstGeom prst="rect">
            <a:avLst/>
          </a:prstGeom>
        </p:spPr>
      </p:pic>
      <p:cxnSp>
        <p:nvCxnSpPr>
          <p:cNvPr id="21" name="Straight Connector 20">
            <a:extLst>
              <a:ext uri="{FF2B5EF4-FFF2-40B4-BE49-F238E27FC236}">
                <a16:creationId xmlns:a16="http://schemas.microsoft.com/office/drawing/2014/main" id="{33170B5C-92DE-4709-BA03-A52018AD471C}"/>
              </a:ext>
            </a:extLst>
          </p:cNvPr>
          <p:cNvCxnSpPr/>
          <p:nvPr/>
        </p:nvCxnSpPr>
        <p:spPr>
          <a:xfrm>
            <a:off x="8181680" y="3744639"/>
            <a:ext cx="0" cy="74347"/>
          </a:xfrm>
          <a:prstGeom prst="line">
            <a:avLst/>
          </a:prstGeom>
          <a:ln w="12700">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8A7E46CB-3ECE-491E-9C1B-5EB86917670A}"/>
              </a:ext>
            </a:extLst>
          </p:cNvPr>
          <p:cNvCxnSpPr/>
          <p:nvPr/>
        </p:nvCxnSpPr>
        <p:spPr>
          <a:xfrm>
            <a:off x="7355887" y="3737544"/>
            <a:ext cx="0" cy="74347"/>
          </a:xfrm>
          <a:prstGeom prst="line">
            <a:avLst/>
          </a:prstGeom>
          <a:ln w="12700">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0213567E-D964-4777-9E09-C29FD4153FA7}"/>
              </a:ext>
            </a:extLst>
          </p:cNvPr>
          <p:cNvCxnSpPr/>
          <p:nvPr/>
        </p:nvCxnSpPr>
        <p:spPr>
          <a:xfrm>
            <a:off x="6455664" y="3719822"/>
            <a:ext cx="0" cy="74347"/>
          </a:xfrm>
          <a:prstGeom prst="line">
            <a:avLst/>
          </a:prstGeom>
          <a:ln w="12700">
            <a:solidFill>
              <a:srgbClr val="A8A99E"/>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B4B0FFF-7F52-4C72-ACF0-76EF915DFF26}"/>
              </a:ext>
            </a:extLst>
          </p:cNvPr>
          <p:cNvCxnSpPr>
            <a:cxnSpLocks/>
          </p:cNvCxnSpPr>
          <p:nvPr/>
        </p:nvCxnSpPr>
        <p:spPr>
          <a:xfrm>
            <a:off x="6879816" y="3719822"/>
            <a:ext cx="476071" cy="0"/>
          </a:xfrm>
          <a:prstGeom prst="line">
            <a:avLst/>
          </a:prstGeom>
          <a:ln w="19050">
            <a:solidFill>
              <a:schemeClr val="bg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B9F16ECA-DA57-470C-8CA0-0670A800324A}"/>
              </a:ext>
            </a:extLst>
          </p:cNvPr>
          <p:cNvCxnSpPr/>
          <p:nvPr/>
        </p:nvCxnSpPr>
        <p:spPr>
          <a:xfrm>
            <a:off x="7355887" y="3719822"/>
            <a:ext cx="825793" cy="0"/>
          </a:xfrm>
          <a:prstGeom prst="line">
            <a:avLst/>
          </a:prstGeom>
          <a:ln w="19050">
            <a:solidFill>
              <a:srgbClr val="FF0000"/>
            </a:solidFill>
            <a:prstDash val="dash"/>
          </a:ln>
        </p:spPr>
        <p:style>
          <a:lnRef idx="1">
            <a:schemeClr val="accent1"/>
          </a:lnRef>
          <a:fillRef idx="0">
            <a:schemeClr val="accent1"/>
          </a:fillRef>
          <a:effectRef idx="0">
            <a:schemeClr val="accent1"/>
          </a:effectRef>
          <a:fontRef idx="minor">
            <a:schemeClr val="tx1"/>
          </a:fontRef>
        </p:style>
      </p:cxnSp>
      <p:pic>
        <p:nvPicPr>
          <p:cNvPr id="8" name="Picture 7">
            <a:extLst>
              <a:ext uri="{FF2B5EF4-FFF2-40B4-BE49-F238E27FC236}">
                <a16:creationId xmlns:a16="http://schemas.microsoft.com/office/drawing/2014/main" id="{D8058F68-9824-4092-AF8D-AB636FB2FC1D}"/>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5330537" y="726944"/>
            <a:ext cx="1058008" cy="1317220"/>
          </a:xfrm>
          <a:prstGeom prst="rect">
            <a:avLst/>
          </a:prstGeom>
        </p:spPr>
      </p:pic>
      <p:sp>
        <p:nvSpPr>
          <p:cNvPr id="55" name="Rectangle 54">
            <a:extLst>
              <a:ext uri="{FF2B5EF4-FFF2-40B4-BE49-F238E27FC236}">
                <a16:creationId xmlns:a16="http://schemas.microsoft.com/office/drawing/2014/main" id="{616DC5C2-A2B2-41DF-A805-0484DE4D7BB5}"/>
              </a:ext>
            </a:extLst>
          </p:cNvPr>
          <p:cNvSpPr/>
          <p:nvPr/>
        </p:nvSpPr>
        <p:spPr>
          <a:xfrm>
            <a:off x="6449216" y="1132303"/>
            <a:ext cx="2085827" cy="276999"/>
          </a:xfrm>
          <a:prstGeom prst="rect">
            <a:avLst/>
          </a:prstGeom>
        </p:spPr>
        <p:txBody>
          <a:bodyPr wrap="none">
            <a:spAutoFit/>
          </a:bodyPr>
          <a:lstStyle/>
          <a:p>
            <a:r>
              <a:rPr lang="en-GB" sz="1200" dirty="0"/>
              <a:t>Major General Nanson CBE</a:t>
            </a:r>
          </a:p>
        </p:txBody>
      </p:sp>
    </p:spTree>
    <p:extLst>
      <p:ext uri="{BB962C8B-B14F-4D97-AF65-F5344CB8AC3E}">
        <p14:creationId xmlns:p14="http://schemas.microsoft.com/office/powerpoint/2010/main" val="1025934339"/>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0" name="Picture 59" descr="77x-20160413-K303 RMAS Commandants review parade1097.jpg">
            <a:extLst>
              <a:ext uri="{FF2B5EF4-FFF2-40B4-BE49-F238E27FC236}">
                <a16:creationId xmlns:a16="http://schemas.microsoft.com/office/drawing/2014/main" id="{7DB233EC-05D1-4CC2-87B2-11B36573CAC6}"/>
              </a:ext>
            </a:extLst>
          </p:cNvPr>
          <p:cNvPicPr>
            <a:picLocks noChangeAspect="1"/>
          </p:cNvPicPr>
          <p:nvPr/>
        </p:nvPicPr>
        <p:blipFill>
          <a:blip r:embed="rId3" cstate="print">
            <a:extLst>
              <a:ext uri="{BEBA8EAE-BF5A-486C-A8C5-ECC9F3942E4B}">
                <a14:imgProps xmlns:a14="http://schemas.microsoft.com/office/drawing/2010/main">
                  <a14:imgLayer r:embed="rId4">
                    <a14:imgEffect>
                      <a14:brightnessContrast bright="-40000" contrast="-40000"/>
                    </a14:imgEffect>
                  </a14:imgLayer>
                </a14:imgProps>
              </a:ext>
              <a:ext uri="{28A0092B-C50C-407E-A947-70E740481C1C}">
                <a14:useLocalDpi xmlns:a14="http://schemas.microsoft.com/office/drawing/2010/main" val="0"/>
              </a:ext>
            </a:extLst>
          </a:blip>
          <a:stretch>
            <a:fillRect/>
          </a:stretch>
        </p:blipFill>
        <p:spPr>
          <a:xfrm>
            <a:off x="108000" y="1138146"/>
            <a:ext cx="8928000" cy="4932888"/>
          </a:xfrm>
          <a:prstGeom prst="rect">
            <a:avLst/>
          </a:prstGeom>
        </p:spPr>
      </p:pic>
      <p:sp>
        <p:nvSpPr>
          <p:cNvPr id="3" name="Title 2"/>
          <p:cNvSpPr>
            <a:spLocks noGrp="1"/>
          </p:cNvSpPr>
          <p:nvPr>
            <p:ph type="ctrTitle"/>
          </p:nvPr>
        </p:nvSpPr>
        <p:spPr>
          <a:xfrm>
            <a:off x="576000" y="256333"/>
            <a:ext cx="1868635" cy="313932"/>
          </a:xfrm>
        </p:spPr>
        <p:txBody>
          <a:bodyPr/>
          <a:lstStyle/>
          <a:p>
            <a:r>
              <a:rPr lang="en-GB" b="1" dirty="0"/>
              <a:t>Sandhurst group</a:t>
            </a:r>
            <a:endParaRPr lang="en-GB" dirty="0"/>
          </a:p>
        </p:txBody>
      </p:sp>
      <p:sp>
        <p:nvSpPr>
          <p:cNvPr id="4" name="Text Placeholder 3"/>
          <p:cNvSpPr>
            <a:spLocks noGrp="1"/>
          </p:cNvSpPr>
          <p:nvPr>
            <p:ph type="body" sz="quarter" idx="10"/>
          </p:nvPr>
        </p:nvSpPr>
        <p:spPr>
          <a:xfrm>
            <a:off x="576000" y="561128"/>
            <a:ext cx="997371" cy="405102"/>
          </a:xfrm>
        </p:spPr>
        <p:txBody>
          <a:bodyPr/>
          <a:lstStyle/>
          <a:p>
            <a:r>
              <a:rPr lang="en-GB" dirty="0"/>
              <a:t>ORBAT</a:t>
            </a:r>
          </a:p>
        </p:txBody>
      </p:sp>
      <p:sp>
        <p:nvSpPr>
          <p:cNvPr id="5" name="Slide Number Placeholder 4"/>
          <p:cNvSpPr>
            <a:spLocks noGrp="1"/>
          </p:cNvSpPr>
          <p:nvPr>
            <p:ph type="sldNum" sz="quarter" idx="12"/>
          </p:nvPr>
        </p:nvSpPr>
        <p:spPr/>
        <p:txBody>
          <a:bodyPr/>
          <a:lstStyle/>
          <a:p>
            <a:fld id="{28811FC5-B1A5-4ED5-9677-06BE0FAEF3F6}" type="slidenum">
              <a:rPr lang="en-GB" smtClean="0"/>
              <a:pPr/>
              <a:t>18</a:t>
            </a:fld>
            <a:endParaRPr lang="en-GB" dirty="0"/>
          </a:p>
        </p:txBody>
      </p:sp>
      <p:sp>
        <p:nvSpPr>
          <p:cNvPr id="15" name="Rectangle 14">
            <a:extLst>
              <a:ext uri="{FF2B5EF4-FFF2-40B4-BE49-F238E27FC236}">
                <a16:creationId xmlns:a16="http://schemas.microsoft.com/office/drawing/2014/main" id="{7E4E98E1-3081-F64E-88A8-928D02A8B0D5}"/>
              </a:ext>
            </a:extLst>
          </p:cNvPr>
          <p:cNvSpPr/>
          <p:nvPr/>
        </p:nvSpPr>
        <p:spPr>
          <a:xfrm>
            <a:off x="3661386" y="1739324"/>
            <a:ext cx="1008529" cy="46166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1400" dirty="0">
                <a:latin typeface="Arial" panose="020B0604020202020204" pitchFamily="34" charset="0"/>
                <a:cs typeface="Arial" panose="020B0604020202020204" pitchFamily="34" charset="0"/>
              </a:rPr>
              <a:t>RMAS GP</a:t>
            </a:r>
          </a:p>
          <a:p>
            <a:pPr algn="ctr"/>
            <a:r>
              <a:rPr lang="en-US" sz="1400" dirty="0">
                <a:latin typeface="Arial" panose="020B0604020202020204" pitchFamily="34" charset="0"/>
                <a:cs typeface="Arial" panose="020B0604020202020204" pitchFamily="34" charset="0"/>
              </a:rPr>
              <a:t>HQ</a:t>
            </a:r>
          </a:p>
        </p:txBody>
      </p:sp>
      <p:sp>
        <p:nvSpPr>
          <p:cNvPr id="19" name="Rectangle 18">
            <a:extLst>
              <a:ext uri="{FF2B5EF4-FFF2-40B4-BE49-F238E27FC236}">
                <a16:creationId xmlns:a16="http://schemas.microsoft.com/office/drawing/2014/main" id="{C880DCF0-59EE-564D-8853-9DE49FA381C2}"/>
              </a:ext>
            </a:extLst>
          </p:cNvPr>
          <p:cNvSpPr/>
          <p:nvPr/>
        </p:nvSpPr>
        <p:spPr>
          <a:xfrm>
            <a:off x="4579958" y="3058839"/>
            <a:ext cx="1008529" cy="46166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1400" dirty="0">
                <a:latin typeface="Arial" panose="020B0604020202020204" pitchFamily="34" charset="0"/>
                <a:cs typeface="Arial" panose="020B0604020202020204" pitchFamily="34" charset="0"/>
              </a:rPr>
              <a:t>JSC</a:t>
            </a:r>
          </a:p>
        </p:txBody>
      </p:sp>
      <p:cxnSp>
        <p:nvCxnSpPr>
          <p:cNvPr id="20" name="Straight Connector 19">
            <a:extLst>
              <a:ext uri="{FF2B5EF4-FFF2-40B4-BE49-F238E27FC236}">
                <a16:creationId xmlns:a16="http://schemas.microsoft.com/office/drawing/2014/main" id="{94DE98B4-9FA7-7341-A6FA-41430F8CCC4A}"/>
              </a:ext>
            </a:extLst>
          </p:cNvPr>
          <p:cNvCxnSpPr>
            <a:cxnSpLocks/>
            <a:stCxn id="15" idx="2"/>
          </p:cNvCxnSpPr>
          <p:nvPr/>
        </p:nvCxnSpPr>
        <p:spPr>
          <a:xfrm>
            <a:off x="4165651" y="2200989"/>
            <a:ext cx="0" cy="427782"/>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1" name="Rectangle 20">
            <a:extLst>
              <a:ext uri="{FF2B5EF4-FFF2-40B4-BE49-F238E27FC236}">
                <a16:creationId xmlns:a16="http://schemas.microsoft.com/office/drawing/2014/main" id="{51D7CEE6-FC23-A64C-AAF8-4C972E0C7602}"/>
              </a:ext>
            </a:extLst>
          </p:cNvPr>
          <p:cNvSpPr/>
          <p:nvPr/>
        </p:nvSpPr>
        <p:spPr>
          <a:xfrm>
            <a:off x="2835396" y="3057180"/>
            <a:ext cx="1008529" cy="46166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1400" dirty="0">
                <a:latin typeface="Arial" panose="020B0604020202020204" pitchFamily="34" charset="0"/>
                <a:cs typeface="Arial" panose="020B0604020202020204" pitchFamily="34" charset="0"/>
              </a:rPr>
              <a:t>RMAS</a:t>
            </a:r>
          </a:p>
        </p:txBody>
      </p:sp>
      <p:sp>
        <p:nvSpPr>
          <p:cNvPr id="23" name="Rectangle 22">
            <a:extLst>
              <a:ext uri="{FF2B5EF4-FFF2-40B4-BE49-F238E27FC236}">
                <a16:creationId xmlns:a16="http://schemas.microsoft.com/office/drawing/2014/main" id="{E0DC7AFF-D4C2-2945-8305-46B8067DD4F1}"/>
              </a:ext>
            </a:extLst>
          </p:cNvPr>
          <p:cNvSpPr/>
          <p:nvPr/>
        </p:nvSpPr>
        <p:spPr>
          <a:xfrm>
            <a:off x="2893902" y="4398160"/>
            <a:ext cx="976056" cy="39970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800" dirty="0">
                <a:latin typeface="Arial" panose="020B0604020202020204" pitchFamily="34" charset="0"/>
                <a:cs typeface="Arial" panose="020B0604020202020204" pitchFamily="34" charset="0"/>
              </a:rPr>
              <a:t>NEW </a:t>
            </a:r>
          </a:p>
          <a:p>
            <a:pPr algn="ctr"/>
            <a:r>
              <a:rPr lang="en-US" sz="800" dirty="0">
                <a:latin typeface="Arial" panose="020B0604020202020204" pitchFamily="34" charset="0"/>
                <a:cs typeface="Arial" panose="020B0604020202020204" pitchFamily="34" charset="0"/>
              </a:rPr>
              <a:t>COLLEGE</a:t>
            </a:r>
          </a:p>
        </p:txBody>
      </p:sp>
      <p:sp>
        <p:nvSpPr>
          <p:cNvPr id="24" name="Rectangle 23">
            <a:extLst>
              <a:ext uri="{FF2B5EF4-FFF2-40B4-BE49-F238E27FC236}">
                <a16:creationId xmlns:a16="http://schemas.microsoft.com/office/drawing/2014/main" id="{5C2E4FD0-C1E7-4F48-8D67-D7185A0C72D7}"/>
              </a:ext>
            </a:extLst>
          </p:cNvPr>
          <p:cNvSpPr/>
          <p:nvPr/>
        </p:nvSpPr>
        <p:spPr>
          <a:xfrm>
            <a:off x="1275907" y="4398161"/>
            <a:ext cx="922124" cy="399704"/>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800" dirty="0">
                <a:latin typeface="Arial" panose="020B0604020202020204" pitchFamily="34" charset="0"/>
                <a:cs typeface="Arial" panose="020B0604020202020204" pitchFamily="34" charset="0"/>
              </a:rPr>
              <a:t>OLD </a:t>
            </a:r>
          </a:p>
          <a:p>
            <a:pPr algn="ctr"/>
            <a:r>
              <a:rPr lang="en-US" sz="800" dirty="0">
                <a:latin typeface="Arial" panose="020B0604020202020204" pitchFamily="34" charset="0"/>
                <a:cs typeface="Arial" panose="020B0604020202020204" pitchFamily="34" charset="0"/>
              </a:rPr>
              <a:t>COLLEGE</a:t>
            </a:r>
          </a:p>
        </p:txBody>
      </p:sp>
      <p:sp>
        <p:nvSpPr>
          <p:cNvPr id="25" name="Rectangle 24">
            <a:extLst>
              <a:ext uri="{FF2B5EF4-FFF2-40B4-BE49-F238E27FC236}">
                <a16:creationId xmlns:a16="http://schemas.microsoft.com/office/drawing/2014/main" id="{DF7B1A70-C6CD-5740-9344-349925819610}"/>
              </a:ext>
            </a:extLst>
          </p:cNvPr>
          <p:cNvSpPr/>
          <p:nvPr/>
        </p:nvSpPr>
        <p:spPr>
          <a:xfrm>
            <a:off x="4669915" y="4381927"/>
            <a:ext cx="909932" cy="437270"/>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800" dirty="0">
                <a:latin typeface="Arial" panose="020B0604020202020204" pitchFamily="34" charset="0"/>
                <a:cs typeface="Arial" panose="020B0604020202020204" pitchFamily="34" charset="0"/>
              </a:rPr>
              <a:t>SANDHURST SUPPORT UNIT</a:t>
            </a:r>
          </a:p>
        </p:txBody>
      </p:sp>
      <p:sp>
        <p:nvSpPr>
          <p:cNvPr id="32" name="Rectangle 31">
            <a:extLst>
              <a:ext uri="{FF2B5EF4-FFF2-40B4-BE49-F238E27FC236}">
                <a16:creationId xmlns:a16="http://schemas.microsoft.com/office/drawing/2014/main" id="{12EDEE7F-EC7D-414F-BE2A-565F1A879FD7}"/>
              </a:ext>
            </a:extLst>
          </p:cNvPr>
          <p:cNvSpPr/>
          <p:nvPr/>
        </p:nvSpPr>
        <p:spPr>
          <a:xfrm>
            <a:off x="1047317" y="3059566"/>
            <a:ext cx="1008529" cy="46166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1400" dirty="0">
                <a:latin typeface="Arial" panose="020B0604020202020204" pitchFamily="34" charset="0"/>
                <a:cs typeface="Arial" panose="020B0604020202020204" pitchFamily="34" charset="0"/>
              </a:rPr>
              <a:t>AOSB</a:t>
            </a:r>
          </a:p>
        </p:txBody>
      </p:sp>
      <p:cxnSp>
        <p:nvCxnSpPr>
          <p:cNvPr id="38" name="Straight Connector 37">
            <a:extLst>
              <a:ext uri="{FF2B5EF4-FFF2-40B4-BE49-F238E27FC236}">
                <a16:creationId xmlns:a16="http://schemas.microsoft.com/office/drawing/2014/main" id="{87A08940-9A4B-A142-B5F7-6D0DE55213DF}"/>
              </a:ext>
            </a:extLst>
          </p:cNvPr>
          <p:cNvCxnSpPr>
            <a:cxnSpLocks/>
          </p:cNvCxnSpPr>
          <p:nvPr/>
        </p:nvCxnSpPr>
        <p:spPr>
          <a:xfrm flipV="1">
            <a:off x="1550479" y="2617523"/>
            <a:ext cx="5290129" cy="2678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3EB5ACCB-3541-334E-9CFA-167A571A8FEC}"/>
              </a:ext>
            </a:extLst>
          </p:cNvPr>
          <p:cNvCxnSpPr>
            <a:cxnSpLocks/>
          </p:cNvCxnSpPr>
          <p:nvPr/>
        </p:nvCxnSpPr>
        <p:spPr>
          <a:xfrm>
            <a:off x="5082757" y="2617523"/>
            <a:ext cx="0" cy="439659"/>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BC01B0DC-DB7F-9A45-8AE6-86CCE20D3BFF}"/>
              </a:ext>
            </a:extLst>
          </p:cNvPr>
          <p:cNvCxnSpPr>
            <a:cxnSpLocks/>
          </p:cNvCxnSpPr>
          <p:nvPr/>
        </p:nvCxnSpPr>
        <p:spPr>
          <a:xfrm>
            <a:off x="6840608" y="2617522"/>
            <a:ext cx="0" cy="439659"/>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15557901-37CB-974C-8B55-0D9480687433}"/>
              </a:ext>
            </a:extLst>
          </p:cNvPr>
          <p:cNvCxnSpPr>
            <a:cxnSpLocks/>
          </p:cNvCxnSpPr>
          <p:nvPr/>
        </p:nvCxnSpPr>
        <p:spPr>
          <a:xfrm>
            <a:off x="3381858" y="2628771"/>
            <a:ext cx="0" cy="428411"/>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4ED0E60E-715D-484F-9CF1-9A6EDE3B9CF9}"/>
              </a:ext>
            </a:extLst>
          </p:cNvPr>
          <p:cNvCxnSpPr>
            <a:cxnSpLocks/>
            <a:endCxn id="32" idx="0"/>
          </p:cNvCxnSpPr>
          <p:nvPr/>
        </p:nvCxnSpPr>
        <p:spPr>
          <a:xfrm>
            <a:off x="1551582" y="2644130"/>
            <a:ext cx="0" cy="415436"/>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130E1BFA-A518-474B-997B-F9D081A45C22}"/>
              </a:ext>
            </a:extLst>
          </p:cNvPr>
          <p:cNvCxnSpPr>
            <a:cxnSpLocks/>
          </p:cNvCxnSpPr>
          <p:nvPr/>
        </p:nvCxnSpPr>
        <p:spPr>
          <a:xfrm>
            <a:off x="5058583" y="3958501"/>
            <a:ext cx="0" cy="423425"/>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97AB2C3D-999C-FB4C-A2AA-89DCFA4C976D}"/>
              </a:ext>
            </a:extLst>
          </p:cNvPr>
          <p:cNvCxnSpPr>
            <a:cxnSpLocks/>
          </p:cNvCxnSpPr>
          <p:nvPr/>
        </p:nvCxnSpPr>
        <p:spPr>
          <a:xfrm>
            <a:off x="1693766" y="3958501"/>
            <a:ext cx="0" cy="439659"/>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EA76251C-CEA8-7045-8DA0-36A9A573C37C}"/>
              </a:ext>
            </a:extLst>
          </p:cNvPr>
          <p:cNvCxnSpPr>
            <a:cxnSpLocks/>
          </p:cNvCxnSpPr>
          <p:nvPr/>
        </p:nvCxnSpPr>
        <p:spPr>
          <a:xfrm flipV="1">
            <a:off x="1693766" y="3958501"/>
            <a:ext cx="3364817" cy="2"/>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5D407A3-D661-9247-88F9-CBA26B91AF06}"/>
              </a:ext>
            </a:extLst>
          </p:cNvPr>
          <p:cNvCxnSpPr>
            <a:cxnSpLocks/>
            <a:endCxn id="23" idx="0"/>
          </p:cNvCxnSpPr>
          <p:nvPr/>
        </p:nvCxnSpPr>
        <p:spPr>
          <a:xfrm>
            <a:off x="3377966" y="3518842"/>
            <a:ext cx="3964" cy="879318"/>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4" name="Rectangle 53">
            <a:extLst>
              <a:ext uri="{FF2B5EF4-FFF2-40B4-BE49-F238E27FC236}">
                <a16:creationId xmlns:a16="http://schemas.microsoft.com/office/drawing/2014/main" id="{5CC872E4-009B-DB44-AF41-C4CA8B24F1D4}"/>
              </a:ext>
            </a:extLst>
          </p:cNvPr>
          <p:cNvSpPr/>
          <p:nvPr/>
        </p:nvSpPr>
        <p:spPr>
          <a:xfrm>
            <a:off x="6282323" y="3073591"/>
            <a:ext cx="1008529" cy="461665"/>
          </a:xfrm>
          <a:prstGeom prst="rect">
            <a:avLst/>
          </a:prstGeom>
          <a:ln>
            <a:solidFill>
              <a:schemeClr val="tx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914400" rtl="0" eaLnBrk="1" latinLnBrk="0" hangingPunct="1">
              <a:defRPr sz="1800" kern="1200">
                <a:solidFill>
                  <a:schemeClr val="dk1"/>
                </a:solidFill>
                <a:latin typeface="+mn-lt"/>
                <a:ea typeface="+mn-ea"/>
                <a:cs typeface="+mn-cs"/>
              </a:defRPr>
            </a:lvl1pPr>
            <a:lvl2pPr marL="457200" algn="l" defTabSz="914400" rtl="0" eaLnBrk="1" latinLnBrk="0" hangingPunct="1">
              <a:defRPr sz="1800" kern="1200">
                <a:solidFill>
                  <a:schemeClr val="dk1"/>
                </a:solidFill>
                <a:latin typeface="+mn-lt"/>
                <a:ea typeface="+mn-ea"/>
                <a:cs typeface="+mn-cs"/>
              </a:defRPr>
            </a:lvl2pPr>
            <a:lvl3pPr marL="914400" algn="l" defTabSz="914400" rtl="0" eaLnBrk="1" latinLnBrk="0" hangingPunct="1">
              <a:defRPr sz="1800" kern="1200">
                <a:solidFill>
                  <a:schemeClr val="dk1"/>
                </a:solidFill>
                <a:latin typeface="+mn-lt"/>
                <a:ea typeface="+mn-ea"/>
                <a:cs typeface="+mn-cs"/>
              </a:defRPr>
            </a:lvl3pPr>
            <a:lvl4pPr marL="1371600" algn="l" defTabSz="914400" rtl="0" eaLnBrk="1" latinLnBrk="0" hangingPunct="1">
              <a:defRPr sz="1800" kern="1200">
                <a:solidFill>
                  <a:schemeClr val="dk1"/>
                </a:solidFill>
                <a:latin typeface="+mn-lt"/>
                <a:ea typeface="+mn-ea"/>
                <a:cs typeface="+mn-cs"/>
              </a:defRPr>
            </a:lvl4pPr>
            <a:lvl5pPr marL="1828800" algn="l" defTabSz="914400" rtl="0" eaLnBrk="1" latinLnBrk="0" hangingPunct="1">
              <a:defRPr sz="1800" kern="1200">
                <a:solidFill>
                  <a:schemeClr val="dk1"/>
                </a:solidFill>
                <a:latin typeface="+mn-lt"/>
                <a:ea typeface="+mn-ea"/>
                <a:cs typeface="+mn-cs"/>
              </a:defRPr>
            </a:lvl5pPr>
            <a:lvl6pPr marL="2286000" algn="l" defTabSz="914400" rtl="0" eaLnBrk="1" latinLnBrk="0" hangingPunct="1">
              <a:defRPr sz="1800" kern="1200">
                <a:solidFill>
                  <a:schemeClr val="dk1"/>
                </a:solidFill>
                <a:latin typeface="+mn-lt"/>
                <a:ea typeface="+mn-ea"/>
                <a:cs typeface="+mn-cs"/>
              </a:defRPr>
            </a:lvl6pPr>
            <a:lvl7pPr marL="2743200" algn="l" defTabSz="914400" rtl="0" eaLnBrk="1" latinLnBrk="0" hangingPunct="1">
              <a:defRPr sz="1800" kern="1200">
                <a:solidFill>
                  <a:schemeClr val="dk1"/>
                </a:solidFill>
                <a:latin typeface="+mn-lt"/>
                <a:ea typeface="+mn-ea"/>
                <a:cs typeface="+mn-cs"/>
              </a:defRPr>
            </a:lvl7pPr>
            <a:lvl8pPr marL="3200400" algn="l" defTabSz="914400" rtl="0" eaLnBrk="1" latinLnBrk="0" hangingPunct="1">
              <a:defRPr sz="1800" kern="1200">
                <a:solidFill>
                  <a:schemeClr val="dk1"/>
                </a:solidFill>
                <a:latin typeface="+mn-lt"/>
                <a:ea typeface="+mn-ea"/>
                <a:cs typeface="+mn-cs"/>
              </a:defRPr>
            </a:lvl8pPr>
            <a:lvl9pPr marL="3657600" algn="l" defTabSz="914400" rtl="0" eaLnBrk="1" latinLnBrk="0" hangingPunct="1">
              <a:defRPr sz="1800" kern="1200">
                <a:solidFill>
                  <a:schemeClr val="dk1"/>
                </a:solidFill>
                <a:latin typeface="+mn-lt"/>
                <a:ea typeface="+mn-ea"/>
                <a:cs typeface="+mn-cs"/>
              </a:defRPr>
            </a:lvl9pPr>
          </a:lstStyle>
          <a:p>
            <a:pPr algn="ctr"/>
            <a:r>
              <a:rPr lang="en-US" sz="1200" dirty="0">
                <a:latin typeface="Arial" panose="020B0604020202020204" pitchFamily="34" charset="0"/>
                <a:cs typeface="Arial" panose="020B0604020202020204" pitchFamily="34" charset="0"/>
              </a:rPr>
              <a:t>15x UOTC</a:t>
            </a:r>
          </a:p>
          <a:p>
            <a:pPr algn="ctr"/>
            <a:r>
              <a:rPr lang="en-US" sz="1200" dirty="0">
                <a:latin typeface="Arial" panose="020B0604020202020204" pitchFamily="34" charset="0"/>
                <a:cs typeface="Arial" panose="020B0604020202020204" pitchFamily="34" charset="0"/>
              </a:rPr>
              <a:t>2x UOTR</a:t>
            </a:r>
          </a:p>
        </p:txBody>
      </p:sp>
      <p:sp>
        <p:nvSpPr>
          <p:cNvPr id="7" name="TextBox 6">
            <a:extLst>
              <a:ext uri="{FF2B5EF4-FFF2-40B4-BE49-F238E27FC236}">
                <a16:creationId xmlns:a16="http://schemas.microsoft.com/office/drawing/2014/main" id="{6CF4F481-57F3-41E3-A677-6783666A55D8}"/>
              </a:ext>
            </a:extLst>
          </p:cNvPr>
          <p:cNvSpPr txBox="1"/>
          <p:nvPr/>
        </p:nvSpPr>
        <p:spPr>
          <a:xfrm>
            <a:off x="6443099" y="5220586"/>
            <a:ext cx="1499422" cy="523220"/>
          </a:xfrm>
          <a:prstGeom prst="rect">
            <a:avLst/>
          </a:prstGeom>
          <a:noFill/>
        </p:spPr>
        <p:txBody>
          <a:bodyPr wrap="square" rtlCol="0">
            <a:spAutoFit/>
          </a:bodyPr>
          <a:lstStyle/>
          <a:p>
            <a:r>
              <a:rPr lang="en-GB" sz="2800" dirty="0"/>
              <a:t>c5409</a:t>
            </a:r>
          </a:p>
        </p:txBody>
      </p:sp>
      <p:sp>
        <p:nvSpPr>
          <p:cNvPr id="9" name="TextBox 8">
            <a:extLst>
              <a:ext uri="{FF2B5EF4-FFF2-40B4-BE49-F238E27FC236}">
                <a16:creationId xmlns:a16="http://schemas.microsoft.com/office/drawing/2014/main" id="{F9FA0BE9-C8ED-4DA6-87A2-BDC14871DBC5}"/>
              </a:ext>
            </a:extLst>
          </p:cNvPr>
          <p:cNvSpPr txBox="1"/>
          <p:nvPr/>
        </p:nvSpPr>
        <p:spPr>
          <a:xfrm>
            <a:off x="1074685" y="5250455"/>
            <a:ext cx="3727654" cy="646331"/>
          </a:xfrm>
          <a:prstGeom prst="rect">
            <a:avLst/>
          </a:prstGeom>
          <a:solidFill>
            <a:srgbClr val="F0F0F0"/>
          </a:solidFill>
        </p:spPr>
        <p:txBody>
          <a:bodyPr wrap="square" rtlCol="0">
            <a:spAutoFit/>
          </a:bodyPr>
          <a:lstStyle/>
          <a:p>
            <a:r>
              <a:rPr lang="en-GB" dirty="0" err="1">
                <a:highlight>
                  <a:srgbClr val="F0F0F0"/>
                </a:highlight>
              </a:rPr>
              <a:t>Gp</a:t>
            </a:r>
            <a:r>
              <a:rPr lang="en-GB" dirty="0">
                <a:highlight>
                  <a:srgbClr val="F0F0F0"/>
                </a:highlight>
              </a:rPr>
              <a:t> Strength c1600 staff/enablers</a:t>
            </a:r>
          </a:p>
          <a:p>
            <a:r>
              <a:rPr lang="en-GB" dirty="0">
                <a:highlight>
                  <a:srgbClr val="F0F0F0"/>
                </a:highlight>
              </a:rPr>
              <a:t>+ c5000 </a:t>
            </a:r>
            <a:r>
              <a:rPr lang="en-GB" dirty="0" err="1">
                <a:highlight>
                  <a:srgbClr val="F0F0F0"/>
                </a:highlight>
              </a:rPr>
              <a:t>OCdts</a:t>
            </a:r>
            <a:r>
              <a:rPr lang="en-GB" dirty="0">
                <a:highlight>
                  <a:srgbClr val="F0F0F0"/>
                </a:highlight>
              </a:rPr>
              <a:t> (3800 OTC)</a:t>
            </a:r>
          </a:p>
        </p:txBody>
      </p:sp>
      <p:sp>
        <p:nvSpPr>
          <p:cNvPr id="8" name="Text Placeholder 7">
            <a:extLst>
              <a:ext uri="{FF2B5EF4-FFF2-40B4-BE49-F238E27FC236}">
                <a16:creationId xmlns:a16="http://schemas.microsoft.com/office/drawing/2014/main" id="{DFC252F8-FF48-405D-9185-CDDE9966D95B}"/>
              </a:ext>
            </a:extLst>
          </p:cNvPr>
          <p:cNvSpPr>
            <a:spLocks noGrp="1"/>
          </p:cNvSpPr>
          <p:nvPr>
            <p:ph type="body" sz="quarter" idx="15"/>
          </p:nvPr>
        </p:nvSpPr>
        <p:spPr/>
        <p:txBody>
          <a:bodyPr/>
          <a:lstStyle/>
          <a:p>
            <a:endParaRPr lang="en-GB"/>
          </a:p>
        </p:txBody>
      </p:sp>
      <p:pic>
        <p:nvPicPr>
          <p:cNvPr id="47" name="Picture 46">
            <a:extLst>
              <a:ext uri="{FF2B5EF4-FFF2-40B4-BE49-F238E27FC236}">
                <a16:creationId xmlns:a16="http://schemas.microsoft.com/office/drawing/2014/main" id="{46C22DCD-3FA6-4703-B61F-3A5E41AE1639}"/>
              </a:ext>
            </a:extLst>
          </p:cNvPr>
          <p:cNvPicPr>
            <a:picLocks noChangeAspect="1"/>
          </p:cNvPicPr>
          <p:nvPr/>
        </p:nvPicPr>
        <p:blipFill rotWithShape="1">
          <a:blip r:embed="rId5" cstate="print">
            <a:extLst>
              <a:ext uri="{28A0092B-C50C-407E-A947-70E740481C1C}">
                <a14:useLocalDpi xmlns:a14="http://schemas.microsoft.com/office/drawing/2010/main" val="0"/>
              </a:ext>
            </a:extLst>
          </a:blip>
          <a:srcRect t="80526"/>
          <a:stretch/>
        </p:blipFill>
        <p:spPr>
          <a:xfrm>
            <a:off x="8041442" y="6639348"/>
            <a:ext cx="1078661" cy="118008"/>
          </a:xfrm>
          <a:prstGeom prst="rect">
            <a:avLst/>
          </a:prstGeom>
        </p:spPr>
      </p:pic>
      <p:pic>
        <p:nvPicPr>
          <p:cNvPr id="6" name="Picture 5">
            <a:extLst>
              <a:ext uri="{FF2B5EF4-FFF2-40B4-BE49-F238E27FC236}">
                <a16:creationId xmlns:a16="http://schemas.microsoft.com/office/drawing/2014/main" id="{01B9C840-A7D0-4197-BE1E-94A59D5EC80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802339" y="1079621"/>
            <a:ext cx="1030246" cy="1459515"/>
          </a:xfrm>
          <a:prstGeom prst="rect">
            <a:avLst/>
          </a:prstGeom>
        </p:spPr>
      </p:pic>
      <p:sp>
        <p:nvSpPr>
          <p:cNvPr id="30" name="Rectangle 29">
            <a:extLst>
              <a:ext uri="{FF2B5EF4-FFF2-40B4-BE49-F238E27FC236}">
                <a16:creationId xmlns:a16="http://schemas.microsoft.com/office/drawing/2014/main" id="{4CE5A119-6092-4768-80F6-949C4FA58CA1}"/>
              </a:ext>
            </a:extLst>
          </p:cNvPr>
          <p:cNvSpPr/>
          <p:nvPr/>
        </p:nvSpPr>
        <p:spPr>
          <a:xfrm>
            <a:off x="5905860" y="1395614"/>
            <a:ext cx="1528432" cy="276999"/>
          </a:xfrm>
          <a:prstGeom prst="rect">
            <a:avLst/>
          </a:prstGeom>
          <a:solidFill>
            <a:schemeClr val="bg1"/>
          </a:solidFill>
        </p:spPr>
        <p:txBody>
          <a:bodyPr wrap="none">
            <a:spAutoFit/>
          </a:bodyPr>
          <a:lstStyle/>
          <a:p>
            <a:r>
              <a:rPr lang="en-GB" sz="1200" dirty="0"/>
              <a:t>Brigadier Bill Wright</a:t>
            </a:r>
          </a:p>
        </p:txBody>
      </p:sp>
    </p:spTree>
    <p:extLst>
      <p:ext uri="{BB962C8B-B14F-4D97-AF65-F5344CB8AC3E}">
        <p14:creationId xmlns:p14="http://schemas.microsoft.com/office/powerpoint/2010/main" val="171416202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noChangeArrowheads="1"/>
          </p:cNvSpPr>
          <p:nvPr>
            <p:ph type="title"/>
          </p:nvPr>
        </p:nvSpPr>
        <p:spPr/>
        <p:txBody>
          <a:bodyPr/>
          <a:lstStyle/>
          <a:p>
            <a:pPr eaLnBrk="1" hangingPunct="1"/>
            <a:r>
              <a:rPr lang="en-GB" altLang="en-US"/>
              <a:t>Where does Wales OTC fit in? </a:t>
            </a:r>
          </a:p>
        </p:txBody>
      </p:sp>
      <p:pic>
        <p:nvPicPr>
          <p:cNvPr id="20483"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908721"/>
            <a:ext cx="8827966" cy="53285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rgbClr val="2F341A"/>
                  </a:outerShdw>
                </a:effectLst>
              </a14:hiddenEffects>
            </a:ext>
          </a:extLst>
        </p:spPr>
      </p:pic>
      <p:pic>
        <p:nvPicPr>
          <p:cNvPr id="20484"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16425" y="4868863"/>
            <a:ext cx="515938" cy="449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rgbClr val="2F341A"/>
                  </a:outerShdw>
                </a:effectLst>
              </a14:hiddenEffects>
            </a:ext>
          </a:extLst>
        </p:spPr>
      </p:pic>
      <p:sp>
        <p:nvSpPr>
          <p:cNvPr id="6" name="TextBox 5"/>
          <p:cNvSpPr txBox="1"/>
          <p:nvPr/>
        </p:nvSpPr>
        <p:spPr>
          <a:xfrm>
            <a:off x="323528" y="476672"/>
            <a:ext cx="2952328" cy="461665"/>
          </a:xfrm>
          <a:prstGeom prst="rect">
            <a:avLst/>
          </a:prstGeom>
          <a:solidFill>
            <a:schemeClr val="bg1"/>
          </a:solidFill>
          <a:ln>
            <a:solidFill>
              <a:schemeClr val="tx1"/>
            </a:solidFill>
          </a:ln>
        </p:spPr>
        <p:txBody>
          <a:bodyPr wrap="square" rtlCol="0">
            <a:spAutoFit/>
          </a:bodyPr>
          <a:lstStyle/>
          <a:p>
            <a:r>
              <a:rPr lang="en-GB" sz="2400" dirty="0">
                <a:latin typeface="Arial Narrow" panose="020B0606020202030204" pitchFamily="34" charset="0"/>
              </a:rPr>
              <a:t>UOTC ORGANISATION</a:t>
            </a:r>
          </a:p>
        </p:txBody>
      </p:sp>
      <p:pic>
        <p:nvPicPr>
          <p:cNvPr id="4" name="Picture 3">
            <a:extLst>
              <a:ext uri="{FF2B5EF4-FFF2-40B4-BE49-F238E27FC236}">
                <a16:creationId xmlns:a16="http://schemas.microsoft.com/office/drawing/2014/main" id="{830C8834-31FF-4B8A-B49F-FABFBA37319E}"/>
              </a:ext>
            </a:extLst>
          </p:cNvPr>
          <p:cNvPicPr>
            <a:picLocks noChangeAspect="1"/>
          </p:cNvPicPr>
          <p:nvPr/>
        </p:nvPicPr>
        <p:blipFill>
          <a:blip r:embed="rId5"/>
          <a:stretch>
            <a:fillRect/>
          </a:stretch>
        </p:blipFill>
        <p:spPr>
          <a:xfrm>
            <a:off x="251520" y="115826"/>
            <a:ext cx="1950889" cy="432854"/>
          </a:xfrm>
          <a:prstGeom prst="rect">
            <a:avLst/>
          </a:prstGeom>
        </p:spPr>
      </p:pic>
    </p:spTree>
    <p:extLst>
      <p:ext uri="{BB962C8B-B14F-4D97-AF65-F5344CB8AC3E}">
        <p14:creationId xmlns:p14="http://schemas.microsoft.com/office/powerpoint/2010/main" val="64894976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a:xfrm>
            <a:off x="576000" y="256333"/>
            <a:ext cx="1868635" cy="313932"/>
          </a:xfrm>
        </p:spPr>
        <p:txBody>
          <a:bodyPr/>
          <a:lstStyle/>
          <a:p>
            <a:r>
              <a:rPr lang="en-GB" b="1" dirty="0"/>
              <a:t>Sandhurst group</a:t>
            </a:r>
            <a:endParaRPr lang="en-GB" dirty="0"/>
          </a:p>
        </p:txBody>
      </p:sp>
      <p:sp>
        <p:nvSpPr>
          <p:cNvPr id="9" name="Text Placeholder 8"/>
          <p:cNvSpPr>
            <a:spLocks noGrp="1"/>
          </p:cNvSpPr>
          <p:nvPr>
            <p:ph type="body" sz="quarter" idx="11"/>
          </p:nvPr>
        </p:nvSpPr>
        <p:spPr>
          <a:xfrm>
            <a:off x="576000" y="561128"/>
            <a:ext cx="5690258" cy="405102"/>
          </a:xfrm>
        </p:spPr>
        <p:txBody>
          <a:bodyPr/>
          <a:lstStyle/>
          <a:p>
            <a:r>
              <a:rPr lang="en-GB" dirty="0"/>
              <a:t>Wales </a:t>
            </a:r>
            <a:r>
              <a:rPr lang="en-GB" dirty="0" err="1"/>
              <a:t>uotc</a:t>
            </a:r>
            <a:r>
              <a:rPr lang="en-GB" dirty="0"/>
              <a:t> Organisation from 1 </a:t>
            </a:r>
            <a:r>
              <a:rPr lang="en-GB" dirty="0" err="1"/>
              <a:t>jul</a:t>
            </a:r>
            <a:r>
              <a:rPr lang="en-GB" dirty="0"/>
              <a:t> 18</a:t>
            </a:r>
          </a:p>
        </p:txBody>
      </p:sp>
      <p:sp>
        <p:nvSpPr>
          <p:cNvPr id="10" name="Text Placeholder 9"/>
          <p:cNvSpPr>
            <a:spLocks noGrp="1"/>
          </p:cNvSpPr>
          <p:nvPr>
            <p:ph type="body" sz="quarter" idx="15"/>
          </p:nvPr>
        </p:nvSpPr>
        <p:spPr/>
        <p:txBody>
          <a:bodyPr/>
          <a:lstStyle/>
          <a:p>
            <a:endParaRPr lang="en-GB" dirty="0"/>
          </a:p>
        </p:txBody>
      </p:sp>
      <p:sp>
        <p:nvSpPr>
          <p:cNvPr id="11" name="Text Placeholder 10"/>
          <p:cNvSpPr>
            <a:spLocks noGrp="1"/>
          </p:cNvSpPr>
          <p:nvPr>
            <p:ph type="body" sz="quarter" idx="16"/>
          </p:nvPr>
        </p:nvSpPr>
        <p:spPr/>
        <p:txBody>
          <a:bodyPr/>
          <a:lstStyle/>
          <a:p>
            <a:endParaRPr lang="en-GB"/>
          </a:p>
        </p:txBody>
      </p:sp>
      <p:sp>
        <p:nvSpPr>
          <p:cNvPr id="12" name="Text Placeholder 11"/>
          <p:cNvSpPr>
            <a:spLocks noGrp="1"/>
          </p:cNvSpPr>
          <p:nvPr>
            <p:ph type="body" sz="quarter" idx="17"/>
          </p:nvPr>
        </p:nvSpPr>
        <p:spPr/>
        <p:txBody>
          <a:bodyPr/>
          <a:lstStyle/>
          <a:p>
            <a:endParaRPr lang="en-GB"/>
          </a:p>
        </p:txBody>
      </p:sp>
      <p:pic>
        <p:nvPicPr>
          <p:cNvPr id="13"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677358" y="1196752"/>
            <a:ext cx="5765800" cy="3986212"/>
          </a:xfrm>
          <a:prstGeom prst="rect">
            <a:avLst/>
          </a:prstGeom>
          <a:noFill/>
          <a:ln w="1905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1" name="TextBox 1036"/>
          <p:cNvSpPr txBox="1">
            <a:spLocks noChangeArrowheads="1"/>
          </p:cNvSpPr>
          <p:nvPr/>
        </p:nvSpPr>
        <p:spPr bwMode="auto">
          <a:xfrm>
            <a:off x="4805336" y="5009133"/>
            <a:ext cx="871538" cy="246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000" b="1">
                <a:solidFill>
                  <a:srgbClr val="4D4D4D"/>
                </a:solidFill>
                <a:latin typeface="Arial Rounded MT Bold" pitchFamily="34" charset="0"/>
              </a:rPr>
              <a:t>Pontypridd</a:t>
            </a:r>
          </a:p>
        </p:txBody>
      </p:sp>
      <p:sp>
        <p:nvSpPr>
          <p:cNvPr id="22" name="Rectangle 21"/>
          <p:cNvSpPr/>
          <p:nvPr/>
        </p:nvSpPr>
        <p:spPr>
          <a:xfrm>
            <a:off x="4287811" y="3370833"/>
            <a:ext cx="222250" cy="260350"/>
          </a:xfrm>
          <a:prstGeom prst="rect">
            <a:avLst/>
          </a:prstGeom>
        </p:spPr>
        <p:txBody>
          <a:bodyPr wrap="none">
            <a:spAutoFit/>
          </a:bodyPr>
          <a:lstStyle/>
          <a:p>
            <a:pPr>
              <a:defRPr/>
            </a:pPr>
            <a:r>
              <a:rPr lang="en-GB" sz="1100" b="1" kern="0" dirty="0">
                <a:solidFill>
                  <a:srgbClr val="4D4D4D"/>
                </a:solidFill>
                <a:latin typeface="Arial" pitchFamily="34" charset="0"/>
                <a:cs typeface="Arial" pitchFamily="34" charset="0"/>
              </a:rPr>
              <a:t> </a:t>
            </a:r>
            <a:endParaRPr lang="en-GB" sz="2000" b="1" dirty="0">
              <a:solidFill>
                <a:srgbClr val="4D4D4D"/>
              </a:solidFill>
              <a:latin typeface="Arial" pitchFamily="34" charset="0"/>
              <a:cs typeface="Arial" pitchFamily="34" charset="0"/>
            </a:endParaRPr>
          </a:p>
        </p:txBody>
      </p:sp>
      <p:sp>
        <p:nvSpPr>
          <p:cNvPr id="23" name="Rectangle 22"/>
          <p:cNvSpPr/>
          <p:nvPr/>
        </p:nvSpPr>
        <p:spPr bwMode="auto">
          <a:xfrm>
            <a:off x="7548369" y="4277345"/>
            <a:ext cx="1368425" cy="1167879"/>
          </a:xfrm>
          <a:prstGeom prst="rect">
            <a:avLst/>
          </a:prstGeom>
          <a:solidFill>
            <a:schemeClr val="accent6">
              <a:lumMod val="40000"/>
              <a:lumOff val="60000"/>
            </a:schemeClr>
          </a:solidFill>
          <a:ln w="25400">
            <a:solidFill>
              <a:schemeClr val="tx2"/>
            </a:solidFill>
            <a:headEnd type="none" w="med" len="med"/>
            <a:tailEnd type="none" w="med" len="med"/>
          </a:ln>
          <a:extLst/>
        </p:spPr>
        <p:style>
          <a:lnRef idx="2">
            <a:schemeClr val="accent1"/>
          </a:lnRef>
          <a:fillRef idx="1">
            <a:schemeClr val="lt1"/>
          </a:fillRef>
          <a:effectRef idx="0">
            <a:schemeClr val="accent1"/>
          </a:effectRef>
          <a:fontRef idx="minor">
            <a:schemeClr val="dk1"/>
          </a:fontRef>
        </p:style>
        <p:txBody>
          <a:bodyPr/>
          <a:lstStyle/>
          <a:p>
            <a:r>
              <a:rPr lang="en-GB" sz="1100" b="1" dirty="0">
                <a:solidFill>
                  <a:srgbClr val="4D4D4D"/>
                </a:solidFill>
                <a:latin typeface="Arial" pitchFamily="34" charset="0"/>
              </a:rPr>
              <a:t>2 x Cardiff Detachments </a:t>
            </a:r>
          </a:p>
          <a:p>
            <a:endParaRPr lang="en-GB" sz="1100" b="1" dirty="0">
              <a:solidFill>
                <a:srgbClr val="4D4D4D"/>
              </a:solidFill>
              <a:latin typeface="Arial" pitchFamily="34" charset="0"/>
            </a:endParaRPr>
          </a:p>
          <a:p>
            <a:endParaRPr lang="en-GB" sz="1100" b="1" dirty="0">
              <a:solidFill>
                <a:srgbClr val="4D4D4D"/>
              </a:solidFill>
              <a:latin typeface="Arial" pitchFamily="34" charset="0"/>
            </a:endParaRPr>
          </a:p>
          <a:p>
            <a:r>
              <a:rPr lang="en-GB" sz="1100" b="1" dirty="0">
                <a:solidFill>
                  <a:srgbClr val="4D4D4D"/>
                </a:solidFill>
                <a:latin typeface="Arial" pitchFamily="34" charset="0"/>
              </a:rPr>
              <a:t>Unit Headquarters</a:t>
            </a:r>
          </a:p>
          <a:p>
            <a:endParaRPr lang="en-GB" sz="1100" b="1" dirty="0">
              <a:solidFill>
                <a:srgbClr val="4D4D4D"/>
              </a:solidFill>
              <a:latin typeface="Arial" pitchFamily="34" charset="0"/>
            </a:endParaRPr>
          </a:p>
        </p:txBody>
      </p:sp>
      <p:sp>
        <p:nvSpPr>
          <p:cNvPr id="25" name="Oval 2"/>
          <p:cNvSpPr>
            <a:spLocks noChangeArrowheads="1"/>
          </p:cNvSpPr>
          <p:nvPr/>
        </p:nvSpPr>
        <p:spPr bwMode="auto">
          <a:xfrm>
            <a:off x="4254846" y="1700808"/>
            <a:ext cx="792162" cy="431800"/>
          </a:xfrm>
          <a:prstGeom prst="ellipse">
            <a:avLst/>
          </a:prstGeom>
          <a:noFill/>
          <a:ln w="25400" algn="ctr">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sp>
        <p:nvSpPr>
          <p:cNvPr id="26" name="Oval 20"/>
          <p:cNvSpPr>
            <a:spLocks noChangeArrowheads="1"/>
          </p:cNvSpPr>
          <p:nvPr/>
        </p:nvSpPr>
        <p:spPr bwMode="auto">
          <a:xfrm>
            <a:off x="3606848" y="2996952"/>
            <a:ext cx="1441450" cy="433388"/>
          </a:xfrm>
          <a:prstGeom prst="ellipse">
            <a:avLst/>
          </a:prstGeom>
          <a:noFill/>
          <a:ln w="25400" algn="ctr">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sp>
        <p:nvSpPr>
          <p:cNvPr id="27" name="Oval 21"/>
          <p:cNvSpPr>
            <a:spLocks noChangeArrowheads="1"/>
          </p:cNvSpPr>
          <p:nvPr/>
        </p:nvSpPr>
        <p:spPr bwMode="auto">
          <a:xfrm>
            <a:off x="4365059" y="4509120"/>
            <a:ext cx="792162" cy="431800"/>
          </a:xfrm>
          <a:prstGeom prst="ellipse">
            <a:avLst/>
          </a:prstGeom>
          <a:noFill/>
          <a:ln w="25400" algn="ctr">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sp>
        <p:nvSpPr>
          <p:cNvPr id="28" name="Oval 23"/>
          <p:cNvSpPr>
            <a:spLocks noChangeArrowheads="1"/>
          </p:cNvSpPr>
          <p:nvPr/>
        </p:nvSpPr>
        <p:spPr bwMode="auto">
          <a:xfrm>
            <a:off x="5550990" y="4653136"/>
            <a:ext cx="792162" cy="431800"/>
          </a:xfrm>
          <a:prstGeom prst="ellipse">
            <a:avLst/>
          </a:prstGeom>
          <a:noFill/>
          <a:ln w="25400" algn="ctr">
            <a:solidFill>
              <a:schemeClr val="tx2"/>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cxnSp>
        <p:nvCxnSpPr>
          <p:cNvPr id="30" name="Straight Connector 29"/>
          <p:cNvCxnSpPr/>
          <p:nvPr/>
        </p:nvCxnSpPr>
        <p:spPr bwMode="auto">
          <a:xfrm>
            <a:off x="3995936" y="3612329"/>
            <a:ext cx="881991" cy="144015"/>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1" name="Straight Connector 30"/>
          <p:cNvCxnSpPr/>
          <p:nvPr/>
        </p:nvCxnSpPr>
        <p:spPr bwMode="auto">
          <a:xfrm>
            <a:off x="4975000" y="3667258"/>
            <a:ext cx="0" cy="178171"/>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2" name="Straight Connector 31"/>
          <p:cNvCxnSpPr/>
          <p:nvPr/>
        </p:nvCxnSpPr>
        <p:spPr bwMode="auto">
          <a:xfrm>
            <a:off x="5107862" y="3776848"/>
            <a:ext cx="616266" cy="46935"/>
          </a:xfrm>
          <a:prstGeom prst="line">
            <a:avLst/>
          </a:prstGeom>
          <a:solidFill>
            <a:schemeClr val="accent1"/>
          </a:solidFill>
          <a:ln w="38100"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3" name="TextBox 32"/>
          <p:cNvSpPr txBox="1"/>
          <p:nvPr/>
        </p:nvSpPr>
        <p:spPr>
          <a:xfrm>
            <a:off x="4182912" y="3717032"/>
            <a:ext cx="824067" cy="369332"/>
          </a:xfrm>
          <a:prstGeom prst="rect">
            <a:avLst/>
          </a:prstGeom>
          <a:noFill/>
        </p:spPr>
        <p:txBody>
          <a:bodyPr wrap="square" rtlCol="0">
            <a:spAutoFit/>
          </a:bodyPr>
          <a:lstStyle/>
          <a:p>
            <a:r>
              <a:rPr lang="en-GB" sz="1800" b="1" dirty="0">
                <a:solidFill>
                  <a:srgbClr val="FF0000"/>
                </a:solidFill>
              </a:rPr>
              <a:t>Ypres</a:t>
            </a:r>
          </a:p>
        </p:txBody>
      </p:sp>
      <p:sp>
        <p:nvSpPr>
          <p:cNvPr id="34" name="TextBox 33"/>
          <p:cNvSpPr txBox="1"/>
          <p:nvPr/>
        </p:nvSpPr>
        <p:spPr>
          <a:xfrm>
            <a:off x="5009128" y="3347700"/>
            <a:ext cx="1118000" cy="369332"/>
          </a:xfrm>
          <a:prstGeom prst="rect">
            <a:avLst/>
          </a:prstGeom>
          <a:noFill/>
        </p:spPr>
        <p:txBody>
          <a:bodyPr wrap="square" rtlCol="0">
            <a:spAutoFit/>
          </a:bodyPr>
          <a:lstStyle/>
          <a:p>
            <a:r>
              <a:rPr lang="en-GB" sz="1800" b="1" dirty="0" err="1">
                <a:solidFill>
                  <a:srgbClr val="FF0000"/>
                </a:solidFill>
              </a:rPr>
              <a:t>Mametz</a:t>
            </a:r>
            <a:endParaRPr lang="en-GB" sz="1800" b="1" dirty="0">
              <a:solidFill>
                <a:srgbClr val="FF0000"/>
              </a:solidFill>
            </a:endParaRPr>
          </a:p>
        </p:txBody>
      </p:sp>
      <p:pic>
        <p:nvPicPr>
          <p:cNvPr id="1026" name="Picture 2"/>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06182" y="4653136"/>
            <a:ext cx="1455244" cy="21813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6" name="Rectangle 15"/>
          <p:cNvSpPr/>
          <p:nvPr/>
        </p:nvSpPr>
        <p:spPr bwMode="auto">
          <a:xfrm>
            <a:off x="329349" y="4927995"/>
            <a:ext cx="1081087" cy="468312"/>
          </a:xfrm>
          <a:prstGeom prst="rect">
            <a:avLst/>
          </a:prstGeom>
          <a:solidFill>
            <a:schemeClr val="accent6">
              <a:lumMod val="40000"/>
              <a:lumOff val="60000"/>
            </a:schemeClr>
          </a:solidFill>
          <a:ln w="25400">
            <a:solidFill>
              <a:schemeClr val="tx2"/>
            </a:solidFill>
            <a:headEnd type="none" w="med" len="med"/>
            <a:tailEnd type="none" w="med" len="med"/>
          </a:ln>
          <a:extLst/>
        </p:spPr>
        <p:style>
          <a:lnRef idx="2">
            <a:schemeClr val="accent1"/>
          </a:lnRef>
          <a:fillRef idx="1">
            <a:schemeClr val="lt1"/>
          </a:fillRef>
          <a:effectRef idx="0">
            <a:schemeClr val="accent1"/>
          </a:effectRef>
          <a:fontRef idx="minor">
            <a:schemeClr val="dk1"/>
          </a:fontRef>
        </p:style>
        <p:txBody>
          <a:bodyPr/>
          <a:lstStyle/>
          <a:p>
            <a:r>
              <a:rPr lang="en-GB" sz="1100" b="1" dirty="0">
                <a:solidFill>
                  <a:srgbClr val="4D4D4D"/>
                </a:solidFill>
                <a:latin typeface="Arial" pitchFamily="34" charset="0"/>
              </a:rPr>
              <a:t>Swansea Detachment</a:t>
            </a:r>
          </a:p>
          <a:p>
            <a:endParaRPr lang="en-GB" sz="1100" b="1" dirty="0">
              <a:solidFill>
                <a:srgbClr val="4D4D4D"/>
              </a:solidFill>
              <a:latin typeface="Arial" pitchFamily="34" charset="0"/>
            </a:endParaRPr>
          </a:p>
          <a:p>
            <a:endParaRPr lang="en-GB" sz="1100" b="1" dirty="0">
              <a:solidFill>
                <a:srgbClr val="4D4D4D"/>
              </a:solidFill>
              <a:latin typeface="Arial" pitchFamily="34" charset="0"/>
            </a:endParaRPr>
          </a:p>
        </p:txBody>
      </p:sp>
      <p:pic>
        <p:nvPicPr>
          <p:cNvPr id="1027" name="Picture 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5393668" y="5283076"/>
            <a:ext cx="2097721" cy="157492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8" name="Picture 4"/>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0" y="3449494"/>
            <a:ext cx="1739787" cy="130619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5" name="Rectangle 14"/>
          <p:cNvSpPr/>
          <p:nvPr/>
        </p:nvSpPr>
        <p:spPr bwMode="auto">
          <a:xfrm>
            <a:off x="179512" y="2998850"/>
            <a:ext cx="1296987" cy="450644"/>
          </a:xfrm>
          <a:prstGeom prst="rect">
            <a:avLst/>
          </a:prstGeom>
          <a:solidFill>
            <a:schemeClr val="accent6">
              <a:lumMod val="40000"/>
              <a:lumOff val="60000"/>
            </a:schemeClr>
          </a:solidFill>
          <a:ln w="25400">
            <a:solidFill>
              <a:schemeClr val="tx2"/>
            </a:solidFill>
            <a:headEnd type="none" w="med" len="med"/>
            <a:tailEnd type="none" w="med" len="med"/>
          </a:ln>
          <a:extLst/>
        </p:spPr>
        <p:style>
          <a:lnRef idx="2">
            <a:schemeClr val="accent1"/>
          </a:lnRef>
          <a:fillRef idx="1">
            <a:schemeClr val="lt1"/>
          </a:fillRef>
          <a:effectRef idx="0">
            <a:schemeClr val="accent1"/>
          </a:effectRef>
          <a:fontRef idx="minor">
            <a:schemeClr val="dk1"/>
          </a:fontRef>
        </p:style>
        <p:txBody>
          <a:bodyPr/>
          <a:lstStyle/>
          <a:p>
            <a:r>
              <a:rPr lang="en-GB" sz="1100" b="1" dirty="0">
                <a:solidFill>
                  <a:srgbClr val="4D4D4D"/>
                </a:solidFill>
                <a:latin typeface="Arial" pitchFamily="34" charset="0"/>
              </a:rPr>
              <a:t>Aberystwyth Detachment</a:t>
            </a:r>
          </a:p>
          <a:p>
            <a:endParaRPr lang="en-GB" sz="1100" b="1" dirty="0">
              <a:solidFill>
                <a:srgbClr val="4D4D4D"/>
              </a:solidFill>
              <a:latin typeface="Arial" pitchFamily="34" charset="0"/>
            </a:endParaRPr>
          </a:p>
          <a:p>
            <a:endParaRPr lang="en-GB" sz="1100" b="1" dirty="0">
              <a:solidFill>
                <a:srgbClr val="4D4D4D"/>
              </a:solidFill>
              <a:latin typeface="Arial" pitchFamily="34" charset="0"/>
            </a:endParaRPr>
          </a:p>
        </p:txBody>
      </p:sp>
      <p:pic>
        <p:nvPicPr>
          <p:cNvPr id="1029" name="Picture 5"/>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12879" y="1676822"/>
            <a:ext cx="1681768" cy="12626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4" name="Rectangle 13"/>
          <p:cNvSpPr/>
          <p:nvPr/>
        </p:nvSpPr>
        <p:spPr bwMode="auto">
          <a:xfrm>
            <a:off x="294480" y="1219647"/>
            <a:ext cx="1081087" cy="442936"/>
          </a:xfrm>
          <a:prstGeom prst="rect">
            <a:avLst/>
          </a:prstGeom>
          <a:solidFill>
            <a:schemeClr val="accent6">
              <a:lumMod val="40000"/>
              <a:lumOff val="60000"/>
            </a:schemeClr>
          </a:solidFill>
          <a:ln w="25400">
            <a:solidFill>
              <a:schemeClr val="tx2"/>
            </a:solidFill>
            <a:headEnd type="none" w="med" len="med"/>
            <a:tailEnd type="none" w="med" len="med"/>
          </a:ln>
          <a:extLst/>
        </p:spPr>
        <p:style>
          <a:lnRef idx="2">
            <a:schemeClr val="accent1"/>
          </a:lnRef>
          <a:fillRef idx="1">
            <a:schemeClr val="lt1"/>
          </a:fillRef>
          <a:effectRef idx="0">
            <a:schemeClr val="accent1"/>
          </a:effectRef>
          <a:fontRef idx="minor">
            <a:schemeClr val="dk1"/>
          </a:fontRef>
        </p:style>
        <p:txBody>
          <a:bodyPr/>
          <a:lstStyle/>
          <a:p>
            <a:pPr>
              <a:defRPr/>
            </a:pPr>
            <a:r>
              <a:rPr lang="en-GB" sz="1100" b="1" dirty="0">
                <a:solidFill>
                  <a:srgbClr val="4D4D4D"/>
                </a:solidFill>
                <a:latin typeface="Arial" pitchFamily="34" charset="0"/>
              </a:rPr>
              <a:t>Bangor Detachment </a:t>
            </a:r>
          </a:p>
          <a:p>
            <a:pPr>
              <a:defRPr/>
            </a:pPr>
            <a:endParaRPr lang="en-GB" sz="1100" dirty="0">
              <a:solidFill>
                <a:srgbClr val="4D4D4D"/>
              </a:solidFill>
              <a:latin typeface="Arial" pitchFamily="34" charset="0"/>
            </a:endParaRPr>
          </a:p>
        </p:txBody>
      </p:sp>
      <p:cxnSp>
        <p:nvCxnSpPr>
          <p:cNvPr id="38" name="Straight Connector 37"/>
          <p:cNvCxnSpPr>
            <a:stCxn id="14" idx="3"/>
            <a:endCxn id="25" idx="2"/>
          </p:cNvCxnSpPr>
          <p:nvPr/>
        </p:nvCxnSpPr>
        <p:spPr>
          <a:xfrm>
            <a:off x="1375567" y="1441115"/>
            <a:ext cx="2879279" cy="475593"/>
          </a:xfrm>
          <a:prstGeom prst="line">
            <a:avLst/>
          </a:prstGeom>
        </p:spPr>
        <p:style>
          <a:lnRef idx="1">
            <a:schemeClr val="accent1"/>
          </a:lnRef>
          <a:fillRef idx="0">
            <a:schemeClr val="accent1"/>
          </a:fillRef>
          <a:effectRef idx="0">
            <a:schemeClr val="accent1"/>
          </a:effectRef>
          <a:fontRef idx="minor">
            <a:schemeClr val="tx1"/>
          </a:fontRef>
        </p:style>
      </p:cxnSp>
      <p:cxnSp>
        <p:nvCxnSpPr>
          <p:cNvPr id="46" name="Straight Connector 45"/>
          <p:cNvCxnSpPr>
            <a:stCxn id="23" idx="1"/>
            <a:endCxn id="28" idx="6"/>
          </p:cNvCxnSpPr>
          <p:nvPr/>
        </p:nvCxnSpPr>
        <p:spPr>
          <a:xfrm flipH="1">
            <a:off x="6343152" y="4861285"/>
            <a:ext cx="1205217" cy="7751"/>
          </a:xfrm>
          <a:prstGeom prst="line">
            <a:avLst/>
          </a:prstGeom>
        </p:spPr>
        <p:style>
          <a:lnRef idx="1">
            <a:schemeClr val="accent1"/>
          </a:lnRef>
          <a:fillRef idx="0">
            <a:schemeClr val="accent1"/>
          </a:fillRef>
          <a:effectRef idx="0">
            <a:schemeClr val="accent1"/>
          </a:effectRef>
          <a:fontRef idx="minor">
            <a:schemeClr val="tx1"/>
          </a:fontRef>
        </p:style>
      </p:cxnSp>
      <p:cxnSp>
        <p:nvCxnSpPr>
          <p:cNvPr id="48" name="Straight Connector 47"/>
          <p:cNvCxnSpPr>
            <a:stCxn id="16" idx="3"/>
            <a:endCxn id="27" idx="2"/>
          </p:cNvCxnSpPr>
          <p:nvPr/>
        </p:nvCxnSpPr>
        <p:spPr>
          <a:xfrm flipV="1">
            <a:off x="1410436" y="4725020"/>
            <a:ext cx="2954623" cy="437131"/>
          </a:xfrm>
          <a:prstGeom prst="line">
            <a:avLst/>
          </a:prstGeom>
        </p:spPr>
        <p:style>
          <a:lnRef idx="1">
            <a:schemeClr val="accent1"/>
          </a:lnRef>
          <a:fillRef idx="0">
            <a:schemeClr val="accent1"/>
          </a:fillRef>
          <a:effectRef idx="0">
            <a:schemeClr val="accent1"/>
          </a:effectRef>
          <a:fontRef idx="minor">
            <a:schemeClr val="tx1"/>
          </a:fontRef>
        </p:style>
      </p:cxnSp>
      <p:cxnSp>
        <p:nvCxnSpPr>
          <p:cNvPr id="53" name="Straight Connector 52"/>
          <p:cNvCxnSpPr>
            <a:stCxn id="15" idx="3"/>
            <a:endCxn id="26" idx="2"/>
          </p:cNvCxnSpPr>
          <p:nvPr/>
        </p:nvCxnSpPr>
        <p:spPr>
          <a:xfrm flipV="1">
            <a:off x="1476499" y="3213646"/>
            <a:ext cx="2130349" cy="10526"/>
          </a:xfrm>
          <a:prstGeom prst="line">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9068549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955488"/>
            <a:ext cx="8568951" cy="2748199"/>
          </a:xfrm>
        </p:spPr>
        <p:txBody>
          <a:bodyPr/>
          <a:lstStyle/>
          <a:p>
            <a:pPr algn="ctr">
              <a:spcAft>
                <a:spcPts val="0"/>
              </a:spcAft>
            </a:pPr>
            <a:r>
              <a:rPr lang="en-GB" sz="2800" dirty="0">
                <a:ea typeface="Calibri" panose="020F0502020204030204" pitchFamily="34" charset="0"/>
              </a:rPr>
              <a:t>Develop the leadership potential of selected students and Army Reserve potential officers, and to promote the Army’s ethos and career opportunities in order to secure commitment to the Army, first as officers, but also as future leaders in their chosen profession who will champion the Army in society.</a:t>
            </a:r>
            <a:endParaRPr lang="en-GB" sz="2000" dirty="0">
              <a:effectLst/>
              <a:ea typeface="Calibri" panose="020F0502020204030204" pitchFamily="34" charset="0"/>
            </a:endParaRPr>
          </a:p>
        </p:txBody>
      </p:sp>
      <p:sp>
        <p:nvSpPr>
          <p:cNvPr id="3" name="Title 2"/>
          <p:cNvSpPr>
            <a:spLocks noGrp="1"/>
          </p:cNvSpPr>
          <p:nvPr>
            <p:ph type="ctrTitle"/>
          </p:nvPr>
        </p:nvSpPr>
        <p:spPr>
          <a:xfrm>
            <a:off x="576000" y="256333"/>
            <a:ext cx="1868635" cy="313932"/>
          </a:xfrm>
        </p:spPr>
        <p:txBody>
          <a:bodyPr/>
          <a:lstStyle/>
          <a:p>
            <a:r>
              <a:rPr lang="en-GB" b="1" dirty="0"/>
              <a:t>Sandhurst group</a:t>
            </a:r>
            <a:endParaRPr lang="en-GB" dirty="0"/>
          </a:p>
        </p:txBody>
      </p:sp>
      <p:sp>
        <p:nvSpPr>
          <p:cNvPr id="4" name="Text Placeholder 3"/>
          <p:cNvSpPr>
            <a:spLocks noGrp="1"/>
          </p:cNvSpPr>
          <p:nvPr>
            <p:ph type="body" sz="quarter" idx="10"/>
          </p:nvPr>
        </p:nvSpPr>
        <p:spPr>
          <a:xfrm>
            <a:off x="576000" y="561128"/>
            <a:ext cx="2000081" cy="405102"/>
          </a:xfrm>
        </p:spPr>
        <p:txBody>
          <a:bodyPr/>
          <a:lstStyle/>
          <a:p>
            <a:r>
              <a:rPr lang="en-GB" dirty="0"/>
              <a:t>UOTC Mission</a:t>
            </a:r>
          </a:p>
        </p:txBody>
      </p:sp>
      <p:sp>
        <p:nvSpPr>
          <p:cNvPr id="5" name="Text Placeholder 4"/>
          <p:cNvSpPr>
            <a:spLocks noGrp="1"/>
          </p:cNvSpPr>
          <p:nvPr>
            <p:ph type="body" sz="quarter" idx="15"/>
          </p:nvPr>
        </p:nvSpPr>
        <p:spPr/>
        <p:txBody>
          <a:bodyPr/>
          <a:lstStyle/>
          <a:p>
            <a:endParaRPr lang="en-GB"/>
          </a:p>
        </p:txBody>
      </p:sp>
      <p:sp>
        <p:nvSpPr>
          <p:cNvPr id="6" name="Text Placeholder 5"/>
          <p:cNvSpPr>
            <a:spLocks noGrp="1"/>
          </p:cNvSpPr>
          <p:nvPr>
            <p:ph type="body" sz="quarter" idx="16"/>
          </p:nvPr>
        </p:nvSpPr>
        <p:spPr/>
        <p:txBody>
          <a:bodyPr/>
          <a:lstStyle/>
          <a:p>
            <a:endParaRPr lang="en-GB" dirty="0"/>
          </a:p>
        </p:txBody>
      </p:sp>
      <p:sp>
        <p:nvSpPr>
          <p:cNvPr id="7" name="Text Placeholder 6"/>
          <p:cNvSpPr>
            <a:spLocks noGrp="1"/>
          </p:cNvSpPr>
          <p:nvPr>
            <p:ph type="body" sz="quarter" idx="17"/>
          </p:nvPr>
        </p:nvSpPr>
        <p:spPr/>
        <p:txBody>
          <a:bodyPr/>
          <a:lstStyle/>
          <a:p>
            <a:endParaRPr lang="en-GB"/>
          </a:p>
        </p:txBody>
      </p:sp>
      <p:pic>
        <p:nvPicPr>
          <p:cNvPr id="8" name="Picture 7"/>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3046274" y="3884791"/>
            <a:ext cx="3039878" cy="2025794"/>
          </a:xfrm>
          <a:prstGeom prst="rect">
            <a:avLst/>
          </a:prstGeom>
        </p:spPr>
      </p:pic>
      <p:pic>
        <p:nvPicPr>
          <p:cNvPr id="9" name="Picture 8"/>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0" y="3884791"/>
            <a:ext cx="3046275" cy="2030056"/>
          </a:xfrm>
          <a:prstGeom prst="rect">
            <a:avLst/>
          </a:prstGeom>
        </p:spPr>
      </p:pic>
      <p:pic>
        <p:nvPicPr>
          <p:cNvPr id="10" name="Picture 9"/>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6086152" y="3884791"/>
            <a:ext cx="3042707" cy="2030056"/>
          </a:xfrm>
          <a:prstGeom prst="rect">
            <a:avLst/>
          </a:prstGeom>
        </p:spPr>
      </p:pic>
    </p:spTree>
    <p:extLst>
      <p:ext uri="{BB962C8B-B14F-4D97-AF65-F5344CB8AC3E}">
        <p14:creationId xmlns:p14="http://schemas.microsoft.com/office/powerpoint/2010/main" val="72797584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Title 1"/>
          <p:cNvSpPr>
            <a:spLocks noGrp="1" noChangeArrowheads="1"/>
          </p:cNvSpPr>
          <p:nvPr>
            <p:ph type="title"/>
          </p:nvPr>
        </p:nvSpPr>
        <p:spPr/>
        <p:txBody>
          <a:bodyPr/>
          <a:lstStyle/>
          <a:p>
            <a:pPr eaLnBrk="1" hangingPunct="1"/>
            <a:r>
              <a:rPr lang="en-GB" altLang="en-US" dirty="0"/>
              <a:t>Citizenship </a:t>
            </a:r>
            <a:r>
              <a:rPr lang="en-GB" altLang="en-US" dirty="0" err="1"/>
              <a:t>Requirments</a:t>
            </a:r>
            <a:endParaRPr lang="en-GB" altLang="en-US" dirty="0"/>
          </a:p>
        </p:txBody>
      </p:sp>
      <p:pic>
        <p:nvPicPr>
          <p:cNvPr id="31747" name="Picture 2"/>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0" y="5961063"/>
            <a:ext cx="1030288" cy="896937"/>
          </a:xfrm>
          <a:noFill/>
          <a:extLst>
            <a:ext uri="{AF507438-7753-43E0-B8FC-AC1667EBCBE1}">
              <a14:hiddenEffects xmlns:a14="http://schemas.microsoft.com/office/drawing/2010/main">
                <a:effectLst>
                  <a:outerShdw dist="17961" dir="2700000" algn="ctr" rotWithShape="0">
                    <a:srgbClr val="2F341A"/>
                  </a:outerShdw>
                </a:effectLst>
              </a14:hiddenEffects>
            </a:ext>
          </a:extLst>
        </p:spPr>
      </p:pic>
      <p:sp>
        <p:nvSpPr>
          <p:cNvPr id="2" name="Rectangle 1">
            <a:extLst>
              <a:ext uri="{FF2B5EF4-FFF2-40B4-BE49-F238E27FC236}">
                <a16:creationId xmlns:a16="http://schemas.microsoft.com/office/drawing/2014/main" id="{151E9ECA-D448-455B-B0F1-F800683C62EB}"/>
              </a:ext>
            </a:extLst>
          </p:cNvPr>
          <p:cNvSpPr/>
          <p:nvPr/>
        </p:nvSpPr>
        <p:spPr>
          <a:xfrm>
            <a:off x="107950" y="1196975"/>
            <a:ext cx="8928100" cy="4555093"/>
          </a:xfrm>
          <a:prstGeom prst="rect">
            <a:avLst/>
          </a:prstGeom>
        </p:spPr>
        <p:txBody>
          <a:bodyPr>
            <a:spAutoFit/>
          </a:bodyPr>
          <a:lstStyle/>
          <a:p>
            <a:pPr marL="88900" eaLnBrk="1">
              <a:spcAft>
                <a:spcPts val="0"/>
              </a:spcAft>
              <a:tabLst>
                <a:tab pos="88900" algn="l"/>
              </a:tabLst>
              <a:defRPr/>
            </a:pPr>
            <a:r>
              <a:rPr lang="en-GB" sz="2400" dirty="0">
                <a:latin typeface="Arial" panose="020B0604020202020204" pitchFamily="34" charset="0"/>
                <a:ea typeface="Times New Roman"/>
                <a:cs typeface="Arial" panose="020B0604020202020204" pitchFamily="34" charset="0"/>
              </a:rPr>
              <a:t>There are restrictions on who may join WUOTC and these rules  apply to all UOTCs.</a:t>
            </a:r>
          </a:p>
          <a:p>
            <a:pPr marL="88900" eaLnBrk="1">
              <a:spcAft>
                <a:spcPts val="0"/>
              </a:spcAft>
              <a:tabLst>
                <a:tab pos="88900" algn="l"/>
              </a:tabLst>
              <a:defRPr/>
            </a:pPr>
            <a:endParaRPr lang="en-GB" sz="2400" dirty="0">
              <a:latin typeface="Arial" panose="020B0604020202020204" pitchFamily="34" charset="0"/>
              <a:ea typeface="Times New Roman"/>
              <a:cs typeface="Arial" panose="020B0604020202020204" pitchFamily="34" charset="0"/>
            </a:endParaRPr>
          </a:p>
          <a:p>
            <a:pPr marL="360363" indent="-360363" eaLnBrk="1" hangingPunct="1">
              <a:spcAft>
                <a:spcPct val="50000"/>
              </a:spcAft>
              <a:buClr>
                <a:srgbClr val="D52B1E"/>
              </a:buClr>
              <a:buFont typeface="Wingdings" pitchFamily="2" charset="2"/>
              <a:buChar char="l"/>
              <a:tabLst>
                <a:tab pos="88900" algn="l"/>
              </a:tabLst>
              <a:defRPr/>
            </a:pPr>
            <a:r>
              <a:rPr lang="en-GB" sz="2400" kern="0" dirty="0">
                <a:latin typeface="Arial" panose="020B0604020202020204" pitchFamily="34" charset="0"/>
                <a:cs typeface="Arial" panose="020B0604020202020204" pitchFamily="34" charset="0"/>
              </a:rPr>
              <a:t>Primarily you have to be a UK citizen and one of 6 criteria may be used as evidence. </a:t>
            </a:r>
          </a:p>
          <a:p>
            <a:pPr marL="360363" indent="-360363" eaLnBrk="1" hangingPunct="1">
              <a:spcAft>
                <a:spcPct val="50000"/>
              </a:spcAft>
              <a:buClr>
                <a:srgbClr val="D52B1E"/>
              </a:buClr>
              <a:buFont typeface="Wingdings" pitchFamily="2" charset="2"/>
              <a:buChar char="l"/>
              <a:tabLst>
                <a:tab pos="88900" algn="l"/>
              </a:tabLst>
              <a:defRPr/>
            </a:pPr>
            <a:r>
              <a:rPr lang="en-GB" sz="2400" kern="0" dirty="0">
                <a:latin typeface="Arial" panose="020B0604020202020204" pitchFamily="34" charset="0"/>
                <a:cs typeface="Arial" panose="020B0604020202020204" pitchFamily="34" charset="0"/>
              </a:rPr>
              <a:t>Commonwealth citizens may join WUOTC provided they possess an Indefinite Leave to Remain visa. </a:t>
            </a:r>
          </a:p>
          <a:p>
            <a:pPr marL="360363" indent="-360363" eaLnBrk="1" hangingPunct="1">
              <a:spcAft>
                <a:spcPct val="50000"/>
              </a:spcAft>
              <a:buClr>
                <a:srgbClr val="D52B1E"/>
              </a:buClr>
              <a:buFont typeface="Wingdings" pitchFamily="2" charset="2"/>
              <a:buChar char="l"/>
              <a:tabLst>
                <a:tab pos="88900" algn="l"/>
              </a:tabLst>
              <a:defRPr/>
            </a:pPr>
            <a:r>
              <a:rPr lang="en-GB" sz="2400" kern="0" dirty="0">
                <a:latin typeface="Arial" panose="020B0604020202020204" pitchFamily="34" charset="0"/>
                <a:cs typeface="Arial" panose="020B0604020202020204" pitchFamily="34" charset="0"/>
              </a:rPr>
              <a:t>Nationals from other NATO countries who are already members of their own Reserve Forces may apply through their own MOD to be attached to, and train with the UOTC. </a:t>
            </a:r>
          </a:p>
          <a:p>
            <a:pPr marL="450215" eaLnBrk="1">
              <a:spcAft>
                <a:spcPts val="0"/>
              </a:spcAft>
              <a:tabLst>
                <a:tab pos="457200" algn="l"/>
              </a:tabLst>
              <a:defRPr/>
            </a:pPr>
            <a:r>
              <a:rPr lang="en-GB" sz="1400" dirty="0">
                <a:latin typeface="Arial"/>
                <a:ea typeface="Times New Roman"/>
              </a:rPr>
              <a:t> </a:t>
            </a:r>
            <a:endParaRPr lang="en-GB" sz="1400" b="1" dirty="0">
              <a:latin typeface="Times New Roman"/>
              <a:ea typeface="Times New Roman"/>
            </a:endParaRPr>
          </a:p>
        </p:txBody>
      </p:sp>
      <p:sp>
        <p:nvSpPr>
          <p:cNvPr id="6" name="TextBox 5"/>
          <p:cNvSpPr txBox="1"/>
          <p:nvPr/>
        </p:nvSpPr>
        <p:spPr>
          <a:xfrm>
            <a:off x="179512" y="620688"/>
            <a:ext cx="3888432" cy="461665"/>
          </a:xfrm>
          <a:prstGeom prst="rect">
            <a:avLst/>
          </a:prstGeom>
          <a:solidFill>
            <a:schemeClr val="bg1"/>
          </a:solidFill>
          <a:ln>
            <a:solidFill>
              <a:schemeClr val="tx1"/>
            </a:solidFill>
          </a:ln>
        </p:spPr>
        <p:txBody>
          <a:bodyPr wrap="square" rtlCol="0">
            <a:spAutoFit/>
          </a:bodyPr>
          <a:lstStyle/>
          <a:p>
            <a:r>
              <a:rPr lang="en-GB" sz="2400" dirty="0">
                <a:latin typeface="Arial Narrow" panose="020B0606020202030204" pitchFamily="34" charset="0"/>
              </a:rPr>
              <a:t>CITIZENSHIP REQUIREMENTS</a:t>
            </a:r>
          </a:p>
        </p:txBody>
      </p:sp>
      <p:pic>
        <p:nvPicPr>
          <p:cNvPr id="5" name="Picture 4">
            <a:extLst>
              <a:ext uri="{FF2B5EF4-FFF2-40B4-BE49-F238E27FC236}">
                <a16:creationId xmlns:a16="http://schemas.microsoft.com/office/drawing/2014/main" id="{91F3AEDE-0C58-418D-81B2-5D3BF64AD2F4}"/>
              </a:ext>
            </a:extLst>
          </p:cNvPr>
          <p:cNvPicPr>
            <a:picLocks noChangeAspect="1"/>
          </p:cNvPicPr>
          <p:nvPr/>
        </p:nvPicPr>
        <p:blipFill>
          <a:blip r:embed="rId4"/>
          <a:stretch>
            <a:fillRect/>
          </a:stretch>
        </p:blipFill>
        <p:spPr>
          <a:xfrm>
            <a:off x="179512" y="289639"/>
            <a:ext cx="1347333" cy="432854"/>
          </a:xfrm>
          <a:prstGeom prst="rect">
            <a:avLst/>
          </a:prstGeom>
        </p:spPr>
      </p:pic>
    </p:spTree>
    <p:extLst>
      <p:ext uri="{BB962C8B-B14F-4D97-AF65-F5344CB8AC3E}">
        <p14:creationId xmlns:p14="http://schemas.microsoft.com/office/powerpoint/2010/main" val="235494889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1251799" cy="313932"/>
          </a:xfrm>
        </p:spPr>
        <p:txBody>
          <a:bodyPr/>
          <a:lstStyle/>
          <a:p>
            <a:r>
              <a:rPr lang="en-GB" dirty="0"/>
              <a:t>Wales </a:t>
            </a:r>
            <a:r>
              <a:rPr lang="en-GB" dirty="0" err="1"/>
              <a:t>uotc</a:t>
            </a:r>
            <a:endParaRPr lang="en-GB" dirty="0"/>
          </a:p>
        </p:txBody>
      </p:sp>
      <p:sp>
        <p:nvSpPr>
          <p:cNvPr id="3" name="Text Placeholder 2"/>
          <p:cNvSpPr>
            <a:spLocks noGrp="1"/>
          </p:cNvSpPr>
          <p:nvPr>
            <p:ph type="body" sz="quarter" idx="11"/>
          </p:nvPr>
        </p:nvSpPr>
        <p:spPr>
          <a:xfrm>
            <a:off x="576000" y="561128"/>
            <a:ext cx="2884939" cy="405102"/>
          </a:xfrm>
        </p:spPr>
        <p:txBody>
          <a:bodyPr/>
          <a:lstStyle/>
          <a:p>
            <a:r>
              <a:rPr lang="en-GB" dirty="0"/>
              <a:t>Selection Process</a:t>
            </a:r>
          </a:p>
        </p:txBody>
      </p:sp>
      <p:sp>
        <p:nvSpPr>
          <p:cNvPr id="4" name="Text Placeholder 3"/>
          <p:cNvSpPr>
            <a:spLocks noGrp="1"/>
          </p:cNvSpPr>
          <p:nvPr>
            <p:ph type="body" sz="quarter" idx="15"/>
          </p:nvPr>
        </p:nvSpPr>
        <p:spPr/>
        <p:txBody>
          <a:bodyPr/>
          <a:lstStyle/>
          <a:p>
            <a:endParaRPr lang="en-GB"/>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grpSp>
        <p:nvGrpSpPr>
          <p:cNvPr id="48" name="Group 47"/>
          <p:cNvGrpSpPr/>
          <p:nvPr/>
        </p:nvGrpSpPr>
        <p:grpSpPr>
          <a:xfrm>
            <a:off x="481618" y="1052736"/>
            <a:ext cx="8127432" cy="3911439"/>
            <a:chOff x="250825" y="1196975"/>
            <a:chExt cx="8642350" cy="4159250"/>
          </a:xfrm>
        </p:grpSpPr>
        <p:sp>
          <p:nvSpPr>
            <p:cNvPr id="7" name="Rounded Rectangle 3"/>
            <p:cNvSpPr>
              <a:spLocks noChangeArrowheads="1"/>
            </p:cNvSpPr>
            <p:nvPr/>
          </p:nvSpPr>
          <p:spPr bwMode="auto">
            <a:xfrm>
              <a:off x="468313" y="1700213"/>
              <a:ext cx="1582737" cy="936625"/>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latin typeface="Arial" charset="0"/>
                </a:rPr>
                <a:t>Initial Selection Day</a:t>
              </a:r>
              <a:r>
                <a:rPr lang="en-GB" altLang="en-US" sz="1400" b="1" dirty="0">
                  <a:solidFill>
                    <a:srgbClr val="FFFF00"/>
                  </a:solidFill>
                  <a:latin typeface="Arial" charset="0"/>
                </a:rPr>
                <a:t> </a:t>
              </a:r>
            </a:p>
          </p:txBody>
        </p:sp>
        <p:sp>
          <p:nvSpPr>
            <p:cNvPr id="8" name="Rounded Rectangle 4"/>
            <p:cNvSpPr>
              <a:spLocks noChangeArrowheads="1"/>
            </p:cNvSpPr>
            <p:nvPr/>
          </p:nvSpPr>
          <p:spPr bwMode="auto">
            <a:xfrm>
              <a:off x="2339975" y="1700213"/>
              <a:ext cx="1801813" cy="936625"/>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latin typeface="Arial" charset="0"/>
                </a:rPr>
                <a:t>OTC Medical Assessment</a:t>
              </a:r>
            </a:p>
          </p:txBody>
        </p:sp>
        <p:cxnSp>
          <p:nvCxnSpPr>
            <p:cNvPr id="9" name="Straight Arrow Connector 6"/>
            <p:cNvCxnSpPr>
              <a:cxnSpLocks noChangeShapeType="1"/>
              <a:stCxn id="7" idx="3"/>
              <a:endCxn id="8" idx="1"/>
            </p:cNvCxnSpPr>
            <p:nvPr/>
          </p:nvCxnSpPr>
          <p:spPr bwMode="auto">
            <a:xfrm>
              <a:off x="2051050" y="2168526"/>
              <a:ext cx="288925" cy="0"/>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 name="Rounded Rectangle 7"/>
            <p:cNvSpPr>
              <a:spLocks noChangeArrowheads="1"/>
            </p:cNvSpPr>
            <p:nvPr/>
          </p:nvSpPr>
          <p:spPr bwMode="auto">
            <a:xfrm>
              <a:off x="4500563" y="1700213"/>
              <a:ext cx="1584325" cy="936625"/>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latin typeface="Arial" charset="0"/>
                </a:rPr>
                <a:t>Induction &amp; Enlistment</a:t>
              </a:r>
            </a:p>
          </p:txBody>
        </p:sp>
        <p:cxnSp>
          <p:nvCxnSpPr>
            <p:cNvPr id="11" name="Straight Arrow Connector 8"/>
            <p:cNvCxnSpPr>
              <a:cxnSpLocks noChangeShapeType="1"/>
            </p:cNvCxnSpPr>
            <p:nvPr/>
          </p:nvCxnSpPr>
          <p:spPr bwMode="auto">
            <a:xfrm>
              <a:off x="4141788" y="2168525"/>
              <a:ext cx="358775" cy="0"/>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Rounded Rectangle 9"/>
            <p:cNvSpPr>
              <a:spLocks noChangeArrowheads="1"/>
            </p:cNvSpPr>
            <p:nvPr/>
          </p:nvSpPr>
          <p:spPr bwMode="auto">
            <a:xfrm>
              <a:off x="250825" y="1196975"/>
              <a:ext cx="8642350" cy="2016125"/>
            </a:xfrm>
            <a:prstGeom prst="roundRect">
              <a:avLst>
                <a:gd name="adj" fmla="val 16667"/>
              </a:avLst>
            </a:prstGeom>
            <a:noFill/>
            <a:ln w="3175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1800" b="1">
                <a:latin typeface="Arial" charset="0"/>
              </a:endParaRPr>
            </a:p>
          </p:txBody>
        </p:sp>
        <p:sp>
          <p:nvSpPr>
            <p:cNvPr id="13" name="Rounded Rectangle 10"/>
            <p:cNvSpPr>
              <a:spLocks noChangeArrowheads="1"/>
            </p:cNvSpPr>
            <p:nvPr/>
          </p:nvSpPr>
          <p:spPr bwMode="auto">
            <a:xfrm>
              <a:off x="250825" y="3340100"/>
              <a:ext cx="8642350" cy="2016125"/>
            </a:xfrm>
            <a:prstGeom prst="roundRect">
              <a:avLst>
                <a:gd name="adj" fmla="val 16667"/>
              </a:avLst>
            </a:prstGeom>
            <a:noFill/>
            <a:ln w="3175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1800" b="1">
                <a:latin typeface="Arial" charset="0"/>
              </a:endParaRPr>
            </a:p>
          </p:txBody>
        </p:sp>
        <p:sp>
          <p:nvSpPr>
            <p:cNvPr id="15" name="TextBox 12"/>
            <p:cNvSpPr txBox="1">
              <a:spLocks noChangeArrowheads="1"/>
            </p:cNvSpPr>
            <p:nvPr/>
          </p:nvSpPr>
          <p:spPr bwMode="auto">
            <a:xfrm>
              <a:off x="468313" y="1196975"/>
              <a:ext cx="1582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600" dirty="0">
                  <a:latin typeface="Arial" charset="0"/>
                </a:rPr>
                <a:t>Wales UOTC</a:t>
              </a:r>
            </a:p>
          </p:txBody>
        </p:sp>
        <p:sp>
          <p:nvSpPr>
            <p:cNvPr id="16" name="TextBox 13"/>
            <p:cNvSpPr txBox="1">
              <a:spLocks noChangeArrowheads="1"/>
            </p:cNvSpPr>
            <p:nvPr/>
          </p:nvSpPr>
          <p:spPr bwMode="auto">
            <a:xfrm>
              <a:off x="395288" y="4868863"/>
              <a:ext cx="2525712"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600">
                  <a:latin typeface="Arial" charset="0"/>
                </a:rPr>
                <a:t>Army Reserve Unit</a:t>
              </a:r>
            </a:p>
          </p:txBody>
        </p:sp>
        <p:sp>
          <p:nvSpPr>
            <p:cNvPr id="17" name="Rounded Rectangle 14"/>
            <p:cNvSpPr>
              <a:spLocks noChangeArrowheads="1"/>
            </p:cNvSpPr>
            <p:nvPr/>
          </p:nvSpPr>
          <p:spPr bwMode="auto">
            <a:xfrm>
              <a:off x="6516688" y="1706563"/>
              <a:ext cx="1584325" cy="936625"/>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latin typeface="Arial" charset="0"/>
                </a:rPr>
                <a:t>Year 1</a:t>
              </a:r>
            </a:p>
            <a:p>
              <a:pPr algn="ctr" eaLnBrk="1" hangingPunct="1">
                <a:spcAft>
                  <a:spcPct val="0"/>
                </a:spcAft>
                <a:buClrTx/>
                <a:buFontTx/>
                <a:buNone/>
              </a:pPr>
              <a:r>
                <a:rPr lang="en-GB" altLang="en-US" sz="1400" b="1" dirty="0">
                  <a:latin typeface="Arial" charset="0"/>
                </a:rPr>
                <a:t>MOD A</a:t>
              </a:r>
              <a:endParaRPr lang="en-GB" altLang="en-US" sz="1400" dirty="0">
                <a:solidFill>
                  <a:srgbClr val="FFFF00"/>
                </a:solidFill>
                <a:latin typeface="Arial" charset="0"/>
              </a:endParaRPr>
            </a:p>
            <a:p>
              <a:pPr algn="ctr" eaLnBrk="1" hangingPunct="1">
                <a:spcAft>
                  <a:spcPct val="0"/>
                </a:spcAft>
                <a:buClrTx/>
                <a:buFontTx/>
                <a:buNone/>
              </a:pPr>
              <a:endParaRPr lang="en-GB" altLang="en-US" sz="1400" b="1" dirty="0">
                <a:latin typeface="Arial" charset="0"/>
              </a:endParaRPr>
            </a:p>
          </p:txBody>
        </p:sp>
        <p:cxnSp>
          <p:nvCxnSpPr>
            <p:cNvPr id="18" name="Straight Arrow Connector 15"/>
            <p:cNvCxnSpPr>
              <a:cxnSpLocks noChangeShapeType="1"/>
            </p:cNvCxnSpPr>
            <p:nvPr/>
          </p:nvCxnSpPr>
          <p:spPr bwMode="auto">
            <a:xfrm>
              <a:off x="6084888" y="2146300"/>
              <a:ext cx="431800" cy="0"/>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0" name="Elbow Connector 21"/>
            <p:cNvCxnSpPr>
              <a:cxnSpLocks noChangeShapeType="1"/>
            </p:cNvCxnSpPr>
            <p:nvPr/>
          </p:nvCxnSpPr>
          <p:spPr bwMode="auto">
            <a:xfrm rot="5400000">
              <a:off x="814685" y="3213875"/>
              <a:ext cx="1184275" cy="6350"/>
            </a:xfrm>
            <a:prstGeom prst="bentConnector3">
              <a:avLst>
                <a:gd name="adj1" fmla="val 50000"/>
              </a:avLst>
            </a:prstGeom>
            <a:noFill/>
            <a:ln w="34925" algn="ctr">
              <a:solidFill>
                <a:srgbClr val="FF000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1" name="Elbow Connector 24"/>
            <p:cNvCxnSpPr>
              <a:cxnSpLocks noChangeShapeType="1"/>
              <a:stCxn id="8" idx="2"/>
              <a:endCxn id="40" idx="0"/>
            </p:cNvCxnSpPr>
            <p:nvPr/>
          </p:nvCxnSpPr>
          <p:spPr bwMode="auto">
            <a:xfrm rot="16200000" flipH="1">
              <a:off x="3402410" y="2475310"/>
              <a:ext cx="792162" cy="1115218"/>
            </a:xfrm>
            <a:prstGeom prst="bentConnector3">
              <a:avLst>
                <a:gd name="adj1" fmla="val 50000"/>
              </a:avLst>
            </a:prstGeom>
            <a:noFill/>
            <a:ln w="34925" algn="ctr">
              <a:solidFill>
                <a:srgbClr val="FFC00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Rounded Rectangle 26"/>
            <p:cNvSpPr>
              <a:spLocks noChangeArrowheads="1"/>
            </p:cNvSpPr>
            <p:nvPr/>
          </p:nvSpPr>
          <p:spPr bwMode="auto">
            <a:xfrm>
              <a:off x="557213" y="3814763"/>
              <a:ext cx="1959768" cy="1054100"/>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latin typeface="Arial" charset="0"/>
                </a:rPr>
                <a:t>Army Gp A Reserve Soldier Service </a:t>
              </a:r>
            </a:p>
          </p:txBody>
        </p:sp>
        <p:cxnSp>
          <p:nvCxnSpPr>
            <p:cNvPr id="23" name="Elbow Connector 31"/>
            <p:cNvCxnSpPr>
              <a:cxnSpLocks noChangeShapeType="1"/>
            </p:cNvCxnSpPr>
            <p:nvPr/>
          </p:nvCxnSpPr>
          <p:spPr bwMode="auto">
            <a:xfrm rot="5400000" flipH="1" flipV="1">
              <a:off x="5156994" y="2921794"/>
              <a:ext cx="930275" cy="373063"/>
            </a:xfrm>
            <a:prstGeom prst="bentConnector3">
              <a:avLst>
                <a:gd name="adj1" fmla="val -1907"/>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24" name="Elbow Connector 34"/>
            <p:cNvCxnSpPr>
              <a:cxnSpLocks noChangeShapeType="1"/>
              <a:stCxn id="28" idx="2"/>
            </p:cNvCxnSpPr>
            <p:nvPr/>
          </p:nvCxnSpPr>
          <p:spPr bwMode="auto">
            <a:xfrm rot="5400000">
              <a:off x="5821484" y="2521599"/>
              <a:ext cx="1191178" cy="1997869"/>
            </a:xfrm>
            <a:prstGeom prst="bentConnector2">
              <a:avLst/>
            </a:prstGeom>
            <a:noFill/>
            <a:ln w="34925" algn="ctr">
              <a:solidFill>
                <a:srgbClr val="FFC00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8" name="TextBox 41"/>
            <p:cNvSpPr txBox="1">
              <a:spLocks noChangeArrowheads="1"/>
            </p:cNvSpPr>
            <p:nvPr/>
          </p:nvSpPr>
          <p:spPr bwMode="auto">
            <a:xfrm>
              <a:off x="6588125" y="2648719"/>
              <a:ext cx="1655763" cy="276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RMAS 1 Med Issues</a:t>
              </a:r>
            </a:p>
          </p:txBody>
        </p:sp>
        <p:sp>
          <p:nvSpPr>
            <p:cNvPr id="29" name="TextBox 42"/>
            <p:cNvSpPr txBox="1">
              <a:spLocks noChangeArrowheads="1"/>
            </p:cNvSpPr>
            <p:nvPr/>
          </p:nvSpPr>
          <p:spPr bwMode="auto">
            <a:xfrm>
              <a:off x="1767262" y="2708275"/>
              <a:ext cx="1396207"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Medically</a:t>
              </a:r>
            </a:p>
            <a:p>
              <a:pPr eaLnBrk="1" hangingPunct="1">
                <a:spcAft>
                  <a:spcPct val="0"/>
                </a:spcAft>
                <a:buClrTx/>
                <a:buFontTx/>
                <a:buNone/>
              </a:pPr>
              <a:r>
                <a:rPr lang="en-GB" altLang="en-US" sz="1100" dirty="0">
                  <a:latin typeface="Arial" charset="0"/>
                </a:rPr>
                <a:t>Not Suitable</a:t>
              </a:r>
            </a:p>
          </p:txBody>
        </p:sp>
        <p:sp>
          <p:nvSpPr>
            <p:cNvPr id="30" name="TextBox 43"/>
            <p:cNvSpPr txBox="1">
              <a:spLocks noChangeArrowheads="1"/>
            </p:cNvSpPr>
            <p:nvPr/>
          </p:nvSpPr>
          <p:spPr bwMode="auto">
            <a:xfrm>
              <a:off x="267471" y="2679303"/>
              <a:ext cx="1280193"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Below Quality Line</a:t>
              </a:r>
            </a:p>
          </p:txBody>
        </p:sp>
        <p:sp>
          <p:nvSpPr>
            <p:cNvPr id="31" name="TextBox 44"/>
            <p:cNvSpPr txBox="1">
              <a:spLocks noChangeArrowheads="1"/>
            </p:cNvSpPr>
            <p:nvPr/>
          </p:nvSpPr>
          <p:spPr bwMode="auto">
            <a:xfrm>
              <a:off x="3238500" y="2636838"/>
              <a:ext cx="1404938"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Medical Referral / Deferral</a:t>
              </a:r>
            </a:p>
          </p:txBody>
        </p:sp>
        <p:sp>
          <p:nvSpPr>
            <p:cNvPr id="35" name="Rounded Rectangle 61"/>
            <p:cNvSpPr>
              <a:spLocks noChangeArrowheads="1"/>
            </p:cNvSpPr>
            <p:nvPr/>
          </p:nvSpPr>
          <p:spPr bwMode="auto">
            <a:xfrm>
              <a:off x="4141788" y="4508500"/>
              <a:ext cx="1584325" cy="811213"/>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a:latin typeface="Arial" charset="0"/>
                </a:rPr>
                <a:t>Reserve Potential Officer</a:t>
              </a:r>
            </a:p>
          </p:txBody>
        </p:sp>
        <p:cxnSp>
          <p:nvCxnSpPr>
            <p:cNvPr id="36" name="Straight Arrow Connector 63"/>
            <p:cNvCxnSpPr>
              <a:cxnSpLocks noChangeShapeType="1"/>
            </p:cNvCxnSpPr>
            <p:nvPr/>
          </p:nvCxnSpPr>
          <p:spPr bwMode="auto">
            <a:xfrm>
              <a:off x="4643438" y="4221163"/>
              <a:ext cx="0" cy="303212"/>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7" name="Rounded Rectangle 64"/>
            <p:cNvSpPr>
              <a:spLocks noChangeArrowheads="1"/>
            </p:cNvSpPr>
            <p:nvPr/>
          </p:nvSpPr>
          <p:spPr bwMode="auto">
            <a:xfrm>
              <a:off x="6156325" y="4545013"/>
              <a:ext cx="1584325" cy="468312"/>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a:latin typeface="Arial" charset="0"/>
                </a:rPr>
                <a:t>AOSB</a:t>
              </a:r>
            </a:p>
          </p:txBody>
        </p:sp>
        <p:cxnSp>
          <p:nvCxnSpPr>
            <p:cNvPr id="38" name="Straight Arrow Connector 65"/>
            <p:cNvCxnSpPr>
              <a:cxnSpLocks noChangeShapeType="1"/>
            </p:cNvCxnSpPr>
            <p:nvPr/>
          </p:nvCxnSpPr>
          <p:spPr bwMode="auto">
            <a:xfrm>
              <a:off x="5726113" y="4776788"/>
              <a:ext cx="431800" cy="0"/>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39" name="Elbow Connector 67"/>
            <p:cNvCxnSpPr>
              <a:cxnSpLocks noChangeShapeType="1"/>
              <a:stCxn id="37" idx="3"/>
              <a:endCxn id="17" idx="3"/>
            </p:cNvCxnSpPr>
            <p:nvPr/>
          </p:nvCxnSpPr>
          <p:spPr bwMode="auto">
            <a:xfrm flipV="1">
              <a:off x="7740650" y="2174875"/>
              <a:ext cx="360363" cy="2603500"/>
            </a:xfrm>
            <a:prstGeom prst="bentConnector3">
              <a:avLst>
                <a:gd name="adj1" fmla="val 16349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Rounded Rectangle 39"/>
            <p:cNvSpPr/>
            <p:nvPr/>
          </p:nvSpPr>
          <p:spPr bwMode="auto">
            <a:xfrm>
              <a:off x="3276600" y="3429000"/>
              <a:ext cx="2159000" cy="792163"/>
            </a:xfrm>
            <a:prstGeom prst="roundRect">
              <a:avLst/>
            </a:prstGeom>
            <a:solidFill>
              <a:srgbClr val="0000FF"/>
            </a:solidFill>
            <a:ln w="9525" cap="flat" cmpd="sng" algn="ctr">
              <a:solidFill>
                <a:schemeClr val="tx1"/>
              </a:solidFill>
              <a:prstDash val="solid"/>
              <a:round/>
              <a:headEnd type="none" w="med" len="med"/>
              <a:tailEnd type="none" w="med" len="med"/>
            </a:ln>
            <a:effectLst/>
            <a:extLst/>
          </p:spPr>
          <p:txBody>
            <a:bodyPr/>
            <a:lstStyle/>
            <a:p>
              <a:pPr algn="ctr">
                <a:defRPr/>
              </a:pPr>
              <a:r>
                <a:rPr lang="en-GB" sz="1400" b="1" dirty="0">
                  <a:solidFill>
                    <a:schemeClr val="bg1"/>
                  </a:solidFill>
                  <a:latin typeface="Arial" pitchFamily="34" charset="0"/>
                  <a:cs typeface="Arial" pitchFamily="34" charset="0"/>
                </a:rPr>
                <a:t>160X Young Officer Development Adviser</a:t>
              </a:r>
            </a:p>
          </p:txBody>
        </p:sp>
        <p:sp>
          <p:nvSpPr>
            <p:cNvPr id="43" name="TextBox 42"/>
            <p:cNvSpPr txBox="1"/>
            <p:nvPr/>
          </p:nvSpPr>
          <p:spPr>
            <a:xfrm>
              <a:off x="1764423" y="3356992"/>
              <a:ext cx="1883172" cy="276999"/>
            </a:xfrm>
            <a:prstGeom prst="rect">
              <a:avLst/>
            </a:prstGeom>
            <a:noFill/>
          </p:spPr>
          <p:txBody>
            <a:bodyPr wrap="square" rtlCol="0">
              <a:spAutoFit/>
            </a:bodyPr>
            <a:lstStyle/>
            <a:p>
              <a:r>
                <a:rPr lang="en-GB" sz="1100" dirty="0"/>
                <a:t>Below Quota</a:t>
              </a:r>
            </a:p>
          </p:txBody>
        </p:sp>
        <p:cxnSp>
          <p:nvCxnSpPr>
            <p:cNvPr id="44" name="Elbow Connector 43"/>
            <p:cNvCxnSpPr/>
            <p:nvPr/>
          </p:nvCxnSpPr>
          <p:spPr bwMode="auto">
            <a:xfrm>
              <a:off x="1675210" y="2636837"/>
              <a:ext cx="1618456" cy="1011635"/>
            </a:xfrm>
            <a:prstGeom prst="bentConnector3">
              <a:avLst>
                <a:gd name="adj1" fmla="val -297"/>
              </a:avLst>
            </a:prstGeom>
            <a:solidFill>
              <a:schemeClr val="accent1"/>
            </a:solidFill>
            <a:ln w="31750" cap="flat" cmpd="sng" algn="ctr">
              <a:solidFill>
                <a:srgbClr val="FFC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5" name="TextBox 56"/>
            <p:cNvSpPr txBox="1">
              <a:spLocks noChangeArrowheads="1"/>
            </p:cNvSpPr>
            <p:nvPr/>
          </p:nvSpPr>
          <p:spPr bwMode="auto">
            <a:xfrm>
              <a:off x="4572000" y="2636912"/>
              <a:ext cx="1511300" cy="646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RMAS Reconciliation/</a:t>
              </a:r>
            </a:p>
            <a:p>
              <a:pPr eaLnBrk="1" hangingPunct="1">
                <a:spcAft>
                  <a:spcPct val="0"/>
                </a:spcAft>
                <a:buClrTx/>
                <a:buFontTx/>
                <a:buNone/>
              </a:pPr>
              <a:r>
                <a:rPr lang="en-GB" altLang="en-US" sz="1100" dirty="0">
                  <a:latin typeface="Arial" charset="0"/>
                </a:rPr>
                <a:t>Med Suitable</a:t>
              </a:r>
            </a:p>
          </p:txBody>
        </p:sp>
        <p:cxnSp>
          <p:nvCxnSpPr>
            <p:cNvPr id="46" name="Elbow Connector 45"/>
            <p:cNvCxnSpPr>
              <a:endCxn id="40" idx="3"/>
            </p:cNvCxnSpPr>
            <p:nvPr/>
          </p:nvCxnSpPr>
          <p:spPr bwMode="auto">
            <a:xfrm rot="5400000">
              <a:off x="5088722" y="2971791"/>
              <a:ext cx="1200170" cy="506413"/>
            </a:xfrm>
            <a:prstGeom prst="bentConnector2">
              <a:avLst/>
            </a:prstGeom>
            <a:solidFill>
              <a:schemeClr val="accent1"/>
            </a:solidFill>
            <a:ln w="31750" cap="flat" cmpd="sng" algn="ctr">
              <a:solidFill>
                <a:srgbClr val="FFC000"/>
              </a:solidFill>
              <a:prstDash val="solid"/>
              <a:round/>
              <a:headEnd type="none" w="med" len="med"/>
              <a:tailEnd type="arrow"/>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7" name="TextBox 41"/>
            <p:cNvSpPr txBox="1">
              <a:spLocks noChangeArrowheads="1"/>
            </p:cNvSpPr>
            <p:nvPr/>
          </p:nvSpPr>
          <p:spPr bwMode="auto">
            <a:xfrm>
              <a:off x="5912643" y="3550899"/>
              <a:ext cx="1655763" cy="2769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100" dirty="0">
                  <a:latin typeface="Arial" charset="0"/>
                </a:rPr>
                <a:t>FTA</a:t>
              </a:r>
            </a:p>
          </p:txBody>
        </p:sp>
      </p:grpSp>
    </p:spTree>
    <p:extLst>
      <p:ext uri="{BB962C8B-B14F-4D97-AF65-F5344CB8AC3E}">
        <p14:creationId xmlns:p14="http://schemas.microsoft.com/office/powerpoint/2010/main" val="1563130986"/>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1251799" cy="313932"/>
          </a:xfrm>
        </p:spPr>
        <p:txBody>
          <a:bodyPr/>
          <a:lstStyle/>
          <a:p>
            <a:r>
              <a:rPr lang="en-GB" dirty="0"/>
              <a:t>Wales </a:t>
            </a:r>
            <a:r>
              <a:rPr lang="en-GB" dirty="0" err="1"/>
              <a:t>uotc</a:t>
            </a:r>
            <a:endParaRPr lang="en-GB" dirty="0"/>
          </a:p>
        </p:txBody>
      </p:sp>
      <p:sp>
        <p:nvSpPr>
          <p:cNvPr id="3" name="Text Placeholder 2"/>
          <p:cNvSpPr>
            <a:spLocks noGrp="1"/>
          </p:cNvSpPr>
          <p:nvPr>
            <p:ph type="body" sz="quarter" idx="11"/>
          </p:nvPr>
        </p:nvSpPr>
        <p:spPr>
          <a:xfrm>
            <a:off x="576000" y="561128"/>
            <a:ext cx="3185149" cy="405102"/>
          </a:xfrm>
        </p:spPr>
        <p:txBody>
          <a:bodyPr/>
          <a:lstStyle/>
          <a:p>
            <a:r>
              <a:rPr lang="en-GB" dirty="0"/>
              <a:t>Wales UOTC Syllabus</a:t>
            </a:r>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sp>
        <p:nvSpPr>
          <p:cNvPr id="35" name="Rounded Rectangle 3"/>
          <p:cNvSpPr>
            <a:spLocks noChangeArrowheads="1"/>
          </p:cNvSpPr>
          <p:nvPr/>
        </p:nvSpPr>
        <p:spPr bwMode="auto">
          <a:xfrm>
            <a:off x="109389" y="1952095"/>
            <a:ext cx="1477962" cy="890518"/>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A</a:t>
            </a:r>
          </a:p>
          <a:p>
            <a:pPr algn="ctr" eaLnBrk="1" hangingPunct="1">
              <a:spcAft>
                <a:spcPct val="0"/>
              </a:spcAft>
              <a:buClrTx/>
              <a:buFontTx/>
              <a:buNone/>
            </a:pPr>
            <a:r>
              <a:rPr lang="en-GB" altLang="en-US" sz="1200" dirty="0">
                <a:solidFill>
                  <a:srgbClr val="4D4D4D"/>
                </a:solidFill>
                <a:latin typeface="Arial" charset="0"/>
              </a:rPr>
              <a:t>7 WEs</a:t>
            </a:r>
            <a:endParaRPr lang="en-GB" altLang="en-US" sz="1200" b="1" dirty="0">
              <a:solidFill>
                <a:srgbClr val="4D4D4D"/>
              </a:solidFill>
              <a:latin typeface="Arial" charset="0"/>
            </a:endParaRPr>
          </a:p>
          <a:p>
            <a:pPr algn="ctr" eaLnBrk="1" hangingPunct="1">
              <a:spcAft>
                <a:spcPct val="0"/>
              </a:spcAft>
              <a:buClrTx/>
              <a:buFontTx/>
              <a:buNone/>
            </a:pPr>
            <a:r>
              <a:rPr lang="en-GB" altLang="en-US" sz="1200" dirty="0">
                <a:solidFill>
                  <a:srgbClr val="FF0000"/>
                </a:solidFill>
                <a:latin typeface="Arial" charset="0"/>
              </a:rPr>
              <a:t>Military Skills / Leadership</a:t>
            </a:r>
            <a:endParaRPr lang="en-GB" altLang="en-US" sz="1200" b="1" dirty="0">
              <a:solidFill>
                <a:srgbClr val="FF0000"/>
              </a:solidFill>
              <a:latin typeface="Arial" charset="0"/>
            </a:endParaRPr>
          </a:p>
        </p:txBody>
      </p:sp>
      <p:sp>
        <p:nvSpPr>
          <p:cNvPr id="36" name="Rounded Rectangle 4"/>
          <p:cNvSpPr>
            <a:spLocks noChangeArrowheads="1"/>
          </p:cNvSpPr>
          <p:nvPr/>
        </p:nvSpPr>
        <p:spPr bwMode="auto">
          <a:xfrm>
            <a:off x="1947714" y="1966050"/>
            <a:ext cx="1566862" cy="850141"/>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B</a:t>
            </a:r>
          </a:p>
          <a:p>
            <a:pPr algn="ctr" eaLnBrk="1" hangingPunct="1">
              <a:spcAft>
                <a:spcPct val="0"/>
              </a:spcAft>
              <a:buClrTx/>
              <a:buFontTx/>
              <a:buNone/>
            </a:pPr>
            <a:r>
              <a:rPr lang="en-US" altLang="en-US" sz="1200" dirty="0">
                <a:solidFill>
                  <a:srgbClr val="4D4D4D"/>
                </a:solidFill>
                <a:latin typeface="Arial" charset="0"/>
              </a:rPr>
              <a:t>7 WEs</a:t>
            </a:r>
          </a:p>
          <a:p>
            <a:pPr algn="ctr" eaLnBrk="1" hangingPunct="1">
              <a:spcAft>
                <a:spcPct val="0"/>
              </a:spcAft>
              <a:buClrTx/>
              <a:buFontTx/>
              <a:buNone/>
            </a:pPr>
            <a:r>
              <a:rPr lang="en-GB" altLang="en-US" sz="1200" b="1" dirty="0">
                <a:solidFill>
                  <a:srgbClr val="FF0000"/>
                </a:solidFill>
                <a:latin typeface="Arial" charset="0"/>
              </a:rPr>
              <a:t>Tactical Command 1</a:t>
            </a:r>
          </a:p>
        </p:txBody>
      </p:sp>
      <p:cxnSp>
        <p:nvCxnSpPr>
          <p:cNvPr id="37" name="Straight Arrow Connector 6"/>
          <p:cNvCxnSpPr>
            <a:cxnSpLocks noChangeShapeType="1"/>
            <a:stCxn id="35" idx="3"/>
            <a:endCxn id="36" idx="1"/>
          </p:cNvCxnSpPr>
          <p:nvPr/>
        </p:nvCxnSpPr>
        <p:spPr bwMode="auto">
          <a:xfrm flipV="1">
            <a:off x="1587351" y="2391121"/>
            <a:ext cx="360363" cy="6233"/>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38" name="Rounded Rectangle 7"/>
          <p:cNvSpPr>
            <a:spLocks noChangeArrowheads="1"/>
          </p:cNvSpPr>
          <p:nvPr/>
        </p:nvSpPr>
        <p:spPr bwMode="auto">
          <a:xfrm>
            <a:off x="3964781" y="1952839"/>
            <a:ext cx="1295400" cy="850140"/>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C</a:t>
            </a:r>
          </a:p>
          <a:p>
            <a:pPr algn="ctr" eaLnBrk="1" hangingPunct="1">
              <a:spcAft>
                <a:spcPct val="0"/>
              </a:spcAft>
              <a:buClrTx/>
              <a:buFontTx/>
              <a:buNone/>
            </a:pPr>
            <a:r>
              <a:rPr lang="en-GB" altLang="en-US" sz="1200" dirty="0">
                <a:solidFill>
                  <a:srgbClr val="4D4D4D"/>
                </a:solidFill>
                <a:latin typeface="Arial" charset="0"/>
              </a:rPr>
              <a:t>2 </a:t>
            </a:r>
            <a:r>
              <a:rPr lang="en-GB" altLang="en-US" sz="1200" dirty="0" err="1">
                <a:solidFill>
                  <a:srgbClr val="4D4D4D"/>
                </a:solidFill>
                <a:latin typeface="Arial" charset="0"/>
              </a:rPr>
              <a:t>Wks</a:t>
            </a:r>
            <a:r>
              <a:rPr lang="en-GB" altLang="en-US" sz="1200" dirty="0">
                <a:solidFill>
                  <a:srgbClr val="4D4D4D"/>
                </a:solidFill>
                <a:latin typeface="Arial" charset="0"/>
              </a:rPr>
              <a:t> RMAS</a:t>
            </a:r>
          </a:p>
          <a:p>
            <a:pPr algn="ctr" eaLnBrk="1" hangingPunct="1">
              <a:spcAft>
                <a:spcPct val="0"/>
              </a:spcAft>
              <a:buClrTx/>
              <a:buFontTx/>
              <a:buNone/>
            </a:pPr>
            <a:r>
              <a:rPr lang="en-GB" altLang="en-US" sz="1200" dirty="0">
                <a:solidFill>
                  <a:srgbClr val="FF0000"/>
                </a:solidFill>
                <a:latin typeface="Arial" charset="0"/>
              </a:rPr>
              <a:t>Tactical Command 2</a:t>
            </a:r>
          </a:p>
          <a:p>
            <a:pPr algn="ctr" eaLnBrk="1" hangingPunct="1">
              <a:spcAft>
                <a:spcPct val="0"/>
              </a:spcAft>
              <a:buClrTx/>
              <a:buFontTx/>
              <a:buNone/>
            </a:pPr>
            <a:endParaRPr lang="en-GB" altLang="en-US" sz="1600" b="1" dirty="0">
              <a:solidFill>
                <a:srgbClr val="4D4D4D"/>
              </a:solidFill>
              <a:latin typeface="Arial" charset="0"/>
            </a:endParaRPr>
          </a:p>
        </p:txBody>
      </p:sp>
      <p:cxnSp>
        <p:nvCxnSpPr>
          <p:cNvPr id="39" name="Straight Arrow Connector 8"/>
          <p:cNvCxnSpPr>
            <a:cxnSpLocks noChangeShapeType="1"/>
            <a:stCxn id="36" idx="3"/>
            <a:endCxn id="38" idx="1"/>
          </p:cNvCxnSpPr>
          <p:nvPr/>
        </p:nvCxnSpPr>
        <p:spPr bwMode="auto">
          <a:xfrm flipV="1">
            <a:off x="3514576" y="2377909"/>
            <a:ext cx="450205" cy="13212"/>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0" name="Rounded Rectangle 9"/>
          <p:cNvSpPr>
            <a:spLocks noChangeArrowheads="1"/>
          </p:cNvSpPr>
          <p:nvPr/>
        </p:nvSpPr>
        <p:spPr bwMode="auto">
          <a:xfrm>
            <a:off x="39539" y="980728"/>
            <a:ext cx="9037637" cy="2376488"/>
          </a:xfrm>
          <a:prstGeom prst="roundRect">
            <a:avLst>
              <a:gd name="adj" fmla="val 16667"/>
            </a:avLst>
          </a:prstGeom>
          <a:noFill/>
          <a:ln w="3175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sp>
        <p:nvSpPr>
          <p:cNvPr id="41" name="TextBox 12"/>
          <p:cNvSpPr txBox="1">
            <a:spLocks noChangeArrowheads="1"/>
          </p:cNvSpPr>
          <p:nvPr/>
        </p:nvSpPr>
        <p:spPr bwMode="auto">
          <a:xfrm>
            <a:off x="436414" y="1016214"/>
            <a:ext cx="1582737"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800" u="sng">
                <a:solidFill>
                  <a:srgbClr val="4D4D4D"/>
                </a:solidFill>
                <a:latin typeface="Arial" charset="0"/>
              </a:rPr>
              <a:t>Normal</a:t>
            </a:r>
          </a:p>
        </p:txBody>
      </p:sp>
      <p:sp>
        <p:nvSpPr>
          <p:cNvPr id="42" name="Rounded Rectangle 14"/>
          <p:cNvSpPr>
            <a:spLocks noChangeArrowheads="1"/>
          </p:cNvSpPr>
          <p:nvPr/>
        </p:nvSpPr>
        <p:spPr bwMode="auto">
          <a:xfrm>
            <a:off x="5530701" y="2024103"/>
            <a:ext cx="1296988" cy="716167"/>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D</a:t>
            </a:r>
          </a:p>
          <a:p>
            <a:pPr algn="ctr" eaLnBrk="1" hangingPunct="1">
              <a:spcAft>
                <a:spcPct val="0"/>
              </a:spcAft>
              <a:buClrTx/>
              <a:buFontTx/>
              <a:buNone/>
            </a:pPr>
            <a:r>
              <a:rPr lang="en-GB" altLang="en-US" sz="1200" dirty="0">
                <a:solidFill>
                  <a:srgbClr val="4D4D4D"/>
                </a:solidFill>
                <a:latin typeface="Arial" charset="0"/>
              </a:rPr>
              <a:t>9 Days RMAS</a:t>
            </a:r>
          </a:p>
          <a:p>
            <a:pPr algn="ctr" eaLnBrk="1" hangingPunct="1">
              <a:spcAft>
                <a:spcPct val="0"/>
              </a:spcAft>
              <a:buClrTx/>
              <a:buFontTx/>
              <a:buNone/>
            </a:pPr>
            <a:r>
              <a:rPr lang="en-GB" altLang="en-US" sz="1200" dirty="0">
                <a:solidFill>
                  <a:srgbClr val="FF0000"/>
                </a:solidFill>
                <a:latin typeface="Arial" charset="0"/>
              </a:rPr>
              <a:t>CLM </a:t>
            </a:r>
          </a:p>
          <a:p>
            <a:pPr algn="ctr" eaLnBrk="1" hangingPunct="1">
              <a:spcAft>
                <a:spcPct val="0"/>
              </a:spcAft>
              <a:buClrTx/>
              <a:buFontTx/>
              <a:buNone/>
            </a:pPr>
            <a:endParaRPr lang="en-GB" altLang="en-US" sz="1600" b="1" dirty="0">
              <a:solidFill>
                <a:srgbClr val="4D4D4D"/>
              </a:solidFill>
              <a:latin typeface="Arial" charset="0"/>
            </a:endParaRPr>
          </a:p>
          <a:p>
            <a:pPr algn="ctr" eaLnBrk="1" hangingPunct="1">
              <a:spcAft>
                <a:spcPct val="0"/>
              </a:spcAft>
              <a:buClrTx/>
              <a:buFontTx/>
              <a:buNone/>
            </a:pPr>
            <a:endParaRPr lang="en-GB" altLang="en-US" sz="1600" b="1" dirty="0">
              <a:solidFill>
                <a:srgbClr val="4D4D4D"/>
              </a:solidFill>
              <a:latin typeface="Arial" charset="0"/>
            </a:endParaRPr>
          </a:p>
        </p:txBody>
      </p:sp>
      <p:cxnSp>
        <p:nvCxnSpPr>
          <p:cNvPr id="43" name="Straight Arrow Connector 15"/>
          <p:cNvCxnSpPr>
            <a:cxnSpLocks noChangeShapeType="1"/>
            <a:stCxn id="38" idx="3"/>
            <a:endCxn id="42" idx="1"/>
          </p:cNvCxnSpPr>
          <p:nvPr/>
        </p:nvCxnSpPr>
        <p:spPr bwMode="auto">
          <a:xfrm>
            <a:off x="5260181" y="2377909"/>
            <a:ext cx="270520" cy="4278"/>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44" name="TextBox 17"/>
          <p:cNvSpPr txBox="1">
            <a:spLocks noChangeArrowheads="1"/>
          </p:cNvSpPr>
          <p:nvPr/>
        </p:nvSpPr>
        <p:spPr bwMode="auto">
          <a:xfrm>
            <a:off x="291951" y="3523538"/>
            <a:ext cx="2381250"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800" u="sng" dirty="0">
                <a:solidFill>
                  <a:srgbClr val="4D4D4D"/>
                </a:solidFill>
                <a:latin typeface="Arial" charset="0"/>
              </a:rPr>
              <a:t>Fast Track</a:t>
            </a:r>
          </a:p>
        </p:txBody>
      </p:sp>
      <p:sp>
        <p:nvSpPr>
          <p:cNvPr id="45" name="TextBox 42"/>
          <p:cNvSpPr txBox="1">
            <a:spLocks noChangeArrowheads="1"/>
          </p:cNvSpPr>
          <p:nvPr/>
        </p:nvSpPr>
        <p:spPr bwMode="auto">
          <a:xfrm>
            <a:off x="1195586" y="1592477"/>
            <a:ext cx="1184275"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dirty="0">
                <a:solidFill>
                  <a:srgbClr val="4D4D4D"/>
                </a:solidFill>
                <a:latin typeface="Arial" charset="0"/>
              </a:rPr>
              <a:t>Performance review</a:t>
            </a:r>
          </a:p>
        </p:txBody>
      </p:sp>
      <p:sp>
        <p:nvSpPr>
          <p:cNvPr id="46" name="TextBox 43"/>
          <p:cNvSpPr txBox="1">
            <a:spLocks noChangeArrowheads="1"/>
          </p:cNvSpPr>
          <p:nvPr/>
        </p:nvSpPr>
        <p:spPr bwMode="auto">
          <a:xfrm>
            <a:off x="436414" y="1304023"/>
            <a:ext cx="74771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400" b="1" dirty="0">
                <a:solidFill>
                  <a:srgbClr val="4D4D4D"/>
                </a:solidFill>
                <a:latin typeface="Arial" charset="0"/>
              </a:rPr>
              <a:t>Year 1</a:t>
            </a:r>
          </a:p>
        </p:txBody>
      </p:sp>
      <p:sp>
        <p:nvSpPr>
          <p:cNvPr id="76" name="Rounded Rectangle 64"/>
          <p:cNvSpPr>
            <a:spLocks noChangeArrowheads="1"/>
          </p:cNvSpPr>
          <p:nvPr/>
        </p:nvSpPr>
        <p:spPr bwMode="auto">
          <a:xfrm>
            <a:off x="788044" y="2979952"/>
            <a:ext cx="1030288" cy="339725"/>
          </a:xfrm>
          <a:prstGeom prst="roundRect">
            <a:avLst>
              <a:gd name="adj" fmla="val 16667"/>
            </a:avLst>
          </a:prstGeom>
          <a:solidFill>
            <a:srgbClr val="FFFF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b="1">
                <a:solidFill>
                  <a:srgbClr val="4D4D4D"/>
                </a:solidFill>
                <a:latin typeface="Arial" charset="0"/>
              </a:rPr>
              <a:t>AOSB Briefing</a:t>
            </a:r>
          </a:p>
        </p:txBody>
      </p:sp>
      <p:sp>
        <p:nvSpPr>
          <p:cNvPr id="77" name="Rounded Rectangle 64"/>
          <p:cNvSpPr>
            <a:spLocks noChangeArrowheads="1"/>
          </p:cNvSpPr>
          <p:nvPr/>
        </p:nvSpPr>
        <p:spPr bwMode="auto">
          <a:xfrm>
            <a:off x="7356351" y="1556792"/>
            <a:ext cx="1608137" cy="1655761"/>
          </a:xfrm>
          <a:prstGeom prst="roundRect">
            <a:avLst>
              <a:gd name="adj" fmla="val 16667"/>
            </a:avLst>
          </a:prstGeom>
          <a:solidFill>
            <a:srgbClr val="FFC0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None/>
              <a:defRPr/>
            </a:pPr>
            <a:r>
              <a:rPr lang="en-GB" altLang="en-US" sz="1400" b="1" dirty="0">
                <a:solidFill>
                  <a:srgbClr val="4D4D4D"/>
                </a:solidFill>
                <a:latin typeface="Arial" charset="0"/>
              </a:rPr>
              <a:t>Reserve Commission:</a:t>
            </a:r>
          </a:p>
          <a:p>
            <a:pPr marL="285750" indent="-285750" eaLnBrk="1" hangingPunct="1">
              <a:spcAft>
                <a:spcPct val="0"/>
              </a:spcAft>
              <a:buClrTx/>
              <a:buFontTx/>
              <a:buChar char="-"/>
              <a:defRPr/>
            </a:pPr>
            <a:r>
              <a:rPr lang="en-GB" altLang="en-US" sz="1400" dirty="0">
                <a:solidFill>
                  <a:srgbClr val="4D4D4D"/>
                </a:solidFill>
                <a:latin typeface="Arial" charset="0"/>
              </a:rPr>
              <a:t>Gp A Unit</a:t>
            </a:r>
          </a:p>
          <a:p>
            <a:pPr marL="285750" indent="-285750" eaLnBrk="1" hangingPunct="1">
              <a:spcAft>
                <a:spcPct val="0"/>
              </a:spcAft>
              <a:buClrTx/>
              <a:buFontTx/>
              <a:buChar char="-"/>
              <a:defRPr/>
            </a:pPr>
            <a:r>
              <a:rPr lang="en-GB" altLang="en-US" sz="1400" dirty="0">
                <a:solidFill>
                  <a:srgbClr val="4D4D4D"/>
                </a:solidFill>
                <a:latin typeface="Arial" charset="0"/>
              </a:rPr>
              <a:t>ARRG 4</a:t>
            </a:r>
          </a:p>
          <a:p>
            <a:pPr marL="285750" indent="-285750" eaLnBrk="1" hangingPunct="1">
              <a:spcAft>
                <a:spcPct val="0"/>
              </a:spcAft>
              <a:buClrTx/>
              <a:buFontTx/>
              <a:buChar char="-"/>
              <a:defRPr/>
            </a:pPr>
            <a:r>
              <a:rPr lang="en-GB" altLang="en-US" sz="1400" dirty="0">
                <a:solidFill>
                  <a:srgbClr val="4D4D4D"/>
                </a:solidFill>
                <a:latin typeface="Arial" charset="0"/>
              </a:rPr>
              <a:t>Resign</a:t>
            </a:r>
          </a:p>
          <a:p>
            <a:pPr marL="285750" indent="-285750" eaLnBrk="1" hangingPunct="1">
              <a:spcAft>
                <a:spcPct val="0"/>
              </a:spcAft>
              <a:buClrTx/>
              <a:buFontTx/>
              <a:buChar char="-"/>
              <a:defRPr/>
            </a:pPr>
            <a:r>
              <a:rPr lang="en-GB" altLang="en-US" sz="1400" dirty="0">
                <a:solidFill>
                  <a:srgbClr val="4D4D4D"/>
                </a:solidFill>
                <a:latin typeface="Arial" charset="0"/>
              </a:rPr>
              <a:t>Go Regular</a:t>
            </a:r>
            <a:endParaRPr lang="en-GB" altLang="en-US" sz="1400" b="1" dirty="0">
              <a:solidFill>
                <a:srgbClr val="4D4D4D"/>
              </a:solidFill>
              <a:latin typeface="Arial" charset="0"/>
            </a:endParaRPr>
          </a:p>
        </p:txBody>
      </p:sp>
      <p:sp>
        <p:nvSpPr>
          <p:cNvPr id="78" name="TextBox 43"/>
          <p:cNvSpPr txBox="1">
            <a:spLocks noChangeArrowheads="1"/>
          </p:cNvSpPr>
          <p:nvPr/>
        </p:nvSpPr>
        <p:spPr bwMode="auto">
          <a:xfrm>
            <a:off x="2319189" y="1304023"/>
            <a:ext cx="708025"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400" b="1" dirty="0">
                <a:solidFill>
                  <a:srgbClr val="4D4D4D"/>
                </a:solidFill>
                <a:latin typeface="Arial" charset="0"/>
              </a:rPr>
              <a:t>Year 2</a:t>
            </a:r>
          </a:p>
        </p:txBody>
      </p:sp>
      <p:sp>
        <p:nvSpPr>
          <p:cNvPr id="79" name="TextBox 43"/>
          <p:cNvSpPr txBox="1">
            <a:spLocks noChangeArrowheads="1"/>
          </p:cNvSpPr>
          <p:nvPr/>
        </p:nvSpPr>
        <p:spPr bwMode="auto">
          <a:xfrm>
            <a:off x="5878364" y="1304023"/>
            <a:ext cx="893762"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400" b="1" dirty="0">
                <a:solidFill>
                  <a:srgbClr val="4D4D4D"/>
                </a:solidFill>
                <a:latin typeface="Arial" charset="0"/>
              </a:rPr>
              <a:t>Year 3</a:t>
            </a:r>
          </a:p>
        </p:txBody>
      </p:sp>
      <p:cxnSp>
        <p:nvCxnSpPr>
          <p:cNvPr id="80" name="Straight Arrow Connector 15"/>
          <p:cNvCxnSpPr>
            <a:cxnSpLocks noChangeShapeType="1"/>
            <a:endCxn id="77" idx="1"/>
          </p:cNvCxnSpPr>
          <p:nvPr/>
        </p:nvCxnSpPr>
        <p:spPr bwMode="auto">
          <a:xfrm>
            <a:off x="6835651" y="2382293"/>
            <a:ext cx="520700" cy="2380"/>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81" name="Rounded Rectangle 64"/>
          <p:cNvSpPr>
            <a:spLocks noChangeArrowheads="1"/>
          </p:cNvSpPr>
          <p:nvPr/>
        </p:nvSpPr>
        <p:spPr bwMode="auto">
          <a:xfrm>
            <a:off x="2906762" y="2979952"/>
            <a:ext cx="1057275" cy="339725"/>
          </a:xfrm>
          <a:prstGeom prst="roundRect">
            <a:avLst>
              <a:gd name="adj" fmla="val 16667"/>
            </a:avLst>
          </a:prstGeom>
          <a:solidFill>
            <a:srgbClr val="FFFF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b="1" dirty="0">
                <a:solidFill>
                  <a:srgbClr val="4D4D4D"/>
                </a:solidFill>
                <a:latin typeface="Arial" charset="0"/>
              </a:rPr>
              <a:t>AOSB Main Board</a:t>
            </a:r>
          </a:p>
        </p:txBody>
      </p:sp>
      <p:sp>
        <p:nvSpPr>
          <p:cNvPr id="82" name="TextBox 42"/>
          <p:cNvSpPr txBox="1">
            <a:spLocks noChangeArrowheads="1"/>
          </p:cNvSpPr>
          <p:nvPr/>
        </p:nvSpPr>
        <p:spPr bwMode="auto">
          <a:xfrm>
            <a:off x="3027214" y="1592477"/>
            <a:ext cx="1225550" cy="461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dirty="0">
                <a:solidFill>
                  <a:srgbClr val="4D4D4D"/>
                </a:solidFill>
                <a:latin typeface="Arial" charset="0"/>
              </a:rPr>
              <a:t>Performance review</a:t>
            </a:r>
          </a:p>
        </p:txBody>
      </p:sp>
      <p:cxnSp>
        <p:nvCxnSpPr>
          <p:cNvPr id="83" name="Straight Arrow Connector 17"/>
          <p:cNvCxnSpPr>
            <a:cxnSpLocks noChangeShapeType="1"/>
          </p:cNvCxnSpPr>
          <p:nvPr/>
        </p:nvCxnSpPr>
        <p:spPr bwMode="auto">
          <a:xfrm flipH="1">
            <a:off x="1765151" y="1952839"/>
            <a:ext cx="0" cy="269875"/>
          </a:xfrm>
          <a:prstGeom prst="straightConnector1">
            <a:avLst/>
          </a:prstGeom>
          <a:noFill/>
          <a:ln w="9525" algn="ctr">
            <a:solidFill>
              <a:schemeClr val="tx1"/>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4" name="Straight Arrow Connector 60"/>
          <p:cNvCxnSpPr>
            <a:cxnSpLocks noChangeShapeType="1"/>
          </p:cNvCxnSpPr>
          <p:nvPr/>
        </p:nvCxnSpPr>
        <p:spPr bwMode="auto">
          <a:xfrm flipH="1">
            <a:off x="3676501" y="1952839"/>
            <a:ext cx="0" cy="269875"/>
          </a:xfrm>
          <a:prstGeom prst="straightConnector1">
            <a:avLst/>
          </a:prstGeom>
          <a:noFill/>
          <a:ln w="9525" algn="ctr">
            <a:solidFill>
              <a:schemeClr val="tx1"/>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5" name="Straight Arrow Connector 6"/>
          <p:cNvCxnSpPr>
            <a:cxnSpLocks noChangeShapeType="1"/>
            <a:stCxn id="76" idx="3"/>
            <a:endCxn id="81" idx="1"/>
          </p:cNvCxnSpPr>
          <p:nvPr/>
        </p:nvCxnSpPr>
        <p:spPr bwMode="auto">
          <a:xfrm>
            <a:off x="1818332" y="3149815"/>
            <a:ext cx="1088430"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6" name="Elbow Connector 24"/>
          <p:cNvCxnSpPr>
            <a:cxnSpLocks noChangeShapeType="1"/>
            <a:stCxn id="81" idx="3"/>
            <a:endCxn id="38" idx="2"/>
          </p:cNvCxnSpPr>
          <p:nvPr/>
        </p:nvCxnSpPr>
        <p:spPr bwMode="auto">
          <a:xfrm flipV="1">
            <a:off x="3964037" y="2802979"/>
            <a:ext cx="648444" cy="346836"/>
          </a:xfrm>
          <a:prstGeom prst="bentConnector2">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7" name="Straight Arrow Connector 26"/>
          <p:cNvCxnSpPr>
            <a:cxnSpLocks noChangeShapeType="1"/>
            <a:stCxn id="46" idx="1"/>
          </p:cNvCxnSpPr>
          <p:nvPr/>
        </p:nvCxnSpPr>
        <p:spPr bwMode="auto">
          <a:xfrm flipH="1" flipV="1">
            <a:off x="147489" y="1458010"/>
            <a:ext cx="288925"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8" name="Straight Arrow Connector 71"/>
          <p:cNvCxnSpPr>
            <a:cxnSpLocks noChangeShapeType="1"/>
          </p:cNvCxnSpPr>
          <p:nvPr/>
        </p:nvCxnSpPr>
        <p:spPr bwMode="auto">
          <a:xfrm flipV="1">
            <a:off x="1184126" y="1448039"/>
            <a:ext cx="403225"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89" name="Straight Arrow Connector 74"/>
          <p:cNvCxnSpPr>
            <a:cxnSpLocks noChangeShapeType="1"/>
            <a:stCxn id="78" idx="1"/>
          </p:cNvCxnSpPr>
          <p:nvPr/>
        </p:nvCxnSpPr>
        <p:spPr bwMode="auto">
          <a:xfrm flipH="1" flipV="1">
            <a:off x="1765151" y="1448485"/>
            <a:ext cx="554038" cy="9525"/>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0" name="Straight Arrow Connector 77"/>
          <p:cNvCxnSpPr>
            <a:cxnSpLocks noChangeShapeType="1"/>
          </p:cNvCxnSpPr>
          <p:nvPr/>
        </p:nvCxnSpPr>
        <p:spPr bwMode="auto">
          <a:xfrm>
            <a:off x="3027214" y="1448039"/>
            <a:ext cx="487362"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1" name="Straight Arrow Connector 43"/>
          <p:cNvCxnSpPr>
            <a:cxnSpLocks noChangeShapeType="1"/>
          </p:cNvCxnSpPr>
          <p:nvPr/>
        </p:nvCxnSpPr>
        <p:spPr bwMode="auto">
          <a:xfrm flipH="1">
            <a:off x="3892401" y="1448039"/>
            <a:ext cx="1985963"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2" name="Straight Arrow Connector 45"/>
          <p:cNvCxnSpPr>
            <a:cxnSpLocks noChangeShapeType="1"/>
          </p:cNvCxnSpPr>
          <p:nvPr/>
        </p:nvCxnSpPr>
        <p:spPr bwMode="auto">
          <a:xfrm>
            <a:off x="6772126" y="1448039"/>
            <a:ext cx="2089150"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3" name="Rounded Rectangle 64"/>
          <p:cNvSpPr>
            <a:spLocks noChangeArrowheads="1"/>
          </p:cNvSpPr>
          <p:nvPr/>
        </p:nvSpPr>
        <p:spPr bwMode="auto">
          <a:xfrm>
            <a:off x="4848373" y="2897402"/>
            <a:ext cx="1131888" cy="350837"/>
          </a:xfrm>
          <a:prstGeom prst="roundRect">
            <a:avLst>
              <a:gd name="adj" fmla="val 16667"/>
            </a:avLst>
          </a:prstGeom>
          <a:solidFill>
            <a:schemeClr val="accent2">
              <a:lumMod val="40000"/>
              <a:lumOff val="60000"/>
            </a:schemeClr>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defRPr/>
            </a:pPr>
            <a:r>
              <a:rPr lang="en-GB" altLang="en-US" sz="1200" b="1" dirty="0">
                <a:solidFill>
                  <a:srgbClr val="4D4D4D"/>
                </a:solidFill>
                <a:latin typeface="Arial" charset="0"/>
              </a:rPr>
              <a:t>Provisional Commission</a:t>
            </a:r>
          </a:p>
        </p:txBody>
      </p:sp>
      <p:cxnSp>
        <p:nvCxnSpPr>
          <p:cNvPr id="94" name="Straight Arrow Connector 50"/>
          <p:cNvCxnSpPr>
            <a:cxnSpLocks noChangeShapeType="1"/>
          </p:cNvCxnSpPr>
          <p:nvPr/>
        </p:nvCxnSpPr>
        <p:spPr bwMode="auto">
          <a:xfrm flipV="1">
            <a:off x="5404198" y="2528159"/>
            <a:ext cx="5059" cy="369244"/>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5" name="Straight Arrow Connector 6"/>
          <p:cNvCxnSpPr>
            <a:cxnSpLocks noChangeShapeType="1"/>
            <a:stCxn id="121" idx="3"/>
            <a:endCxn id="122" idx="1"/>
          </p:cNvCxnSpPr>
          <p:nvPr/>
        </p:nvCxnSpPr>
        <p:spPr bwMode="auto">
          <a:xfrm>
            <a:off x="1589364" y="5008105"/>
            <a:ext cx="358350" cy="20301"/>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96" name="Straight Arrow Connector 8"/>
          <p:cNvCxnSpPr>
            <a:cxnSpLocks noChangeShapeType="1"/>
            <a:stCxn id="122" idx="3"/>
            <a:endCxn id="123" idx="1"/>
          </p:cNvCxnSpPr>
          <p:nvPr/>
        </p:nvCxnSpPr>
        <p:spPr bwMode="auto">
          <a:xfrm>
            <a:off x="3514576" y="5028406"/>
            <a:ext cx="450205" cy="11462"/>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7" name="Rounded Rectangle 9"/>
          <p:cNvSpPr>
            <a:spLocks noChangeArrowheads="1"/>
          </p:cNvSpPr>
          <p:nvPr/>
        </p:nvSpPr>
        <p:spPr bwMode="auto">
          <a:xfrm>
            <a:off x="39539" y="3429000"/>
            <a:ext cx="9037637" cy="2476147"/>
          </a:xfrm>
          <a:prstGeom prst="roundRect">
            <a:avLst>
              <a:gd name="adj" fmla="val 16667"/>
            </a:avLst>
          </a:prstGeom>
          <a:noFill/>
          <a:ln w="31750" algn="ctr">
            <a:solidFill>
              <a:schemeClr val="tx1"/>
            </a:solidFill>
            <a:round/>
            <a:headEnd/>
            <a:tailEnd/>
          </a:ln>
          <a:extLst>
            <a:ext uri="{909E8E84-426E-40DD-AFC4-6F175D3DCCD1}">
              <a14:hiddenFill xmlns:a14="http://schemas.microsoft.com/office/drawing/2010/main">
                <a:solidFill>
                  <a:srgbClr val="FFFFFF"/>
                </a:solidFill>
              </a14:hiddenFill>
            </a:ext>
          </a:extLst>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endParaRPr lang="en-US" altLang="en-US" sz="2000" b="1">
              <a:solidFill>
                <a:srgbClr val="4D4D4D"/>
              </a:solidFill>
              <a:latin typeface="Arial" charset="0"/>
            </a:endParaRPr>
          </a:p>
        </p:txBody>
      </p:sp>
      <p:cxnSp>
        <p:nvCxnSpPr>
          <p:cNvPr id="98" name="Straight Arrow Connector 15"/>
          <p:cNvCxnSpPr>
            <a:cxnSpLocks noChangeShapeType="1"/>
          </p:cNvCxnSpPr>
          <p:nvPr/>
        </p:nvCxnSpPr>
        <p:spPr bwMode="auto">
          <a:xfrm>
            <a:off x="5187801" y="5034838"/>
            <a:ext cx="342900" cy="3175"/>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99" name="Rounded Rectangle 64"/>
          <p:cNvSpPr>
            <a:spLocks noChangeArrowheads="1"/>
          </p:cNvSpPr>
          <p:nvPr/>
        </p:nvSpPr>
        <p:spPr bwMode="auto">
          <a:xfrm>
            <a:off x="1053951" y="5585348"/>
            <a:ext cx="1036638" cy="341312"/>
          </a:xfrm>
          <a:prstGeom prst="roundRect">
            <a:avLst>
              <a:gd name="adj" fmla="val 16667"/>
            </a:avLst>
          </a:prstGeom>
          <a:solidFill>
            <a:srgbClr val="FFFF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b="1">
                <a:solidFill>
                  <a:srgbClr val="4D4D4D"/>
                </a:solidFill>
                <a:latin typeface="Arial" charset="0"/>
              </a:rPr>
              <a:t>AOSB Briefing</a:t>
            </a:r>
          </a:p>
        </p:txBody>
      </p:sp>
      <p:sp>
        <p:nvSpPr>
          <p:cNvPr id="100" name="Rounded Rectangle 64"/>
          <p:cNvSpPr>
            <a:spLocks noChangeArrowheads="1"/>
          </p:cNvSpPr>
          <p:nvPr/>
        </p:nvSpPr>
        <p:spPr bwMode="auto">
          <a:xfrm>
            <a:off x="7372201" y="4315303"/>
            <a:ext cx="1584325" cy="1412875"/>
          </a:xfrm>
          <a:prstGeom prst="roundRect">
            <a:avLst>
              <a:gd name="adj" fmla="val 16667"/>
            </a:avLst>
          </a:prstGeom>
          <a:solidFill>
            <a:srgbClr val="FFC0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Reserve Commission with Reserve Unit or Wales UOTC </a:t>
            </a:r>
          </a:p>
        </p:txBody>
      </p:sp>
      <p:cxnSp>
        <p:nvCxnSpPr>
          <p:cNvPr id="101" name="Straight Arrow Connector 15"/>
          <p:cNvCxnSpPr>
            <a:cxnSpLocks noChangeShapeType="1"/>
          </p:cNvCxnSpPr>
          <p:nvPr/>
        </p:nvCxnSpPr>
        <p:spPr bwMode="auto">
          <a:xfrm flipV="1">
            <a:off x="6827689" y="5030075"/>
            <a:ext cx="522287" cy="7938"/>
          </a:xfrm>
          <a:prstGeom prst="straightConnector1">
            <a:avLst/>
          </a:prstGeom>
          <a:noFill/>
          <a:ln w="34925" algn="ctr">
            <a:solidFill>
              <a:srgbClr val="00B050"/>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2" name="Rounded Rectangle 64"/>
          <p:cNvSpPr>
            <a:spLocks noChangeArrowheads="1"/>
          </p:cNvSpPr>
          <p:nvPr/>
        </p:nvSpPr>
        <p:spPr bwMode="auto">
          <a:xfrm>
            <a:off x="2606526" y="5585348"/>
            <a:ext cx="1108075" cy="341312"/>
          </a:xfrm>
          <a:prstGeom prst="roundRect">
            <a:avLst>
              <a:gd name="adj" fmla="val 16667"/>
            </a:avLst>
          </a:prstGeom>
          <a:solidFill>
            <a:srgbClr val="FFFF00"/>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b="1">
                <a:solidFill>
                  <a:srgbClr val="4D4D4D"/>
                </a:solidFill>
                <a:latin typeface="Arial" charset="0"/>
              </a:rPr>
              <a:t>AOSB Main Board</a:t>
            </a:r>
          </a:p>
        </p:txBody>
      </p:sp>
      <p:sp>
        <p:nvSpPr>
          <p:cNvPr id="103" name="TextBox 42"/>
          <p:cNvSpPr txBox="1">
            <a:spLocks noChangeArrowheads="1"/>
          </p:cNvSpPr>
          <p:nvPr/>
        </p:nvSpPr>
        <p:spPr bwMode="auto">
          <a:xfrm>
            <a:off x="3189808" y="4285388"/>
            <a:ext cx="1134269" cy="461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200" dirty="0">
                <a:solidFill>
                  <a:srgbClr val="4D4D4D"/>
                </a:solidFill>
                <a:latin typeface="Arial" charset="0"/>
              </a:rPr>
              <a:t>Performance review</a:t>
            </a:r>
          </a:p>
        </p:txBody>
      </p:sp>
      <p:cxnSp>
        <p:nvCxnSpPr>
          <p:cNvPr id="104" name="Straight Arrow Connector 115"/>
          <p:cNvCxnSpPr>
            <a:cxnSpLocks noChangeShapeType="1"/>
          </p:cNvCxnSpPr>
          <p:nvPr/>
        </p:nvCxnSpPr>
        <p:spPr bwMode="auto">
          <a:xfrm flipH="1">
            <a:off x="3676501" y="4682413"/>
            <a:ext cx="0" cy="269875"/>
          </a:xfrm>
          <a:prstGeom prst="straightConnector1">
            <a:avLst/>
          </a:prstGeom>
          <a:noFill/>
          <a:ln w="9525" algn="ctr">
            <a:solidFill>
              <a:schemeClr val="tx1"/>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5" name="Straight Arrow Connector 6"/>
          <p:cNvCxnSpPr>
            <a:cxnSpLocks noChangeShapeType="1"/>
            <a:stCxn id="99" idx="3"/>
            <a:endCxn id="102" idx="1"/>
          </p:cNvCxnSpPr>
          <p:nvPr/>
        </p:nvCxnSpPr>
        <p:spPr bwMode="auto">
          <a:xfrm>
            <a:off x="2090589" y="5756798"/>
            <a:ext cx="515937"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06" name="Elbow Connector 117"/>
          <p:cNvCxnSpPr>
            <a:cxnSpLocks noChangeShapeType="1"/>
            <a:stCxn id="102" idx="3"/>
            <a:endCxn id="123" idx="2"/>
          </p:cNvCxnSpPr>
          <p:nvPr/>
        </p:nvCxnSpPr>
        <p:spPr bwMode="auto">
          <a:xfrm flipV="1">
            <a:off x="3714601" y="5476400"/>
            <a:ext cx="897880" cy="279604"/>
          </a:xfrm>
          <a:prstGeom prst="bentConnector2">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7" name="Rounded Rectangle 64"/>
          <p:cNvSpPr>
            <a:spLocks noChangeArrowheads="1"/>
          </p:cNvSpPr>
          <p:nvPr/>
        </p:nvSpPr>
        <p:spPr bwMode="auto">
          <a:xfrm>
            <a:off x="4848373" y="5547600"/>
            <a:ext cx="1131888" cy="352425"/>
          </a:xfrm>
          <a:prstGeom prst="roundRect">
            <a:avLst>
              <a:gd name="adj" fmla="val 16667"/>
            </a:avLst>
          </a:prstGeom>
          <a:solidFill>
            <a:schemeClr val="accent2">
              <a:lumMod val="40000"/>
              <a:lumOff val="60000"/>
            </a:schemeClr>
          </a:solidFill>
          <a:ln w="9525" algn="ctr">
            <a:solidFill>
              <a:schemeClr val="tx1"/>
            </a:solidFill>
            <a:round/>
            <a:headEnd/>
            <a:tailEnd/>
          </a:ln>
        </p:spPr>
        <p:txBody>
          <a:bodyPr anchor="ctr" anchorCtr="1"/>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defRPr/>
            </a:pPr>
            <a:r>
              <a:rPr lang="en-GB" altLang="en-US" sz="1200" b="1" dirty="0">
                <a:solidFill>
                  <a:srgbClr val="4D4D4D"/>
                </a:solidFill>
                <a:latin typeface="Arial" charset="0"/>
              </a:rPr>
              <a:t>Provisional Commission</a:t>
            </a:r>
          </a:p>
        </p:txBody>
      </p:sp>
      <p:cxnSp>
        <p:nvCxnSpPr>
          <p:cNvPr id="108" name="Straight Arrow Connector 125"/>
          <p:cNvCxnSpPr>
            <a:cxnSpLocks noChangeShapeType="1"/>
          </p:cNvCxnSpPr>
          <p:nvPr/>
        </p:nvCxnSpPr>
        <p:spPr bwMode="auto">
          <a:xfrm flipH="1" flipV="1">
            <a:off x="5395441" y="5175902"/>
            <a:ext cx="8756" cy="363761"/>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09" name="TextBox 43"/>
          <p:cNvSpPr txBox="1">
            <a:spLocks noChangeArrowheads="1"/>
          </p:cNvSpPr>
          <p:nvPr/>
        </p:nvSpPr>
        <p:spPr bwMode="auto">
          <a:xfrm>
            <a:off x="1817539" y="3883255"/>
            <a:ext cx="749300" cy="307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400" dirty="0">
                <a:solidFill>
                  <a:srgbClr val="4D4D4D"/>
                </a:solidFill>
                <a:latin typeface="Arial" charset="0"/>
              </a:rPr>
              <a:t>Year 1</a:t>
            </a:r>
            <a:endParaRPr lang="en-GB" altLang="en-US" sz="1400" b="1" dirty="0">
              <a:solidFill>
                <a:srgbClr val="4D4D4D"/>
              </a:solidFill>
              <a:latin typeface="Arial" charset="0"/>
            </a:endParaRPr>
          </a:p>
        </p:txBody>
      </p:sp>
      <p:cxnSp>
        <p:nvCxnSpPr>
          <p:cNvPr id="110" name="Straight Arrow Connector 58"/>
          <p:cNvCxnSpPr>
            <a:cxnSpLocks noChangeShapeType="1"/>
          </p:cNvCxnSpPr>
          <p:nvPr/>
        </p:nvCxnSpPr>
        <p:spPr bwMode="auto">
          <a:xfrm flipH="1">
            <a:off x="147489" y="4048355"/>
            <a:ext cx="1616075"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1" name="Straight Arrow Connector 62"/>
          <p:cNvCxnSpPr>
            <a:cxnSpLocks noChangeShapeType="1"/>
          </p:cNvCxnSpPr>
          <p:nvPr/>
        </p:nvCxnSpPr>
        <p:spPr bwMode="auto">
          <a:xfrm>
            <a:off x="2566839" y="4048355"/>
            <a:ext cx="4205287" cy="0"/>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12" name="TextBox 43"/>
          <p:cNvSpPr txBox="1">
            <a:spLocks noChangeArrowheads="1"/>
          </p:cNvSpPr>
          <p:nvPr/>
        </p:nvSpPr>
        <p:spPr bwMode="auto">
          <a:xfrm>
            <a:off x="7660233" y="3877550"/>
            <a:ext cx="984324" cy="3077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eaLnBrk="1" hangingPunct="1">
              <a:spcAft>
                <a:spcPct val="0"/>
              </a:spcAft>
              <a:buClrTx/>
              <a:buFontTx/>
              <a:buNone/>
            </a:pPr>
            <a:r>
              <a:rPr lang="en-GB" altLang="en-US" sz="1400" b="1" dirty="0">
                <a:solidFill>
                  <a:srgbClr val="4D4D4D"/>
                </a:solidFill>
                <a:latin typeface="Arial" charset="0"/>
              </a:rPr>
              <a:t>Year 2 - 3</a:t>
            </a:r>
          </a:p>
        </p:txBody>
      </p:sp>
      <p:cxnSp>
        <p:nvCxnSpPr>
          <p:cNvPr id="113" name="Straight Arrow Connector 122"/>
          <p:cNvCxnSpPr>
            <a:cxnSpLocks noChangeShapeType="1"/>
          </p:cNvCxnSpPr>
          <p:nvPr/>
        </p:nvCxnSpPr>
        <p:spPr bwMode="auto">
          <a:xfrm flipH="1">
            <a:off x="7130603" y="4027271"/>
            <a:ext cx="577850" cy="4762"/>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114" name="Straight Arrow Connector 123"/>
          <p:cNvCxnSpPr>
            <a:cxnSpLocks noChangeShapeType="1"/>
          </p:cNvCxnSpPr>
          <p:nvPr/>
        </p:nvCxnSpPr>
        <p:spPr bwMode="auto">
          <a:xfrm>
            <a:off x="8608900" y="4031438"/>
            <a:ext cx="252376" cy="1"/>
          </a:xfrm>
          <a:prstGeom prst="straightConnector1">
            <a:avLst/>
          </a:prstGeom>
          <a:noFill/>
          <a:ln w="25400" algn="ctr">
            <a:solidFill>
              <a:schemeClr val="tx2"/>
            </a:solidFill>
            <a:round/>
            <a:headEnd/>
            <a:tailEnd type="arrow"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cxnSp>
      <p:pic>
        <p:nvPicPr>
          <p:cNvPr id="115" name="Picture 67"/>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397994" y="2434562"/>
            <a:ext cx="854075" cy="360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rgbClr val="2F341A"/>
                  </a:outerShdw>
                </a:effectLst>
              </a14:hiddenEffects>
            </a:ext>
          </a:extLst>
        </p:spPr>
      </p:pic>
      <p:pic>
        <p:nvPicPr>
          <p:cNvPr id="116" name="Picture 2"/>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741839" y="2420888"/>
            <a:ext cx="854075" cy="360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117" name="TextBox 116"/>
          <p:cNvSpPr txBox="1"/>
          <p:nvPr/>
        </p:nvSpPr>
        <p:spPr>
          <a:xfrm>
            <a:off x="6701730" y="2735342"/>
            <a:ext cx="1502569" cy="261610"/>
          </a:xfrm>
          <a:prstGeom prst="rect">
            <a:avLst/>
          </a:prstGeom>
          <a:noFill/>
        </p:spPr>
        <p:txBody>
          <a:bodyPr wrap="square" rtlCol="0">
            <a:spAutoFit/>
          </a:bodyPr>
          <a:lstStyle/>
          <a:p>
            <a:r>
              <a:rPr lang="en-GB" sz="1100" dirty="0"/>
              <a:t>Diploma</a:t>
            </a:r>
          </a:p>
        </p:txBody>
      </p:sp>
      <p:sp>
        <p:nvSpPr>
          <p:cNvPr id="118" name="TextBox 117"/>
          <p:cNvSpPr txBox="1"/>
          <p:nvPr/>
        </p:nvSpPr>
        <p:spPr>
          <a:xfrm>
            <a:off x="3325664" y="2749339"/>
            <a:ext cx="1502569" cy="261610"/>
          </a:xfrm>
          <a:prstGeom prst="rect">
            <a:avLst/>
          </a:prstGeom>
          <a:noFill/>
        </p:spPr>
        <p:txBody>
          <a:bodyPr wrap="square" rtlCol="0">
            <a:spAutoFit/>
          </a:bodyPr>
          <a:lstStyle/>
          <a:p>
            <a:r>
              <a:rPr lang="en-GB" sz="1100" dirty="0"/>
              <a:t>Certificate</a:t>
            </a:r>
          </a:p>
        </p:txBody>
      </p:sp>
      <p:sp>
        <p:nvSpPr>
          <p:cNvPr id="119" name="TextBox 118"/>
          <p:cNvSpPr txBox="1"/>
          <p:nvPr/>
        </p:nvSpPr>
        <p:spPr>
          <a:xfrm>
            <a:off x="6639636" y="5374467"/>
            <a:ext cx="1502569" cy="261610"/>
          </a:xfrm>
          <a:prstGeom prst="rect">
            <a:avLst/>
          </a:prstGeom>
          <a:noFill/>
        </p:spPr>
        <p:txBody>
          <a:bodyPr wrap="square" rtlCol="0">
            <a:spAutoFit/>
          </a:bodyPr>
          <a:lstStyle/>
          <a:p>
            <a:r>
              <a:rPr lang="en-GB" sz="1100" dirty="0"/>
              <a:t>Diploma</a:t>
            </a:r>
          </a:p>
        </p:txBody>
      </p:sp>
      <p:sp>
        <p:nvSpPr>
          <p:cNvPr id="120" name="TextBox 119"/>
          <p:cNvSpPr txBox="1"/>
          <p:nvPr/>
        </p:nvSpPr>
        <p:spPr>
          <a:xfrm>
            <a:off x="3306721" y="5379003"/>
            <a:ext cx="1502569" cy="261610"/>
          </a:xfrm>
          <a:prstGeom prst="rect">
            <a:avLst/>
          </a:prstGeom>
          <a:noFill/>
        </p:spPr>
        <p:txBody>
          <a:bodyPr wrap="square" rtlCol="0">
            <a:spAutoFit/>
          </a:bodyPr>
          <a:lstStyle/>
          <a:p>
            <a:r>
              <a:rPr lang="en-GB" sz="1100" dirty="0"/>
              <a:t>Certificate</a:t>
            </a:r>
          </a:p>
        </p:txBody>
      </p:sp>
      <p:sp>
        <p:nvSpPr>
          <p:cNvPr id="121" name="Rounded Rectangle 3"/>
          <p:cNvSpPr>
            <a:spLocks noChangeArrowheads="1"/>
          </p:cNvSpPr>
          <p:nvPr/>
        </p:nvSpPr>
        <p:spPr bwMode="auto">
          <a:xfrm>
            <a:off x="111402" y="4548779"/>
            <a:ext cx="1477962" cy="918652"/>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A</a:t>
            </a:r>
          </a:p>
          <a:p>
            <a:pPr algn="ctr" eaLnBrk="1" hangingPunct="1">
              <a:spcAft>
                <a:spcPct val="0"/>
              </a:spcAft>
              <a:buClrTx/>
              <a:buFontTx/>
              <a:buNone/>
            </a:pPr>
            <a:r>
              <a:rPr lang="en-GB" altLang="en-US" sz="1200" dirty="0">
                <a:solidFill>
                  <a:srgbClr val="4D4D4D"/>
                </a:solidFill>
                <a:latin typeface="Arial" charset="0"/>
              </a:rPr>
              <a:t>7 WEs </a:t>
            </a:r>
            <a:endParaRPr lang="en-GB" altLang="en-US" sz="1200" b="1" dirty="0">
              <a:solidFill>
                <a:srgbClr val="4D4D4D"/>
              </a:solidFill>
              <a:latin typeface="Arial" charset="0"/>
            </a:endParaRPr>
          </a:p>
          <a:p>
            <a:pPr algn="ctr" eaLnBrk="1" hangingPunct="1">
              <a:spcAft>
                <a:spcPct val="0"/>
              </a:spcAft>
              <a:buClrTx/>
              <a:buFontTx/>
              <a:buNone/>
            </a:pPr>
            <a:r>
              <a:rPr lang="en-GB" altLang="en-US" sz="1200" dirty="0">
                <a:solidFill>
                  <a:srgbClr val="FF0000"/>
                </a:solidFill>
                <a:latin typeface="Arial" charset="0"/>
              </a:rPr>
              <a:t>Military Skills / Leadership</a:t>
            </a:r>
            <a:endParaRPr lang="en-GB" altLang="en-US" sz="1200" b="1" dirty="0">
              <a:solidFill>
                <a:srgbClr val="FF0000"/>
              </a:solidFill>
              <a:latin typeface="Arial" charset="0"/>
            </a:endParaRPr>
          </a:p>
        </p:txBody>
      </p:sp>
      <p:sp>
        <p:nvSpPr>
          <p:cNvPr id="122" name="Rounded Rectangle 4"/>
          <p:cNvSpPr>
            <a:spLocks noChangeArrowheads="1"/>
          </p:cNvSpPr>
          <p:nvPr/>
        </p:nvSpPr>
        <p:spPr bwMode="auto">
          <a:xfrm>
            <a:off x="1947714" y="4603335"/>
            <a:ext cx="1566862" cy="850141"/>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B</a:t>
            </a:r>
          </a:p>
          <a:p>
            <a:pPr algn="ctr" eaLnBrk="1" hangingPunct="1">
              <a:spcAft>
                <a:spcPct val="0"/>
              </a:spcAft>
              <a:buClrTx/>
              <a:buFontTx/>
              <a:buNone/>
            </a:pPr>
            <a:r>
              <a:rPr lang="en-US" altLang="en-US" sz="1200" dirty="0">
                <a:solidFill>
                  <a:srgbClr val="4D4D4D"/>
                </a:solidFill>
                <a:latin typeface="Arial" charset="0"/>
              </a:rPr>
              <a:t>2 </a:t>
            </a:r>
            <a:r>
              <a:rPr lang="en-US" altLang="en-US" sz="1200" dirty="0" err="1">
                <a:solidFill>
                  <a:srgbClr val="4D4D4D"/>
                </a:solidFill>
                <a:latin typeface="Arial" charset="0"/>
              </a:rPr>
              <a:t>Wks</a:t>
            </a:r>
            <a:endParaRPr lang="en-US" altLang="en-US" sz="1200" dirty="0">
              <a:solidFill>
                <a:srgbClr val="4D4D4D"/>
              </a:solidFill>
              <a:latin typeface="Arial" charset="0"/>
            </a:endParaRPr>
          </a:p>
          <a:p>
            <a:pPr algn="ctr" eaLnBrk="1" hangingPunct="1">
              <a:spcAft>
                <a:spcPct val="0"/>
              </a:spcAft>
              <a:buClrTx/>
              <a:buFontTx/>
              <a:buNone/>
            </a:pPr>
            <a:r>
              <a:rPr lang="en-GB" altLang="en-US" sz="1200" b="1" dirty="0">
                <a:solidFill>
                  <a:srgbClr val="FF0000"/>
                </a:solidFill>
                <a:latin typeface="Arial" charset="0"/>
              </a:rPr>
              <a:t>Tactical Command 1</a:t>
            </a:r>
          </a:p>
        </p:txBody>
      </p:sp>
      <p:sp>
        <p:nvSpPr>
          <p:cNvPr id="123" name="Rounded Rectangle 7"/>
          <p:cNvSpPr>
            <a:spLocks noChangeArrowheads="1"/>
          </p:cNvSpPr>
          <p:nvPr/>
        </p:nvSpPr>
        <p:spPr bwMode="auto">
          <a:xfrm>
            <a:off x="3964781" y="4603335"/>
            <a:ext cx="1295400" cy="873065"/>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C</a:t>
            </a:r>
          </a:p>
          <a:p>
            <a:pPr algn="ctr" eaLnBrk="1" hangingPunct="1">
              <a:spcAft>
                <a:spcPct val="0"/>
              </a:spcAft>
              <a:buClrTx/>
              <a:buFontTx/>
              <a:buNone/>
            </a:pPr>
            <a:r>
              <a:rPr lang="en-GB" altLang="en-US" sz="1200" dirty="0">
                <a:solidFill>
                  <a:srgbClr val="4D4D4D"/>
                </a:solidFill>
                <a:latin typeface="Arial" charset="0"/>
              </a:rPr>
              <a:t>2 </a:t>
            </a:r>
            <a:r>
              <a:rPr lang="en-GB" altLang="en-US" sz="1200" dirty="0" err="1">
                <a:solidFill>
                  <a:srgbClr val="4D4D4D"/>
                </a:solidFill>
                <a:latin typeface="Arial" charset="0"/>
              </a:rPr>
              <a:t>Wks</a:t>
            </a:r>
            <a:r>
              <a:rPr lang="en-GB" altLang="en-US" sz="1200" dirty="0">
                <a:solidFill>
                  <a:srgbClr val="4D4D4D"/>
                </a:solidFill>
                <a:latin typeface="Arial" charset="0"/>
              </a:rPr>
              <a:t> RMAS</a:t>
            </a:r>
          </a:p>
          <a:p>
            <a:pPr algn="ctr" eaLnBrk="1" hangingPunct="1">
              <a:spcAft>
                <a:spcPct val="0"/>
              </a:spcAft>
              <a:buClrTx/>
              <a:buFontTx/>
              <a:buNone/>
            </a:pPr>
            <a:r>
              <a:rPr lang="en-GB" altLang="en-US" sz="1200" dirty="0">
                <a:solidFill>
                  <a:srgbClr val="FF0000"/>
                </a:solidFill>
                <a:latin typeface="Arial" charset="0"/>
              </a:rPr>
              <a:t>Tactical Command 2</a:t>
            </a:r>
          </a:p>
          <a:p>
            <a:pPr algn="ctr" eaLnBrk="1" hangingPunct="1">
              <a:spcAft>
                <a:spcPct val="0"/>
              </a:spcAft>
              <a:buClrTx/>
              <a:buFontTx/>
              <a:buNone/>
            </a:pPr>
            <a:endParaRPr lang="en-GB" altLang="en-US" sz="1600" b="1" dirty="0">
              <a:solidFill>
                <a:srgbClr val="4D4D4D"/>
              </a:solidFill>
              <a:latin typeface="Arial" charset="0"/>
            </a:endParaRPr>
          </a:p>
        </p:txBody>
      </p:sp>
      <p:pic>
        <p:nvPicPr>
          <p:cNvPr id="124" name="Picture 65" descr="\\Car1\rootfs\MoodieI720\_DefaultSave\Persona\Downloads\cmi-logo.png"/>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3401864" y="5072128"/>
            <a:ext cx="850900" cy="363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5" name="Rounded Rectangle 14"/>
          <p:cNvSpPr>
            <a:spLocks noChangeArrowheads="1"/>
          </p:cNvSpPr>
          <p:nvPr/>
        </p:nvSpPr>
        <p:spPr bwMode="auto">
          <a:xfrm>
            <a:off x="5530701" y="4675343"/>
            <a:ext cx="1296988" cy="784094"/>
          </a:xfrm>
          <a:prstGeom prst="roundRect">
            <a:avLst>
              <a:gd name="adj" fmla="val 16667"/>
            </a:avLst>
          </a:prstGeom>
          <a:solidFill>
            <a:srgbClr val="00B050"/>
          </a:solidFill>
          <a:ln w="9525" algn="ctr">
            <a:solidFill>
              <a:schemeClr val="tx1"/>
            </a:solidFill>
            <a:round/>
            <a:headEnd/>
            <a:tailEnd/>
          </a:ln>
        </p:spPr>
        <p:txBody>
          <a:bodyPr/>
          <a:lstStyle>
            <a:lvl1pPr eaLnBrk="0" hangingPunct="0">
              <a:spcAft>
                <a:spcPct val="50000"/>
              </a:spcAft>
              <a:buClr>
                <a:srgbClr val="D52B1E"/>
              </a:buClr>
              <a:buFont typeface="Wingdings" pitchFamily="2" charset="2"/>
              <a:buChar char="l"/>
              <a:defRPr sz="2400">
                <a:solidFill>
                  <a:schemeClr val="tx1"/>
                </a:solidFill>
                <a:latin typeface="Verdana" pitchFamily="34" charset="0"/>
                <a:cs typeface="Arial" charset="0"/>
              </a:defRPr>
            </a:lvl1pPr>
            <a:lvl2pPr marL="742950" indent="-285750" eaLnBrk="0" hangingPunct="0">
              <a:spcAft>
                <a:spcPct val="50000"/>
              </a:spcAft>
              <a:buClr>
                <a:srgbClr val="D52B1E"/>
              </a:buClr>
              <a:buFont typeface="Wingdings" pitchFamily="2" charset="2"/>
              <a:buChar char="l"/>
              <a:defRPr sz="2200">
                <a:solidFill>
                  <a:schemeClr val="tx1"/>
                </a:solidFill>
                <a:latin typeface="Verdana" pitchFamily="34" charset="0"/>
                <a:cs typeface="Arial" charset="0"/>
              </a:defRPr>
            </a:lvl2pPr>
            <a:lvl3pPr marL="1143000" indent="-228600" eaLnBrk="0" hangingPunct="0">
              <a:spcAft>
                <a:spcPct val="50000"/>
              </a:spcAft>
              <a:buClr>
                <a:srgbClr val="D52B1E"/>
              </a:buClr>
              <a:buFont typeface="Wingdings" pitchFamily="2" charset="2"/>
              <a:buChar char="l"/>
              <a:defRPr sz="2000">
                <a:solidFill>
                  <a:schemeClr val="tx1"/>
                </a:solidFill>
                <a:latin typeface="Verdana" pitchFamily="34" charset="0"/>
                <a:cs typeface="Arial" charset="0"/>
              </a:defRPr>
            </a:lvl3pPr>
            <a:lvl4pPr marL="1600200" indent="-228600" eaLnBrk="0" hangingPunct="0">
              <a:spcBef>
                <a:spcPct val="20000"/>
              </a:spcBef>
              <a:spcAft>
                <a:spcPct val="20000"/>
              </a:spcAft>
              <a:buChar char="–"/>
              <a:defRPr sz="1600">
                <a:solidFill>
                  <a:srgbClr val="4D4D4D"/>
                </a:solidFill>
                <a:latin typeface="Verdana" pitchFamily="34" charset="0"/>
                <a:cs typeface="Arial" charset="0"/>
              </a:defRPr>
            </a:lvl4pPr>
            <a:lvl5pPr marL="2057400" indent="-228600" eaLnBrk="0" hangingPunct="0">
              <a:spcBef>
                <a:spcPct val="20000"/>
              </a:spcBef>
              <a:buChar char="»"/>
              <a:defRPr sz="2000">
                <a:solidFill>
                  <a:schemeClr val="tx1"/>
                </a:solidFill>
                <a:latin typeface="Verdana" pitchFamily="34" charset="0"/>
                <a:cs typeface="Arial" charset="0"/>
              </a:defRPr>
            </a:lvl5pPr>
            <a:lvl6pPr marL="2514600" indent="-228600" eaLnBrk="0" fontAlgn="base" hangingPunct="0">
              <a:spcBef>
                <a:spcPct val="20000"/>
              </a:spcBef>
              <a:spcAft>
                <a:spcPct val="0"/>
              </a:spcAft>
              <a:buChar char="»"/>
              <a:defRPr sz="2000">
                <a:solidFill>
                  <a:schemeClr val="tx1"/>
                </a:solidFill>
                <a:latin typeface="Verdana" pitchFamily="34" charset="0"/>
                <a:cs typeface="Arial" charset="0"/>
              </a:defRPr>
            </a:lvl6pPr>
            <a:lvl7pPr marL="2971800" indent="-228600" eaLnBrk="0" fontAlgn="base" hangingPunct="0">
              <a:spcBef>
                <a:spcPct val="20000"/>
              </a:spcBef>
              <a:spcAft>
                <a:spcPct val="0"/>
              </a:spcAft>
              <a:buChar char="»"/>
              <a:defRPr sz="2000">
                <a:solidFill>
                  <a:schemeClr val="tx1"/>
                </a:solidFill>
                <a:latin typeface="Verdana" pitchFamily="34" charset="0"/>
                <a:cs typeface="Arial" charset="0"/>
              </a:defRPr>
            </a:lvl7pPr>
            <a:lvl8pPr marL="3429000" indent="-228600" eaLnBrk="0" fontAlgn="base" hangingPunct="0">
              <a:spcBef>
                <a:spcPct val="20000"/>
              </a:spcBef>
              <a:spcAft>
                <a:spcPct val="0"/>
              </a:spcAft>
              <a:buChar char="»"/>
              <a:defRPr sz="2000">
                <a:solidFill>
                  <a:schemeClr val="tx1"/>
                </a:solidFill>
                <a:latin typeface="Verdana" pitchFamily="34" charset="0"/>
                <a:cs typeface="Arial" charset="0"/>
              </a:defRPr>
            </a:lvl8pPr>
            <a:lvl9pPr marL="3886200" indent="-228600" eaLnBrk="0" fontAlgn="base" hangingPunct="0">
              <a:spcBef>
                <a:spcPct val="20000"/>
              </a:spcBef>
              <a:spcAft>
                <a:spcPct val="0"/>
              </a:spcAft>
              <a:buChar char="»"/>
              <a:defRPr sz="2000">
                <a:solidFill>
                  <a:schemeClr val="tx1"/>
                </a:solidFill>
                <a:latin typeface="Verdana" pitchFamily="34" charset="0"/>
                <a:cs typeface="Arial" charset="0"/>
              </a:defRPr>
            </a:lvl9pPr>
          </a:lstStyle>
          <a:p>
            <a:pPr algn="ctr" eaLnBrk="1" hangingPunct="1">
              <a:spcAft>
                <a:spcPct val="0"/>
              </a:spcAft>
              <a:buClrTx/>
              <a:buFontTx/>
              <a:buNone/>
            </a:pPr>
            <a:r>
              <a:rPr lang="en-GB" altLang="en-US" sz="1400" b="1" dirty="0">
                <a:solidFill>
                  <a:srgbClr val="4D4D4D"/>
                </a:solidFill>
                <a:latin typeface="Arial" charset="0"/>
              </a:rPr>
              <a:t>MOD D</a:t>
            </a:r>
          </a:p>
          <a:p>
            <a:pPr algn="ctr" eaLnBrk="1" hangingPunct="1">
              <a:spcAft>
                <a:spcPct val="0"/>
              </a:spcAft>
              <a:buClrTx/>
              <a:buFontTx/>
              <a:buNone/>
            </a:pPr>
            <a:r>
              <a:rPr lang="en-GB" altLang="en-US" sz="1200" dirty="0">
                <a:solidFill>
                  <a:srgbClr val="4D4D4D"/>
                </a:solidFill>
                <a:latin typeface="Arial" charset="0"/>
              </a:rPr>
              <a:t>9 Days RMAS</a:t>
            </a:r>
          </a:p>
          <a:p>
            <a:pPr algn="ctr" eaLnBrk="1" hangingPunct="1">
              <a:spcAft>
                <a:spcPct val="0"/>
              </a:spcAft>
              <a:buClrTx/>
              <a:buFontTx/>
              <a:buNone/>
            </a:pPr>
            <a:r>
              <a:rPr lang="en-GB" altLang="en-US" sz="1200" dirty="0">
                <a:solidFill>
                  <a:srgbClr val="FF0000"/>
                </a:solidFill>
                <a:latin typeface="Arial" charset="0"/>
              </a:rPr>
              <a:t>CLM</a:t>
            </a:r>
          </a:p>
          <a:p>
            <a:pPr algn="ctr" eaLnBrk="1" hangingPunct="1">
              <a:spcAft>
                <a:spcPct val="0"/>
              </a:spcAft>
              <a:buClrTx/>
              <a:buFontTx/>
              <a:buNone/>
            </a:pPr>
            <a:endParaRPr lang="en-GB" altLang="en-US" sz="1600" b="1" dirty="0">
              <a:solidFill>
                <a:srgbClr val="4D4D4D"/>
              </a:solidFill>
              <a:latin typeface="Arial" charset="0"/>
            </a:endParaRPr>
          </a:p>
          <a:p>
            <a:pPr algn="ctr" eaLnBrk="1" hangingPunct="1">
              <a:spcAft>
                <a:spcPct val="0"/>
              </a:spcAft>
              <a:buClrTx/>
              <a:buFontTx/>
              <a:buNone/>
            </a:pPr>
            <a:endParaRPr lang="en-GB" altLang="en-US" sz="1600" b="1" dirty="0">
              <a:solidFill>
                <a:srgbClr val="4D4D4D"/>
              </a:solidFill>
              <a:latin typeface="Arial" charset="0"/>
            </a:endParaRPr>
          </a:p>
        </p:txBody>
      </p:sp>
      <p:pic>
        <p:nvPicPr>
          <p:cNvPr id="126" name="Picture 3"/>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6661794" y="5072128"/>
            <a:ext cx="854075" cy="360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83427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noChangeArrowheads="1"/>
          </p:cNvSpPr>
          <p:nvPr>
            <p:ph type="title"/>
          </p:nvPr>
        </p:nvSpPr>
        <p:spPr/>
        <p:txBody>
          <a:bodyPr/>
          <a:lstStyle/>
          <a:p>
            <a:r>
              <a:rPr lang="en-GB" altLang="en-US" dirty="0"/>
              <a:t>Reserve Commissioning Course</a:t>
            </a:r>
          </a:p>
        </p:txBody>
      </p:sp>
      <p:pic>
        <p:nvPicPr>
          <p:cNvPr id="37891"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rot="5400000">
            <a:off x="1908969" y="-529431"/>
            <a:ext cx="5468937" cy="8785225"/>
          </a:xfrm>
          <a:noFill/>
          <a:extLst>
            <a:ext uri="{AF507438-7753-43E0-B8FC-AC1667EBCBE1}">
              <a14:hiddenEffects xmlns:a14="http://schemas.microsoft.com/office/drawing/2010/main">
                <a:effectLst>
                  <a:outerShdw dist="17961" dir="2700000" algn="ctr" rotWithShape="0">
                    <a:srgbClr val="2F341A"/>
                  </a:outerShdw>
                </a:effectLst>
              </a14:hiddenEffects>
            </a:ext>
          </a:extLst>
        </p:spPr>
      </p:pic>
      <p:pic>
        <p:nvPicPr>
          <p:cNvPr id="5"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5400000">
            <a:off x="1876906" y="-610049"/>
            <a:ext cx="5155434" cy="8281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17961" dir="2700000" algn="ctr" rotWithShape="0">
                    <a:srgbClr val="2F341A"/>
                  </a:outerShdw>
                </a:effectLst>
              </a14:hiddenEffects>
            </a:ext>
          </a:extLst>
        </p:spPr>
      </p:pic>
      <p:pic>
        <p:nvPicPr>
          <p:cNvPr id="6" name="Picture 5"/>
          <p:cNvPicPr>
            <a:picLocks noChangeAspect="1"/>
          </p:cNvPicPr>
          <p:nvPr/>
        </p:nvPicPr>
        <p:blipFill>
          <a:blip r:embed="rId3"/>
          <a:stretch>
            <a:fillRect/>
          </a:stretch>
        </p:blipFill>
        <p:spPr>
          <a:xfrm>
            <a:off x="271656" y="116632"/>
            <a:ext cx="3127519" cy="432854"/>
          </a:xfrm>
          <a:prstGeom prst="rect">
            <a:avLst/>
          </a:prstGeom>
        </p:spPr>
      </p:pic>
      <p:sp>
        <p:nvSpPr>
          <p:cNvPr id="7" name="TextBox 6"/>
          <p:cNvSpPr txBox="1"/>
          <p:nvPr/>
        </p:nvSpPr>
        <p:spPr>
          <a:xfrm>
            <a:off x="291908" y="476672"/>
            <a:ext cx="4712140" cy="461665"/>
          </a:xfrm>
          <a:prstGeom prst="rect">
            <a:avLst/>
          </a:prstGeom>
          <a:solidFill>
            <a:schemeClr val="bg1"/>
          </a:solidFill>
          <a:ln>
            <a:solidFill>
              <a:schemeClr val="tx1"/>
            </a:solidFill>
          </a:ln>
        </p:spPr>
        <p:txBody>
          <a:bodyPr wrap="square" rtlCol="0">
            <a:spAutoFit/>
          </a:bodyPr>
          <a:lstStyle/>
          <a:p>
            <a:r>
              <a:rPr lang="en-GB" sz="2400" dirty="0">
                <a:latin typeface="Arial Narrow" panose="020B0606020202030204" pitchFamily="34" charset="0"/>
              </a:rPr>
              <a:t>RESERVE COMMISSIONING COURSE</a:t>
            </a:r>
          </a:p>
        </p:txBody>
      </p:sp>
    </p:spTree>
    <p:extLst>
      <p:ext uri="{BB962C8B-B14F-4D97-AF65-F5344CB8AC3E}">
        <p14:creationId xmlns:p14="http://schemas.microsoft.com/office/powerpoint/2010/main" val="143193333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lstStyle/>
          <a:p>
            <a:pPr marL="0" indent="0">
              <a:buNone/>
            </a:pPr>
            <a:endParaRPr lang="en-GB" dirty="0"/>
          </a:p>
        </p:txBody>
      </p:sp>
      <p:grpSp>
        <p:nvGrpSpPr>
          <p:cNvPr id="9" name="Group 8"/>
          <p:cNvGrpSpPr/>
          <p:nvPr/>
        </p:nvGrpSpPr>
        <p:grpSpPr>
          <a:xfrm>
            <a:off x="434529" y="980728"/>
            <a:ext cx="8457952" cy="4968552"/>
            <a:chOff x="290513" y="1268413"/>
            <a:chExt cx="8909597" cy="5349254"/>
          </a:xfrm>
        </p:grpSpPr>
        <p:sp>
          <p:nvSpPr>
            <p:cNvPr id="10" name="Oval 3">
              <a:extLst/>
            </p:cNvPr>
            <p:cNvSpPr>
              <a:spLocks noChangeArrowheads="1"/>
            </p:cNvSpPr>
            <p:nvPr/>
          </p:nvSpPr>
          <p:spPr bwMode="auto">
            <a:xfrm>
              <a:off x="290513" y="1268413"/>
              <a:ext cx="3959225" cy="914400"/>
            </a:xfrm>
            <a:prstGeom prst="ellipse">
              <a:avLst/>
            </a:prstGeom>
            <a:gradFill rotWithShape="1">
              <a:gsLst>
                <a:gs pos="0">
                  <a:srgbClr val="99CC00">
                    <a:alpha val="48000"/>
                  </a:srgbClr>
                </a:gs>
                <a:gs pos="100000">
                  <a:srgbClr val="99CC00">
                    <a:gamma/>
                    <a:shade val="46275"/>
                    <a:invGamma/>
                  </a:srgbClr>
                </a:gs>
              </a:gsLst>
              <a:lin ang="5400000" scaled="1"/>
            </a:gradFill>
            <a:ln w="9525">
              <a:solidFill>
                <a:srgbClr val="4D4D4D"/>
              </a:solidFill>
              <a:round/>
              <a:headEnd/>
              <a:tailEnd/>
            </a:ln>
            <a:effectLst/>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What does WUOTC offer?</a:t>
              </a:r>
            </a:p>
          </p:txBody>
        </p:sp>
        <p:sp>
          <p:nvSpPr>
            <p:cNvPr id="11" name="Oval 4"/>
            <p:cNvSpPr>
              <a:spLocks noChangeArrowheads="1"/>
            </p:cNvSpPr>
            <p:nvPr/>
          </p:nvSpPr>
          <p:spPr bwMode="auto">
            <a:xfrm>
              <a:off x="4913313" y="1268413"/>
              <a:ext cx="3959225" cy="914400"/>
            </a:xfrm>
            <a:prstGeom prst="ellipse">
              <a:avLst/>
            </a:prstGeom>
            <a:gradFill rotWithShape="1">
              <a:gsLst>
                <a:gs pos="0">
                  <a:srgbClr val="952F97">
                    <a:alpha val="40999"/>
                  </a:srgbClr>
                </a:gs>
                <a:gs pos="100000">
                  <a:srgbClr val="451646"/>
                </a:gs>
              </a:gsLst>
              <a:lin ang="5400000" scaled="1"/>
            </a:gradFill>
            <a:ln w="9525">
              <a:solidFill>
                <a:srgbClr val="4D4D4D"/>
              </a:solidFill>
              <a:round/>
              <a:headEnd/>
              <a:tailEnd/>
            </a:ln>
          </p:spPr>
          <p:txBody>
            <a:bodyPr wrap="none" anchor="ctr"/>
            <a:lstStyle>
              <a:lvl1pPr>
                <a:spcAft>
                  <a:spcPct val="50000"/>
                </a:spcAft>
                <a:buClr>
                  <a:srgbClr val="D52B1E"/>
                </a:buClr>
                <a:buFont typeface="Wingdings" panose="05000000000000000000" pitchFamily="2" charset="2"/>
                <a:buChar char="l"/>
                <a:defRPr sz="2400">
                  <a:solidFill>
                    <a:schemeClr val="tx2"/>
                  </a:solidFill>
                  <a:latin typeface="Verdana" panose="020B0604030504040204" pitchFamily="34" charset="0"/>
                  <a:cs typeface="Arial" panose="020B0604020202020204" pitchFamily="34" charset="0"/>
                </a:defRPr>
              </a:lvl1pPr>
              <a:lvl2pPr marL="742950" indent="-285750">
                <a:spcAft>
                  <a:spcPct val="50000"/>
                </a:spcAft>
                <a:buClr>
                  <a:srgbClr val="D52B1E"/>
                </a:buClr>
                <a:buFont typeface="Wingdings" panose="05000000000000000000" pitchFamily="2" charset="2"/>
                <a:buChar char="l"/>
                <a:defRPr sz="2200">
                  <a:solidFill>
                    <a:schemeClr val="tx2"/>
                  </a:solidFill>
                  <a:latin typeface="Verdana" panose="020B0604030504040204" pitchFamily="34" charset="0"/>
                  <a:cs typeface="Arial" panose="020B0604020202020204" pitchFamily="34" charset="0"/>
                </a:defRPr>
              </a:lvl2pPr>
              <a:lvl3pPr marL="1143000" indent="-228600">
                <a:spcAft>
                  <a:spcPct val="50000"/>
                </a:spcAft>
                <a:buClr>
                  <a:srgbClr val="D52B1E"/>
                </a:buClr>
                <a:buFont typeface="Wingdings" panose="05000000000000000000" pitchFamily="2" charset="2"/>
                <a:buChar char="l"/>
                <a:defRPr sz="2000">
                  <a:solidFill>
                    <a:schemeClr val="tx2"/>
                  </a:solidFill>
                  <a:latin typeface="Verdana" panose="020B0604030504040204" pitchFamily="34" charset="0"/>
                  <a:cs typeface="Arial" panose="020B0604020202020204" pitchFamily="34" charset="0"/>
                </a:defRPr>
              </a:lvl3pPr>
              <a:lvl4pPr marL="1600200" indent="-228600">
                <a:spcBef>
                  <a:spcPct val="20000"/>
                </a:spcBef>
                <a:spcAft>
                  <a:spcPct val="20000"/>
                </a:spcAft>
                <a:buChar char="–"/>
                <a:defRPr sz="1600">
                  <a:solidFill>
                    <a:srgbClr val="4D4D4D"/>
                  </a:solidFill>
                  <a:latin typeface="Verdana" panose="020B0604030504040204" pitchFamily="34" charset="0"/>
                  <a:cs typeface="Arial" panose="020B0604020202020204" pitchFamily="34" charset="0"/>
                </a:defRPr>
              </a:lvl4pPr>
              <a:lvl5pPr marL="2057400" indent="-228600">
                <a:spcBef>
                  <a:spcPct val="20000"/>
                </a:spcBef>
                <a:buChar char="»"/>
                <a:defRPr sz="2000">
                  <a:solidFill>
                    <a:schemeClr val="tx1"/>
                  </a:solidFill>
                  <a:latin typeface="Verdana" panose="020B060403050404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Verdana" panose="020B060403050404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Verdana" panose="020B060403050404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Verdana" panose="020B060403050404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Verdana" panose="020B0604030504040204" pitchFamily="34" charset="0"/>
                  <a:cs typeface="Arial" panose="020B0604020202020204" pitchFamily="34" charset="0"/>
                </a:defRPr>
              </a:lvl9pPr>
            </a:lstStyle>
            <a:p>
              <a:pPr marL="0" marR="0" lvl="0" indent="0" algn="ctr" defTabSz="914400" eaLnBrk="1" fontAlgn="auto" latinLnBrk="0" hangingPunct="1">
                <a:lnSpc>
                  <a:spcPct val="100000"/>
                </a:lnSpc>
                <a:spcBef>
                  <a:spcPts val="0"/>
                </a:spcBef>
                <a:spcAft>
                  <a:spcPct val="0"/>
                </a:spcAft>
                <a:buClrTx/>
                <a:buSzTx/>
                <a:buFontTx/>
                <a:buNone/>
                <a:tabLst/>
                <a:defRPr/>
              </a:pPr>
              <a:r>
                <a:rPr kumimoji="0" lang="en-GB" altLang="en-US" sz="1800" b="1" i="0" u="none" strike="noStrike" kern="0" cap="none" spc="0" normalizeH="0" baseline="0" noProof="0">
                  <a:ln>
                    <a:noFill/>
                  </a:ln>
                  <a:solidFill>
                    <a:srgbClr val="F7F4ED"/>
                  </a:solidFill>
                  <a:effectLst/>
                  <a:uLnTx/>
                  <a:uFillTx/>
                  <a:latin typeface="Arial" panose="020B0604020202020204" pitchFamily="34" charset="0"/>
                  <a:cs typeface="Arial" panose="020B0604020202020204" pitchFamily="34" charset="0"/>
                </a:rPr>
                <a:t>Who does WUOTC want?</a:t>
              </a:r>
            </a:p>
          </p:txBody>
        </p:sp>
        <p:sp>
          <p:nvSpPr>
            <p:cNvPr id="12" name="Rectangle 5">
              <a:extLst/>
            </p:cNvPr>
            <p:cNvSpPr>
              <a:spLocks noChangeArrowheads="1"/>
            </p:cNvSpPr>
            <p:nvPr/>
          </p:nvSpPr>
          <p:spPr bwMode="auto">
            <a:xfrm>
              <a:off x="298450" y="2349500"/>
              <a:ext cx="4426323" cy="4267200"/>
            </a:xfrm>
            <a:prstGeom prst="rect">
              <a:avLst/>
            </a:prstGeom>
            <a:gradFill rotWithShape="1">
              <a:gsLst>
                <a:gs pos="0">
                  <a:srgbClr val="99CC00">
                    <a:alpha val="50000"/>
                  </a:srgbClr>
                </a:gs>
                <a:gs pos="100000">
                  <a:srgbClr val="99CC00">
                    <a:gamma/>
                    <a:shade val="46275"/>
                    <a:invGamma/>
                  </a:srgbClr>
                </a:gs>
              </a:gsLst>
              <a:lin ang="5400000" scaled="1"/>
            </a:gradFill>
            <a:ln w="9525">
              <a:solidFill>
                <a:srgbClr val="4D4D4D"/>
              </a:solidFill>
              <a:miter lim="800000"/>
              <a:headEnd/>
              <a:tailEnd/>
            </a:ln>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4D4D4D"/>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Developing Transferable Skills</a:t>
              </a:r>
              <a:r>
                <a:rPr kumimoji="0" lang="en-GB" sz="1800" b="0" i="0" u="none" strike="noStrike" kern="0" cap="none" spc="0" normalizeH="0" baseline="0" noProof="0" dirty="0">
                  <a:ln>
                    <a:noFill/>
                  </a:ln>
                  <a:solidFill>
                    <a:srgbClr val="000000"/>
                  </a:solidFill>
                  <a:effectLst/>
                  <a:uLnTx/>
                  <a:uFillTx/>
                </a:rPr>
                <a:t>:</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000000"/>
                  </a:solidFill>
                  <a:effectLst/>
                  <a:uLnTx/>
                  <a:uFillTx/>
                </a:rPr>
                <a:t> Communication</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000000"/>
                  </a:solidFill>
                  <a:effectLst/>
                  <a:uLnTx/>
                  <a:uFillTx/>
                </a:rPr>
                <a:t> Confidence</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000000"/>
                  </a:solidFill>
                  <a:effectLst/>
                  <a:uLnTx/>
                  <a:uFillTx/>
                </a:rPr>
                <a:t> Teamwork</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000000"/>
                  </a:solidFill>
                  <a:effectLst/>
                  <a:uLnTx/>
                  <a:uFillTx/>
                </a:rPr>
                <a:t> Leadership</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000000"/>
                  </a:solidFill>
                  <a:effectLst/>
                  <a:uLnTx/>
                  <a:uFillTx/>
                </a:rPr>
                <a:t> Decision making</a:t>
              </a:r>
              <a:endParaRPr kumimoji="0" lang="en-GB" sz="1800" b="1" i="0" u="none" strike="noStrike" kern="0" cap="none" spc="0" normalizeH="0" baseline="0" noProof="0" dirty="0">
                <a:ln>
                  <a:noFill/>
                </a:ln>
                <a:solidFill>
                  <a:srgbClr val="000000"/>
                </a:solidFill>
                <a:effectLst/>
                <a:uLnTx/>
                <a:uFillTx/>
              </a:endParaRP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Personal Development</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Social</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Military skills</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Challenging environment</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Enhancing your CV</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Showing you what the Army is about</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000000"/>
                  </a:solidFill>
                  <a:effectLst/>
                  <a:uLnTx/>
                  <a:uFillTx/>
                </a:rPr>
                <a:t>Pay</a:t>
              </a:r>
            </a:p>
            <a:p>
              <a:pPr marL="0" marR="0" lvl="0" indent="0" defTabSz="914400" eaLnBrk="1" fontAlgn="auto" latinLnBrk="0" hangingPunct="1">
                <a:lnSpc>
                  <a:spcPct val="100000"/>
                </a:lnSpc>
                <a:spcBef>
                  <a:spcPts val="0"/>
                </a:spcBef>
                <a:spcAft>
                  <a:spcPts val="0"/>
                </a:spcAft>
                <a:buClrTx/>
                <a:buSzTx/>
                <a:buFontTx/>
                <a:buNone/>
                <a:tabLst/>
                <a:defRPr/>
              </a:pPr>
              <a:endParaRPr kumimoji="0" lang="en-GB" sz="1800" b="0" i="0" u="none" strike="noStrike" kern="0" cap="none" spc="0" normalizeH="0" baseline="0" noProof="0" dirty="0">
                <a:ln>
                  <a:noFill/>
                </a:ln>
                <a:solidFill>
                  <a:srgbClr val="FFFF00"/>
                </a:solidFill>
                <a:effectLst/>
                <a:uLnTx/>
                <a:uFillTx/>
              </a:endParaRPr>
            </a:p>
          </p:txBody>
        </p:sp>
        <p:sp>
          <p:nvSpPr>
            <p:cNvPr id="13" name="Rectangle 6">
              <a:extLst/>
            </p:cNvPr>
            <p:cNvSpPr>
              <a:spLocks noChangeArrowheads="1"/>
            </p:cNvSpPr>
            <p:nvPr/>
          </p:nvSpPr>
          <p:spPr bwMode="auto">
            <a:xfrm>
              <a:off x="4905375" y="2348880"/>
              <a:ext cx="4294735" cy="4268787"/>
            </a:xfrm>
            <a:prstGeom prst="rect">
              <a:avLst/>
            </a:prstGeom>
            <a:gradFill rotWithShape="1">
              <a:gsLst>
                <a:gs pos="0">
                  <a:srgbClr val="952F97">
                    <a:gamma/>
                    <a:shade val="46275"/>
                    <a:invGamma/>
                  </a:srgbClr>
                </a:gs>
                <a:gs pos="50000">
                  <a:srgbClr val="952F97">
                    <a:alpha val="50000"/>
                  </a:srgbClr>
                </a:gs>
                <a:gs pos="100000">
                  <a:srgbClr val="952F97">
                    <a:gamma/>
                    <a:shade val="46275"/>
                    <a:invGamma/>
                  </a:srgbClr>
                </a:gs>
              </a:gsLst>
              <a:lin ang="5400000" scaled="1"/>
            </a:gradFill>
            <a:ln w="9525">
              <a:solidFill>
                <a:srgbClr val="4D4D4D"/>
              </a:solidFill>
              <a:miter lim="800000"/>
              <a:headEnd/>
              <a:tailEnd/>
            </a:ln>
          </p:spPr>
          <p:txBody>
            <a:bodyPr wrap="none" anchor="ct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F7F4ED"/>
                  </a:solidFill>
                  <a:effectLst/>
                  <a:uLnTx/>
                  <a:uFillTx/>
                </a:rPr>
                <a:t>A mix of</a:t>
              </a:r>
              <a:r>
                <a:rPr kumimoji="0" lang="en-GB" sz="1800" b="0" i="0" u="none" strike="noStrike" kern="0" cap="none" spc="0" normalizeH="0" baseline="0" noProof="0" dirty="0">
                  <a:ln>
                    <a:noFill/>
                  </a:ln>
                  <a:solidFill>
                    <a:srgbClr val="F7F4ED"/>
                  </a:solidFill>
                  <a:effectLst/>
                  <a:uLnTx/>
                  <a:uFillTx/>
                </a:rPr>
                <a:t>: </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Male and Female</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All Degree courses</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Future leaders (in any sector)</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1" i="0" u="none" strike="noStrike" kern="0" cap="none" spc="0" normalizeH="0" baseline="0" noProof="0" dirty="0">
                  <a:ln>
                    <a:noFill/>
                  </a:ln>
                  <a:solidFill>
                    <a:srgbClr val="F7F4ED"/>
                  </a:solidFill>
                  <a:effectLst/>
                  <a:uLnTx/>
                  <a:uFillTx/>
                </a:rPr>
                <a:t>And all</a:t>
              </a:r>
              <a:r>
                <a:rPr kumimoji="0" lang="en-GB" sz="1800" b="0" i="0" u="none" strike="noStrike" kern="0" cap="none" spc="0" normalizeH="0" baseline="0" noProof="0" dirty="0">
                  <a:ln>
                    <a:noFill/>
                  </a:ln>
                  <a:solidFill>
                    <a:srgbClr val="F7F4ED"/>
                  </a:solidFill>
                  <a:effectLst/>
                  <a:uLnTx/>
                  <a:uFillTx/>
                </a:rPr>
                <a:t>:</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Prepared to be committed to the OTC</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Prepared to have a go</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Enthusiastic</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With a sense of humour</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Up for a challenge</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Wanting to develop</a:t>
              </a:r>
            </a:p>
            <a:p>
              <a:pPr marL="0" marR="0" lvl="0" indent="0" defTabSz="914400" eaLnBrk="1" fontAlgn="auto" latinLnBrk="0" hangingPunct="1">
                <a:lnSpc>
                  <a:spcPct val="100000"/>
                </a:lnSpc>
                <a:spcBef>
                  <a:spcPts val="0"/>
                </a:spcBef>
                <a:spcAft>
                  <a:spcPts val="0"/>
                </a:spcAft>
                <a:buClrTx/>
                <a:buSzTx/>
                <a:buFontTx/>
                <a:buChar char="•"/>
                <a:tabLst/>
                <a:defRPr/>
              </a:pPr>
              <a:r>
                <a:rPr kumimoji="0" lang="en-GB" sz="1800" b="0" i="0" u="none" strike="noStrike" kern="0" cap="none" spc="0" normalizeH="0" baseline="0" noProof="0" dirty="0">
                  <a:ln>
                    <a:noFill/>
                  </a:ln>
                  <a:solidFill>
                    <a:srgbClr val="F7F4ED"/>
                  </a:solidFill>
                  <a:effectLst/>
                  <a:uLnTx/>
                  <a:uFillTx/>
                </a:rPr>
                <a:t> Wanting qualifications and new</a:t>
              </a:r>
            </a:p>
            <a:p>
              <a:pPr marL="0" marR="0" lvl="0" indent="0" defTabSz="914400" eaLnBrk="1" fontAlgn="auto" latinLnBrk="0" hangingPunct="1">
                <a:lnSpc>
                  <a:spcPct val="100000"/>
                </a:lnSpc>
                <a:spcBef>
                  <a:spcPts val="0"/>
                </a:spcBef>
                <a:spcAft>
                  <a:spcPts val="0"/>
                </a:spcAft>
                <a:buClrTx/>
                <a:buSzTx/>
                <a:buFontTx/>
                <a:buNone/>
                <a:tabLst/>
                <a:defRPr/>
              </a:pPr>
              <a:r>
                <a:rPr kumimoji="0" lang="en-GB" sz="1800" b="0" i="0" u="none" strike="noStrike" kern="0" cap="none" spc="0" normalizeH="0" baseline="0" noProof="0" dirty="0">
                  <a:ln>
                    <a:noFill/>
                  </a:ln>
                  <a:solidFill>
                    <a:srgbClr val="F7F4ED"/>
                  </a:solidFill>
                  <a:effectLst/>
                  <a:uLnTx/>
                  <a:uFillTx/>
                </a:rPr>
                <a:t> experiences</a:t>
              </a:r>
            </a:p>
          </p:txBody>
        </p:sp>
      </p:grpSp>
      <p:pic>
        <p:nvPicPr>
          <p:cNvPr id="14" name="Picture 13"/>
          <p:cNvPicPr>
            <a:picLocks noChangeAspect="1"/>
          </p:cNvPicPr>
          <p:nvPr/>
        </p:nvPicPr>
        <p:blipFill>
          <a:blip r:embed="rId3"/>
          <a:stretch>
            <a:fillRect/>
          </a:stretch>
        </p:blipFill>
        <p:spPr>
          <a:xfrm>
            <a:off x="242305" y="163719"/>
            <a:ext cx="3127519" cy="432854"/>
          </a:xfrm>
          <a:prstGeom prst="rect">
            <a:avLst/>
          </a:prstGeom>
        </p:spPr>
      </p:pic>
      <p:sp>
        <p:nvSpPr>
          <p:cNvPr id="15" name="TextBox 14"/>
          <p:cNvSpPr txBox="1"/>
          <p:nvPr/>
        </p:nvSpPr>
        <p:spPr>
          <a:xfrm>
            <a:off x="291908" y="476673"/>
            <a:ext cx="2695916" cy="461665"/>
          </a:xfrm>
          <a:prstGeom prst="rect">
            <a:avLst/>
          </a:prstGeom>
          <a:solidFill>
            <a:schemeClr val="bg1"/>
          </a:solidFill>
          <a:ln>
            <a:solidFill>
              <a:schemeClr val="tx1"/>
            </a:solidFill>
          </a:ln>
        </p:spPr>
        <p:txBody>
          <a:bodyPr wrap="square" rtlCol="0">
            <a:spAutoFit/>
          </a:bodyPr>
          <a:lstStyle/>
          <a:p>
            <a:r>
              <a:rPr lang="en-GB" sz="2400" dirty="0">
                <a:latin typeface="Arial Narrow" panose="020B0606020202030204" pitchFamily="34" charset="0"/>
              </a:rPr>
              <a:t>WHAT’S ON OFFER?</a:t>
            </a:r>
          </a:p>
        </p:txBody>
      </p:sp>
    </p:spTree>
    <p:extLst>
      <p:ext uri="{BB962C8B-B14F-4D97-AF65-F5344CB8AC3E}">
        <p14:creationId xmlns:p14="http://schemas.microsoft.com/office/powerpoint/2010/main" val="30929919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2850314" cy="313932"/>
          </a:xfrm>
        </p:spPr>
        <p:txBody>
          <a:bodyPr/>
          <a:lstStyle/>
          <a:p>
            <a:r>
              <a:rPr lang="en-GB" dirty="0"/>
              <a:t>Annual Continuous Training</a:t>
            </a:r>
          </a:p>
        </p:txBody>
      </p:sp>
      <p:sp>
        <p:nvSpPr>
          <p:cNvPr id="3" name="Text Placeholder 2"/>
          <p:cNvSpPr>
            <a:spLocks noGrp="1"/>
          </p:cNvSpPr>
          <p:nvPr>
            <p:ph type="body" sz="quarter" idx="11"/>
          </p:nvPr>
        </p:nvSpPr>
        <p:spPr>
          <a:xfrm>
            <a:off x="576000" y="561128"/>
            <a:ext cx="4039101" cy="405102"/>
          </a:xfrm>
        </p:spPr>
        <p:txBody>
          <a:bodyPr/>
          <a:lstStyle/>
          <a:p>
            <a:r>
              <a:rPr lang="en-GB" dirty="0"/>
              <a:t>Exercise DRAGON MARS 2018</a:t>
            </a:r>
          </a:p>
        </p:txBody>
      </p:sp>
      <p:sp>
        <p:nvSpPr>
          <p:cNvPr id="4" name="Text Placeholder 3"/>
          <p:cNvSpPr>
            <a:spLocks noGrp="1"/>
          </p:cNvSpPr>
          <p:nvPr>
            <p:ph type="body" sz="quarter" idx="15"/>
          </p:nvPr>
        </p:nvSpPr>
        <p:spPr/>
        <p:txBody>
          <a:bodyPr/>
          <a:lstStyle/>
          <a:p>
            <a:endParaRPr lang="en-GB"/>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pic>
        <p:nvPicPr>
          <p:cNvPr id="7" name="Picture 26"/>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3563888" y="4974008"/>
            <a:ext cx="1238814" cy="696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 name="Picture 13"/>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5724128" y="2084230"/>
            <a:ext cx="625229" cy="468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le 8"/>
          <p:cNvSpPr/>
          <p:nvPr/>
        </p:nvSpPr>
        <p:spPr bwMode="auto">
          <a:xfrm>
            <a:off x="107504" y="1039680"/>
            <a:ext cx="8784976" cy="2448272"/>
          </a:xfrm>
          <a:prstGeom prst="roundRect">
            <a:avLst/>
          </a:prstGeom>
          <a:noFill/>
          <a:ln w="50800" cap="flat" cmpd="sng" algn="ctr">
            <a:solidFill>
              <a:srgbClr val="FFFF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10" name="TextBox 9"/>
          <p:cNvSpPr txBox="1"/>
          <p:nvPr/>
        </p:nvSpPr>
        <p:spPr>
          <a:xfrm>
            <a:off x="395536" y="1039680"/>
            <a:ext cx="2232248" cy="400110"/>
          </a:xfrm>
          <a:prstGeom prst="rect">
            <a:avLst/>
          </a:prstGeom>
          <a:noFill/>
        </p:spPr>
        <p:txBody>
          <a:bodyPr wrap="square" rtlCol="0">
            <a:spAutoFit/>
          </a:bodyPr>
          <a:lstStyle/>
          <a:p>
            <a:r>
              <a:rPr lang="en-GB" sz="2000" b="1" dirty="0">
                <a:solidFill>
                  <a:srgbClr val="4D4D4D"/>
                </a:solidFill>
                <a:latin typeface="Arial" pitchFamily="34" charset="0"/>
                <a:cs typeface="Arial" pitchFamily="34" charset="0"/>
              </a:rPr>
              <a:t>Week 1 - CPTA</a:t>
            </a:r>
          </a:p>
        </p:txBody>
      </p:sp>
      <p:cxnSp>
        <p:nvCxnSpPr>
          <p:cNvPr id="11" name="Straight Connector 10"/>
          <p:cNvCxnSpPr/>
          <p:nvPr/>
        </p:nvCxnSpPr>
        <p:spPr bwMode="auto">
          <a:xfrm>
            <a:off x="267458" y="1685334"/>
            <a:ext cx="8481006" cy="0"/>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251520"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16 Jun</a:t>
            </a:r>
          </a:p>
        </p:txBody>
      </p:sp>
      <p:sp>
        <p:nvSpPr>
          <p:cNvPr id="13" name="TextBox 12"/>
          <p:cNvSpPr txBox="1"/>
          <p:nvPr/>
        </p:nvSpPr>
        <p:spPr>
          <a:xfrm>
            <a:off x="1115616"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17 Jun</a:t>
            </a:r>
          </a:p>
        </p:txBody>
      </p:sp>
      <p:sp>
        <p:nvSpPr>
          <p:cNvPr id="14" name="TextBox 13"/>
          <p:cNvSpPr txBox="1"/>
          <p:nvPr/>
        </p:nvSpPr>
        <p:spPr>
          <a:xfrm>
            <a:off x="2051720"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Mon 18 Jun</a:t>
            </a:r>
          </a:p>
        </p:txBody>
      </p:sp>
      <p:sp>
        <p:nvSpPr>
          <p:cNvPr id="15" name="TextBox 14"/>
          <p:cNvSpPr txBox="1"/>
          <p:nvPr/>
        </p:nvSpPr>
        <p:spPr>
          <a:xfrm>
            <a:off x="2987824"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Tue 19 Jun</a:t>
            </a:r>
          </a:p>
        </p:txBody>
      </p:sp>
      <p:sp>
        <p:nvSpPr>
          <p:cNvPr id="16" name="TextBox 15"/>
          <p:cNvSpPr txBox="1"/>
          <p:nvPr/>
        </p:nvSpPr>
        <p:spPr>
          <a:xfrm>
            <a:off x="3923928"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Wed 20 Jun</a:t>
            </a:r>
          </a:p>
        </p:txBody>
      </p:sp>
      <p:sp>
        <p:nvSpPr>
          <p:cNvPr id="17" name="TextBox 16"/>
          <p:cNvSpPr txBox="1"/>
          <p:nvPr/>
        </p:nvSpPr>
        <p:spPr>
          <a:xfrm>
            <a:off x="4932040"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21 Jun</a:t>
            </a:r>
          </a:p>
        </p:txBody>
      </p:sp>
      <p:sp>
        <p:nvSpPr>
          <p:cNvPr id="18" name="TextBox 17"/>
          <p:cNvSpPr txBox="1"/>
          <p:nvPr/>
        </p:nvSpPr>
        <p:spPr>
          <a:xfrm>
            <a:off x="5868144"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Fri 22 Jun</a:t>
            </a:r>
          </a:p>
        </p:txBody>
      </p:sp>
      <p:sp>
        <p:nvSpPr>
          <p:cNvPr id="19" name="TextBox 18"/>
          <p:cNvSpPr txBox="1"/>
          <p:nvPr/>
        </p:nvSpPr>
        <p:spPr>
          <a:xfrm>
            <a:off x="6804248"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23 Jun</a:t>
            </a:r>
          </a:p>
        </p:txBody>
      </p:sp>
      <p:sp>
        <p:nvSpPr>
          <p:cNvPr id="20" name="TextBox 19"/>
          <p:cNvSpPr txBox="1"/>
          <p:nvPr/>
        </p:nvSpPr>
        <p:spPr>
          <a:xfrm>
            <a:off x="7740352" y="1423724"/>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24 Jun</a:t>
            </a:r>
          </a:p>
        </p:txBody>
      </p:sp>
      <p:cxnSp>
        <p:nvCxnSpPr>
          <p:cNvPr id="21" name="Straight Connector 20"/>
          <p:cNvCxnSpPr/>
          <p:nvPr/>
        </p:nvCxnSpPr>
        <p:spPr bwMode="auto">
          <a:xfrm>
            <a:off x="395536" y="1685334"/>
            <a:ext cx="0" cy="2418"/>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a:off x="179512" y="1759760"/>
            <a:ext cx="992174" cy="769441"/>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  - Admin</a:t>
            </a:r>
          </a:p>
          <a:p>
            <a:r>
              <a:rPr lang="en-GB" sz="1100" b="1" dirty="0">
                <a:solidFill>
                  <a:srgbClr val="4D4D4D"/>
                </a:solidFill>
                <a:latin typeface="Arial" pitchFamily="34" charset="0"/>
                <a:cs typeface="Arial" pitchFamily="34" charset="0"/>
              </a:rPr>
              <a:t>  - Induction</a:t>
            </a:r>
          </a:p>
          <a:p>
            <a:r>
              <a:rPr lang="en-GB" sz="1100" b="1" dirty="0">
                <a:solidFill>
                  <a:srgbClr val="4D4D4D"/>
                </a:solidFill>
                <a:latin typeface="Arial" pitchFamily="34" charset="0"/>
                <a:cs typeface="Arial" pitchFamily="34" charset="0"/>
              </a:rPr>
              <a:t>  - WHTs</a:t>
            </a:r>
          </a:p>
          <a:p>
            <a:pPr marL="171450" indent="-171450">
              <a:buFontTx/>
              <a:buChar char="-"/>
            </a:pPr>
            <a:endParaRPr lang="en-GB" sz="1100" dirty="0">
              <a:solidFill>
                <a:srgbClr val="4D4D4D"/>
              </a:solidFill>
              <a:latin typeface="Arial" pitchFamily="34" charset="0"/>
              <a:cs typeface="Arial" pitchFamily="34" charset="0"/>
            </a:endParaRPr>
          </a:p>
        </p:txBody>
      </p:sp>
      <p:pic>
        <p:nvPicPr>
          <p:cNvPr id="23" name="Picture 4"/>
          <p:cNvPicPr>
            <a:picLocks noChangeAspect="1" noChangeArrowheads="1"/>
          </p:cNvPicPr>
          <p:nvPr/>
        </p:nvPicPr>
        <p:blipFill>
          <a:blip cstate="screen">
            <a:extLst>
              <a:ext uri="{28A0092B-C50C-407E-A947-70E740481C1C}">
                <a14:useLocalDpi xmlns:a14="http://schemas.microsoft.com/office/drawing/2010/main"/>
              </a:ext>
            </a:extLst>
          </a:blip>
          <a:srcRect/>
          <a:stretch>
            <a:fillRect/>
          </a:stretch>
        </p:blipFill>
        <p:spPr bwMode="auto">
          <a:xfrm>
            <a:off x="4126672" y="2936252"/>
            <a:ext cx="661352" cy="4546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4" name="Picture 5"/>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4771338" y="2949684"/>
            <a:ext cx="664758" cy="443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5" name="Picture 6"/>
          <p:cNvPicPr>
            <a:picLocks noChangeAspect="1" noChangeArrowheads="1"/>
          </p:cNvPicPr>
          <p:nvPr/>
        </p:nvPicPr>
        <p:blipFill>
          <a:blip cstate="screen">
            <a:extLst>
              <a:ext uri="{28A0092B-C50C-407E-A947-70E740481C1C}">
                <a14:useLocalDpi xmlns:a14="http://schemas.microsoft.com/office/drawing/2010/main"/>
              </a:ext>
            </a:extLst>
          </a:blip>
          <a:srcRect/>
          <a:stretch>
            <a:fillRect/>
          </a:stretch>
        </p:blipFill>
        <p:spPr bwMode="auto">
          <a:xfrm>
            <a:off x="5436096" y="2949684"/>
            <a:ext cx="742190" cy="460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 name="Picture 7"/>
          <p:cNvPicPr>
            <a:picLocks noChangeAspect="1" noChangeArrowheads="1"/>
          </p:cNvPicPr>
          <p:nvPr/>
        </p:nvPicPr>
        <p:blipFill>
          <a:blip cstate="screen">
            <a:extLst>
              <a:ext uri="{28A0092B-C50C-407E-A947-70E740481C1C}">
                <a14:useLocalDpi xmlns:a14="http://schemas.microsoft.com/office/drawing/2010/main"/>
              </a:ext>
            </a:extLst>
          </a:blip>
          <a:srcRect/>
          <a:stretch>
            <a:fillRect/>
          </a:stretch>
        </p:blipFill>
        <p:spPr bwMode="auto">
          <a:xfrm>
            <a:off x="6182498" y="2949631"/>
            <a:ext cx="621750" cy="4663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7" name="Rounded Rectangle 26"/>
          <p:cNvSpPr/>
          <p:nvPr/>
        </p:nvSpPr>
        <p:spPr bwMode="auto">
          <a:xfrm>
            <a:off x="4052006" y="2623856"/>
            <a:ext cx="2824250" cy="769441"/>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28" name="Rounded Rectangle 27"/>
          <p:cNvSpPr/>
          <p:nvPr/>
        </p:nvSpPr>
        <p:spPr bwMode="auto">
          <a:xfrm>
            <a:off x="267458" y="1759760"/>
            <a:ext cx="848158"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grpSp>
        <p:nvGrpSpPr>
          <p:cNvPr id="29" name="Group 28"/>
          <p:cNvGrpSpPr/>
          <p:nvPr/>
        </p:nvGrpSpPr>
        <p:grpSpPr>
          <a:xfrm>
            <a:off x="1115616" y="1759760"/>
            <a:ext cx="3008593" cy="792088"/>
            <a:chOff x="1115616" y="2060848"/>
            <a:chExt cx="3008593" cy="792088"/>
          </a:xfrm>
        </p:grpSpPr>
        <p:pic>
          <p:nvPicPr>
            <p:cNvPr id="30" name="Picture 4"/>
            <p:cNvPicPr>
              <a:picLocks noChangeAspect="1" noChangeArrowheads="1"/>
            </p:cNvPicPr>
            <p:nvPr/>
          </p:nvPicPr>
          <p:blipFill>
            <a:blip cstate="screen">
              <a:extLst>
                <a:ext uri="{28A0092B-C50C-407E-A947-70E740481C1C}">
                  <a14:useLocalDpi xmlns:a14="http://schemas.microsoft.com/office/drawing/2010/main"/>
                </a:ext>
              </a:extLst>
            </a:blip>
            <a:srcRect/>
            <a:stretch>
              <a:fillRect/>
            </a:stretch>
          </p:blipFill>
          <p:spPr bwMode="auto">
            <a:xfrm>
              <a:off x="1246352" y="2373244"/>
              <a:ext cx="661352" cy="45461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1" name="Picture 5"/>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891018" y="2386676"/>
              <a:ext cx="664758" cy="4436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2" name="Picture 6"/>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2555776" y="2386676"/>
              <a:ext cx="742190" cy="4609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3" name="Picture 7"/>
            <p:cNvPicPr>
              <a:picLocks noChangeAspect="1" noChangeArrowheads="1"/>
            </p:cNvPicPr>
            <p:nvPr/>
          </p:nvPicPr>
          <p:blipFill>
            <a:blip cstate="screen">
              <a:extLst>
                <a:ext uri="{28A0092B-C50C-407E-A947-70E740481C1C}">
                  <a14:useLocalDpi xmlns:a14="http://schemas.microsoft.com/office/drawing/2010/main"/>
                </a:ext>
              </a:extLst>
            </a:blip>
            <a:srcRect/>
            <a:stretch>
              <a:fillRect/>
            </a:stretch>
          </p:blipFill>
          <p:spPr bwMode="auto">
            <a:xfrm>
              <a:off x="3302178" y="2386623"/>
              <a:ext cx="621750" cy="46631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34" name="Rounded Rectangle 33"/>
            <p:cNvSpPr/>
            <p:nvPr/>
          </p:nvSpPr>
          <p:spPr bwMode="auto">
            <a:xfrm>
              <a:off x="1171686" y="2060848"/>
              <a:ext cx="2824250" cy="769441"/>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35" name="TextBox 34"/>
            <p:cNvSpPr txBox="1"/>
            <p:nvPr/>
          </p:nvSpPr>
          <p:spPr>
            <a:xfrm>
              <a:off x="1115616" y="2132856"/>
              <a:ext cx="3008593" cy="261610"/>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Gp/Zero – IBSR – CQB – March &amp; Shoot</a:t>
              </a:r>
            </a:p>
          </p:txBody>
        </p:sp>
      </p:grpSp>
      <p:sp>
        <p:nvSpPr>
          <p:cNvPr id="36" name="Rounded Rectangle 35"/>
          <p:cNvSpPr/>
          <p:nvPr/>
        </p:nvSpPr>
        <p:spPr bwMode="auto">
          <a:xfrm>
            <a:off x="6964202" y="1735079"/>
            <a:ext cx="848158"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37" name="Rounded Rectangle 36"/>
          <p:cNvSpPr/>
          <p:nvPr/>
        </p:nvSpPr>
        <p:spPr bwMode="auto">
          <a:xfrm>
            <a:off x="7885266" y="1728574"/>
            <a:ext cx="848158"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38" name="Picture 13"/>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2813307" y="2924375"/>
            <a:ext cx="625229" cy="4689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nvGrpSpPr>
          <p:cNvPr id="39" name="Group 38"/>
          <p:cNvGrpSpPr/>
          <p:nvPr/>
        </p:nvGrpSpPr>
        <p:grpSpPr>
          <a:xfrm>
            <a:off x="1171686" y="2623856"/>
            <a:ext cx="2824250" cy="778060"/>
            <a:chOff x="1171686" y="2924944"/>
            <a:chExt cx="2824250" cy="778060"/>
          </a:xfrm>
        </p:grpSpPr>
        <p:pic>
          <p:nvPicPr>
            <p:cNvPr id="40" name="Picture 9"/>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1187624" y="3237340"/>
              <a:ext cx="726789" cy="454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1" name="Picture 11"/>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1907704" y="3242151"/>
              <a:ext cx="1006599" cy="460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2" name="Picture 14"/>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3438536" y="3237340"/>
              <a:ext cx="507704" cy="444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3" name="Rounded Rectangle 42"/>
            <p:cNvSpPr/>
            <p:nvPr/>
          </p:nvSpPr>
          <p:spPr bwMode="auto">
            <a:xfrm>
              <a:off x="1171686" y="2924944"/>
              <a:ext cx="2824250" cy="769441"/>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44" name="TextBox 43"/>
            <p:cNvSpPr txBox="1"/>
            <p:nvPr/>
          </p:nvSpPr>
          <p:spPr>
            <a:xfrm>
              <a:off x="1246352" y="2963853"/>
              <a:ext cx="2664296" cy="261610"/>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Battlefield Study – The Somme</a:t>
              </a:r>
            </a:p>
          </p:txBody>
        </p:sp>
      </p:grpSp>
      <p:grpSp>
        <p:nvGrpSpPr>
          <p:cNvPr id="45" name="Group 44"/>
          <p:cNvGrpSpPr/>
          <p:nvPr/>
        </p:nvGrpSpPr>
        <p:grpSpPr>
          <a:xfrm>
            <a:off x="4059975" y="1775971"/>
            <a:ext cx="2824250" cy="778060"/>
            <a:chOff x="1171686" y="2924944"/>
            <a:chExt cx="2824250" cy="778060"/>
          </a:xfrm>
        </p:grpSpPr>
        <p:pic>
          <p:nvPicPr>
            <p:cNvPr id="46" name="Picture 9"/>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1187624" y="3237340"/>
              <a:ext cx="726789" cy="4546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7" name="Picture 11"/>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1907704" y="3242151"/>
              <a:ext cx="1006599" cy="46085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8" name="Picture 14"/>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3438536" y="3237340"/>
              <a:ext cx="507704" cy="44424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9" name="Rounded Rectangle 48"/>
            <p:cNvSpPr/>
            <p:nvPr/>
          </p:nvSpPr>
          <p:spPr bwMode="auto">
            <a:xfrm>
              <a:off x="1171686" y="2924944"/>
              <a:ext cx="2824250" cy="769441"/>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50" name="TextBox 49"/>
            <p:cNvSpPr txBox="1"/>
            <p:nvPr/>
          </p:nvSpPr>
          <p:spPr>
            <a:xfrm>
              <a:off x="1246352" y="2963853"/>
              <a:ext cx="2664296" cy="261610"/>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Battlefield Study – The Somme</a:t>
              </a:r>
            </a:p>
          </p:txBody>
        </p:sp>
      </p:grpSp>
      <p:sp>
        <p:nvSpPr>
          <p:cNvPr id="51" name="TextBox 50"/>
          <p:cNvSpPr txBox="1"/>
          <p:nvPr/>
        </p:nvSpPr>
        <p:spPr>
          <a:xfrm>
            <a:off x="6876256" y="1740392"/>
            <a:ext cx="992174" cy="769441"/>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  - Planning</a:t>
            </a:r>
          </a:p>
          <a:p>
            <a:r>
              <a:rPr lang="en-GB" sz="1100" b="1" dirty="0">
                <a:solidFill>
                  <a:srgbClr val="4D4D4D"/>
                </a:solidFill>
                <a:latin typeface="Arial" pitchFamily="34" charset="0"/>
                <a:cs typeface="Arial" pitchFamily="34" charset="0"/>
              </a:rPr>
              <a:t>  - Pay </a:t>
            </a:r>
            <a:r>
              <a:rPr lang="en-GB" sz="1100" b="1" dirty="0" err="1">
                <a:solidFill>
                  <a:srgbClr val="4D4D4D"/>
                </a:solidFill>
                <a:latin typeface="Arial" pitchFamily="34" charset="0"/>
                <a:cs typeface="Arial" pitchFamily="34" charset="0"/>
              </a:rPr>
              <a:t>Pde</a:t>
            </a:r>
            <a:endParaRPr lang="en-GB" sz="1100" b="1" dirty="0">
              <a:solidFill>
                <a:srgbClr val="4D4D4D"/>
              </a:solidFill>
              <a:latin typeface="Arial" pitchFamily="34" charset="0"/>
              <a:cs typeface="Arial" pitchFamily="34" charset="0"/>
            </a:endParaRPr>
          </a:p>
          <a:p>
            <a:r>
              <a:rPr lang="en-GB" sz="1100" b="1" dirty="0">
                <a:solidFill>
                  <a:srgbClr val="4D4D4D"/>
                </a:solidFill>
                <a:latin typeface="Arial" pitchFamily="34" charset="0"/>
                <a:cs typeface="Arial" pitchFamily="34" charset="0"/>
              </a:rPr>
              <a:t>  - Dinner</a:t>
            </a:r>
          </a:p>
          <a:p>
            <a:pPr marL="171450" indent="-171450">
              <a:buFontTx/>
              <a:buChar char="-"/>
            </a:pPr>
            <a:endParaRPr lang="en-GB" sz="1100" dirty="0">
              <a:solidFill>
                <a:srgbClr val="4D4D4D"/>
              </a:solidFill>
              <a:latin typeface="Arial" pitchFamily="34" charset="0"/>
              <a:cs typeface="Arial" pitchFamily="34" charset="0"/>
            </a:endParaRPr>
          </a:p>
        </p:txBody>
      </p:sp>
      <p:pic>
        <p:nvPicPr>
          <p:cNvPr id="52" name="Picture 9"/>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7020272" y="2839880"/>
            <a:ext cx="774733" cy="470861"/>
          </a:xfrm>
          <a:prstGeom prst="rect">
            <a:avLst/>
          </a:prstGeom>
          <a:noFill/>
          <a:ln w="9525">
            <a:solidFill>
              <a:srgbClr val="4D4D4D"/>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53" name="Picture 16"/>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6996689" y="2382419"/>
            <a:ext cx="783183" cy="34322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54" name="TextBox 53"/>
          <p:cNvSpPr txBox="1"/>
          <p:nvPr/>
        </p:nvSpPr>
        <p:spPr>
          <a:xfrm>
            <a:off x="7900306" y="1759759"/>
            <a:ext cx="992174" cy="430887"/>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Move to SENTA </a:t>
            </a:r>
          </a:p>
        </p:txBody>
      </p:sp>
      <p:pic>
        <p:nvPicPr>
          <p:cNvPr id="55" name="Picture 17"/>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327697" y="2520456"/>
            <a:ext cx="727679" cy="35815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6" name="Picture 18"/>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7936072" y="2479840"/>
            <a:ext cx="746546" cy="52141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7" name="Rounded Rectangle 56"/>
          <p:cNvSpPr/>
          <p:nvPr/>
        </p:nvSpPr>
        <p:spPr bwMode="auto">
          <a:xfrm>
            <a:off x="107504" y="3533848"/>
            <a:ext cx="8784976" cy="2448272"/>
          </a:xfrm>
          <a:prstGeom prst="roundRect">
            <a:avLst/>
          </a:prstGeom>
          <a:noFill/>
          <a:ln w="50800" cap="flat" cmpd="sng" algn="ctr">
            <a:solidFill>
              <a:srgbClr val="00B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58" name="TextBox 57"/>
          <p:cNvSpPr txBox="1"/>
          <p:nvPr/>
        </p:nvSpPr>
        <p:spPr>
          <a:xfrm>
            <a:off x="434894" y="3533848"/>
            <a:ext cx="2624938" cy="400110"/>
          </a:xfrm>
          <a:prstGeom prst="rect">
            <a:avLst/>
          </a:prstGeom>
          <a:noFill/>
        </p:spPr>
        <p:txBody>
          <a:bodyPr wrap="square" rtlCol="0">
            <a:spAutoFit/>
          </a:bodyPr>
          <a:lstStyle/>
          <a:p>
            <a:r>
              <a:rPr lang="en-GB" sz="2000" b="1" dirty="0">
                <a:solidFill>
                  <a:srgbClr val="4D4D4D"/>
                </a:solidFill>
                <a:latin typeface="Arial" pitchFamily="34" charset="0"/>
                <a:cs typeface="Arial" pitchFamily="34" charset="0"/>
              </a:rPr>
              <a:t>Week 2 – SENTA</a:t>
            </a:r>
          </a:p>
        </p:txBody>
      </p:sp>
      <p:cxnSp>
        <p:nvCxnSpPr>
          <p:cNvPr id="59" name="Straight Connector 58"/>
          <p:cNvCxnSpPr/>
          <p:nvPr/>
        </p:nvCxnSpPr>
        <p:spPr bwMode="auto">
          <a:xfrm>
            <a:off x="267458" y="4193150"/>
            <a:ext cx="8336990" cy="12803"/>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0" name="TextBox 59"/>
          <p:cNvSpPr txBox="1"/>
          <p:nvPr/>
        </p:nvSpPr>
        <p:spPr>
          <a:xfrm>
            <a:off x="539552"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Mon 25 Jun</a:t>
            </a:r>
          </a:p>
        </p:txBody>
      </p:sp>
      <p:sp>
        <p:nvSpPr>
          <p:cNvPr id="61" name="TextBox 60"/>
          <p:cNvSpPr txBox="1"/>
          <p:nvPr/>
        </p:nvSpPr>
        <p:spPr>
          <a:xfrm>
            <a:off x="2267744"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Tue 26 Jun</a:t>
            </a:r>
          </a:p>
        </p:txBody>
      </p:sp>
      <p:sp>
        <p:nvSpPr>
          <p:cNvPr id="62" name="TextBox 61"/>
          <p:cNvSpPr txBox="1"/>
          <p:nvPr/>
        </p:nvSpPr>
        <p:spPr>
          <a:xfrm>
            <a:off x="3347864"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Wed 27 Jun</a:t>
            </a:r>
          </a:p>
        </p:txBody>
      </p:sp>
      <p:sp>
        <p:nvSpPr>
          <p:cNvPr id="63" name="TextBox 62"/>
          <p:cNvSpPr txBox="1"/>
          <p:nvPr/>
        </p:nvSpPr>
        <p:spPr>
          <a:xfrm>
            <a:off x="4427984"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28 Jun</a:t>
            </a:r>
          </a:p>
        </p:txBody>
      </p:sp>
      <p:sp>
        <p:nvSpPr>
          <p:cNvPr id="64" name="TextBox 63"/>
          <p:cNvSpPr txBox="1"/>
          <p:nvPr/>
        </p:nvSpPr>
        <p:spPr>
          <a:xfrm>
            <a:off x="5868144" y="3920310"/>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Fri 29 Jun</a:t>
            </a:r>
          </a:p>
        </p:txBody>
      </p:sp>
      <p:sp>
        <p:nvSpPr>
          <p:cNvPr id="65" name="TextBox 64"/>
          <p:cNvSpPr txBox="1"/>
          <p:nvPr/>
        </p:nvSpPr>
        <p:spPr>
          <a:xfrm>
            <a:off x="7301233" y="394434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30 Jun</a:t>
            </a:r>
          </a:p>
        </p:txBody>
      </p:sp>
      <p:sp>
        <p:nvSpPr>
          <p:cNvPr id="67" name="Rounded Rectangle 66"/>
          <p:cNvSpPr/>
          <p:nvPr/>
        </p:nvSpPr>
        <p:spPr bwMode="auto">
          <a:xfrm>
            <a:off x="7196551" y="4276574"/>
            <a:ext cx="1407897"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69" name="Rounded Rectangle 68"/>
          <p:cNvSpPr/>
          <p:nvPr/>
        </p:nvSpPr>
        <p:spPr bwMode="auto">
          <a:xfrm>
            <a:off x="5668251" y="4276573"/>
            <a:ext cx="1407897"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70" name="Picture 19"/>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7308304" y="4974008"/>
            <a:ext cx="1186867" cy="749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1" name="TextBox 70"/>
          <p:cNvSpPr txBox="1"/>
          <p:nvPr/>
        </p:nvSpPr>
        <p:spPr>
          <a:xfrm>
            <a:off x="7317171" y="4253928"/>
            <a:ext cx="1178000" cy="600164"/>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Recover to Detachment Locations</a:t>
            </a:r>
          </a:p>
        </p:txBody>
      </p:sp>
      <p:pic>
        <p:nvPicPr>
          <p:cNvPr id="72" name="Picture 21"/>
          <p:cNvPicPr>
            <a:picLocks noChangeAspect="1" noChangeArrowheads="1"/>
          </p:cNvPicPr>
          <p:nvPr/>
        </p:nvPicPr>
        <p:blipFill>
          <a:blip r:embed="rId17" cstate="screen">
            <a:extLst>
              <a:ext uri="{28A0092B-C50C-407E-A947-70E740481C1C}">
                <a14:useLocalDpi xmlns:a14="http://schemas.microsoft.com/office/drawing/2010/main"/>
              </a:ext>
            </a:extLst>
          </a:blip>
          <a:srcRect/>
          <a:stretch>
            <a:fillRect/>
          </a:stretch>
        </p:blipFill>
        <p:spPr bwMode="auto">
          <a:xfrm>
            <a:off x="6285583" y="4860773"/>
            <a:ext cx="712533" cy="46314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3" name="Picture 23"/>
          <p:cNvPicPr>
            <a:picLocks noChangeAspect="1" noChangeArrowheads="1"/>
          </p:cNvPicPr>
          <p:nvPr/>
        </p:nvPicPr>
        <p:blipFill>
          <a:blip r:embed="rId18" cstate="screen">
            <a:extLst>
              <a:ext uri="{28A0092B-C50C-407E-A947-70E740481C1C}">
                <a14:useLocalDpi xmlns:a14="http://schemas.microsoft.com/office/drawing/2010/main"/>
              </a:ext>
            </a:extLst>
          </a:blip>
          <a:srcRect/>
          <a:stretch>
            <a:fillRect/>
          </a:stretch>
        </p:blipFill>
        <p:spPr bwMode="auto">
          <a:xfrm>
            <a:off x="5681828" y="5185101"/>
            <a:ext cx="671461" cy="50294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4" name="Picture 20"/>
          <p:cNvPicPr>
            <a:picLocks noChangeAspect="1" noChangeArrowheads="1"/>
          </p:cNvPicPr>
          <p:nvPr/>
        </p:nvPicPr>
        <p:blipFill>
          <a:blip r:embed="rId19" cstate="screen">
            <a:extLst>
              <a:ext uri="{28A0092B-C50C-407E-A947-70E740481C1C}">
                <a14:useLocalDpi xmlns:a14="http://schemas.microsoft.com/office/drawing/2010/main"/>
              </a:ext>
            </a:extLst>
          </a:blip>
          <a:srcRect/>
          <a:stretch>
            <a:fillRect/>
          </a:stretch>
        </p:blipFill>
        <p:spPr bwMode="auto">
          <a:xfrm>
            <a:off x="6298343" y="5436575"/>
            <a:ext cx="721929" cy="421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75" name="TextBox 74"/>
          <p:cNvSpPr txBox="1"/>
          <p:nvPr/>
        </p:nvSpPr>
        <p:spPr>
          <a:xfrm>
            <a:off x="5764273" y="4301887"/>
            <a:ext cx="1178000" cy="600164"/>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 Coy Attack</a:t>
            </a:r>
          </a:p>
          <a:p>
            <a:r>
              <a:rPr lang="en-GB" sz="1100" b="1" dirty="0">
                <a:solidFill>
                  <a:srgbClr val="4D4D4D"/>
                </a:solidFill>
                <a:latin typeface="Arial" pitchFamily="34" charset="0"/>
                <a:cs typeface="Arial" pitchFamily="34" charset="0"/>
              </a:rPr>
              <a:t>- Breakfast</a:t>
            </a:r>
          </a:p>
          <a:p>
            <a:r>
              <a:rPr lang="en-GB" sz="1100" b="1" dirty="0">
                <a:solidFill>
                  <a:srgbClr val="4D4D4D"/>
                </a:solidFill>
                <a:latin typeface="Arial" pitchFamily="34" charset="0"/>
                <a:cs typeface="Arial" pitchFamily="34" charset="0"/>
              </a:rPr>
              <a:t>- BBQ &amp; Disco</a:t>
            </a:r>
          </a:p>
        </p:txBody>
      </p:sp>
      <p:sp>
        <p:nvSpPr>
          <p:cNvPr id="76" name="TextBox 75"/>
          <p:cNvSpPr txBox="1"/>
          <p:nvPr/>
        </p:nvSpPr>
        <p:spPr>
          <a:xfrm>
            <a:off x="1023614" y="4373844"/>
            <a:ext cx="3738634"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Detachment Patrol Exercise</a:t>
            </a:r>
          </a:p>
          <a:p>
            <a:pPr algn="ctr"/>
            <a:r>
              <a:rPr lang="en-GB" sz="1100" dirty="0">
                <a:solidFill>
                  <a:srgbClr val="4D4D4D"/>
                </a:solidFill>
                <a:latin typeface="Arial" pitchFamily="34" charset="0"/>
                <a:cs typeface="Arial" pitchFamily="34" charset="0"/>
              </a:rPr>
              <a:t>Navigation – First Aid – </a:t>
            </a:r>
            <a:r>
              <a:rPr lang="en-GB" sz="1100" dirty="0" err="1">
                <a:solidFill>
                  <a:srgbClr val="4D4D4D"/>
                </a:solidFill>
                <a:latin typeface="Arial" pitchFamily="34" charset="0"/>
                <a:cs typeface="Arial" pitchFamily="34" charset="0"/>
              </a:rPr>
              <a:t>Comms</a:t>
            </a:r>
            <a:r>
              <a:rPr lang="en-GB" sz="1100" dirty="0">
                <a:solidFill>
                  <a:srgbClr val="4D4D4D"/>
                </a:solidFill>
                <a:latin typeface="Arial" pitchFamily="34" charset="0"/>
                <a:cs typeface="Arial" pitchFamily="34" charset="0"/>
              </a:rPr>
              <a:t> – </a:t>
            </a:r>
            <a:r>
              <a:rPr lang="en-GB" sz="1100" dirty="0" err="1">
                <a:solidFill>
                  <a:srgbClr val="4D4D4D"/>
                </a:solidFill>
                <a:latin typeface="Arial" pitchFamily="34" charset="0"/>
                <a:cs typeface="Arial" pitchFamily="34" charset="0"/>
              </a:rPr>
              <a:t>Fieldcraft</a:t>
            </a:r>
            <a:r>
              <a:rPr lang="en-GB" sz="1100" dirty="0">
                <a:solidFill>
                  <a:srgbClr val="4D4D4D"/>
                </a:solidFill>
                <a:latin typeface="Arial" pitchFamily="34" charset="0"/>
                <a:cs typeface="Arial" pitchFamily="34" charset="0"/>
              </a:rPr>
              <a:t> – Tactical Command – Leadership – Fitness   </a:t>
            </a:r>
          </a:p>
        </p:txBody>
      </p:sp>
      <p:pic>
        <p:nvPicPr>
          <p:cNvPr id="78" name="Picture 4"/>
          <p:cNvPicPr>
            <a:picLocks noChangeAspect="1" noChangeArrowheads="1"/>
          </p:cNvPicPr>
          <p:nvPr/>
        </p:nvPicPr>
        <p:blipFill>
          <a:blip r:embed="rId20" cstate="screen">
            <a:extLst>
              <a:ext uri="{28A0092B-C50C-407E-A947-70E740481C1C}">
                <a14:useLocalDpi xmlns:a14="http://schemas.microsoft.com/office/drawing/2010/main"/>
              </a:ext>
            </a:extLst>
          </a:blip>
          <a:srcRect/>
          <a:stretch>
            <a:fillRect/>
          </a:stretch>
        </p:blipFill>
        <p:spPr bwMode="auto">
          <a:xfrm>
            <a:off x="462575" y="4974008"/>
            <a:ext cx="1513705" cy="68477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9" name="Picture 24"/>
          <p:cNvPicPr>
            <a:picLocks noChangeAspect="1" noChangeArrowheads="1"/>
          </p:cNvPicPr>
          <p:nvPr/>
        </p:nvPicPr>
        <p:blipFill>
          <a:blip r:embed="rId21" cstate="screen">
            <a:extLst>
              <a:ext uri="{28A0092B-C50C-407E-A947-70E740481C1C}">
                <a14:useLocalDpi xmlns:a14="http://schemas.microsoft.com/office/drawing/2010/main"/>
              </a:ext>
            </a:extLst>
          </a:blip>
          <a:srcRect/>
          <a:stretch>
            <a:fillRect/>
          </a:stretch>
        </p:blipFill>
        <p:spPr bwMode="auto">
          <a:xfrm>
            <a:off x="1951904" y="4974008"/>
            <a:ext cx="1408446" cy="69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0" name="Picture 22"/>
          <p:cNvPicPr>
            <a:picLocks noChangeAspect="1" noChangeArrowheads="1"/>
          </p:cNvPicPr>
          <p:nvPr/>
        </p:nvPicPr>
        <p:blipFill>
          <a:blip r:embed="rId22" cstate="screen">
            <a:extLst>
              <a:ext uri="{28A0092B-C50C-407E-A947-70E740481C1C}">
                <a14:useLocalDpi xmlns:a14="http://schemas.microsoft.com/office/drawing/2010/main"/>
              </a:ext>
            </a:extLst>
          </a:blip>
          <a:srcRect/>
          <a:stretch>
            <a:fillRect/>
          </a:stretch>
        </p:blipFill>
        <p:spPr bwMode="auto">
          <a:xfrm>
            <a:off x="2914303" y="4974008"/>
            <a:ext cx="1084228" cy="721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 name="Picture 27"/>
          <p:cNvPicPr>
            <a:picLocks noChangeAspect="1" noChangeArrowheads="1"/>
          </p:cNvPicPr>
          <p:nvPr/>
        </p:nvPicPr>
        <p:blipFill>
          <a:blip r:embed="rId23" cstate="screen">
            <a:extLst>
              <a:ext uri="{28A0092B-C50C-407E-A947-70E740481C1C}">
                <a14:useLocalDpi xmlns:a14="http://schemas.microsoft.com/office/drawing/2010/main"/>
              </a:ext>
            </a:extLst>
          </a:blip>
          <a:srcRect/>
          <a:stretch>
            <a:fillRect/>
          </a:stretch>
        </p:blipFill>
        <p:spPr bwMode="auto">
          <a:xfrm>
            <a:off x="4782747" y="4974008"/>
            <a:ext cx="797365" cy="710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2" name="Rounded Rectangle 81"/>
          <p:cNvSpPr/>
          <p:nvPr/>
        </p:nvSpPr>
        <p:spPr bwMode="auto">
          <a:xfrm>
            <a:off x="327697" y="4277961"/>
            <a:ext cx="5252416" cy="1632151"/>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83" name="TextBox 82"/>
          <p:cNvSpPr txBox="1"/>
          <p:nvPr/>
        </p:nvSpPr>
        <p:spPr>
          <a:xfrm>
            <a:off x="4020891" y="2664206"/>
            <a:ext cx="3008593" cy="261610"/>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Gp/Zero – IBSR – CQB – March &amp; Shoot</a:t>
            </a:r>
          </a:p>
        </p:txBody>
      </p:sp>
    </p:spTree>
    <p:extLst>
      <p:ext uri="{BB962C8B-B14F-4D97-AF65-F5344CB8AC3E}">
        <p14:creationId xmlns:p14="http://schemas.microsoft.com/office/powerpoint/2010/main" val="1246828262"/>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2850314" cy="313932"/>
          </a:xfrm>
        </p:spPr>
        <p:txBody>
          <a:bodyPr/>
          <a:lstStyle/>
          <a:p>
            <a:r>
              <a:rPr lang="en-GB" dirty="0"/>
              <a:t>Annual Continuous Training</a:t>
            </a:r>
          </a:p>
        </p:txBody>
      </p:sp>
      <p:sp>
        <p:nvSpPr>
          <p:cNvPr id="3" name="Text Placeholder 2"/>
          <p:cNvSpPr>
            <a:spLocks noGrp="1"/>
          </p:cNvSpPr>
          <p:nvPr>
            <p:ph type="body" sz="quarter" idx="11"/>
          </p:nvPr>
        </p:nvSpPr>
        <p:spPr>
          <a:xfrm>
            <a:off x="576000" y="561128"/>
            <a:ext cx="4039101" cy="405102"/>
          </a:xfrm>
        </p:spPr>
        <p:txBody>
          <a:bodyPr/>
          <a:lstStyle/>
          <a:p>
            <a:r>
              <a:rPr lang="en-GB" dirty="0"/>
              <a:t>Exercise DRAGON MARS 2019</a:t>
            </a:r>
          </a:p>
        </p:txBody>
      </p:sp>
      <p:sp>
        <p:nvSpPr>
          <p:cNvPr id="4" name="Text Placeholder 3"/>
          <p:cNvSpPr>
            <a:spLocks noGrp="1"/>
          </p:cNvSpPr>
          <p:nvPr>
            <p:ph type="body" sz="quarter" idx="15"/>
          </p:nvPr>
        </p:nvSpPr>
        <p:spPr/>
        <p:txBody>
          <a:bodyPr/>
          <a:lstStyle/>
          <a:p>
            <a:endParaRPr lang="en-GB"/>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pic>
        <p:nvPicPr>
          <p:cNvPr id="7" name="Picture 26"/>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4422707" y="2470668"/>
            <a:ext cx="1238814" cy="69683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Rounded Rectangle 8"/>
          <p:cNvSpPr/>
          <p:nvPr/>
        </p:nvSpPr>
        <p:spPr bwMode="auto">
          <a:xfrm>
            <a:off x="107504" y="1039680"/>
            <a:ext cx="8928992" cy="2448272"/>
          </a:xfrm>
          <a:prstGeom prst="roundRect">
            <a:avLst/>
          </a:prstGeom>
          <a:noFill/>
          <a:ln w="50800" cap="flat" cmpd="sng" algn="ctr">
            <a:solidFill>
              <a:srgbClr val="FFFF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10" name="TextBox 9"/>
          <p:cNvSpPr txBox="1"/>
          <p:nvPr/>
        </p:nvSpPr>
        <p:spPr>
          <a:xfrm>
            <a:off x="395536" y="1039680"/>
            <a:ext cx="5040560" cy="400110"/>
          </a:xfrm>
          <a:prstGeom prst="rect">
            <a:avLst/>
          </a:prstGeom>
          <a:noFill/>
        </p:spPr>
        <p:txBody>
          <a:bodyPr wrap="square" rtlCol="0">
            <a:spAutoFit/>
          </a:bodyPr>
          <a:lstStyle/>
          <a:p>
            <a:r>
              <a:rPr lang="en-GB" sz="2000" b="1" dirty="0">
                <a:solidFill>
                  <a:srgbClr val="4D4D4D"/>
                </a:solidFill>
                <a:latin typeface="Arial" pitchFamily="34" charset="0"/>
                <a:cs typeface="Arial" pitchFamily="34" charset="0"/>
              </a:rPr>
              <a:t>Week 1 – </a:t>
            </a:r>
            <a:r>
              <a:rPr lang="en-GB" sz="2000" b="1" dirty="0" err="1">
                <a:solidFill>
                  <a:srgbClr val="4D4D4D"/>
                </a:solidFill>
                <a:latin typeface="Arial" pitchFamily="34" charset="0"/>
                <a:cs typeface="Arial" pitchFamily="34" charset="0"/>
              </a:rPr>
              <a:t>Sennelager</a:t>
            </a:r>
            <a:r>
              <a:rPr lang="en-GB" sz="2000" b="1" dirty="0">
                <a:solidFill>
                  <a:srgbClr val="4D4D4D"/>
                </a:solidFill>
                <a:latin typeface="Arial" pitchFamily="34" charset="0"/>
                <a:cs typeface="Arial" pitchFamily="34" charset="0"/>
              </a:rPr>
              <a:t>, Germany</a:t>
            </a:r>
          </a:p>
        </p:txBody>
      </p:sp>
      <p:cxnSp>
        <p:nvCxnSpPr>
          <p:cNvPr id="11" name="Straight Connector 10"/>
          <p:cNvCxnSpPr/>
          <p:nvPr/>
        </p:nvCxnSpPr>
        <p:spPr bwMode="auto">
          <a:xfrm>
            <a:off x="267458" y="1685334"/>
            <a:ext cx="8481006" cy="0"/>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251520"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8 Jun</a:t>
            </a:r>
          </a:p>
        </p:txBody>
      </p:sp>
      <p:sp>
        <p:nvSpPr>
          <p:cNvPr id="13" name="TextBox 12"/>
          <p:cNvSpPr txBox="1"/>
          <p:nvPr/>
        </p:nvSpPr>
        <p:spPr>
          <a:xfrm>
            <a:off x="1115616"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9 Jun</a:t>
            </a:r>
          </a:p>
        </p:txBody>
      </p:sp>
      <p:sp>
        <p:nvSpPr>
          <p:cNvPr id="14" name="TextBox 13"/>
          <p:cNvSpPr txBox="1"/>
          <p:nvPr/>
        </p:nvSpPr>
        <p:spPr>
          <a:xfrm>
            <a:off x="2051720"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Mon 10 Jun</a:t>
            </a:r>
          </a:p>
        </p:txBody>
      </p:sp>
      <p:sp>
        <p:nvSpPr>
          <p:cNvPr id="15" name="TextBox 14"/>
          <p:cNvSpPr txBox="1"/>
          <p:nvPr/>
        </p:nvSpPr>
        <p:spPr>
          <a:xfrm>
            <a:off x="2987824"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Tue 11 Jun</a:t>
            </a:r>
          </a:p>
        </p:txBody>
      </p:sp>
      <p:sp>
        <p:nvSpPr>
          <p:cNvPr id="16" name="TextBox 15"/>
          <p:cNvSpPr txBox="1"/>
          <p:nvPr/>
        </p:nvSpPr>
        <p:spPr>
          <a:xfrm>
            <a:off x="3923928"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Wed 12 Jun</a:t>
            </a:r>
          </a:p>
        </p:txBody>
      </p:sp>
      <p:sp>
        <p:nvSpPr>
          <p:cNvPr id="17" name="TextBox 16"/>
          <p:cNvSpPr txBox="1"/>
          <p:nvPr/>
        </p:nvSpPr>
        <p:spPr>
          <a:xfrm>
            <a:off x="4932040"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13 Jun</a:t>
            </a:r>
          </a:p>
        </p:txBody>
      </p:sp>
      <p:sp>
        <p:nvSpPr>
          <p:cNvPr id="18" name="TextBox 17"/>
          <p:cNvSpPr txBox="1"/>
          <p:nvPr/>
        </p:nvSpPr>
        <p:spPr>
          <a:xfrm>
            <a:off x="5868144"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Fri 14 Jun</a:t>
            </a:r>
          </a:p>
        </p:txBody>
      </p:sp>
      <p:sp>
        <p:nvSpPr>
          <p:cNvPr id="19" name="TextBox 18"/>
          <p:cNvSpPr txBox="1"/>
          <p:nvPr/>
        </p:nvSpPr>
        <p:spPr>
          <a:xfrm>
            <a:off x="6804248" y="142493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15 Jun</a:t>
            </a:r>
          </a:p>
        </p:txBody>
      </p:sp>
      <p:sp>
        <p:nvSpPr>
          <p:cNvPr id="20" name="TextBox 19"/>
          <p:cNvSpPr txBox="1"/>
          <p:nvPr/>
        </p:nvSpPr>
        <p:spPr>
          <a:xfrm>
            <a:off x="7740352" y="1423724"/>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16 Jun</a:t>
            </a:r>
          </a:p>
        </p:txBody>
      </p:sp>
      <p:cxnSp>
        <p:nvCxnSpPr>
          <p:cNvPr id="21" name="Straight Connector 20"/>
          <p:cNvCxnSpPr/>
          <p:nvPr/>
        </p:nvCxnSpPr>
        <p:spPr bwMode="auto">
          <a:xfrm>
            <a:off x="395536" y="1685334"/>
            <a:ext cx="0" cy="2418"/>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22" name="TextBox 21"/>
          <p:cNvSpPr txBox="1"/>
          <p:nvPr/>
        </p:nvSpPr>
        <p:spPr>
          <a:xfrm>
            <a:off x="771514" y="1759760"/>
            <a:ext cx="992174" cy="430887"/>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  - Travel </a:t>
            </a:r>
          </a:p>
          <a:p>
            <a:r>
              <a:rPr lang="en-GB" sz="1100" b="1" dirty="0">
                <a:solidFill>
                  <a:srgbClr val="4D4D4D"/>
                </a:solidFill>
                <a:latin typeface="Arial" pitchFamily="34" charset="0"/>
                <a:cs typeface="Arial" pitchFamily="34" charset="0"/>
              </a:rPr>
              <a:t>  - Admin</a:t>
            </a:r>
            <a:endParaRPr lang="en-GB" sz="1100" dirty="0">
              <a:solidFill>
                <a:srgbClr val="4D4D4D"/>
              </a:solidFill>
              <a:latin typeface="Arial" pitchFamily="34" charset="0"/>
              <a:cs typeface="Arial" pitchFamily="34" charset="0"/>
            </a:endParaRPr>
          </a:p>
        </p:txBody>
      </p:sp>
      <p:sp>
        <p:nvSpPr>
          <p:cNvPr id="28" name="Rounded Rectangle 27"/>
          <p:cNvSpPr/>
          <p:nvPr/>
        </p:nvSpPr>
        <p:spPr bwMode="auto">
          <a:xfrm>
            <a:off x="267458" y="1759760"/>
            <a:ext cx="1640246" cy="1633537"/>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57" name="Rounded Rectangle 56"/>
          <p:cNvSpPr/>
          <p:nvPr/>
        </p:nvSpPr>
        <p:spPr bwMode="auto">
          <a:xfrm>
            <a:off x="107504" y="3533848"/>
            <a:ext cx="8928992" cy="2448272"/>
          </a:xfrm>
          <a:prstGeom prst="roundRect">
            <a:avLst/>
          </a:prstGeom>
          <a:noFill/>
          <a:ln w="50800" cap="flat" cmpd="sng" algn="ctr">
            <a:solidFill>
              <a:srgbClr val="00B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58" name="TextBox 57"/>
          <p:cNvSpPr txBox="1"/>
          <p:nvPr/>
        </p:nvSpPr>
        <p:spPr>
          <a:xfrm>
            <a:off x="434894" y="3533848"/>
            <a:ext cx="4209114" cy="400110"/>
          </a:xfrm>
          <a:prstGeom prst="rect">
            <a:avLst/>
          </a:prstGeom>
          <a:noFill/>
        </p:spPr>
        <p:txBody>
          <a:bodyPr wrap="square" rtlCol="0">
            <a:spAutoFit/>
          </a:bodyPr>
          <a:lstStyle/>
          <a:p>
            <a:r>
              <a:rPr lang="en-GB" sz="2000" b="1" dirty="0">
                <a:solidFill>
                  <a:srgbClr val="4D4D4D"/>
                </a:solidFill>
                <a:latin typeface="Arial" pitchFamily="34" charset="0"/>
                <a:cs typeface="Arial" pitchFamily="34" charset="0"/>
              </a:rPr>
              <a:t>Week 2 – Arnhem &amp; Cardiff</a:t>
            </a:r>
          </a:p>
        </p:txBody>
      </p:sp>
      <p:cxnSp>
        <p:nvCxnSpPr>
          <p:cNvPr id="59" name="Straight Connector 58"/>
          <p:cNvCxnSpPr/>
          <p:nvPr/>
        </p:nvCxnSpPr>
        <p:spPr bwMode="auto">
          <a:xfrm>
            <a:off x="267458" y="4193150"/>
            <a:ext cx="8336990" cy="12803"/>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0" name="TextBox 59"/>
          <p:cNvSpPr txBox="1"/>
          <p:nvPr/>
        </p:nvSpPr>
        <p:spPr>
          <a:xfrm>
            <a:off x="539552"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Mon 17 Jun</a:t>
            </a:r>
          </a:p>
        </p:txBody>
      </p:sp>
      <p:sp>
        <p:nvSpPr>
          <p:cNvPr id="61" name="TextBox 60"/>
          <p:cNvSpPr txBox="1"/>
          <p:nvPr/>
        </p:nvSpPr>
        <p:spPr>
          <a:xfrm>
            <a:off x="1907704"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Tue 18 Jun</a:t>
            </a:r>
          </a:p>
        </p:txBody>
      </p:sp>
      <p:sp>
        <p:nvSpPr>
          <p:cNvPr id="62" name="TextBox 61"/>
          <p:cNvSpPr txBox="1"/>
          <p:nvPr/>
        </p:nvSpPr>
        <p:spPr>
          <a:xfrm>
            <a:off x="3131840"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Wed 19 Jun</a:t>
            </a:r>
          </a:p>
        </p:txBody>
      </p:sp>
      <p:sp>
        <p:nvSpPr>
          <p:cNvPr id="63" name="TextBox 62"/>
          <p:cNvSpPr txBox="1"/>
          <p:nvPr/>
        </p:nvSpPr>
        <p:spPr>
          <a:xfrm>
            <a:off x="4644008"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20 Jun</a:t>
            </a:r>
          </a:p>
        </p:txBody>
      </p:sp>
      <p:sp>
        <p:nvSpPr>
          <p:cNvPr id="64" name="TextBox 63"/>
          <p:cNvSpPr txBox="1"/>
          <p:nvPr/>
        </p:nvSpPr>
        <p:spPr>
          <a:xfrm>
            <a:off x="6156176" y="3920310"/>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Fri 21 Jun</a:t>
            </a:r>
          </a:p>
        </p:txBody>
      </p:sp>
      <p:sp>
        <p:nvSpPr>
          <p:cNvPr id="65" name="TextBox 64"/>
          <p:cNvSpPr txBox="1"/>
          <p:nvPr/>
        </p:nvSpPr>
        <p:spPr>
          <a:xfrm>
            <a:off x="7740352" y="3944343"/>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22 Jun</a:t>
            </a:r>
          </a:p>
        </p:txBody>
      </p:sp>
      <p:sp>
        <p:nvSpPr>
          <p:cNvPr id="67" name="Rounded Rectangle 66"/>
          <p:cNvSpPr/>
          <p:nvPr/>
        </p:nvSpPr>
        <p:spPr bwMode="auto">
          <a:xfrm>
            <a:off x="4445409" y="4269843"/>
            <a:ext cx="1407897" cy="1633537"/>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69" name="Rounded Rectangle 68"/>
          <p:cNvSpPr/>
          <p:nvPr/>
        </p:nvSpPr>
        <p:spPr bwMode="auto">
          <a:xfrm>
            <a:off x="5998147" y="4284199"/>
            <a:ext cx="1407897" cy="163353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71" name="TextBox 70"/>
          <p:cNvSpPr txBox="1"/>
          <p:nvPr/>
        </p:nvSpPr>
        <p:spPr>
          <a:xfrm>
            <a:off x="4512424" y="4293314"/>
            <a:ext cx="1178000"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Recover to </a:t>
            </a:r>
            <a:r>
              <a:rPr lang="en-GB" sz="1100" b="1" dirty="0" err="1">
                <a:solidFill>
                  <a:srgbClr val="4D4D4D"/>
                </a:solidFill>
                <a:latin typeface="Arial" pitchFamily="34" charset="0"/>
                <a:cs typeface="Arial" pitchFamily="34" charset="0"/>
              </a:rPr>
              <a:t>Maindy</a:t>
            </a:r>
            <a:r>
              <a:rPr lang="en-GB" sz="1100" b="1" dirty="0">
                <a:solidFill>
                  <a:srgbClr val="4D4D4D"/>
                </a:solidFill>
                <a:latin typeface="Arial" pitchFamily="34" charset="0"/>
                <a:cs typeface="Arial" pitchFamily="34" charset="0"/>
              </a:rPr>
              <a:t> Barracks</a:t>
            </a:r>
          </a:p>
        </p:txBody>
      </p:sp>
      <p:sp>
        <p:nvSpPr>
          <p:cNvPr id="75" name="TextBox 74"/>
          <p:cNvSpPr txBox="1"/>
          <p:nvPr/>
        </p:nvSpPr>
        <p:spPr>
          <a:xfrm>
            <a:off x="6070155" y="4309513"/>
            <a:ext cx="1178000" cy="430887"/>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 Admin</a:t>
            </a:r>
          </a:p>
          <a:p>
            <a:pPr algn="ctr"/>
            <a:r>
              <a:rPr lang="en-GB" sz="1100" b="1" dirty="0">
                <a:solidFill>
                  <a:srgbClr val="4D4D4D"/>
                </a:solidFill>
                <a:latin typeface="Arial" pitchFamily="34" charset="0"/>
                <a:cs typeface="Arial" pitchFamily="34" charset="0"/>
              </a:rPr>
              <a:t>- Summer Ball</a:t>
            </a:r>
          </a:p>
        </p:txBody>
      </p:sp>
      <p:sp>
        <p:nvSpPr>
          <p:cNvPr id="76" name="TextBox 75"/>
          <p:cNvSpPr txBox="1"/>
          <p:nvPr/>
        </p:nvSpPr>
        <p:spPr>
          <a:xfrm>
            <a:off x="2483768" y="1780816"/>
            <a:ext cx="3738634"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Field Training Exercise</a:t>
            </a:r>
          </a:p>
          <a:p>
            <a:pPr algn="ctr"/>
            <a:r>
              <a:rPr lang="en-GB" sz="1100" dirty="0">
                <a:solidFill>
                  <a:srgbClr val="4D4D4D"/>
                </a:solidFill>
                <a:latin typeface="Arial" pitchFamily="34" charset="0"/>
                <a:cs typeface="Arial" pitchFamily="34" charset="0"/>
              </a:rPr>
              <a:t>Navigation – First Aid – </a:t>
            </a:r>
            <a:r>
              <a:rPr lang="en-GB" sz="1100" dirty="0" err="1">
                <a:solidFill>
                  <a:srgbClr val="4D4D4D"/>
                </a:solidFill>
                <a:latin typeface="Arial" pitchFamily="34" charset="0"/>
                <a:cs typeface="Arial" pitchFamily="34" charset="0"/>
              </a:rPr>
              <a:t>Comms</a:t>
            </a:r>
            <a:r>
              <a:rPr lang="en-GB" sz="1100" dirty="0">
                <a:solidFill>
                  <a:srgbClr val="4D4D4D"/>
                </a:solidFill>
                <a:latin typeface="Arial" pitchFamily="34" charset="0"/>
                <a:cs typeface="Arial" pitchFamily="34" charset="0"/>
              </a:rPr>
              <a:t> – </a:t>
            </a:r>
            <a:r>
              <a:rPr lang="en-GB" sz="1100" dirty="0" err="1">
                <a:solidFill>
                  <a:srgbClr val="4D4D4D"/>
                </a:solidFill>
                <a:latin typeface="Arial" pitchFamily="34" charset="0"/>
                <a:cs typeface="Arial" pitchFamily="34" charset="0"/>
              </a:rPr>
              <a:t>Fieldcraft</a:t>
            </a:r>
            <a:r>
              <a:rPr lang="en-GB" sz="1100" dirty="0">
                <a:solidFill>
                  <a:srgbClr val="4D4D4D"/>
                </a:solidFill>
                <a:latin typeface="Arial" pitchFamily="34" charset="0"/>
                <a:cs typeface="Arial" pitchFamily="34" charset="0"/>
              </a:rPr>
              <a:t> – Tactical Command – Leadership – Fitness   </a:t>
            </a:r>
          </a:p>
        </p:txBody>
      </p:sp>
      <p:pic>
        <p:nvPicPr>
          <p:cNvPr id="79" name="Picture 24"/>
          <p:cNvPicPr>
            <a:picLocks noChangeAspect="1" noChangeArrowheads="1"/>
          </p:cNvPicPr>
          <p:nvPr/>
        </p:nvPicPr>
        <p:blipFill>
          <a:blip r:embed="rId3" cstate="screen">
            <a:extLst>
              <a:ext uri="{28A0092B-C50C-407E-A947-70E740481C1C}">
                <a14:useLocalDpi xmlns:a14="http://schemas.microsoft.com/office/drawing/2010/main"/>
              </a:ext>
            </a:extLst>
          </a:blip>
          <a:srcRect/>
          <a:stretch>
            <a:fillRect/>
          </a:stretch>
        </p:blipFill>
        <p:spPr bwMode="auto">
          <a:xfrm>
            <a:off x="2406483" y="2470668"/>
            <a:ext cx="1408446" cy="69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0" name="Picture 2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3774635" y="2459421"/>
            <a:ext cx="1084228" cy="72150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81" name="Picture 27"/>
          <p:cNvPicPr>
            <a:picLocks noChangeAspect="1" noChangeArrowheads="1"/>
          </p:cNvPicPr>
          <p:nvPr/>
        </p:nvPicPr>
        <p:blipFill>
          <a:blip r:embed="rId5" cstate="screen">
            <a:extLst>
              <a:ext uri="{28A0092B-C50C-407E-A947-70E740481C1C}">
                <a14:useLocalDpi xmlns:a14="http://schemas.microsoft.com/office/drawing/2010/main"/>
              </a:ext>
            </a:extLst>
          </a:blip>
          <a:srcRect/>
          <a:stretch>
            <a:fillRect/>
          </a:stretch>
        </p:blipFill>
        <p:spPr bwMode="auto">
          <a:xfrm>
            <a:off x="5646843" y="2470668"/>
            <a:ext cx="797365" cy="7102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82" name="Rounded Rectangle 81"/>
          <p:cNvSpPr/>
          <p:nvPr/>
        </p:nvSpPr>
        <p:spPr bwMode="auto">
          <a:xfrm>
            <a:off x="2051720" y="1724841"/>
            <a:ext cx="4824536" cy="1632151"/>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52" name="Picture 9"/>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6095688" y="4860394"/>
            <a:ext cx="1236584" cy="751561"/>
          </a:xfrm>
          <a:prstGeom prst="rect">
            <a:avLst/>
          </a:prstGeom>
          <a:noFill/>
          <a:ln w="9525">
            <a:solidFill>
              <a:srgbClr val="4D4D4D"/>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grpSp>
        <p:nvGrpSpPr>
          <p:cNvPr id="66" name="Group 65"/>
          <p:cNvGrpSpPr/>
          <p:nvPr/>
        </p:nvGrpSpPr>
        <p:grpSpPr>
          <a:xfrm>
            <a:off x="7892337" y="1759759"/>
            <a:ext cx="1072151" cy="816769"/>
            <a:chOff x="7892337" y="1759759"/>
            <a:chExt cx="1072151" cy="816769"/>
          </a:xfrm>
        </p:grpSpPr>
        <p:sp>
          <p:nvSpPr>
            <p:cNvPr id="54" name="TextBox 53"/>
            <p:cNvSpPr txBox="1"/>
            <p:nvPr/>
          </p:nvSpPr>
          <p:spPr>
            <a:xfrm>
              <a:off x="7900306" y="1759759"/>
              <a:ext cx="1064182" cy="430887"/>
            </a:xfrm>
            <a:prstGeom prst="rect">
              <a:avLst/>
            </a:prstGeom>
            <a:noFill/>
          </p:spPr>
          <p:txBody>
            <a:bodyPr wrap="square" rtlCol="0">
              <a:spAutoFit/>
            </a:bodyPr>
            <a:lstStyle/>
            <a:p>
              <a:pPr algn="ctr"/>
              <a:r>
                <a:rPr lang="en-GB" sz="1100" b="1" dirty="0" err="1">
                  <a:solidFill>
                    <a:srgbClr val="4D4D4D"/>
                  </a:solidFill>
                  <a:latin typeface="Arial" pitchFamily="34" charset="0"/>
                  <a:cs typeface="Arial" pitchFamily="34" charset="0"/>
                </a:rPr>
                <a:t>Wewelsberg</a:t>
              </a:r>
              <a:endParaRPr lang="en-GB" sz="1100" b="1" dirty="0">
                <a:solidFill>
                  <a:srgbClr val="4D4D4D"/>
                </a:solidFill>
                <a:latin typeface="Arial" pitchFamily="34" charset="0"/>
                <a:cs typeface="Arial" pitchFamily="34" charset="0"/>
              </a:endParaRPr>
            </a:p>
            <a:p>
              <a:pPr algn="ctr"/>
              <a:endParaRPr lang="en-GB" sz="1100" b="1" dirty="0">
                <a:solidFill>
                  <a:srgbClr val="4D4D4D"/>
                </a:solidFill>
                <a:latin typeface="Arial" pitchFamily="34" charset="0"/>
                <a:cs typeface="Arial" pitchFamily="34" charset="0"/>
              </a:endParaRPr>
            </a:p>
          </p:txBody>
        </p:sp>
        <p:sp>
          <p:nvSpPr>
            <p:cNvPr id="85" name="Rounded Rectangle 84"/>
            <p:cNvSpPr/>
            <p:nvPr/>
          </p:nvSpPr>
          <p:spPr bwMode="auto">
            <a:xfrm>
              <a:off x="7892337" y="1778556"/>
              <a:ext cx="1000143" cy="797972"/>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6147" name="Picture 3"/>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956376" y="1988840"/>
              <a:ext cx="873017" cy="519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68" name="Group 67"/>
          <p:cNvGrpSpPr/>
          <p:nvPr/>
        </p:nvGrpSpPr>
        <p:grpSpPr>
          <a:xfrm>
            <a:off x="6876256" y="1740392"/>
            <a:ext cx="980077" cy="836136"/>
            <a:chOff x="6876256" y="1740392"/>
            <a:chExt cx="980077" cy="836136"/>
          </a:xfrm>
        </p:grpSpPr>
        <p:sp>
          <p:nvSpPr>
            <p:cNvPr id="36" name="Rounded Rectangle 35"/>
            <p:cNvSpPr/>
            <p:nvPr/>
          </p:nvSpPr>
          <p:spPr bwMode="auto">
            <a:xfrm>
              <a:off x="6964202" y="1775971"/>
              <a:ext cx="841087" cy="80055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51" name="TextBox 50"/>
            <p:cNvSpPr txBox="1"/>
            <p:nvPr/>
          </p:nvSpPr>
          <p:spPr>
            <a:xfrm>
              <a:off x="6876256" y="1740392"/>
              <a:ext cx="980077"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 Bergen </a:t>
              </a:r>
              <a:r>
                <a:rPr lang="en-GB" sz="1100" b="1" dirty="0" err="1">
                  <a:solidFill>
                    <a:srgbClr val="4D4D4D"/>
                  </a:solidFill>
                  <a:latin typeface="Arial" pitchFamily="34" charset="0"/>
                  <a:cs typeface="Arial" pitchFamily="34" charset="0"/>
                </a:rPr>
                <a:t>Belsen</a:t>
              </a:r>
              <a:endParaRPr lang="en-GB" sz="1100" b="1" dirty="0">
                <a:solidFill>
                  <a:srgbClr val="4D4D4D"/>
                </a:solidFill>
                <a:latin typeface="Arial" pitchFamily="34" charset="0"/>
                <a:cs typeface="Arial" pitchFamily="34" charset="0"/>
              </a:endParaRPr>
            </a:p>
            <a:p>
              <a:pPr marL="171450" indent="-171450">
                <a:buFontTx/>
                <a:buChar char="-"/>
              </a:pPr>
              <a:endParaRPr lang="en-GB" sz="1100" dirty="0">
                <a:solidFill>
                  <a:srgbClr val="4D4D4D"/>
                </a:solidFill>
                <a:latin typeface="Arial" pitchFamily="34" charset="0"/>
                <a:cs typeface="Arial" pitchFamily="34" charset="0"/>
              </a:endParaRPr>
            </a:p>
          </p:txBody>
        </p:sp>
        <p:pic>
          <p:nvPicPr>
            <p:cNvPr id="6148" name="Picture 4"/>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7092280" y="2130560"/>
              <a:ext cx="604171" cy="402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88" name="Group 87"/>
          <p:cNvGrpSpPr/>
          <p:nvPr/>
        </p:nvGrpSpPr>
        <p:grpSpPr>
          <a:xfrm>
            <a:off x="6950054" y="2623856"/>
            <a:ext cx="1072151" cy="816769"/>
            <a:chOff x="7892337" y="1759759"/>
            <a:chExt cx="1072151" cy="816769"/>
          </a:xfrm>
        </p:grpSpPr>
        <p:sp>
          <p:nvSpPr>
            <p:cNvPr id="89" name="TextBox 88"/>
            <p:cNvSpPr txBox="1"/>
            <p:nvPr/>
          </p:nvSpPr>
          <p:spPr>
            <a:xfrm>
              <a:off x="7900306" y="1759759"/>
              <a:ext cx="1064182" cy="430887"/>
            </a:xfrm>
            <a:prstGeom prst="rect">
              <a:avLst/>
            </a:prstGeom>
            <a:noFill/>
          </p:spPr>
          <p:txBody>
            <a:bodyPr wrap="square" rtlCol="0">
              <a:spAutoFit/>
            </a:bodyPr>
            <a:lstStyle/>
            <a:p>
              <a:pPr algn="ctr"/>
              <a:r>
                <a:rPr lang="en-GB" sz="1100" b="1" dirty="0" err="1">
                  <a:solidFill>
                    <a:srgbClr val="4D4D4D"/>
                  </a:solidFill>
                  <a:latin typeface="Arial" pitchFamily="34" charset="0"/>
                  <a:cs typeface="Arial" pitchFamily="34" charset="0"/>
                </a:rPr>
                <a:t>Wewelsberg</a:t>
              </a:r>
              <a:endParaRPr lang="en-GB" sz="1100" b="1" dirty="0">
                <a:solidFill>
                  <a:srgbClr val="4D4D4D"/>
                </a:solidFill>
                <a:latin typeface="Arial" pitchFamily="34" charset="0"/>
                <a:cs typeface="Arial" pitchFamily="34" charset="0"/>
              </a:endParaRPr>
            </a:p>
            <a:p>
              <a:pPr algn="ctr"/>
              <a:endParaRPr lang="en-GB" sz="1100" b="1" dirty="0">
                <a:solidFill>
                  <a:srgbClr val="4D4D4D"/>
                </a:solidFill>
                <a:latin typeface="Arial" pitchFamily="34" charset="0"/>
                <a:cs typeface="Arial" pitchFamily="34" charset="0"/>
              </a:endParaRPr>
            </a:p>
          </p:txBody>
        </p:sp>
        <p:sp>
          <p:nvSpPr>
            <p:cNvPr id="90" name="Rounded Rectangle 89"/>
            <p:cNvSpPr/>
            <p:nvPr/>
          </p:nvSpPr>
          <p:spPr bwMode="auto">
            <a:xfrm>
              <a:off x="7892337" y="1778556"/>
              <a:ext cx="1000143" cy="797972"/>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91" name="Picture 3"/>
            <p:cNvPicPr>
              <a:picLocks noChangeAspect="1" noChangeArrowheads="1"/>
            </p:cNvPicPr>
            <p:nvPr/>
          </p:nvPicPr>
          <p:blipFill>
            <a:blip r:embed="rId7" cstate="screen">
              <a:extLst>
                <a:ext uri="{28A0092B-C50C-407E-A947-70E740481C1C}">
                  <a14:useLocalDpi xmlns:a14="http://schemas.microsoft.com/office/drawing/2010/main"/>
                </a:ext>
              </a:extLst>
            </a:blip>
            <a:srcRect/>
            <a:stretch>
              <a:fillRect/>
            </a:stretch>
          </p:blipFill>
          <p:spPr bwMode="auto">
            <a:xfrm>
              <a:off x="7956376" y="1988840"/>
              <a:ext cx="873017" cy="51901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97" name="Group 96"/>
          <p:cNvGrpSpPr/>
          <p:nvPr/>
        </p:nvGrpSpPr>
        <p:grpSpPr>
          <a:xfrm>
            <a:off x="7912403" y="2592864"/>
            <a:ext cx="980077" cy="836136"/>
            <a:chOff x="6876256" y="1740392"/>
            <a:chExt cx="980077" cy="836136"/>
          </a:xfrm>
        </p:grpSpPr>
        <p:sp>
          <p:nvSpPr>
            <p:cNvPr id="98" name="Rounded Rectangle 97"/>
            <p:cNvSpPr/>
            <p:nvPr/>
          </p:nvSpPr>
          <p:spPr bwMode="auto">
            <a:xfrm>
              <a:off x="6964202" y="1775971"/>
              <a:ext cx="841087" cy="800557"/>
            </a:xfrm>
            <a:prstGeom prst="roundRect">
              <a:avLst/>
            </a:prstGeom>
            <a:noFill/>
            <a:ln w="31750" cap="flat" cmpd="sng" algn="ctr">
              <a:solidFill>
                <a:srgbClr val="00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99" name="TextBox 98"/>
            <p:cNvSpPr txBox="1"/>
            <p:nvPr/>
          </p:nvSpPr>
          <p:spPr>
            <a:xfrm>
              <a:off x="6876256" y="1740392"/>
              <a:ext cx="980077"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 Bergen </a:t>
              </a:r>
              <a:r>
                <a:rPr lang="en-GB" sz="1100" b="1" dirty="0" err="1">
                  <a:solidFill>
                    <a:srgbClr val="4D4D4D"/>
                  </a:solidFill>
                  <a:latin typeface="Arial" pitchFamily="34" charset="0"/>
                  <a:cs typeface="Arial" pitchFamily="34" charset="0"/>
                </a:rPr>
                <a:t>Belsen</a:t>
              </a:r>
              <a:endParaRPr lang="en-GB" sz="1100" b="1" dirty="0">
                <a:solidFill>
                  <a:srgbClr val="4D4D4D"/>
                </a:solidFill>
                <a:latin typeface="Arial" pitchFamily="34" charset="0"/>
                <a:cs typeface="Arial" pitchFamily="34" charset="0"/>
              </a:endParaRPr>
            </a:p>
            <a:p>
              <a:pPr marL="171450" indent="-171450">
                <a:buFontTx/>
                <a:buChar char="-"/>
              </a:pPr>
              <a:endParaRPr lang="en-GB" sz="1100" dirty="0">
                <a:solidFill>
                  <a:srgbClr val="4D4D4D"/>
                </a:solidFill>
                <a:latin typeface="Arial" pitchFamily="34" charset="0"/>
                <a:cs typeface="Arial" pitchFamily="34" charset="0"/>
              </a:endParaRPr>
            </a:p>
          </p:txBody>
        </p:sp>
        <p:pic>
          <p:nvPicPr>
            <p:cNvPr id="100" name="Picture 4"/>
            <p:cNvPicPr>
              <a:picLocks noChangeAspect="1" noChangeArrowheads="1"/>
            </p:cNvPicPr>
            <p:nvPr/>
          </p:nvPicPr>
          <p:blipFill>
            <a:blip r:embed="rId8" cstate="screen">
              <a:extLst>
                <a:ext uri="{28A0092B-C50C-407E-A947-70E740481C1C}">
                  <a14:useLocalDpi xmlns:a14="http://schemas.microsoft.com/office/drawing/2010/main"/>
                </a:ext>
              </a:extLst>
            </a:blip>
            <a:srcRect/>
            <a:stretch>
              <a:fillRect/>
            </a:stretch>
          </p:blipFill>
          <p:spPr bwMode="auto">
            <a:xfrm>
              <a:off x="7092280" y="2130560"/>
              <a:ext cx="604171" cy="402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grpSp>
        <p:nvGrpSpPr>
          <p:cNvPr id="106" name="Group 105"/>
          <p:cNvGrpSpPr/>
          <p:nvPr/>
        </p:nvGrpSpPr>
        <p:grpSpPr>
          <a:xfrm>
            <a:off x="456352" y="4276572"/>
            <a:ext cx="3899624" cy="1552547"/>
            <a:chOff x="1171686" y="2623856"/>
            <a:chExt cx="2824250" cy="769441"/>
          </a:xfrm>
        </p:grpSpPr>
        <p:grpSp>
          <p:nvGrpSpPr>
            <p:cNvPr id="107" name="Group 106"/>
            <p:cNvGrpSpPr/>
            <p:nvPr/>
          </p:nvGrpSpPr>
          <p:grpSpPr>
            <a:xfrm>
              <a:off x="1171686" y="2623856"/>
              <a:ext cx="2824250" cy="769441"/>
              <a:chOff x="1171686" y="2924944"/>
              <a:chExt cx="2824250" cy="769441"/>
            </a:xfrm>
          </p:grpSpPr>
          <p:sp>
            <p:nvSpPr>
              <p:cNvPr id="112" name="Rounded Rectangle 111"/>
              <p:cNvSpPr/>
              <p:nvPr/>
            </p:nvSpPr>
            <p:spPr bwMode="auto">
              <a:xfrm>
                <a:off x="1171686" y="2924944"/>
                <a:ext cx="2824250" cy="769441"/>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113" name="TextBox 112"/>
              <p:cNvSpPr txBox="1"/>
              <p:nvPr/>
            </p:nvSpPr>
            <p:spPr>
              <a:xfrm>
                <a:off x="1246352" y="2963853"/>
                <a:ext cx="2664296" cy="261610"/>
              </a:xfrm>
              <a:prstGeom prst="rect">
                <a:avLst/>
              </a:prstGeom>
              <a:noFill/>
            </p:spPr>
            <p:txBody>
              <a:bodyPr wrap="square" rtlCol="0">
                <a:spAutoFit/>
              </a:bodyPr>
              <a:lstStyle/>
              <a:p>
                <a:r>
                  <a:rPr lang="en-GB" sz="1100" b="1" dirty="0">
                    <a:solidFill>
                      <a:srgbClr val="4D4D4D"/>
                    </a:solidFill>
                    <a:latin typeface="Arial" pitchFamily="34" charset="0"/>
                    <a:cs typeface="Arial" pitchFamily="34" charset="0"/>
                  </a:rPr>
                  <a:t>Battlefield Study – Arnhem</a:t>
                </a:r>
              </a:p>
            </p:txBody>
          </p:sp>
        </p:grpSp>
        <p:pic>
          <p:nvPicPr>
            <p:cNvPr id="108" name="Picture 5"/>
            <p:cNvPicPr>
              <a:picLocks noChangeAspect="1" noChangeArrowheads="1"/>
            </p:cNvPicPr>
            <p:nvPr/>
          </p:nvPicPr>
          <p:blipFill>
            <a:blip r:embed="rId9" cstate="screen">
              <a:extLst>
                <a:ext uri="{28A0092B-C50C-407E-A947-70E740481C1C}">
                  <a14:useLocalDpi xmlns:a14="http://schemas.microsoft.com/office/drawing/2010/main"/>
                </a:ext>
              </a:extLst>
            </a:blip>
            <a:srcRect/>
            <a:stretch>
              <a:fillRect/>
            </a:stretch>
          </p:blipFill>
          <p:spPr bwMode="auto">
            <a:xfrm>
              <a:off x="1763688" y="2900270"/>
              <a:ext cx="732820" cy="4567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9" name="Picture 6"/>
            <p:cNvPicPr>
              <a:picLocks noChangeAspect="1" noChangeArrowheads="1"/>
            </p:cNvPicPr>
            <p:nvPr/>
          </p:nvPicPr>
          <p:blipFill>
            <a:blip r:embed="rId10" cstate="screen">
              <a:extLst>
                <a:ext uri="{28A0092B-C50C-407E-A947-70E740481C1C}">
                  <a14:useLocalDpi xmlns:a14="http://schemas.microsoft.com/office/drawing/2010/main"/>
                </a:ext>
              </a:extLst>
            </a:blip>
            <a:srcRect/>
            <a:stretch>
              <a:fillRect/>
            </a:stretch>
          </p:blipFill>
          <p:spPr bwMode="auto">
            <a:xfrm>
              <a:off x="2483768" y="2873054"/>
              <a:ext cx="727228" cy="48393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0" name="Picture 7"/>
            <p:cNvPicPr>
              <a:picLocks noChangeAspect="1" noChangeArrowheads="1"/>
            </p:cNvPicPr>
            <p:nvPr/>
          </p:nvPicPr>
          <p:blipFill>
            <a:blip r:embed="rId11" cstate="screen">
              <a:extLst>
                <a:ext uri="{28A0092B-C50C-407E-A947-70E740481C1C}">
                  <a14:useLocalDpi xmlns:a14="http://schemas.microsoft.com/office/drawing/2010/main"/>
                </a:ext>
              </a:extLst>
            </a:blip>
            <a:srcRect/>
            <a:stretch>
              <a:fillRect/>
            </a:stretch>
          </p:blipFill>
          <p:spPr bwMode="auto">
            <a:xfrm>
              <a:off x="1259632" y="2900270"/>
              <a:ext cx="619396" cy="4639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11" name="Picture 8"/>
            <p:cNvPicPr>
              <a:picLocks noChangeAspect="1" noChangeArrowheads="1"/>
            </p:cNvPicPr>
            <p:nvPr/>
          </p:nvPicPr>
          <p:blipFill>
            <a:blip r:embed="rId12" cstate="screen">
              <a:extLst>
                <a:ext uri="{28A0092B-C50C-407E-A947-70E740481C1C}">
                  <a14:useLocalDpi xmlns:a14="http://schemas.microsoft.com/office/drawing/2010/main"/>
                </a:ext>
              </a:extLst>
            </a:blip>
            <a:srcRect/>
            <a:stretch>
              <a:fillRect/>
            </a:stretch>
          </p:blipFill>
          <p:spPr bwMode="auto">
            <a:xfrm>
              <a:off x="3203849" y="2873055"/>
              <a:ext cx="727230" cy="48393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grpSp>
      <p:pic>
        <p:nvPicPr>
          <p:cNvPr id="6153" name="Picture 9"/>
          <p:cNvPicPr>
            <a:picLocks noChangeAspect="1" noChangeArrowheads="1"/>
          </p:cNvPicPr>
          <p:nvPr/>
        </p:nvPicPr>
        <p:blipFill>
          <a:blip r:embed="rId13" cstate="screen">
            <a:extLst>
              <a:ext uri="{28A0092B-C50C-407E-A947-70E740481C1C}">
                <a14:useLocalDpi xmlns:a14="http://schemas.microsoft.com/office/drawing/2010/main"/>
              </a:ext>
            </a:extLst>
          </a:blip>
          <a:srcRect/>
          <a:stretch>
            <a:fillRect/>
          </a:stretch>
        </p:blipFill>
        <p:spPr bwMode="auto">
          <a:xfrm>
            <a:off x="838479" y="2809495"/>
            <a:ext cx="709185" cy="464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5" name="Rounded Rectangle 114"/>
          <p:cNvSpPr/>
          <p:nvPr/>
        </p:nvSpPr>
        <p:spPr bwMode="auto">
          <a:xfrm>
            <a:off x="7484583" y="4293096"/>
            <a:ext cx="1407897" cy="1633537"/>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pic>
        <p:nvPicPr>
          <p:cNvPr id="116" name="Picture 19"/>
          <p:cNvPicPr>
            <a:picLocks noChangeAspect="1" noChangeArrowheads="1"/>
          </p:cNvPicPr>
          <p:nvPr/>
        </p:nvPicPr>
        <p:blipFill>
          <a:blip r:embed="rId14" cstate="screen">
            <a:extLst>
              <a:ext uri="{28A0092B-C50C-407E-A947-70E740481C1C}">
                <a14:useLocalDpi xmlns:a14="http://schemas.microsoft.com/office/drawing/2010/main"/>
              </a:ext>
            </a:extLst>
          </a:blip>
          <a:srcRect/>
          <a:stretch>
            <a:fillRect/>
          </a:stretch>
        </p:blipFill>
        <p:spPr bwMode="auto">
          <a:xfrm>
            <a:off x="7633605" y="4974738"/>
            <a:ext cx="1186867" cy="74942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17" name="TextBox 116"/>
          <p:cNvSpPr txBox="1"/>
          <p:nvPr/>
        </p:nvSpPr>
        <p:spPr>
          <a:xfrm>
            <a:off x="7642472" y="4293096"/>
            <a:ext cx="1178000" cy="600164"/>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Recover to Detachment Locations</a:t>
            </a:r>
          </a:p>
        </p:txBody>
      </p:sp>
      <p:pic>
        <p:nvPicPr>
          <p:cNvPr id="6155" name="Picture 11"/>
          <p:cNvPicPr>
            <a:picLocks noChangeAspect="1" noChangeArrowheads="1"/>
          </p:cNvPicPr>
          <p:nvPr/>
        </p:nvPicPr>
        <p:blipFill>
          <a:blip r:embed="rId15" cstate="screen">
            <a:extLst>
              <a:ext uri="{28A0092B-C50C-407E-A947-70E740481C1C}">
                <a14:useLocalDpi xmlns:a14="http://schemas.microsoft.com/office/drawing/2010/main"/>
              </a:ext>
            </a:extLst>
          </a:blip>
          <a:srcRect/>
          <a:stretch>
            <a:fillRect/>
          </a:stretch>
        </p:blipFill>
        <p:spPr bwMode="auto">
          <a:xfrm>
            <a:off x="4531257" y="4865255"/>
            <a:ext cx="1269401" cy="8447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7" name="Picture 13"/>
          <p:cNvPicPr>
            <a:picLocks noChangeAspect="1" noChangeArrowheads="1"/>
          </p:cNvPicPr>
          <p:nvPr/>
        </p:nvPicPr>
        <p:blipFill>
          <a:blip r:embed="rId16" cstate="screen">
            <a:extLst>
              <a:ext uri="{28A0092B-C50C-407E-A947-70E740481C1C}">
                <a14:useLocalDpi xmlns:a14="http://schemas.microsoft.com/office/drawing/2010/main"/>
              </a:ext>
            </a:extLst>
          </a:blip>
          <a:srcRect/>
          <a:stretch>
            <a:fillRect/>
          </a:stretch>
        </p:blipFill>
        <p:spPr bwMode="auto">
          <a:xfrm>
            <a:off x="774573" y="2250926"/>
            <a:ext cx="773091" cy="51445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2418969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5330224" cy="313932"/>
          </a:xfrm>
        </p:spPr>
        <p:txBody>
          <a:bodyPr/>
          <a:lstStyle/>
          <a:p>
            <a:r>
              <a:rPr lang="en-GB" dirty="0"/>
              <a:t>RMAS GP CONSOLIDATED MOD B TRG – tactical command 1</a:t>
            </a:r>
          </a:p>
        </p:txBody>
      </p:sp>
      <p:sp>
        <p:nvSpPr>
          <p:cNvPr id="3" name="Text Placeholder 2"/>
          <p:cNvSpPr>
            <a:spLocks noGrp="1"/>
          </p:cNvSpPr>
          <p:nvPr>
            <p:ph type="body" sz="quarter" idx="11"/>
          </p:nvPr>
        </p:nvSpPr>
        <p:spPr>
          <a:xfrm>
            <a:off x="576000" y="561128"/>
            <a:ext cx="5233081" cy="405102"/>
          </a:xfrm>
        </p:spPr>
        <p:txBody>
          <a:bodyPr/>
          <a:lstStyle/>
          <a:p>
            <a:r>
              <a:rPr lang="en-GB" dirty="0"/>
              <a:t>Exercise LION STAR 1/19 – 13-29 Apr 19</a:t>
            </a:r>
          </a:p>
        </p:txBody>
      </p:sp>
      <p:sp>
        <p:nvSpPr>
          <p:cNvPr id="4" name="Text Placeholder 3"/>
          <p:cNvSpPr>
            <a:spLocks noGrp="1"/>
          </p:cNvSpPr>
          <p:nvPr>
            <p:ph type="body" sz="quarter" idx="15"/>
          </p:nvPr>
        </p:nvSpPr>
        <p:spPr/>
        <p:txBody>
          <a:bodyPr/>
          <a:lstStyle/>
          <a:p>
            <a:endParaRPr lang="en-GB"/>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sp>
        <p:nvSpPr>
          <p:cNvPr id="10" name="TextBox 9"/>
          <p:cNvSpPr txBox="1"/>
          <p:nvPr/>
        </p:nvSpPr>
        <p:spPr>
          <a:xfrm>
            <a:off x="395536" y="1039680"/>
            <a:ext cx="5040560" cy="400110"/>
          </a:xfrm>
          <a:prstGeom prst="rect">
            <a:avLst/>
          </a:prstGeom>
          <a:noFill/>
        </p:spPr>
        <p:txBody>
          <a:bodyPr wrap="square" rtlCol="0">
            <a:spAutoFit/>
          </a:bodyPr>
          <a:lstStyle/>
          <a:p>
            <a:r>
              <a:rPr lang="en-GB" sz="2000" b="1" dirty="0" err="1">
                <a:solidFill>
                  <a:srgbClr val="4D4D4D"/>
                </a:solidFill>
                <a:latin typeface="Arial" pitchFamily="34" charset="0"/>
                <a:cs typeface="Arial" pitchFamily="34" charset="0"/>
              </a:rPr>
              <a:t>Dhekelia</a:t>
            </a:r>
            <a:r>
              <a:rPr lang="en-GB" sz="2000" b="1" dirty="0">
                <a:solidFill>
                  <a:srgbClr val="4D4D4D"/>
                </a:solidFill>
                <a:latin typeface="Arial" pitchFamily="34" charset="0"/>
                <a:cs typeface="Arial" pitchFamily="34" charset="0"/>
              </a:rPr>
              <a:t> Garrison, Cyprus</a:t>
            </a:r>
          </a:p>
        </p:txBody>
      </p:sp>
      <p:cxnSp>
        <p:nvCxnSpPr>
          <p:cNvPr id="11" name="Straight Connector 10"/>
          <p:cNvCxnSpPr/>
          <p:nvPr/>
        </p:nvCxnSpPr>
        <p:spPr bwMode="auto">
          <a:xfrm>
            <a:off x="267458" y="1685334"/>
            <a:ext cx="8481006" cy="0"/>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12" name="TextBox 11"/>
          <p:cNvSpPr txBox="1"/>
          <p:nvPr/>
        </p:nvSpPr>
        <p:spPr>
          <a:xfrm>
            <a:off x="251520" y="1426142"/>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Sat 13 Apr</a:t>
            </a:r>
          </a:p>
        </p:txBody>
      </p:sp>
      <p:sp>
        <p:nvSpPr>
          <p:cNvPr id="13" name="TextBox 12"/>
          <p:cNvSpPr txBox="1"/>
          <p:nvPr/>
        </p:nvSpPr>
        <p:spPr>
          <a:xfrm>
            <a:off x="1115616" y="1414444"/>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14 Apr</a:t>
            </a:r>
          </a:p>
        </p:txBody>
      </p:sp>
      <p:sp>
        <p:nvSpPr>
          <p:cNvPr id="14" name="TextBox 13"/>
          <p:cNvSpPr txBox="1"/>
          <p:nvPr/>
        </p:nvSpPr>
        <p:spPr>
          <a:xfrm>
            <a:off x="2164820" y="1438898"/>
            <a:ext cx="2212133"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Mon 15 – Wed 17 Apr (3 days)</a:t>
            </a:r>
          </a:p>
        </p:txBody>
      </p:sp>
      <p:cxnSp>
        <p:nvCxnSpPr>
          <p:cNvPr id="21" name="Straight Connector 20"/>
          <p:cNvCxnSpPr/>
          <p:nvPr/>
        </p:nvCxnSpPr>
        <p:spPr bwMode="auto">
          <a:xfrm>
            <a:off x="395536" y="1685334"/>
            <a:ext cx="0" cy="2418"/>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cxnSp>
        <p:nvCxnSpPr>
          <p:cNvPr id="59" name="Straight Connector 58"/>
          <p:cNvCxnSpPr/>
          <p:nvPr/>
        </p:nvCxnSpPr>
        <p:spPr bwMode="auto">
          <a:xfrm>
            <a:off x="395536" y="4186814"/>
            <a:ext cx="5040560" cy="8754"/>
          </a:xfrm>
          <a:prstGeom prst="line">
            <a:avLst/>
          </a:prstGeom>
          <a:solidFill>
            <a:srgbClr val="4E562B"/>
          </a:solidFill>
          <a:ln w="9525" cap="flat" cmpd="sng" algn="ctr">
            <a:solidFill>
              <a:srgbClr val="4D4D4D"/>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p:spPr>
      </p:cxnSp>
      <p:sp>
        <p:nvSpPr>
          <p:cNvPr id="60" name="TextBox 59"/>
          <p:cNvSpPr txBox="1"/>
          <p:nvPr/>
        </p:nvSpPr>
        <p:spPr>
          <a:xfrm>
            <a:off x="539552"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Wed 24 Apr</a:t>
            </a:r>
          </a:p>
        </p:txBody>
      </p:sp>
      <p:sp>
        <p:nvSpPr>
          <p:cNvPr id="61" name="TextBox 60"/>
          <p:cNvSpPr txBox="1"/>
          <p:nvPr/>
        </p:nvSpPr>
        <p:spPr>
          <a:xfrm>
            <a:off x="1619672" y="3933958"/>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25 Apr</a:t>
            </a:r>
          </a:p>
        </p:txBody>
      </p:sp>
      <p:sp>
        <p:nvSpPr>
          <p:cNvPr id="62" name="TextBox 61"/>
          <p:cNvSpPr txBox="1"/>
          <p:nvPr/>
        </p:nvSpPr>
        <p:spPr>
          <a:xfrm>
            <a:off x="2602615" y="3933958"/>
            <a:ext cx="1999476"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Fri 26 – Sat 27 Apr (2 days)</a:t>
            </a:r>
          </a:p>
        </p:txBody>
      </p:sp>
      <p:sp>
        <p:nvSpPr>
          <p:cNvPr id="64" name="TextBox 63"/>
          <p:cNvSpPr txBox="1"/>
          <p:nvPr/>
        </p:nvSpPr>
        <p:spPr>
          <a:xfrm>
            <a:off x="4483243" y="3954917"/>
            <a:ext cx="1008112"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29 Apr</a:t>
            </a:r>
          </a:p>
        </p:txBody>
      </p:sp>
      <p:sp>
        <p:nvSpPr>
          <p:cNvPr id="69" name="Rounded Rectangle 68"/>
          <p:cNvSpPr/>
          <p:nvPr/>
        </p:nvSpPr>
        <p:spPr bwMode="auto">
          <a:xfrm>
            <a:off x="2123728" y="2420888"/>
            <a:ext cx="2219951" cy="644437"/>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112" name="Rounded Rectangle 111"/>
          <p:cNvSpPr/>
          <p:nvPr/>
        </p:nvSpPr>
        <p:spPr bwMode="auto">
          <a:xfrm>
            <a:off x="2123728" y="1760978"/>
            <a:ext cx="2219952" cy="603798"/>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115" name="Rounded Rectangle 114"/>
          <p:cNvSpPr/>
          <p:nvPr/>
        </p:nvSpPr>
        <p:spPr bwMode="auto">
          <a:xfrm>
            <a:off x="2123728" y="3140968"/>
            <a:ext cx="2206688" cy="631345"/>
          </a:xfrm>
          <a:prstGeom prst="roundRect">
            <a:avLst/>
          </a:prstGeom>
          <a:noFill/>
          <a:ln w="31750" cap="flat" cmpd="sng" algn="ctr">
            <a:solidFill>
              <a:srgbClr val="00B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72" name="Rounded Rectangle 111"/>
          <p:cNvSpPr/>
          <p:nvPr/>
        </p:nvSpPr>
        <p:spPr bwMode="auto">
          <a:xfrm>
            <a:off x="4402817" y="1742258"/>
            <a:ext cx="2219952" cy="622518"/>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73" name="Rounded Rectangle 114"/>
          <p:cNvSpPr/>
          <p:nvPr/>
        </p:nvSpPr>
        <p:spPr bwMode="auto">
          <a:xfrm>
            <a:off x="4409101" y="3144822"/>
            <a:ext cx="2206688" cy="631345"/>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74" name="Rounded Rectangle 68"/>
          <p:cNvSpPr/>
          <p:nvPr/>
        </p:nvSpPr>
        <p:spPr bwMode="auto">
          <a:xfrm>
            <a:off x="4402469" y="2437389"/>
            <a:ext cx="2219951" cy="644437"/>
          </a:xfrm>
          <a:prstGeom prst="roundRect">
            <a:avLst/>
          </a:prstGeom>
          <a:noFill/>
          <a:ln w="31750" cap="flat" cmpd="sng" algn="ctr">
            <a:solidFill>
              <a:srgbClr val="00B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77" name="Rounded Rectangle 114"/>
          <p:cNvSpPr/>
          <p:nvPr/>
        </p:nvSpPr>
        <p:spPr bwMode="auto">
          <a:xfrm>
            <a:off x="6685792" y="1750666"/>
            <a:ext cx="2206688" cy="620001"/>
          </a:xfrm>
          <a:prstGeom prst="roundRect">
            <a:avLst/>
          </a:prstGeom>
          <a:noFill/>
          <a:ln w="31750" cap="flat" cmpd="sng" algn="ctr">
            <a:solidFill>
              <a:srgbClr val="00B05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78" name="Rounded Rectangle 111"/>
          <p:cNvSpPr/>
          <p:nvPr/>
        </p:nvSpPr>
        <p:spPr bwMode="auto">
          <a:xfrm>
            <a:off x="6672528" y="2442308"/>
            <a:ext cx="2219952" cy="614484"/>
          </a:xfrm>
          <a:prstGeom prst="roundRect">
            <a:avLst/>
          </a:prstGeom>
          <a:noFill/>
          <a:ln w="31750" cap="flat" cmpd="sng" algn="ctr">
            <a:solidFill>
              <a:srgbClr val="FF0000"/>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endParaRPr lang="en-GB" sz="2000" b="1">
              <a:solidFill>
                <a:srgbClr val="4D4D4D"/>
              </a:solidFill>
              <a:latin typeface="Arial" pitchFamily="34" charset="0"/>
              <a:cs typeface="Arial" pitchFamily="34" charset="0"/>
            </a:endParaRPr>
          </a:p>
        </p:txBody>
      </p:sp>
      <p:sp>
        <p:nvSpPr>
          <p:cNvPr id="83" name="Rounded Rectangle 68"/>
          <p:cNvSpPr/>
          <p:nvPr/>
        </p:nvSpPr>
        <p:spPr bwMode="auto">
          <a:xfrm>
            <a:off x="6660232" y="3132686"/>
            <a:ext cx="2219951" cy="644437"/>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8" name="Rectangle: Rounded Corners 7"/>
          <p:cNvSpPr/>
          <p:nvPr/>
        </p:nvSpPr>
        <p:spPr>
          <a:xfrm>
            <a:off x="395536" y="1750666"/>
            <a:ext cx="792088" cy="2021647"/>
          </a:xfrm>
          <a:prstGeom prst="roundRect">
            <a:avLst/>
          </a:prstGeom>
          <a:noFill/>
          <a:ln w="3492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4" name="Rectangle: Rounded Corners 83"/>
          <p:cNvSpPr/>
          <p:nvPr/>
        </p:nvSpPr>
        <p:spPr>
          <a:xfrm>
            <a:off x="1278316" y="1742258"/>
            <a:ext cx="792088" cy="2030055"/>
          </a:xfrm>
          <a:prstGeom prst="roundRect">
            <a:avLst/>
          </a:prstGeom>
          <a:noFill/>
          <a:ln w="349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4" name="TextBox 93"/>
          <p:cNvSpPr txBox="1"/>
          <p:nvPr/>
        </p:nvSpPr>
        <p:spPr>
          <a:xfrm>
            <a:off x="4406377" y="1431757"/>
            <a:ext cx="2212133"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Thu 18 – Sat 20 Apr (3 days)</a:t>
            </a:r>
          </a:p>
        </p:txBody>
      </p:sp>
      <p:sp>
        <p:nvSpPr>
          <p:cNvPr id="95" name="TextBox 94"/>
          <p:cNvSpPr txBox="1"/>
          <p:nvPr/>
        </p:nvSpPr>
        <p:spPr>
          <a:xfrm>
            <a:off x="6685792" y="1447646"/>
            <a:ext cx="2212133" cy="261610"/>
          </a:xfrm>
          <a:prstGeom prst="rect">
            <a:avLst/>
          </a:prstGeom>
          <a:noFill/>
        </p:spPr>
        <p:txBody>
          <a:bodyPr wrap="square" rtlCol="0">
            <a:spAutoFit/>
          </a:bodyPr>
          <a:lstStyle/>
          <a:p>
            <a:pPr algn="ctr"/>
            <a:r>
              <a:rPr lang="en-GB" sz="1100" b="1" dirty="0">
                <a:solidFill>
                  <a:srgbClr val="4D4D4D"/>
                </a:solidFill>
                <a:latin typeface="Arial" pitchFamily="34" charset="0"/>
                <a:cs typeface="Arial" pitchFamily="34" charset="0"/>
              </a:rPr>
              <a:t>Sun 21 – Tue 23 Apr (3 days)</a:t>
            </a:r>
          </a:p>
        </p:txBody>
      </p:sp>
      <p:sp>
        <p:nvSpPr>
          <p:cNvPr id="96" name="Rounded Rectangle 68"/>
          <p:cNvSpPr/>
          <p:nvPr/>
        </p:nvSpPr>
        <p:spPr bwMode="auto">
          <a:xfrm>
            <a:off x="516049" y="4255701"/>
            <a:ext cx="1175632" cy="2024427"/>
          </a:xfrm>
          <a:prstGeom prst="roundRect">
            <a:avLst/>
          </a:prstGeom>
          <a:noFill/>
          <a:ln w="31750" cap="flat" cmpd="sng" algn="ctr">
            <a:solidFill>
              <a:srgbClr val="0000FF"/>
            </a:solidFill>
            <a:prstDash val="solid"/>
            <a:round/>
            <a:headEnd type="none" w="med" len="med"/>
            <a:tailEnd type="none" w="med" len="med"/>
          </a:ln>
          <a:effectLst/>
          <a:extLst/>
        </p:spPr>
        <p:txBody>
          <a:bodyPr vert="horz" wrap="square" lIns="91440" tIns="45720" rIns="91440" bIns="45720" numCol="1" rtlCol="0" anchor="t" anchorCtr="0" compatLnSpc="1">
            <a:prstTxWarp prst="textNoShape">
              <a:avLst/>
            </a:prstTxWarp>
          </a:bodyP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2000" b="1" i="0" u="none" strike="noStrike" kern="0" cap="none" spc="0" normalizeH="0" baseline="0" noProof="0">
              <a:ln>
                <a:noFill/>
              </a:ln>
              <a:solidFill>
                <a:srgbClr val="4D4D4D"/>
              </a:solidFill>
              <a:effectLst/>
              <a:uLnTx/>
              <a:uFillTx/>
              <a:latin typeface="Arial" pitchFamily="34" charset="0"/>
              <a:cs typeface="Arial" pitchFamily="34" charset="0"/>
            </a:endParaRPr>
          </a:p>
        </p:txBody>
      </p:sp>
      <p:sp>
        <p:nvSpPr>
          <p:cNvPr id="101" name="Rectangle: Rounded Corners 100"/>
          <p:cNvSpPr/>
          <p:nvPr/>
        </p:nvSpPr>
        <p:spPr>
          <a:xfrm>
            <a:off x="1763688" y="4231904"/>
            <a:ext cx="792088" cy="2030055"/>
          </a:xfrm>
          <a:prstGeom prst="roundRect">
            <a:avLst/>
          </a:prstGeom>
          <a:noFill/>
          <a:ln w="34925">
            <a:solidFill>
              <a:schemeClr val="bg1">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2" name="Rectangle: Rounded Corners 101"/>
          <p:cNvSpPr/>
          <p:nvPr/>
        </p:nvSpPr>
        <p:spPr>
          <a:xfrm>
            <a:off x="2627784" y="4265131"/>
            <a:ext cx="1774685" cy="2044189"/>
          </a:xfrm>
          <a:prstGeom prst="roundRect">
            <a:avLst/>
          </a:prstGeom>
          <a:noFill/>
          <a:ln w="34925">
            <a:solidFill>
              <a:schemeClr val="accent6">
                <a:lumMod val="40000"/>
                <a:lumOff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3" name="Rectangle: Rounded Corners 102"/>
          <p:cNvSpPr/>
          <p:nvPr/>
        </p:nvSpPr>
        <p:spPr>
          <a:xfrm>
            <a:off x="4507961" y="4279265"/>
            <a:ext cx="792088" cy="2030055"/>
          </a:xfrm>
          <a:prstGeom prst="roundRect">
            <a:avLst/>
          </a:prstGeom>
          <a:noFill/>
          <a:ln w="34925">
            <a:solidFill>
              <a:srgbClr val="FFFF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7" name="TextBox 26"/>
          <p:cNvSpPr txBox="1"/>
          <p:nvPr/>
        </p:nvSpPr>
        <p:spPr>
          <a:xfrm>
            <a:off x="461668" y="1803921"/>
            <a:ext cx="587816" cy="253916"/>
          </a:xfrm>
          <a:prstGeom prst="rect">
            <a:avLst/>
          </a:prstGeom>
          <a:noFill/>
        </p:spPr>
        <p:txBody>
          <a:bodyPr wrap="square" rtlCol="0">
            <a:spAutoFit/>
          </a:bodyPr>
          <a:lstStyle/>
          <a:p>
            <a:r>
              <a:rPr lang="en-GB" sz="1050" b="1" dirty="0"/>
              <a:t>Travel</a:t>
            </a:r>
          </a:p>
        </p:txBody>
      </p:sp>
      <p:sp>
        <p:nvSpPr>
          <p:cNvPr id="29" name="TextBox 28"/>
          <p:cNvSpPr txBox="1"/>
          <p:nvPr/>
        </p:nvSpPr>
        <p:spPr>
          <a:xfrm>
            <a:off x="1403648" y="1803921"/>
            <a:ext cx="666756" cy="261610"/>
          </a:xfrm>
          <a:prstGeom prst="rect">
            <a:avLst/>
          </a:prstGeom>
          <a:noFill/>
        </p:spPr>
        <p:txBody>
          <a:bodyPr wrap="square" rtlCol="0">
            <a:spAutoFit/>
          </a:bodyPr>
          <a:lstStyle/>
          <a:p>
            <a:r>
              <a:rPr lang="en-GB" sz="1050" b="1" dirty="0"/>
              <a:t>RSOI</a:t>
            </a:r>
            <a:endParaRPr lang="en-GB" sz="1400" b="1" dirty="0"/>
          </a:p>
        </p:txBody>
      </p:sp>
      <p:sp>
        <p:nvSpPr>
          <p:cNvPr id="30" name="TextBox 29"/>
          <p:cNvSpPr txBox="1"/>
          <p:nvPr/>
        </p:nvSpPr>
        <p:spPr>
          <a:xfrm>
            <a:off x="2089794" y="1851459"/>
            <a:ext cx="898030" cy="415498"/>
          </a:xfrm>
          <a:prstGeom prst="rect">
            <a:avLst/>
          </a:prstGeom>
          <a:noFill/>
        </p:spPr>
        <p:txBody>
          <a:bodyPr wrap="square" rtlCol="0">
            <a:spAutoFit/>
          </a:bodyPr>
          <a:lstStyle/>
          <a:p>
            <a:r>
              <a:rPr lang="en-GB" sz="1050" b="1" dirty="0"/>
              <a:t>SAA &amp; CIS Package</a:t>
            </a:r>
          </a:p>
        </p:txBody>
      </p:sp>
      <p:sp>
        <p:nvSpPr>
          <p:cNvPr id="31" name="TextBox 30"/>
          <p:cNvSpPr txBox="1"/>
          <p:nvPr/>
        </p:nvSpPr>
        <p:spPr>
          <a:xfrm>
            <a:off x="2123728" y="2484910"/>
            <a:ext cx="1084391" cy="577081"/>
          </a:xfrm>
          <a:prstGeom prst="rect">
            <a:avLst/>
          </a:prstGeom>
          <a:noFill/>
        </p:spPr>
        <p:txBody>
          <a:bodyPr wrap="square" rtlCol="0">
            <a:spAutoFit/>
          </a:bodyPr>
          <a:lstStyle/>
          <a:p>
            <a:r>
              <a:rPr lang="en-GB" sz="1050" b="1" dirty="0"/>
              <a:t>Estimate &amp; Orders Package</a:t>
            </a:r>
          </a:p>
        </p:txBody>
      </p:sp>
      <p:sp>
        <p:nvSpPr>
          <p:cNvPr id="32" name="TextBox 31"/>
          <p:cNvSpPr txBox="1"/>
          <p:nvPr/>
        </p:nvSpPr>
        <p:spPr>
          <a:xfrm>
            <a:off x="2118372" y="3216908"/>
            <a:ext cx="941460" cy="415498"/>
          </a:xfrm>
          <a:prstGeom prst="rect">
            <a:avLst/>
          </a:prstGeom>
          <a:noFill/>
        </p:spPr>
        <p:txBody>
          <a:bodyPr wrap="square" rtlCol="0">
            <a:spAutoFit/>
          </a:bodyPr>
          <a:lstStyle/>
          <a:p>
            <a:r>
              <a:rPr lang="en-GB" sz="1050" b="1" dirty="0"/>
              <a:t>Tactics Package</a:t>
            </a:r>
          </a:p>
        </p:txBody>
      </p:sp>
      <p:sp>
        <p:nvSpPr>
          <p:cNvPr id="104" name="TextBox 103"/>
          <p:cNvSpPr txBox="1"/>
          <p:nvPr/>
        </p:nvSpPr>
        <p:spPr>
          <a:xfrm>
            <a:off x="6681210" y="2551845"/>
            <a:ext cx="1240853" cy="415498"/>
          </a:xfrm>
          <a:prstGeom prst="rect">
            <a:avLst/>
          </a:prstGeom>
          <a:noFill/>
        </p:spPr>
        <p:txBody>
          <a:bodyPr wrap="square" rtlCol="0">
            <a:spAutoFit/>
          </a:bodyPr>
          <a:lstStyle/>
          <a:p>
            <a:r>
              <a:rPr lang="en-GB" sz="1050" b="1" dirty="0"/>
              <a:t>SAA &amp; CIS Package</a:t>
            </a:r>
          </a:p>
        </p:txBody>
      </p:sp>
      <p:sp>
        <p:nvSpPr>
          <p:cNvPr id="105" name="TextBox 104"/>
          <p:cNvSpPr txBox="1"/>
          <p:nvPr/>
        </p:nvSpPr>
        <p:spPr>
          <a:xfrm>
            <a:off x="4409101" y="3241072"/>
            <a:ext cx="1082254" cy="415498"/>
          </a:xfrm>
          <a:prstGeom prst="rect">
            <a:avLst/>
          </a:prstGeom>
          <a:noFill/>
        </p:spPr>
        <p:txBody>
          <a:bodyPr wrap="square" rtlCol="0">
            <a:spAutoFit/>
          </a:bodyPr>
          <a:lstStyle/>
          <a:p>
            <a:r>
              <a:rPr lang="en-GB" sz="1050" b="1" dirty="0"/>
              <a:t>SAA &amp; CIS Package</a:t>
            </a:r>
          </a:p>
        </p:txBody>
      </p:sp>
      <p:sp>
        <p:nvSpPr>
          <p:cNvPr id="114" name="TextBox 113"/>
          <p:cNvSpPr txBox="1"/>
          <p:nvPr/>
        </p:nvSpPr>
        <p:spPr>
          <a:xfrm>
            <a:off x="4376953" y="1796757"/>
            <a:ext cx="1059143" cy="577081"/>
          </a:xfrm>
          <a:prstGeom prst="rect">
            <a:avLst/>
          </a:prstGeom>
          <a:noFill/>
        </p:spPr>
        <p:txBody>
          <a:bodyPr wrap="square" rtlCol="0">
            <a:spAutoFit/>
          </a:bodyPr>
          <a:lstStyle/>
          <a:p>
            <a:r>
              <a:rPr lang="en-GB" sz="1050" b="1" dirty="0"/>
              <a:t>Estimate &amp; Orders Package</a:t>
            </a:r>
          </a:p>
        </p:txBody>
      </p:sp>
      <p:sp>
        <p:nvSpPr>
          <p:cNvPr id="118" name="TextBox 117"/>
          <p:cNvSpPr txBox="1"/>
          <p:nvPr/>
        </p:nvSpPr>
        <p:spPr>
          <a:xfrm>
            <a:off x="6686666" y="3185295"/>
            <a:ext cx="962994" cy="577081"/>
          </a:xfrm>
          <a:prstGeom prst="rect">
            <a:avLst/>
          </a:prstGeom>
          <a:noFill/>
        </p:spPr>
        <p:txBody>
          <a:bodyPr wrap="square" rtlCol="0">
            <a:spAutoFit/>
          </a:bodyPr>
          <a:lstStyle/>
          <a:p>
            <a:r>
              <a:rPr lang="en-GB" sz="1050" b="1" dirty="0"/>
              <a:t>Estimate &amp; Orders Package</a:t>
            </a:r>
          </a:p>
        </p:txBody>
      </p:sp>
      <p:sp>
        <p:nvSpPr>
          <p:cNvPr id="119" name="TextBox 118"/>
          <p:cNvSpPr txBox="1"/>
          <p:nvPr/>
        </p:nvSpPr>
        <p:spPr>
          <a:xfrm>
            <a:off x="4381374" y="2522567"/>
            <a:ext cx="1054722" cy="415498"/>
          </a:xfrm>
          <a:prstGeom prst="rect">
            <a:avLst/>
          </a:prstGeom>
          <a:noFill/>
        </p:spPr>
        <p:txBody>
          <a:bodyPr wrap="square" rtlCol="0">
            <a:spAutoFit/>
          </a:bodyPr>
          <a:lstStyle/>
          <a:p>
            <a:r>
              <a:rPr lang="en-GB" sz="1050" b="1" dirty="0"/>
              <a:t>Tactics Package</a:t>
            </a:r>
          </a:p>
        </p:txBody>
      </p:sp>
      <p:sp>
        <p:nvSpPr>
          <p:cNvPr id="120" name="TextBox 119"/>
          <p:cNvSpPr txBox="1"/>
          <p:nvPr/>
        </p:nvSpPr>
        <p:spPr>
          <a:xfrm>
            <a:off x="6672528" y="1850677"/>
            <a:ext cx="1050066" cy="415498"/>
          </a:xfrm>
          <a:prstGeom prst="rect">
            <a:avLst/>
          </a:prstGeom>
          <a:noFill/>
        </p:spPr>
        <p:txBody>
          <a:bodyPr wrap="square" rtlCol="0">
            <a:spAutoFit/>
          </a:bodyPr>
          <a:lstStyle/>
          <a:p>
            <a:r>
              <a:rPr lang="en-GB" sz="1050" b="1" dirty="0"/>
              <a:t>Tactics Package</a:t>
            </a:r>
          </a:p>
        </p:txBody>
      </p:sp>
      <p:sp>
        <p:nvSpPr>
          <p:cNvPr id="33" name="TextBox 32"/>
          <p:cNvSpPr txBox="1"/>
          <p:nvPr/>
        </p:nvSpPr>
        <p:spPr>
          <a:xfrm>
            <a:off x="575999" y="4267592"/>
            <a:ext cx="1008113" cy="738664"/>
          </a:xfrm>
          <a:prstGeom prst="rect">
            <a:avLst/>
          </a:prstGeom>
          <a:noFill/>
        </p:spPr>
        <p:txBody>
          <a:bodyPr wrap="square" rtlCol="0">
            <a:spAutoFit/>
          </a:bodyPr>
          <a:lstStyle/>
          <a:p>
            <a:pPr algn="ctr"/>
            <a:r>
              <a:rPr lang="en-GB" sz="1050" b="1" dirty="0"/>
              <a:t>Estimate &amp; Orders Summative Assessment</a:t>
            </a:r>
          </a:p>
        </p:txBody>
      </p:sp>
      <p:sp>
        <p:nvSpPr>
          <p:cNvPr id="34" name="TextBox 33"/>
          <p:cNvSpPr txBox="1"/>
          <p:nvPr/>
        </p:nvSpPr>
        <p:spPr>
          <a:xfrm>
            <a:off x="1763688" y="4293096"/>
            <a:ext cx="739786" cy="415498"/>
          </a:xfrm>
          <a:prstGeom prst="rect">
            <a:avLst/>
          </a:prstGeom>
          <a:noFill/>
        </p:spPr>
        <p:txBody>
          <a:bodyPr wrap="square" rtlCol="0">
            <a:spAutoFit/>
          </a:bodyPr>
          <a:lstStyle/>
          <a:p>
            <a:pPr algn="ctr"/>
            <a:r>
              <a:rPr lang="en-GB" sz="1050" b="1" dirty="0"/>
              <a:t>Post-Ex Admin</a:t>
            </a:r>
          </a:p>
        </p:txBody>
      </p:sp>
      <p:sp>
        <p:nvSpPr>
          <p:cNvPr id="121" name="TextBox 120"/>
          <p:cNvSpPr txBox="1"/>
          <p:nvPr/>
        </p:nvSpPr>
        <p:spPr>
          <a:xfrm>
            <a:off x="4602091" y="4307225"/>
            <a:ext cx="587816" cy="253916"/>
          </a:xfrm>
          <a:prstGeom prst="rect">
            <a:avLst/>
          </a:prstGeom>
          <a:noFill/>
        </p:spPr>
        <p:txBody>
          <a:bodyPr wrap="square" rtlCol="0">
            <a:spAutoFit/>
          </a:bodyPr>
          <a:lstStyle/>
          <a:p>
            <a:r>
              <a:rPr lang="en-GB" sz="1050" b="1" dirty="0"/>
              <a:t>Travel</a:t>
            </a:r>
          </a:p>
        </p:txBody>
      </p:sp>
      <p:sp>
        <p:nvSpPr>
          <p:cNvPr id="35" name="TextBox 34"/>
          <p:cNvSpPr txBox="1"/>
          <p:nvPr/>
        </p:nvSpPr>
        <p:spPr>
          <a:xfrm>
            <a:off x="3208119" y="4309938"/>
            <a:ext cx="571793" cy="253916"/>
          </a:xfrm>
          <a:prstGeom prst="rect">
            <a:avLst/>
          </a:prstGeom>
          <a:noFill/>
        </p:spPr>
        <p:txBody>
          <a:bodyPr wrap="square" rtlCol="0">
            <a:spAutoFit/>
          </a:bodyPr>
          <a:lstStyle/>
          <a:p>
            <a:r>
              <a:rPr lang="en-GB" sz="1050" b="1" dirty="0"/>
              <a:t>R&amp;R</a:t>
            </a:r>
          </a:p>
        </p:txBody>
      </p:sp>
      <p:pic>
        <p:nvPicPr>
          <p:cNvPr id="39" name="Picture 38"/>
          <p:cNvPicPr>
            <a:picLocks noChangeAspect="1"/>
          </p:cNvPicPr>
          <p:nvPr/>
        </p:nvPicPr>
        <p:blipFill>
          <a:blip r:embed="rId2"/>
          <a:stretch>
            <a:fillRect/>
          </a:stretch>
        </p:blipFill>
        <p:spPr>
          <a:xfrm flipH="1">
            <a:off x="467544" y="2125635"/>
            <a:ext cx="700784" cy="346704"/>
          </a:xfrm>
          <a:prstGeom prst="rect">
            <a:avLst/>
          </a:prstGeom>
        </p:spPr>
      </p:pic>
      <p:pic>
        <p:nvPicPr>
          <p:cNvPr id="122" name="Picture 121"/>
          <p:cNvPicPr>
            <a:picLocks noChangeAspect="1"/>
          </p:cNvPicPr>
          <p:nvPr/>
        </p:nvPicPr>
        <p:blipFill>
          <a:blip r:embed="rId2"/>
          <a:stretch>
            <a:fillRect/>
          </a:stretch>
        </p:blipFill>
        <p:spPr>
          <a:xfrm flipH="1">
            <a:off x="4545607" y="4536075"/>
            <a:ext cx="700784" cy="346704"/>
          </a:xfrm>
          <a:prstGeom prst="rect">
            <a:avLst/>
          </a:prstGeom>
        </p:spPr>
      </p:pic>
      <p:pic>
        <p:nvPicPr>
          <p:cNvPr id="40" name="Picture 39"/>
          <p:cNvPicPr>
            <a:picLocks noChangeAspect="1"/>
          </p:cNvPicPr>
          <p:nvPr/>
        </p:nvPicPr>
        <p:blipFill>
          <a:blip r:embed="rId3"/>
          <a:stretch>
            <a:fillRect/>
          </a:stretch>
        </p:blipFill>
        <p:spPr>
          <a:xfrm>
            <a:off x="465664" y="2582198"/>
            <a:ext cx="704544" cy="394545"/>
          </a:xfrm>
          <a:prstGeom prst="rect">
            <a:avLst/>
          </a:prstGeom>
        </p:spPr>
      </p:pic>
      <p:pic>
        <p:nvPicPr>
          <p:cNvPr id="41" name="Picture 40"/>
          <p:cNvPicPr>
            <a:picLocks noChangeAspect="1"/>
          </p:cNvPicPr>
          <p:nvPr/>
        </p:nvPicPr>
        <p:blipFill>
          <a:blip r:embed="rId4"/>
          <a:stretch>
            <a:fillRect/>
          </a:stretch>
        </p:blipFill>
        <p:spPr>
          <a:xfrm>
            <a:off x="461668" y="3074606"/>
            <a:ext cx="701101" cy="347502"/>
          </a:xfrm>
          <a:prstGeom prst="rect">
            <a:avLst/>
          </a:prstGeom>
        </p:spPr>
      </p:pic>
      <p:pic>
        <p:nvPicPr>
          <p:cNvPr id="123" name="Picture 122"/>
          <p:cNvPicPr>
            <a:picLocks noChangeAspect="1"/>
          </p:cNvPicPr>
          <p:nvPr/>
        </p:nvPicPr>
        <p:blipFill>
          <a:blip r:embed="rId3"/>
          <a:stretch>
            <a:fillRect/>
          </a:stretch>
        </p:blipFill>
        <p:spPr>
          <a:xfrm>
            <a:off x="4541847" y="5004232"/>
            <a:ext cx="704544" cy="394545"/>
          </a:xfrm>
          <a:prstGeom prst="rect">
            <a:avLst/>
          </a:prstGeom>
        </p:spPr>
      </p:pic>
      <p:pic>
        <p:nvPicPr>
          <p:cNvPr id="124" name="Picture 123"/>
          <p:cNvPicPr>
            <a:picLocks noChangeAspect="1"/>
          </p:cNvPicPr>
          <p:nvPr/>
        </p:nvPicPr>
        <p:blipFill>
          <a:blip r:embed="rId4"/>
          <a:stretch>
            <a:fillRect/>
          </a:stretch>
        </p:blipFill>
        <p:spPr>
          <a:xfrm>
            <a:off x="4553454" y="5484174"/>
            <a:ext cx="701101" cy="347502"/>
          </a:xfrm>
          <a:prstGeom prst="rect">
            <a:avLst/>
          </a:prstGeom>
        </p:spPr>
      </p:pic>
      <p:pic>
        <p:nvPicPr>
          <p:cNvPr id="42" name="Picture 41"/>
          <p:cNvPicPr>
            <a:picLocks noChangeAspect="1"/>
          </p:cNvPicPr>
          <p:nvPr/>
        </p:nvPicPr>
        <p:blipFill>
          <a:blip r:embed="rId5"/>
          <a:stretch>
            <a:fillRect/>
          </a:stretch>
        </p:blipFill>
        <p:spPr>
          <a:xfrm>
            <a:off x="1306117" y="2582198"/>
            <a:ext cx="726446" cy="483417"/>
          </a:xfrm>
          <a:prstGeom prst="rect">
            <a:avLst/>
          </a:prstGeom>
        </p:spPr>
      </p:pic>
      <p:sp>
        <p:nvSpPr>
          <p:cNvPr id="44" name="TextBox 43"/>
          <p:cNvSpPr txBox="1"/>
          <p:nvPr/>
        </p:nvSpPr>
        <p:spPr>
          <a:xfrm>
            <a:off x="1320279" y="2005390"/>
            <a:ext cx="770176" cy="577081"/>
          </a:xfrm>
          <a:prstGeom prst="rect">
            <a:avLst/>
          </a:prstGeom>
          <a:noFill/>
        </p:spPr>
        <p:txBody>
          <a:bodyPr wrap="square" rtlCol="0">
            <a:spAutoFit/>
          </a:bodyPr>
          <a:lstStyle/>
          <a:p>
            <a:r>
              <a:rPr lang="en-GB" sz="1050" dirty="0"/>
              <a:t>Fam, Induct &amp; Briefs</a:t>
            </a:r>
          </a:p>
        </p:txBody>
      </p:sp>
      <p:pic>
        <p:nvPicPr>
          <p:cNvPr id="47" name="Picture 46"/>
          <p:cNvPicPr>
            <a:picLocks noChangeAspect="1"/>
          </p:cNvPicPr>
          <p:nvPr/>
        </p:nvPicPr>
        <p:blipFill>
          <a:blip r:embed="rId6"/>
          <a:stretch>
            <a:fillRect/>
          </a:stretch>
        </p:blipFill>
        <p:spPr>
          <a:xfrm>
            <a:off x="1307863" y="3185296"/>
            <a:ext cx="731824" cy="486996"/>
          </a:xfrm>
          <a:prstGeom prst="rect">
            <a:avLst/>
          </a:prstGeom>
        </p:spPr>
      </p:pic>
      <p:pic>
        <p:nvPicPr>
          <p:cNvPr id="7" name="Picture 6"/>
          <p:cNvPicPr>
            <a:picLocks noChangeAspect="1"/>
          </p:cNvPicPr>
          <p:nvPr/>
        </p:nvPicPr>
        <p:blipFill>
          <a:blip r:embed="rId7"/>
          <a:stretch>
            <a:fillRect/>
          </a:stretch>
        </p:blipFill>
        <p:spPr>
          <a:xfrm>
            <a:off x="2921538" y="1871623"/>
            <a:ext cx="636429" cy="424286"/>
          </a:xfrm>
          <a:prstGeom prst="rect">
            <a:avLst/>
          </a:prstGeom>
        </p:spPr>
      </p:pic>
      <p:pic>
        <p:nvPicPr>
          <p:cNvPr id="9" name="Picture 8"/>
          <p:cNvPicPr>
            <a:picLocks noChangeAspect="1"/>
          </p:cNvPicPr>
          <p:nvPr/>
        </p:nvPicPr>
        <p:blipFill>
          <a:blip r:embed="rId8"/>
          <a:stretch>
            <a:fillRect/>
          </a:stretch>
        </p:blipFill>
        <p:spPr>
          <a:xfrm>
            <a:off x="7496702" y="2559789"/>
            <a:ext cx="640135" cy="426757"/>
          </a:xfrm>
          <a:prstGeom prst="rect">
            <a:avLst/>
          </a:prstGeom>
        </p:spPr>
      </p:pic>
      <p:pic>
        <p:nvPicPr>
          <p:cNvPr id="15" name="Picture 14"/>
          <p:cNvPicPr>
            <a:picLocks noChangeAspect="1"/>
          </p:cNvPicPr>
          <p:nvPr/>
        </p:nvPicPr>
        <p:blipFill>
          <a:blip r:embed="rId8"/>
          <a:stretch>
            <a:fillRect/>
          </a:stretch>
        </p:blipFill>
        <p:spPr>
          <a:xfrm>
            <a:off x="5192375" y="3250053"/>
            <a:ext cx="640135" cy="426757"/>
          </a:xfrm>
          <a:prstGeom prst="rect">
            <a:avLst/>
          </a:prstGeom>
        </p:spPr>
      </p:pic>
      <p:pic>
        <p:nvPicPr>
          <p:cNvPr id="16" name="Picture 15"/>
          <p:cNvPicPr>
            <a:picLocks noChangeAspect="1"/>
          </p:cNvPicPr>
          <p:nvPr/>
        </p:nvPicPr>
        <p:blipFill>
          <a:blip r:embed="rId9"/>
          <a:stretch>
            <a:fillRect/>
          </a:stretch>
        </p:blipFill>
        <p:spPr>
          <a:xfrm>
            <a:off x="3600381" y="1858299"/>
            <a:ext cx="682230" cy="453993"/>
          </a:xfrm>
          <a:prstGeom prst="rect">
            <a:avLst/>
          </a:prstGeom>
        </p:spPr>
      </p:pic>
      <p:pic>
        <p:nvPicPr>
          <p:cNvPr id="17" name="Picture 16"/>
          <p:cNvPicPr>
            <a:picLocks noChangeAspect="1"/>
          </p:cNvPicPr>
          <p:nvPr/>
        </p:nvPicPr>
        <p:blipFill>
          <a:blip r:embed="rId10"/>
          <a:stretch>
            <a:fillRect/>
          </a:stretch>
        </p:blipFill>
        <p:spPr>
          <a:xfrm>
            <a:off x="8173253" y="2547595"/>
            <a:ext cx="682811" cy="451143"/>
          </a:xfrm>
          <a:prstGeom prst="rect">
            <a:avLst/>
          </a:prstGeom>
        </p:spPr>
      </p:pic>
      <p:pic>
        <p:nvPicPr>
          <p:cNvPr id="18" name="Picture 17"/>
          <p:cNvPicPr>
            <a:picLocks noChangeAspect="1"/>
          </p:cNvPicPr>
          <p:nvPr/>
        </p:nvPicPr>
        <p:blipFill>
          <a:blip r:embed="rId10"/>
          <a:stretch>
            <a:fillRect/>
          </a:stretch>
        </p:blipFill>
        <p:spPr>
          <a:xfrm>
            <a:off x="5886484" y="3237859"/>
            <a:ext cx="682811" cy="451143"/>
          </a:xfrm>
          <a:prstGeom prst="rect">
            <a:avLst/>
          </a:prstGeom>
        </p:spPr>
      </p:pic>
      <p:pic>
        <p:nvPicPr>
          <p:cNvPr id="19" name="Picture 18"/>
          <p:cNvPicPr>
            <a:picLocks noChangeAspect="1"/>
          </p:cNvPicPr>
          <p:nvPr/>
        </p:nvPicPr>
        <p:blipFill>
          <a:blip r:embed="rId11"/>
          <a:stretch>
            <a:fillRect/>
          </a:stretch>
        </p:blipFill>
        <p:spPr>
          <a:xfrm>
            <a:off x="3124191" y="2500265"/>
            <a:ext cx="781870" cy="520142"/>
          </a:xfrm>
          <a:prstGeom prst="rect">
            <a:avLst/>
          </a:prstGeom>
        </p:spPr>
      </p:pic>
      <p:pic>
        <p:nvPicPr>
          <p:cNvPr id="22" name="Picture 21"/>
          <p:cNvPicPr>
            <a:picLocks noChangeAspect="1"/>
          </p:cNvPicPr>
          <p:nvPr/>
        </p:nvPicPr>
        <p:blipFill>
          <a:blip r:embed="rId12"/>
          <a:stretch>
            <a:fillRect/>
          </a:stretch>
        </p:blipFill>
        <p:spPr>
          <a:xfrm>
            <a:off x="5436096" y="1815462"/>
            <a:ext cx="786452" cy="518205"/>
          </a:xfrm>
          <a:prstGeom prst="rect">
            <a:avLst/>
          </a:prstGeom>
        </p:spPr>
      </p:pic>
      <p:pic>
        <p:nvPicPr>
          <p:cNvPr id="23" name="Picture 22"/>
          <p:cNvPicPr>
            <a:picLocks noChangeAspect="1"/>
          </p:cNvPicPr>
          <p:nvPr/>
        </p:nvPicPr>
        <p:blipFill>
          <a:blip r:embed="rId12"/>
          <a:stretch>
            <a:fillRect/>
          </a:stretch>
        </p:blipFill>
        <p:spPr>
          <a:xfrm>
            <a:off x="7769100" y="3204327"/>
            <a:ext cx="786452" cy="518205"/>
          </a:xfrm>
          <a:prstGeom prst="rect">
            <a:avLst/>
          </a:prstGeom>
        </p:spPr>
      </p:pic>
      <p:pic>
        <p:nvPicPr>
          <p:cNvPr id="24" name="Picture 23"/>
          <p:cNvPicPr>
            <a:picLocks noChangeAspect="1"/>
          </p:cNvPicPr>
          <p:nvPr/>
        </p:nvPicPr>
        <p:blipFill>
          <a:blip r:embed="rId12"/>
          <a:stretch>
            <a:fillRect/>
          </a:stretch>
        </p:blipFill>
        <p:spPr>
          <a:xfrm>
            <a:off x="703428" y="5008392"/>
            <a:ext cx="786452" cy="518205"/>
          </a:xfrm>
          <a:prstGeom prst="rect">
            <a:avLst/>
          </a:prstGeom>
        </p:spPr>
      </p:pic>
      <p:pic>
        <p:nvPicPr>
          <p:cNvPr id="25" name="Picture 24"/>
          <p:cNvPicPr>
            <a:picLocks noChangeAspect="1"/>
          </p:cNvPicPr>
          <p:nvPr/>
        </p:nvPicPr>
        <p:blipFill>
          <a:blip r:embed="rId13"/>
          <a:stretch>
            <a:fillRect/>
          </a:stretch>
        </p:blipFill>
        <p:spPr>
          <a:xfrm>
            <a:off x="1807196" y="4752222"/>
            <a:ext cx="696278" cy="463341"/>
          </a:xfrm>
          <a:prstGeom prst="rect">
            <a:avLst/>
          </a:prstGeom>
        </p:spPr>
      </p:pic>
      <p:pic>
        <p:nvPicPr>
          <p:cNvPr id="26" name="Picture 25"/>
          <p:cNvPicPr>
            <a:picLocks noChangeAspect="1"/>
          </p:cNvPicPr>
          <p:nvPr/>
        </p:nvPicPr>
        <p:blipFill>
          <a:blip r:embed="rId14"/>
          <a:stretch>
            <a:fillRect/>
          </a:stretch>
        </p:blipFill>
        <p:spPr>
          <a:xfrm>
            <a:off x="624925" y="5599371"/>
            <a:ext cx="994747" cy="557058"/>
          </a:xfrm>
          <a:prstGeom prst="rect">
            <a:avLst/>
          </a:prstGeom>
        </p:spPr>
      </p:pic>
      <p:pic>
        <p:nvPicPr>
          <p:cNvPr id="28" name="Picture 27"/>
          <p:cNvPicPr>
            <a:picLocks noChangeAspect="1"/>
          </p:cNvPicPr>
          <p:nvPr/>
        </p:nvPicPr>
        <p:blipFill>
          <a:blip r:embed="rId15"/>
          <a:stretch>
            <a:fillRect/>
          </a:stretch>
        </p:blipFill>
        <p:spPr>
          <a:xfrm>
            <a:off x="1807051" y="5255406"/>
            <a:ext cx="718080" cy="477850"/>
          </a:xfrm>
          <a:prstGeom prst="rect">
            <a:avLst/>
          </a:prstGeom>
        </p:spPr>
      </p:pic>
      <p:pic>
        <p:nvPicPr>
          <p:cNvPr id="36" name="Picture 35"/>
          <p:cNvPicPr>
            <a:picLocks noChangeAspect="1"/>
          </p:cNvPicPr>
          <p:nvPr/>
        </p:nvPicPr>
        <p:blipFill>
          <a:blip r:embed="rId16"/>
          <a:stretch>
            <a:fillRect/>
          </a:stretch>
        </p:blipFill>
        <p:spPr>
          <a:xfrm>
            <a:off x="3078558" y="5666271"/>
            <a:ext cx="958817" cy="575290"/>
          </a:xfrm>
          <a:prstGeom prst="rect">
            <a:avLst/>
          </a:prstGeom>
        </p:spPr>
      </p:pic>
      <p:pic>
        <p:nvPicPr>
          <p:cNvPr id="37" name="Picture 36"/>
          <p:cNvPicPr>
            <a:picLocks noChangeAspect="1"/>
          </p:cNvPicPr>
          <p:nvPr/>
        </p:nvPicPr>
        <p:blipFill rotWithShape="1">
          <a:blip r:embed="rId17"/>
          <a:srcRect t="37113" b="8329"/>
          <a:stretch/>
        </p:blipFill>
        <p:spPr>
          <a:xfrm>
            <a:off x="2777926" y="4543216"/>
            <a:ext cx="648072" cy="629273"/>
          </a:xfrm>
          <a:prstGeom prst="rect">
            <a:avLst/>
          </a:prstGeom>
        </p:spPr>
      </p:pic>
      <p:pic>
        <p:nvPicPr>
          <p:cNvPr id="38" name="Picture 37"/>
          <p:cNvPicPr>
            <a:picLocks noChangeAspect="1"/>
          </p:cNvPicPr>
          <p:nvPr/>
        </p:nvPicPr>
        <p:blipFill>
          <a:blip r:embed="rId18"/>
          <a:stretch>
            <a:fillRect/>
          </a:stretch>
        </p:blipFill>
        <p:spPr>
          <a:xfrm>
            <a:off x="3425998" y="4570358"/>
            <a:ext cx="950955" cy="570573"/>
          </a:xfrm>
          <a:prstGeom prst="rect">
            <a:avLst/>
          </a:prstGeom>
        </p:spPr>
      </p:pic>
      <p:pic>
        <p:nvPicPr>
          <p:cNvPr id="43" name="Picture 42"/>
          <p:cNvPicPr>
            <a:picLocks noChangeAspect="1"/>
          </p:cNvPicPr>
          <p:nvPr/>
        </p:nvPicPr>
        <p:blipFill>
          <a:blip r:embed="rId19"/>
          <a:stretch>
            <a:fillRect/>
          </a:stretch>
        </p:blipFill>
        <p:spPr>
          <a:xfrm>
            <a:off x="3078558" y="5142796"/>
            <a:ext cx="901570" cy="506568"/>
          </a:xfrm>
          <a:prstGeom prst="rect">
            <a:avLst/>
          </a:prstGeom>
        </p:spPr>
      </p:pic>
      <p:pic>
        <p:nvPicPr>
          <p:cNvPr id="48" name="Picture 47"/>
          <p:cNvPicPr>
            <a:picLocks noChangeAspect="1"/>
          </p:cNvPicPr>
          <p:nvPr/>
        </p:nvPicPr>
        <p:blipFill>
          <a:blip r:embed="rId20"/>
          <a:stretch>
            <a:fillRect/>
          </a:stretch>
        </p:blipFill>
        <p:spPr>
          <a:xfrm>
            <a:off x="3117512" y="3191385"/>
            <a:ext cx="817617" cy="544087"/>
          </a:xfrm>
          <a:prstGeom prst="rect">
            <a:avLst/>
          </a:prstGeom>
        </p:spPr>
      </p:pic>
      <p:pic>
        <p:nvPicPr>
          <p:cNvPr id="49" name="Picture 48"/>
          <p:cNvPicPr>
            <a:picLocks noChangeAspect="1"/>
          </p:cNvPicPr>
          <p:nvPr/>
        </p:nvPicPr>
        <p:blipFill>
          <a:blip r:embed="rId21"/>
          <a:stretch>
            <a:fillRect/>
          </a:stretch>
        </p:blipFill>
        <p:spPr>
          <a:xfrm>
            <a:off x="5436096" y="2502874"/>
            <a:ext cx="823031" cy="542591"/>
          </a:xfrm>
          <a:prstGeom prst="rect">
            <a:avLst/>
          </a:prstGeom>
        </p:spPr>
      </p:pic>
      <p:pic>
        <p:nvPicPr>
          <p:cNvPr id="50" name="Picture 49"/>
          <p:cNvPicPr>
            <a:picLocks noChangeAspect="1"/>
          </p:cNvPicPr>
          <p:nvPr/>
        </p:nvPicPr>
        <p:blipFill>
          <a:blip r:embed="rId21"/>
          <a:stretch>
            <a:fillRect/>
          </a:stretch>
        </p:blipFill>
        <p:spPr>
          <a:xfrm>
            <a:off x="7725321" y="1785150"/>
            <a:ext cx="823031" cy="542591"/>
          </a:xfrm>
          <a:prstGeom prst="rect">
            <a:avLst/>
          </a:prstGeom>
        </p:spPr>
      </p:pic>
    </p:spTree>
    <p:extLst>
      <p:ext uri="{BB962C8B-B14F-4D97-AF65-F5344CB8AC3E}">
        <p14:creationId xmlns:p14="http://schemas.microsoft.com/office/powerpoint/2010/main" val="1149638361"/>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5364088" y="1171825"/>
            <a:ext cx="3650800" cy="2743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2" name="Title 1"/>
          <p:cNvSpPr>
            <a:spLocks noGrp="1"/>
          </p:cNvSpPr>
          <p:nvPr>
            <p:ph type="ctrTitle"/>
          </p:nvPr>
        </p:nvSpPr>
        <p:spPr>
          <a:xfrm>
            <a:off x="576000" y="256333"/>
            <a:ext cx="4276409" cy="313932"/>
          </a:xfrm>
        </p:spPr>
        <p:txBody>
          <a:bodyPr/>
          <a:lstStyle/>
          <a:p>
            <a:r>
              <a:rPr lang="en-GB" dirty="0"/>
              <a:t>Sport and Leadership &amp; Resilience Training</a:t>
            </a:r>
          </a:p>
        </p:txBody>
      </p:sp>
      <p:sp>
        <p:nvSpPr>
          <p:cNvPr id="3" name="Text Placeholder 2"/>
          <p:cNvSpPr>
            <a:spLocks noGrp="1"/>
          </p:cNvSpPr>
          <p:nvPr>
            <p:ph type="body" sz="quarter" idx="11"/>
          </p:nvPr>
        </p:nvSpPr>
        <p:spPr>
          <a:xfrm>
            <a:off x="576000" y="561128"/>
            <a:ext cx="5887235" cy="405102"/>
          </a:xfrm>
        </p:spPr>
        <p:txBody>
          <a:bodyPr/>
          <a:lstStyle/>
          <a:p>
            <a:r>
              <a:rPr lang="en-GB" dirty="0"/>
              <a:t>Leadership and Resilience Training 2018</a:t>
            </a:r>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pic>
        <p:nvPicPr>
          <p:cNvPr id="18" name="Picture 13"/>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l="-37910"/>
          <a:stretch/>
        </p:blipFill>
        <p:spPr bwMode="auto">
          <a:xfrm>
            <a:off x="2987824" y="4426208"/>
            <a:ext cx="5050270" cy="14413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9" name="Picture 5"/>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a:stretch/>
        </p:blipFill>
        <p:spPr bwMode="auto">
          <a:xfrm>
            <a:off x="100794" y="1331742"/>
            <a:ext cx="4500009" cy="263436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 name="Picture 3"/>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155575" y="4050466"/>
            <a:ext cx="3624080" cy="19816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2" name="TextBox 21"/>
          <p:cNvSpPr txBox="1"/>
          <p:nvPr/>
        </p:nvSpPr>
        <p:spPr>
          <a:xfrm>
            <a:off x="743479" y="5846809"/>
            <a:ext cx="2448272"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CYPRUS DRAGON 18</a:t>
            </a:r>
          </a:p>
          <a:p>
            <a:pPr algn="ctr"/>
            <a:r>
              <a:rPr lang="en-GB" sz="1400" b="0" dirty="0">
                <a:solidFill>
                  <a:srgbClr val="4D4D4D"/>
                </a:solidFill>
              </a:rPr>
              <a:t>27 OCdts &amp; Staff, 18 PADI OW, 6 SMF, Cyprus</a:t>
            </a:r>
          </a:p>
        </p:txBody>
      </p:sp>
      <p:sp>
        <p:nvSpPr>
          <p:cNvPr id="23" name="TextBox 22"/>
          <p:cNvSpPr txBox="1"/>
          <p:nvPr/>
        </p:nvSpPr>
        <p:spPr>
          <a:xfrm>
            <a:off x="155575" y="1388291"/>
            <a:ext cx="2383888"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CORSICA DRAGON 18</a:t>
            </a:r>
          </a:p>
          <a:p>
            <a:pPr algn="ctr"/>
            <a:r>
              <a:rPr lang="en-GB" sz="1400" b="0" dirty="0">
                <a:solidFill>
                  <a:srgbClr val="4D4D4D"/>
                </a:solidFill>
              </a:rPr>
              <a:t>23 OCdts &amp; Staff, trekking, GR20 Corsica</a:t>
            </a:r>
          </a:p>
        </p:txBody>
      </p:sp>
      <p:sp>
        <p:nvSpPr>
          <p:cNvPr id="24" name="TextBox 23"/>
          <p:cNvSpPr txBox="1"/>
          <p:nvPr/>
        </p:nvSpPr>
        <p:spPr>
          <a:xfrm>
            <a:off x="4437694" y="5795247"/>
            <a:ext cx="3600400" cy="523220"/>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DRAGON FOUNDATION 18 (TBC)</a:t>
            </a:r>
          </a:p>
          <a:p>
            <a:pPr algn="ctr"/>
            <a:r>
              <a:rPr lang="en-GB" sz="1400" b="0" dirty="0">
                <a:solidFill>
                  <a:srgbClr val="4D4D4D"/>
                </a:solidFill>
              </a:rPr>
              <a:t>OTC Consolidated Course, JSATC</a:t>
            </a:r>
          </a:p>
        </p:txBody>
      </p:sp>
      <p:sp>
        <p:nvSpPr>
          <p:cNvPr id="26" name="TextBox 25"/>
          <p:cNvSpPr txBox="1"/>
          <p:nvPr/>
        </p:nvSpPr>
        <p:spPr>
          <a:xfrm>
            <a:off x="6084168" y="3176861"/>
            <a:ext cx="2448272"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TRANSARC DRAGON 18 </a:t>
            </a:r>
            <a:r>
              <a:rPr lang="en-GB" sz="1400" b="0" dirty="0">
                <a:solidFill>
                  <a:srgbClr val="4D4D4D"/>
                </a:solidFill>
              </a:rPr>
              <a:t>49 </a:t>
            </a:r>
            <a:r>
              <a:rPr lang="en-GB" sz="1400" b="0" dirty="0" err="1">
                <a:solidFill>
                  <a:srgbClr val="4D4D4D"/>
                </a:solidFill>
              </a:rPr>
              <a:t>OCdts</a:t>
            </a:r>
            <a:r>
              <a:rPr lang="en-GB" sz="1400" b="0" dirty="0">
                <a:solidFill>
                  <a:srgbClr val="4D4D4D"/>
                </a:solidFill>
              </a:rPr>
              <a:t> &amp; Staff, SF1 and SF2 Chamonix</a:t>
            </a:r>
          </a:p>
        </p:txBody>
      </p:sp>
      <p:pic>
        <p:nvPicPr>
          <p:cNvPr id="29" name="Picture 2"/>
          <p:cNvPicPr>
            <a:picLocks noChangeAspect="1" noChangeArrowheads="1"/>
          </p:cNvPicPr>
          <p:nvPr/>
        </p:nvPicPr>
        <p:blipFill>
          <a:blip r:embed="rId6">
            <a:extLst>
              <a:ext uri="{28A0092B-C50C-407E-A947-70E740481C1C}">
                <a14:useLocalDpi xmlns:a14="http://schemas.microsoft.com/office/drawing/2010/main"/>
              </a:ext>
            </a:extLst>
          </a:blip>
          <a:srcRect/>
          <a:stretch>
            <a:fillRect/>
          </a:stretch>
        </p:blipFill>
        <p:spPr bwMode="auto">
          <a:xfrm>
            <a:off x="3235452" y="2028434"/>
            <a:ext cx="2574384" cy="2564148"/>
          </a:xfrm>
          <a:prstGeom prst="rect">
            <a:avLst/>
          </a:prstGeom>
          <a:noFill/>
          <a:ln>
            <a:noFill/>
          </a:ln>
          <a:effectLst>
            <a:glow rad="101600">
              <a:schemeClr val="accent1">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82943857"/>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 name="Picture 17"/>
          <p:cNvPicPr>
            <a:picLocks noChangeAspect="1"/>
          </p:cNvPicPr>
          <p:nvPr/>
        </p:nvPicPr>
        <p:blipFill>
          <a:blip r:embed="rId2"/>
          <a:stretch>
            <a:fillRect/>
          </a:stretch>
        </p:blipFill>
        <p:spPr>
          <a:xfrm>
            <a:off x="4165199" y="984255"/>
            <a:ext cx="4849689" cy="2715826"/>
          </a:xfrm>
          <a:prstGeom prst="rect">
            <a:avLst/>
          </a:prstGeom>
        </p:spPr>
      </p:pic>
      <p:pic>
        <p:nvPicPr>
          <p:cNvPr id="17" name="Picture 16"/>
          <p:cNvPicPr>
            <a:picLocks noChangeAspect="1"/>
          </p:cNvPicPr>
          <p:nvPr/>
        </p:nvPicPr>
        <p:blipFill>
          <a:blip r:embed="rId3"/>
          <a:stretch>
            <a:fillRect/>
          </a:stretch>
        </p:blipFill>
        <p:spPr>
          <a:xfrm>
            <a:off x="1771501" y="4091209"/>
            <a:ext cx="2619375" cy="1752600"/>
          </a:xfrm>
          <a:prstGeom prst="rect">
            <a:avLst/>
          </a:prstGeom>
        </p:spPr>
      </p:pic>
      <p:pic>
        <p:nvPicPr>
          <p:cNvPr id="13" name="Picture 12"/>
          <p:cNvPicPr>
            <a:picLocks noChangeAspect="1"/>
          </p:cNvPicPr>
          <p:nvPr/>
        </p:nvPicPr>
        <p:blipFill>
          <a:blip r:embed="rId4"/>
          <a:stretch>
            <a:fillRect/>
          </a:stretch>
        </p:blipFill>
        <p:spPr>
          <a:xfrm>
            <a:off x="30400" y="3743839"/>
            <a:ext cx="1752600" cy="2609850"/>
          </a:xfrm>
          <a:prstGeom prst="rect">
            <a:avLst/>
          </a:prstGeom>
        </p:spPr>
      </p:pic>
      <p:pic>
        <p:nvPicPr>
          <p:cNvPr id="15" name="Picture 14"/>
          <p:cNvPicPr>
            <a:picLocks noChangeAspect="1"/>
          </p:cNvPicPr>
          <p:nvPr/>
        </p:nvPicPr>
        <p:blipFill>
          <a:blip r:embed="rId5"/>
          <a:stretch>
            <a:fillRect/>
          </a:stretch>
        </p:blipFill>
        <p:spPr>
          <a:xfrm>
            <a:off x="47131" y="966230"/>
            <a:ext cx="3588765" cy="2688110"/>
          </a:xfrm>
          <a:prstGeom prst="rect">
            <a:avLst/>
          </a:prstGeom>
        </p:spPr>
      </p:pic>
      <p:pic>
        <p:nvPicPr>
          <p:cNvPr id="12" name="Picture 11"/>
          <p:cNvPicPr>
            <a:picLocks noChangeAspect="1"/>
          </p:cNvPicPr>
          <p:nvPr/>
        </p:nvPicPr>
        <p:blipFill>
          <a:blip r:embed="rId6"/>
          <a:stretch>
            <a:fillRect/>
          </a:stretch>
        </p:blipFill>
        <p:spPr>
          <a:xfrm rot="5400000">
            <a:off x="4643506" y="4447969"/>
            <a:ext cx="2668538" cy="2002444"/>
          </a:xfrm>
          <a:prstGeom prst="rect">
            <a:avLst/>
          </a:prstGeom>
        </p:spPr>
      </p:pic>
      <p:sp>
        <p:nvSpPr>
          <p:cNvPr id="2" name="Title 1"/>
          <p:cNvSpPr>
            <a:spLocks noGrp="1"/>
          </p:cNvSpPr>
          <p:nvPr>
            <p:ph type="ctrTitle"/>
          </p:nvPr>
        </p:nvSpPr>
        <p:spPr>
          <a:xfrm>
            <a:off x="576000" y="256333"/>
            <a:ext cx="4276409" cy="313932"/>
          </a:xfrm>
        </p:spPr>
        <p:txBody>
          <a:bodyPr/>
          <a:lstStyle/>
          <a:p>
            <a:r>
              <a:rPr lang="en-GB" dirty="0"/>
              <a:t>Sport and Leadership &amp; Resilience Training</a:t>
            </a:r>
          </a:p>
        </p:txBody>
      </p:sp>
      <p:sp>
        <p:nvSpPr>
          <p:cNvPr id="3" name="Text Placeholder 2"/>
          <p:cNvSpPr>
            <a:spLocks noGrp="1"/>
          </p:cNvSpPr>
          <p:nvPr>
            <p:ph type="body" sz="quarter" idx="11"/>
          </p:nvPr>
        </p:nvSpPr>
        <p:spPr>
          <a:xfrm>
            <a:off x="576000" y="561128"/>
            <a:ext cx="5816702" cy="405102"/>
          </a:xfrm>
        </p:spPr>
        <p:txBody>
          <a:bodyPr/>
          <a:lstStyle/>
          <a:p>
            <a:r>
              <a:rPr lang="en-GB" dirty="0"/>
              <a:t>Leadership and Resilience Training 2019</a:t>
            </a:r>
          </a:p>
        </p:txBody>
      </p:sp>
      <p:sp>
        <p:nvSpPr>
          <p:cNvPr id="4" name="Text Placeholder 3"/>
          <p:cNvSpPr>
            <a:spLocks noGrp="1"/>
          </p:cNvSpPr>
          <p:nvPr>
            <p:ph type="body" sz="quarter" idx="15"/>
          </p:nvPr>
        </p:nvSpPr>
        <p:spPr/>
        <p:txBody>
          <a:bodyPr/>
          <a:lstStyle/>
          <a:p>
            <a:endParaRPr lang="en-GB"/>
          </a:p>
        </p:txBody>
      </p:sp>
      <p:sp>
        <p:nvSpPr>
          <p:cNvPr id="5" name="Text Placeholder 4"/>
          <p:cNvSpPr>
            <a:spLocks noGrp="1"/>
          </p:cNvSpPr>
          <p:nvPr>
            <p:ph type="body" sz="quarter" idx="16"/>
          </p:nvPr>
        </p:nvSpPr>
        <p:spPr/>
        <p:txBody>
          <a:bodyPr/>
          <a:lstStyle/>
          <a:p>
            <a:endParaRPr lang="en-GB"/>
          </a:p>
        </p:txBody>
      </p:sp>
      <p:sp>
        <p:nvSpPr>
          <p:cNvPr id="6" name="Text Placeholder 5"/>
          <p:cNvSpPr>
            <a:spLocks noGrp="1"/>
          </p:cNvSpPr>
          <p:nvPr>
            <p:ph type="body" sz="quarter" idx="17"/>
          </p:nvPr>
        </p:nvSpPr>
        <p:spPr/>
        <p:txBody>
          <a:bodyPr/>
          <a:lstStyle/>
          <a:p>
            <a:endParaRPr lang="en-GB"/>
          </a:p>
        </p:txBody>
      </p:sp>
      <p:pic>
        <p:nvPicPr>
          <p:cNvPr id="7" name="Picture 2"/>
          <p:cNvPicPr>
            <a:picLocks noChangeAspect="1" noChangeArrowheads="1"/>
          </p:cNvPicPr>
          <p:nvPr/>
        </p:nvPicPr>
        <p:blipFill>
          <a:blip r:embed="rId7">
            <a:extLst>
              <a:ext uri="{28A0092B-C50C-407E-A947-70E740481C1C}">
                <a14:useLocalDpi xmlns:a14="http://schemas.microsoft.com/office/drawing/2010/main"/>
              </a:ext>
            </a:extLst>
          </a:blip>
          <a:srcRect/>
          <a:stretch>
            <a:fillRect/>
          </a:stretch>
        </p:blipFill>
        <p:spPr bwMode="auto">
          <a:xfrm>
            <a:off x="3235452" y="2028434"/>
            <a:ext cx="2574384" cy="2564148"/>
          </a:xfrm>
          <a:prstGeom prst="rect">
            <a:avLst/>
          </a:prstGeom>
          <a:noFill/>
          <a:ln>
            <a:noFill/>
          </a:ln>
          <a:effectLst>
            <a:glow rad="101600">
              <a:schemeClr val="accent1">
                <a:satMod val="175000"/>
                <a:alpha val="40000"/>
              </a:schemeClr>
            </a:glow>
            <a:outerShdw dist="35921" dir="2700000" algn="ctr" rotWithShape="0">
              <a:schemeClr val="bg2"/>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10" name="TextBox 9"/>
          <p:cNvSpPr txBox="1"/>
          <p:nvPr/>
        </p:nvSpPr>
        <p:spPr>
          <a:xfrm>
            <a:off x="743478" y="5846809"/>
            <a:ext cx="2748401"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MALTA DRAGON 19</a:t>
            </a:r>
          </a:p>
          <a:p>
            <a:pPr algn="ctr"/>
            <a:r>
              <a:rPr lang="en-GB" sz="1400" b="0" dirty="0">
                <a:solidFill>
                  <a:srgbClr val="4D4D4D"/>
                </a:solidFill>
              </a:rPr>
              <a:t>27 OCdts &amp; Staff, </a:t>
            </a:r>
            <a:r>
              <a:rPr lang="en-GB" sz="1400" dirty="0">
                <a:solidFill>
                  <a:srgbClr val="4D4D4D"/>
                </a:solidFill>
              </a:rPr>
              <a:t>25</a:t>
            </a:r>
            <a:r>
              <a:rPr lang="en-GB" sz="1400" b="0" dirty="0">
                <a:solidFill>
                  <a:srgbClr val="4D4D4D"/>
                </a:solidFill>
              </a:rPr>
              <a:t> PADI OW</a:t>
            </a:r>
            <a:r>
              <a:rPr lang="en-GB" sz="1400" dirty="0">
                <a:solidFill>
                  <a:srgbClr val="4D4D4D"/>
                </a:solidFill>
              </a:rPr>
              <a:t> &amp; Sport Diver, Malta (tbc)</a:t>
            </a:r>
            <a:endParaRPr lang="en-GB" sz="1400" b="0" dirty="0">
              <a:solidFill>
                <a:srgbClr val="4D4D4D"/>
              </a:solidFill>
            </a:endParaRPr>
          </a:p>
        </p:txBody>
      </p:sp>
      <p:sp>
        <p:nvSpPr>
          <p:cNvPr id="11" name="TextBox 10"/>
          <p:cNvSpPr txBox="1"/>
          <p:nvPr/>
        </p:nvSpPr>
        <p:spPr>
          <a:xfrm>
            <a:off x="6084168" y="3176861"/>
            <a:ext cx="2448272"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TRANSARC DRAGON 18/2 60</a:t>
            </a:r>
            <a:r>
              <a:rPr lang="en-GB" sz="1400" b="0" dirty="0">
                <a:solidFill>
                  <a:srgbClr val="4D4D4D"/>
                </a:solidFill>
              </a:rPr>
              <a:t> </a:t>
            </a:r>
            <a:r>
              <a:rPr lang="en-GB" sz="1400" b="0" dirty="0" err="1">
                <a:solidFill>
                  <a:srgbClr val="4D4D4D"/>
                </a:solidFill>
              </a:rPr>
              <a:t>OCdts</a:t>
            </a:r>
            <a:r>
              <a:rPr lang="en-GB" sz="1400" b="0" dirty="0">
                <a:solidFill>
                  <a:srgbClr val="4D4D4D"/>
                </a:solidFill>
              </a:rPr>
              <a:t> &amp; Staff, SF1 and SF2 Chamonix (confirmed)</a:t>
            </a:r>
          </a:p>
        </p:txBody>
      </p:sp>
      <p:sp>
        <p:nvSpPr>
          <p:cNvPr id="14" name="TextBox 13"/>
          <p:cNvSpPr txBox="1"/>
          <p:nvPr/>
        </p:nvSpPr>
        <p:spPr>
          <a:xfrm>
            <a:off x="6566616" y="5040558"/>
            <a:ext cx="2448272" cy="738664"/>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Individual Courses through Army’s Adventurous Training Group (</a:t>
            </a:r>
            <a:r>
              <a:rPr lang="en-GB" sz="1400" b="1" dirty="0">
                <a:solidFill>
                  <a:srgbClr val="4D4D4D"/>
                </a:solidFill>
              </a:rPr>
              <a:t>up to you</a:t>
            </a:r>
            <a:r>
              <a:rPr lang="en-GB" sz="1400" dirty="0">
                <a:solidFill>
                  <a:srgbClr val="4D4D4D"/>
                </a:solidFill>
              </a:rPr>
              <a:t>)</a:t>
            </a:r>
            <a:endParaRPr lang="en-GB" sz="1400" b="0" dirty="0">
              <a:solidFill>
                <a:srgbClr val="4D4D4D"/>
              </a:solidFill>
            </a:endParaRPr>
          </a:p>
        </p:txBody>
      </p:sp>
      <p:sp>
        <p:nvSpPr>
          <p:cNvPr id="16" name="TextBox 15"/>
          <p:cNvSpPr txBox="1"/>
          <p:nvPr/>
        </p:nvSpPr>
        <p:spPr>
          <a:xfrm>
            <a:off x="650014" y="3176861"/>
            <a:ext cx="2409818" cy="523220"/>
          </a:xfrm>
          <a:prstGeom prst="rect">
            <a:avLst/>
          </a:prstGeom>
          <a:solidFill>
            <a:srgbClr val="FFFFFF"/>
          </a:solidFill>
          <a:ln>
            <a:solidFill>
              <a:schemeClr val="tx2"/>
            </a:solidFill>
          </a:ln>
        </p:spPr>
        <p:txBody>
          <a:bodyPr wrap="square" rtlCol="0">
            <a:spAutoFit/>
          </a:bodyPr>
          <a:lstStyle/>
          <a:p>
            <a:pPr algn="ctr"/>
            <a:r>
              <a:rPr lang="en-GB" sz="1400" dirty="0">
                <a:solidFill>
                  <a:srgbClr val="4D4D4D"/>
                </a:solidFill>
              </a:rPr>
              <a:t>SNOWDONIA DRAGON 19</a:t>
            </a:r>
          </a:p>
          <a:p>
            <a:pPr algn="ctr"/>
            <a:r>
              <a:rPr lang="en-GB" sz="1400" dirty="0">
                <a:solidFill>
                  <a:srgbClr val="4D4D4D"/>
                </a:solidFill>
              </a:rPr>
              <a:t>20 </a:t>
            </a:r>
            <a:r>
              <a:rPr lang="en-GB" sz="1400" dirty="0" err="1">
                <a:solidFill>
                  <a:srgbClr val="4D4D4D"/>
                </a:solidFill>
              </a:rPr>
              <a:t>OCdts</a:t>
            </a:r>
            <a:r>
              <a:rPr lang="en-GB" sz="1400" dirty="0">
                <a:solidFill>
                  <a:srgbClr val="4D4D4D"/>
                </a:solidFill>
              </a:rPr>
              <a:t> &amp; Staff, SMF (tbc)</a:t>
            </a:r>
            <a:endParaRPr lang="en-GB" sz="1400" b="0" dirty="0">
              <a:solidFill>
                <a:srgbClr val="4D4D4D"/>
              </a:solidFill>
            </a:endParaRPr>
          </a:p>
        </p:txBody>
      </p:sp>
    </p:spTree>
    <p:extLst>
      <p:ext uri="{BB962C8B-B14F-4D97-AF65-F5344CB8AC3E}">
        <p14:creationId xmlns:p14="http://schemas.microsoft.com/office/powerpoint/2010/main" val="361176614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6000" y="256333"/>
            <a:ext cx="4276409" cy="313932"/>
          </a:xfrm>
        </p:spPr>
        <p:txBody>
          <a:bodyPr/>
          <a:lstStyle/>
          <a:p>
            <a:r>
              <a:rPr lang="en-GB" dirty="0"/>
              <a:t>Sport and Leadership &amp; Resilience Training</a:t>
            </a:r>
          </a:p>
        </p:txBody>
      </p:sp>
      <p:sp>
        <p:nvSpPr>
          <p:cNvPr id="3" name="Text Placeholder 2"/>
          <p:cNvSpPr>
            <a:spLocks noGrp="1"/>
          </p:cNvSpPr>
          <p:nvPr>
            <p:ph type="body" sz="quarter" idx="11"/>
          </p:nvPr>
        </p:nvSpPr>
        <p:spPr>
          <a:xfrm>
            <a:off x="576000" y="561128"/>
            <a:ext cx="1011477" cy="405102"/>
          </a:xfrm>
        </p:spPr>
        <p:txBody>
          <a:bodyPr/>
          <a:lstStyle/>
          <a:p>
            <a:r>
              <a:rPr lang="en-GB" dirty="0"/>
              <a:t>Sport</a:t>
            </a:r>
          </a:p>
        </p:txBody>
      </p:sp>
      <p:sp>
        <p:nvSpPr>
          <p:cNvPr id="5" name="Text Placeholder 4"/>
          <p:cNvSpPr>
            <a:spLocks noGrp="1"/>
          </p:cNvSpPr>
          <p:nvPr>
            <p:ph type="body" sz="quarter" idx="16"/>
          </p:nvPr>
        </p:nvSpPr>
        <p:spPr/>
        <p:txBody>
          <a:bodyPr/>
          <a:lstStyle/>
          <a:p>
            <a:endParaRPr lang="en-GB"/>
          </a:p>
        </p:txBody>
      </p:sp>
      <p:pic>
        <p:nvPicPr>
          <p:cNvPr id="17" name="Picture 6"/>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96929" y="1161331"/>
            <a:ext cx="4281098" cy="2411685"/>
          </a:xfrm>
          <a:prstGeom prst="rect">
            <a:avLst/>
          </a:prstGeom>
          <a:solidFill>
            <a:schemeClr val="bg2"/>
          </a:solidFill>
          <a:ln>
            <a:noFill/>
          </a:ln>
          <a:extLst/>
        </p:spPr>
      </p:pic>
      <p:pic>
        <p:nvPicPr>
          <p:cNvPr id="25" name="Picture 3"/>
          <p:cNvPicPr>
            <a:picLocks noChangeAspect="1" noChangeArrowheads="1"/>
          </p:cNvPicPr>
          <p:nvPr/>
        </p:nvPicPr>
        <p:blipFill rotWithShape="1">
          <a:blip r:embed="rId3" cstate="screen">
            <a:extLst>
              <a:ext uri="{28A0092B-C50C-407E-A947-70E740481C1C}">
                <a14:useLocalDpi xmlns:a14="http://schemas.microsoft.com/office/drawing/2010/main"/>
              </a:ext>
            </a:extLst>
          </a:blip>
          <a:srcRect/>
          <a:stretch/>
        </p:blipFill>
        <p:spPr bwMode="auto">
          <a:xfrm>
            <a:off x="6349683" y="2823131"/>
            <a:ext cx="2476871" cy="1440160"/>
          </a:xfrm>
          <a:prstGeom prst="rect">
            <a:avLst/>
          </a:prstGeom>
          <a:solidFill>
            <a:schemeClr val="bg2"/>
          </a:solidFill>
          <a:ln>
            <a:noFill/>
          </a:ln>
          <a:extLst/>
        </p:spPr>
      </p:pic>
      <p:pic>
        <p:nvPicPr>
          <p:cNvPr id="30" name="Picture 2"/>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298593" y="4518114"/>
            <a:ext cx="2730943" cy="1937567"/>
          </a:xfrm>
          <a:prstGeom prst="rect">
            <a:avLst/>
          </a:prstGeom>
          <a:solidFill>
            <a:schemeClr val="bg2"/>
          </a:solidFill>
          <a:ln>
            <a:noFill/>
          </a:ln>
          <a:extLst/>
        </p:spPr>
      </p:pic>
      <p:pic>
        <p:nvPicPr>
          <p:cNvPr id="31" name="Picture 5"/>
          <p:cNvPicPr>
            <a:picLocks noChangeAspect="1" noChangeArrowheads="1"/>
          </p:cNvPicPr>
          <p:nvPr/>
        </p:nvPicPr>
        <p:blipFill rotWithShape="1">
          <a:blip r:embed="rId5" cstate="screen">
            <a:extLst>
              <a:ext uri="{28A0092B-C50C-407E-A947-70E740481C1C}">
                <a14:useLocalDpi xmlns:a14="http://schemas.microsoft.com/office/drawing/2010/main"/>
              </a:ext>
            </a:extLst>
          </a:blip>
          <a:srcRect/>
          <a:stretch/>
        </p:blipFill>
        <p:spPr bwMode="auto">
          <a:xfrm>
            <a:off x="3193283" y="3377190"/>
            <a:ext cx="2818877" cy="1687795"/>
          </a:xfrm>
          <a:prstGeom prst="rect">
            <a:avLst/>
          </a:prstGeom>
          <a:solidFill>
            <a:schemeClr val="bg2"/>
          </a:solidFill>
          <a:ln>
            <a:noFill/>
          </a:ln>
          <a:extLst/>
        </p:spPr>
      </p:pic>
      <p:pic>
        <p:nvPicPr>
          <p:cNvPr id="32" name="Picture 7"/>
          <p:cNvPicPr>
            <a:picLocks noChangeAspect="1" noChangeArrowheads="1"/>
          </p:cNvPicPr>
          <p:nvPr/>
        </p:nvPicPr>
        <p:blipFill>
          <a:blip r:embed="rId6" cstate="screen">
            <a:extLst>
              <a:ext uri="{28A0092B-C50C-407E-A947-70E740481C1C}">
                <a14:useLocalDpi xmlns:a14="http://schemas.microsoft.com/office/drawing/2010/main"/>
              </a:ext>
            </a:extLst>
          </a:blip>
          <a:srcRect/>
          <a:stretch>
            <a:fillRect/>
          </a:stretch>
        </p:blipFill>
        <p:spPr bwMode="auto">
          <a:xfrm>
            <a:off x="4270835" y="991278"/>
            <a:ext cx="2894831" cy="1931810"/>
          </a:xfrm>
          <a:prstGeom prst="rect">
            <a:avLst/>
          </a:prstGeom>
          <a:solidFill>
            <a:schemeClr val="bg2"/>
          </a:solidFill>
          <a:ln>
            <a:noFill/>
          </a:ln>
          <a:extLst/>
        </p:spPr>
      </p:pic>
      <p:sp>
        <p:nvSpPr>
          <p:cNvPr id="33" name="TextBox 32"/>
          <p:cNvSpPr txBox="1"/>
          <p:nvPr/>
        </p:nvSpPr>
        <p:spPr>
          <a:xfrm>
            <a:off x="7092280" y="1556792"/>
            <a:ext cx="1800200" cy="523220"/>
          </a:xfrm>
          <a:prstGeom prst="rect">
            <a:avLst/>
          </a:prstGeom>
          <a:solidFill>
            <a:schemeClr val="bg2"/>
          </a:solidFill>
        </p:spPr>
        <p:txBody>
          <a:bodyPr wrap="square" rtlCol="0">
            <a:spAutoFit/>
          </a:bodyPr>
          <a:lstStyle/>
          <a:p>
            <a:r>
              <a:rPr lang="en-US" sz="1400" dirty="0">
                <a:latin typeface="Arial" panose="020B0604020202020204" pitchFamily="34" charset="0"/>
                <a:cs typeface="Arial" panose="020B0604020202020204" pitchFamily="34" charset="0"/>
              </a:rPr>
              <a:t>Queen’s Challenge Cup RMAS</a:t>
            </a:r>
          </a:p>
        </p:txBody>
      </p:sp>
      <p:sp>
        <p:nvSpPr>
          <p:cNvPr id="34" name="TextBox 33"/>
          <p:cNvSpPr txBox="1"/>
          <p:nvPr/>
        </p:nvSpPr>
        <p:spPr>
          <a:xfrm>
            <a:off x="325540" y="4141433"/>
            <a:ext cx="2014212" cy="307777"/>
          </a:xfrm>
          <a:prstGeom prst="rect">
            <a:avLst/>
          </a:prstGeom>
          <a:solidFill>
            <a:schemeClr val="bg2"/>
          </a:solidFill>
        </p:spPr>
        <p:txBody>
          <a:bodyPr wrap="square" rtlCol="0">
            <a:spAutoFit/>
          </a:bodyPr>
          <a:lstStyle/>
          <a:p>
            <a:pPr algn="ctr"/>
            <a:r>
              <a:rPr lang="en-US" sz="1400" dirty="0">
                <a:latin typeface="Arial" panose="020B0604020202020204" pitchFamily="34" charset="0"/>
                <a:cs typeface="Arial" panose="020B0604020202020204" pitchFamily="34" charset="0"/>
              </a:rPr>
              <a:t>Bouldering, Cardiff</a:t>
            </a:r>
          </a:p>
        </p:txBody>
      </p:sp>
      <p:sp>
        <p:nvSpPr>
          <p:cNvPr id="35" name="TextBox 34"/>
          <p:cNvSpPr txBox="1"/>
          <p:nvPr/>
        </p:nvSpPr>
        <p:spPr>
          <a:xfrm>
            <a:off x="1664064" y="2976494"/>
            <a:ext cx="2285032" cy="307777"/>
          </a:xfrm>
          <a:prstGeom prst="rect">
            <a:avLst/>
          </a:prstGeom>
          <a:solidFill>
            <a:schemeClr val="bg2"/>
          </a:solidFill>
        </p:spPr>
        <p:txBody>
          <a:bodyPr wrap="square" rtlCol="0">
            <a:spAutoFit/>
          </a:bodyPr>
          <a:lstStyle/>
          <a:p>
            <a:r>
              <a:rPr lang="en-US" sz="1400" dirty="0">
                <a:latin typeface="Arial" panose="020B0604020202020204" pitchFamily="34" charset="0"/>
                <a:cs typeface="Arial" panose="020B0604020202020204" pitchFamily="34" charset="0"/>
              </a:rPr>
              <a:t>Army Reserve Wales XV</a:t>
            </a:r>
          </a:p>
        </p:txBody>
      </p:sp>
      <p:sp>
        <p:nvSpPr>
          <p:cNvPr id="36" name="Content Placeholder 15"/>
          <p:cNvSpPr txBox="1">
            <a:spLocks/>
          </p:cNvSpPr>
          <p:nvPr/>
        </p:nvSpPr>
        <p:spPr>
          <a:xfrm>
            <a:off x="3193283" y="5022611"/>
            <a:ext cx="4169983" cy="1277273"/>
          </a:xfrm>
          <a:prstGeom prst="rect">
            <a:avLst/>
          </a:prstGeom>
          <a:solidFill>
            <a:schemeClr val="bg2"/>
          </a:solidFill>
        </p:spPr>
        <p:txBody>
          <a:bodyPr wrap="square" rtlCol="0">
            <a:sp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fontAlgn="auto">
              <a:spcAft>
                <a:spcPts val="0"/>
              </a:spcAft>
              <a:buFont typeface="Arial" panose="020B0604020202020204" pitchFamily="34" charset="0"/>
              <a:buNone/>
            </a:pPr>
            <a:r>
              <a:rPr lang="en-US" sz="1400" dirty="0">
                <a:latin typeface="Arial" panose="020B0604020202020204" pitchFamily="34" charset="0"/>
                <a:cs typeface="Arial" panose="020B0604020202020204" pitchFamily="34" charset="0"/>
              </a:rPr>
              <a:t>Cross Country</a:t>
            </a:r>
          </a:p>
          <a:p>
            <a:pPr marL="0" indent="0" fontAlgn="auto">
              <a:spcAft>
                <a:spcPts val="0"/>
              </a:spcAft>
              <a:buFont typeface="Arial" panose="020B0604020202020204" pitchFamily="34" charset="0"/>
              <a:buNone/>
            </a:pPr>
            <a:r>
              <a:rPr lang="en-US" sz="1400" dirty="0">
                <a:latin typeface="Arial" panose="020B0604020202020204" pitchFamily="34" charset="0"/>
                <a:cs typeface="Arial" panose="020B0604020202020204" pitchFamily="34" charset="0"/>
              </a:rPr>
              <a:t>Males: Won UK Midlands 2017</a:t>
            </a:r>
          </a:p>
          <a:p>
            <a:pPr marL="0" indent="0" fontAlgn="auto">
              <a:spcAft>
                <a:spcPts val="0"/>
              </a:spcAft>
              <a:buFont typeface="Arial" panose="020B0604020202020204" pitchFamily="34" charset="0"/>
              <a:buNone/>
            </a:pPr>
            <a:r>
              <a:rPr lang="en-US" sz="1400" dirty="0">
                <a:latin typeface="Arial" panose="020B0604020202020204" pitchFamily="34" charset="0"/>
                <a:cs typeface="Arial" panose="020B0604020202020204" pitchFamily="34" charset="0"/>
              </a:rPr>
              <a:t>Females: 2nd UK Midlands 2017</a:t>
            </a:r>
          </a:p>
          <a:p>
            <a:pPr marL="0" indent="0" fontAlgn="auto">
              <a:spcAft>
                <a:spcPts val="0"/>
              </a:spcAft>
              <a:buFont typeface="Arial" panose="020B0604020202020204" pitchFamily="34" charset="0"/>
              <a:buNone/>
            </a:pPr>
            <a:r>
              <a:rPr lang="en-US" sz="1400" dirty="0">
                <a:latin typeface="Arial" panose="020B0604020202020204" pitchFamily="34" charset="0"/>
                <a:cs typeface="Arial" panose="020B0604020202020204" pitchFamily="34" charset="0"/>
              </a:rPr>
              <a:t>Both Qualified for Army Championships 2017</a:t>
            </a:r>
          </a:p>
        </p:txBody>
      </p:sp>
      <p:sp>
        <p:nvSpPr>
          <p:cNvPr id="37" name="TextBox 36"/>
          <p:cNvSpPr txBox="1"/>
          <p:nvPr/>
        </p:nvSpPr>
        <p:spPr>
          <a:xfrm>
            <a:off x="6588224" y="4295322"/>
            <a:ext cx="2160240" cy="523220"/>
          </a:xfrm>
          <a:prstGeom prst="rect">
            <a:avLst/>
          </a:prstGeom>
          <a:solidFill>
            <a:schemeClr val="bg2"/>
          </a:solidFill>
        </p:spPr>
        <p:txBody>
          <a:bodyPr wrap="square" rtlCol="0">
            <a:spAutoFit/>
          </a:bodyPr>
          <a:lstStyle/>
          <a:p>
            <a:r>
              <a:rPr lang="en-US" sz="1400" dirty="0">
                <a:latin typeface="Arial" panose="020B0604020202020204" pitchFamily="34" charset="0"/>
                <a:cs typeface="Arial" panose="020B0604020202020204" pitchFamily="34" charset="0"/>
              </a:rPr>
              <a:t>Cardiff Half Marathon, RBL Charity</a:t>
            </a:r>
          </a:p>
        </p:txBody>
      </p:sp>
    </p:spTree>
    <p:extLst>
      <p:ext uri="{BB962C8B-B14F-4D97-AF65-F5344CB8AC3E}">
        <p14:creationId xmlns:p14="http://schemas.microsoft.com/office/powerpoint/2010/main" val="234548639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C95163F-25D8-4798-B45F-B6B7DD0FA98A}"/>
              </a:ext>
            </a:extLst>
          </p:cNvPr>
          <p:cNvSpPr>
            <a:spLocks noGrp="1"/>
          </p:cNvSpPr>
          <p:nvPr>
            <p:ph type="ctrTitle"/>
          </p:nvPr>
        </p:nvSpPr>
        <p:spPr>
          <a:xfrm>
            <a:off x="576000" y="256333"/>
            <a:ext cx="1954428" cy="313932"/>
          </a:xfrm>
        </p:spPr>
        <p:txBody>
          <a:bodyPr/>
          <a:lstStyle/>
          <a:p>
            <a:r>
              <a:rPr lang="en-GB" dirty="0"/>
              <a:t>Army organisation</a:t>
            </a:r>
          </a:p>
        </p:txBody>
      </p:sp>
      <p:sp>
        <p:nvSpPr>
          <p:cNvPr id="4" name="Text Placeholder 3">
            <a:extLst>
              <a:ext uri="{FF2B5EF4-FFF2-40B4-BE49-F238E27FC236}">
                <a16:creationId xmlns:a16="http://schemas.microsoft.com/office/drawing/2014/main" id="{A8FABD60-60B8-4AAF-BFD7-9761B90D49E5}"/>
              </a:ext>
            </a:extLst>
          </p:cNvPr>
          <p:cNvSpPr>
            <a:spLocks noGrp="1"/>
          </p:cNvSpPr>
          <p:nvPr>
            <p:ph type="body" sz="quarter" idx="10"/>
          </p:nvPr>
        </p:nvSpPr>
        <p:spPr>
          <a:xfrm>
            <a:off x="576000" y="561128"/>
            <a:ext cx="3466124" cy="405102"/>
          </a:xfrm>
        </p:spPr>
        <p:txBody>
          <a:bodyPr/>
          <a:lstStyle/>
          <a:p>
            <a:r>
              <a:rPr lang="en-GB" dirty="0"/>
              <a:t>EXTRAORDINARY PEOPLE!</a:t>
            </a:r>
          </a:p>
        </p:txBody>
      </p:sp>
      <p:sp>
        <p:nvSpPr>
          <p:cNvPr id="5" name="Text Placeholder 4">
            <a:extLst>
              <a:ext uri="{FF2B5EF4-FFF2-40B4-BE49-F238E27FC236}">
                <a16:creationId xmlns:a16="http://schemas.microsoft.com/office/drawing/2014/main" id="{996C8AB9-7D33-471E-AD3F-F3EA57D30CF8}"/>
              </a:ext>
            </a:extLst>
          </p:cNvPr>
          <p:cNvSpPr>
            <a:spLocks noGrp="1"/>
          </p:cNvSpPr>
          <p:nvPr>
            <p:ph type="body" sz="quarter" idx="15"/>
          </p:nvPr>
        </p:nvSpPr>
        <p:spPr/>
        <p:txBody>
          <a:bodyPr/>
          <a:lstStyle/>
          <a:p>
            <a:endParaRPr lang="en-GB"/>
          </a:p>
        </p:txBody>
      </p:sp>
      <p:sp>
        <p:nvSpPr>
          <p:cNvPr id="6" name="Text Placeholder 5">
            <a:extLst>
              <a:ext uri="{FF2B5EF4-FFF2-40B4-BE49-F238E27FC236}">
                <a16:creationId xmlns:a16="http://schemas.microsoft.com/office/drawing/2014/main" id="{BBAD8923-B243-4E12-A690-4A9D0C6E9460}"/>
              </a:ext>
            </a:extLst>
          </p:cNvPr>
          <p:cNvSpPr>
            <a:spLocks noGrp="1"/>
          </p:cNvSpPr>
          <p:nvPr>
            <p:ph type="body" sz="quarter" idx="16"/>
          </p:nvPr>
        </p:nvSpPr>
        <p:spPr/>
        <p:txBody>
          <a:bodyPr/>
          <a:lstStyle/>
          <a:p>
            <a:endParaRPr lang="en-GB"/>
          </a:p>
        </p:txBody>
      </p:sp>
      <p:pic>
        <p:nvPicPr>
          <p:cNvPr id="9" name="Picture 8">
            <a:extLst>
              <a:ext uri="{FF2B5EF4-FFF2-40B4-BE49-F238E27FC236}">
                <a16:creationId xmlns:a16="http://schemas.microsoft.com/office/drawing/2014/main" id="{6699A61D-124F-4162-A89A-BD56D7343C2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14278" y="2593523"/>
            <a:ext cx="2060165" cy="1158843"/>
          </a:xfrm>
          <a:prstGeom prst="rect">
            <a:avLst/>
          </a:prstGeom>
        </p:spPr>
      </p:pic>
      <p:sp>
        <p:nvSpPr>
          <p:cNvPr id="10" name="Rectangle 9">
            <a:extLst>
              <a:ext uri="{FF2B5EF4-FFF2-40B4-BE49-F238E27FC236}">
                <a16:creationId xmlns:a16="http://schemas.microsoft.com/office/drawing/2014/main" id="{1537BDB2-9134-4F18-ABFB-34FCB735DF78}"/>
              </a:ext>
            </a:extLst>
          </p:cNvPr>
          <p:cNvSpPr/>
          <p:nvPr/>
        </p:nvSpPr>
        <p:spPr>
          <a:xfrm>
            <a:off x="53752" y="2458175"/>
            <a:ext cx="6606480" cy="1600438"/>
          </a:xfrm>
          <a:prstGeom prst="rect">
            <a:avLst/>
          </a:prstGeom>
          <a:ln>
            <a:solidFill>
              <a:schemeClr val="accent1"/>
            </a:solidFill>
          </a:ln>
        </p:spPr>
        <p:txBody>
          <a:bodyPr wrap="square">
            <a:spAutoFit/>
          </a:bodyPr>
          <a:lstStyle/>
          <a:p>
            <a:r>
              <a:rPr lang="en-GB" sz="1400" dirty="0"/>
              <a:t>A British army medic who put herself in "mortal danger" to treat a wounded Afghan soldier under heavy Taliban fire has been awarded the Military Cross, the third highest award for gallantry. </a:t>
            </a:r>
          </a:p>
          <a:p>
            <a:r>
              <a:rPr lang="en-GB" sz="1400" dirty="0"/>
              <a:t>L/Cpl Kylie Watson, from Ballymena, Co Antrim, gave medical care in exposed open ground for 20 minutes.</a:t>
            </a:r>
          </a:p>
          <a:p>
            <a:r>
              <a:rPr lang="en-GB" sz="1400" dirty="0"/>
              <a:t>Her citation spoke of her "immense courage" and "inspiration" to her platoon in Helmand province in 2010.</a:t>
            </a:r>
          </a:p>
        </p:txBody>
      </p:sp>
      <p:pic>
        <p:nvPicPr>
          <p:cNvPr id="13" name="Picture 12">
            <a:extLst>
              <a:ext uri="{FF2B5EF4-FFF2-40B4-BE49-F238E27FC236}">
                <a16:creationId xmlns:a16="http://schemas.microsoft.com/office/drawing/2014/main" id="{360FA7D1-9563-442C-8697-AEECEDCE4D7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7504" y="1060551"/>
            <a:ext cx="2016224" cy="1344149"/>
          </a:xfrm>
          <a:prstGeom prst="rect">
            <a:avLst/>
          </a:prstGeom>
        </p:spPr>
      </p:pic>
      <p:sp>
        <p:nvSpPr>
          <p:cNvPr id="14" name="Rectangle 13">
            <a:extLst>
              <a:ext uri="{FF2B5EF4-FFF2-40B4-BE49-F238E27FC236}">
                <a16:creationId xmlns:a16="http://schemas.microsoft.com/office/drawing/2014/main" id="{1598FFB9-E415-469E-95C7-3922CA975DD3}"/>
              </a:ext>
            </a:extLst>
          </p:cNvPr>
          <p:cNvSpPr/>
          <p:nvPr/>
        </p:nvSpPr>
        <p:spPr>
          <a:xfrm>
            <a:off x="2267964" y="1019705"/>
            <a:ext cx="6606479" cy="1384995"/>
          </a:xfrm>
          <a:prstGeom prst="rect">
            <a:avLst/>
          </a:prstGeom>
          <a:ln>
            <a:solidFill>
              <a:schemeClr val="accent1"/>
            </a:solidFill>
          </a:ln>
        </p:spPr>
        <p:txBody>
          <a:bodyPr wrap="square">
            <a:spAutoFit/>
          </a:bodyPr>
          <a:lstStyle/>
          <a:p>
            <a:r>
              <a:rPr lang="en-GB" sz="1400" dirty="0"/>
              <a:t>To this day she remains modest: a 5ft tall slip of a girl, and yet one so courageous that she became the first female soldier to win the Military Cross. </a:t>
            </a:r>
          </a:p>
          <a:p>
            <a:endParaRPr lang="en-GB" sz="1400" dirty="0"/>
          </a:p>
          <a:p>
            <a:r>
              <a:rPr lang="en-GB" sz="1400" dirty="0"/>
              <a:t>In 2006 Pte Michelle "Chuck" Norris, 19, had only recently completed her Army training when she braved heavy sniper fire to climb on top of a Warrior armoured vehicle to haul her sergeant to safety after he was wounded in the head. </a:t>
            </a:r>
          </a:p>
        </p:txBody>
      </p:sp>
      <p:sp>
        <p:nvSpPr>
          <p:cNvPr id="15" name="Rectangle 14">
            <a:extLst>
              <a:ext uri="{FF2B5EF4-FFF2-40B4-BE49-F238E27FC236}">
                <a16:creationId xmlns:a16="http://schemas.microsoft.com/office/drawing/2014/main" id="{C7FBDA24-9E24-499D-86D6-054D0A122A0A}"/>
              </a:ext>
            </a:extLst>
          </p:cNvPr>
          <p:cNvSpPr/>
          <p:nvPr/>
        </p:nvSpPr>
        <p:spPr>
          <a:xfrm>
            <a:off x="1694432" y="4150819"/>
            <a:ext cx="7272808" cy="1384995"/>
          </a:xfrm>
          <a:prstGeom prst="rect">
            <a:avLst/>
          </a:prstGeom>
          <a:ln>
            <a:solidFill>
              <a:schemeClr val="accent1"/>
            </a:solidFill>
          </a:ln>
        </p:spPr>
        <p:txBody>
          <a:bodyPr wrap="square">
            <a:spAutoFit/>
          </a:bodyPr>
          <a:lstStyle/>
          <a:p>
            <a:r>
              <a:rPr lang="en-GB" sz="1400" dirty="0"/>
              <a:t>L/Cpl Daniel John Fletcher - Afghanistan, Sept 10.</a:t>
            </a:r>
          </a:p>
          <a:p>
            <a:r>
              <a:rPr lang="en-GB" sz="1400" dirty="0"/>
              <a:t>He was on patrol in Helmand province when a pair of insurgents shot a soldier in the head. The 28-year-old carried out emergency first aid on his colleague despite bullets raining down on him. He was even shot in the helmet by a bullet which, despite the massive impact, did not penetrate his skull and despite being wounded he still managed to carry out a complex procedure to open the soldier’s airways.</a:t>
            </a:r>
          </a:p>
        </p:txBody>
      </p:sp>
      <p:sp>
        <p:nvSpPr>
          <p:cNvPr id="16" name="Rectangle 15">
            <a:extLst>
              <a:ext uri="{FF2B5EF4-FFF2-40B4-BE49-F238E27FC236}">
                <a16:creationId xmlns:a16="http://schemas.microsoft.com/office/drawing/2014/main" id="{732176B4-4056-469A-9E2F-091630A40A53}"/>
              </a:ext>
            </a:extLst>
          </p:cNvPr>
          <p:cNvSpPr/>
          <p:nvPr/>
        </p:nvSpPr>
        <p:spPr>
          <a:xfrm>
            <a:off x="23062" y="5681458"/>
            <a:ext cx="6465460" cy="954107"/>
          </a:xfrm>
          <a:prstGeom prst="rect">
            <a:avLst/>
          </a:prstGeom>
          <a:ln>
            <a:solidFill>
              <a:schemeClr val="accent1"/>
            </a:solidFill>
          </a:ln>
        </p:spPr>
        <p:txBody>
          <a:bodyPr wrap="square">
            <a:spAutoFit/>
          </a:bodyPr>
          <a:lstStyle/>
          <a:p>
            <a:r>
              <a:rPr lang="en-GB" sz="1400" dirty="0"/>
              <a:t>L/Cpl Stephen Andrew Shaw – Afghanistan, March 2013</a:t>
            </a:r>
          </a:p>
          <a:p>
            <a:r>
              <a:rPr lang="en-GB" sz="1400" dirty="0"/>
              <a:t>An Army medic who braved intense gunfire to tend to British soldiers ambushed by a rogue Afghan comrade has received a Military Cross for “extraordinary levels of courage and professionalism”.</a:t>
            </a:r>
          </a:p>
        </p:txBody>
      </p:sp>
      <p:pic>
        <p:nvPicPr>
          <p:cNvPr id="18" name="Picture 17">
            <a:extLst>
              <a:ext uri="{FF2B5EF4-FFF2-40B4-BE49-F238E27FC236}">
                <a16:creationId xmlns:a16="http://schemas.microsoft.com/office/drawing/2014/main" id="{F21CFE5F-7070-4356-8F94-CA1DE172A7F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4530" y="4166510"/>
            <a:ext cx="1578199" cy="1177875"/>
          </a:xfrm>
          <a:prstGeom prst="rect">
            <a:avLst/>
          </a:prstGeom>
        </p:spPr>
      </p:pic>
      <p:pic>
        <p:nvPicPr>
          <p:cNvPr id="20" name="Picture 19">
            <a:extLst>
              <a:ext uri="{FF2B5EF4-FFF2-40B4-BE49-F238E27FC236}">
                <a16:creationId xmlns:a16="http://schemas.microsoft.com/office/drawing/2014/main" id="{73424DBA-FFDC-41D9-AE0D-9FDAB608DDEB}"/>
              </a:ext>
            </a:extLst>
          </p:cNvPr>
          <p:cNvPicPr>
            <a:picLocks noChangeAspect="1"/>
          </p:cNvPicPr>
          <p:nvPr/>
        </p:nvPicPr>
        <p:blipFill rotWithShape="1">
          <a:blip r:embed="rId5">
            <a:extLst>
              <a:ext uri="{28A0092B-C50C-407E-A947-70E740481C1C}">
                <a14:useLocalDpi xmlns:a14="http://schemas.microsoft.com/office/drawing/2010/main" val="0"/>
              </a:ext>
            </a:extLst>
          </a:blip>
          <a:srcRect l="29984" t="2168" r="26992" b="32722"/>
          <a:stretch/>
        </p:blipFill>
        <p:spPr>
          <a:xfrm>
            <a:off x="6598715" y="5381094"/>
            <a:ext cx="1376155" cy="1384995"/>
          </a:xfrm>
          <a:prstGeom prst="rect">
            <a:avLst/>
          </a:prstGeom>
        </p:spPr>
      </p:pic>
    </p:spTree>
    <p:extLst>
      <p:ext uri="{BB962C8B-B14F-4D97-AF65-F5344CB8AC3E}">
        <p14:creationId xmlns:p14="http://schemas.microsoft.com/office/powerpoint/2010/main" val="348014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4" grpId="0" animBg="1"/>
      <p:bldP spid="15" grpId="0" animBg="1"/>
      <p:bldP spid="16"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187624" y="1106512"/>
            <a:ext cx="6768751" cy="4632408"/>
          </a:xfrm>
          <a:prstGeom prst="rect">
            <a:avLst/>
          </a:prstGeom>
        </p:spPr>
      </p:pic>
      <p:sp>
        <p:nvSpPr>
          <p:cNvPr id="3" name="Title 2"/>
          <p:cNvSpPr>
            <a:spLocks noGrp="1"/>
          </p:cNvSpPr>
          <p:nvPr>
            <p:ph type="ctrTitle"/>
          </p:nvPr>
        </p:nvSpPr>
        <p:spPr>
          <a:xfrm>
            <a:off x="576000" y="256333"/>
            <a:ext cx="3046906" cy="313932"/>
          </a:xfrm>
        </p:spPr>
        <p:txBody>
          <a:bodyPr/>
          <a:lstStyle/>
          <a:p>
            <a:r>
              <a:rPr lang="en-GB" dirty="0"/>
              <a:t>Wales UOTC Visit Presentation</a:t>
            </a:r>
          </a:p>
        </p:txBody>
      </p:sp>
      <p:sp>
        <p:nvSpPr>
          <p:cNvPr id="4" name="Text Placeholder 3"/>
          <p:cNvSpPr>
            <a:spLocks noGrp="1"/>
          </p:cNvSpPr>
          <p:nvPr>
            <p:ph type="body" sz="quarter" idx="10"/>
          </p:nvPr>
        </p:nvSpPr>
        <p:spPr>
          <a:xfrm>
            <a:off x="576000" y="561128"/>
            <a:ext cx="1634596" cy="405102"/>
          </a:xfrm>
        </p:spPr>
        <p:txBody>
          <a:bodyPr/>
          <a:lstStyle/>
          <a:p>
            <a:r>
              <a:rPr lang="en-GB" dirty="0"/>
              <a:t>Questions</a:t>
            </a:r>
          </a:p>
        </p:txBody>
      </p:sp>
      <p:sp>
        <p:nvSpPr>
          <p:cNvPr id="5" name="Text Placeholder 4"/>
          <p:cNvSpPr>
            <a:spLocks noGrp="1"/>
          </p:cNvSpPr>
          <p:nvPr>
            <p:ph type="body" sz="quarter" idx="15"/>
          </p:nvPr>
        </p:nvSpPr>
        <p:spPr/>
        <p:txBody>
          <a:bodyPr/>
          <a:lstStyle/>
          <a:p>
            <a:endParaRPr lang="en-GB" dirty="0"/>
          </a:p>
        </p:txBody>
      </p:sp>
      <p:sp>
        <p:nvSpPr>
          <p:cNvPr id="6" name="Text Placeholder 5"/>
          <p:cNvSpPr>
            <a:spLocks noGrp="1"/>
          </p:cNvSpPr>
          <p:nvPr>
            <p:ph type="body" sz="quarter" idx="16"/>
          </p:nvPr>
        </p:nvSpPr>
        <p:spPr/>
        <p:txBody>
          <a:bodyPr/>
          <a:lstStyle/>
          <a:p>
            <a:endParaRPr lang="en-GB"/>
          </a:p>
        </p:txBody>
      </p:sp>
      <p:sp>
        <p:nvSpPr>
          <p:cNvPr id="7" name="Text Placeholder 6"/>
          <p:cNvSpPr>
            <a:spLocks noGrp="1"/>
          </p:cNvSpPr>
          <p:nvPr>
            <p:ph type="body" sz="quarter" idx="17"/>
          </p:nvPr>
        </p:nvSpPr>
        <p:spPr/>
        <p:txBody>
          <a:bodyPr/>
          <a:lstStyle/>
          <a:p>
            <a:endParaRPr lang="en-GB"/>
          </a:p>
        </p:txBody>
      </p:sp>
    </p:spTree>
    <p:extLst>
      <p:ext uri="{BB962C8B-B14F-4D97-AF65-F5344CB8AC3E}">
        <p14:creationId xmlns:p14="http://schemas.microsoft.com/office/powerpoint/2010/main" val="1321542503"/>
      </p:ext>
    </p:extLst>
  </p:cSld>
  <p:clrMapOvr>
    <a:masterClrMapping/>
  </p:clrMapOvr>
  <p:timing>
    <p:tnLst>
      <p:par>
        <p:cTn id="1" dur="indefinite" restart="never" nodeType="tmRoot"/>
      </p:par>
    </p:tnLst>
  </p:timing>
</p:sld>
</file>

<file path=ppt/theme/theme1.xml><?xml version="1.0" encoding="utf-8"?>
<a:theme xmlns:a="http://schemas.openxmlformats.org/drawingml/2006/main" name="Theme1">
  <a:themeElements>
    <a:clrScheme name="Army Brand">
      <a:dk1>
        <a:srgbClr val="000000"/>
      </a:dk1>
      <a:lt1>
        <a:sysClr val="window" lastClr="FFFFFF"/>
      </a:lt1>
      <a:dk2>
        <a:srgbClr val="4B4F54"/>
      </a:dk2>
      <a:lt2>
        <a:srgbClr val="E7E6E6"/>
      </a:lt2>
      <a:accent1>
        <a:srgbClr val="215732"/>
      </a:accent1>
      <a:accent2>
        <a:srgbClr val="C5B783"/>
      </a:accent2>
      <a:accent3>
        <a:srgbClr val="79863C"/>
      </a:accent3>
      <a:accent4>
        <a:srgbClr val="F6BE00"/>
      </a:accent4>
      <a:accent5>
        <a:srgbClr val="00677F"/>
      </a:accent5>
      <a:accent6>
        <a:srgbClr val="C8102E"/>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esentation1" id="{98F14A37-F0B1-4DA9-B5A0-8776B7DE09E3}" vid="{2415EA68-1AC6-4A46-9EC1-18660FB96A8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4039</Words>
  <Application>Microsoft Office PowerPoint</Application>
  <PresentationFormat>On-screen Show (4:3)</PresentationFormat>
  <Paragraphs>492</Paragraphs>
  <Slides>34</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34</vt:i4>
      </vt:variant>
    </vt:vector>
  </HeadingPairs>
  <TitlesOfParts>
    <vt:vector size="41" baseType="lpstr">
      <vt:lpstr>Arial</vt:lpstr>
      <vt:lpstr>Arial Narrow</vt:lpstr>
      <vt:lpstr>Arial Rounded MT Bold</vt:lpstr>
      <vt:lpstr>Calibri</vt:lpstr>
      <vt:lpstr>Times New Roman</vt:lpstr>
      <vt:lpstr>Wingdings</vt:lpstr>
      <vt:lpstr>Theme1</vt:lpstr>
      <vt:lpstr>PowerPoint Presentation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organisation</vt:lpstr>
      <vt:lpstr>Army recruiting and initial training command</vt:lpstr>
      <vt:lpstr>Sandhurst group</vt:lpstr>
      <vt:lpstr>Where does Wales OTC fit in? </vt:lpstr>
      <vt:lpstr>Sandhurst group</vt:lpstr>
      <vt:lpstr>Sandhurst group</vt:lpstr>
      <vt:lpstr>Citizenship Requirments</vt:lpstr>
      <vt:lpstr>Wales uotc</vt:lpstr>
      <vt:lpstr>Wales uotc</vt:lpstr>
      <vt:lpstr>Reserve Commissioning Course</vt:lpstr>
      <vt:lpstr>PowerPoint Presentation</vt:lpstr>
      <vt:lpstr>Annual Continuous Training</vt:lpstr>
      <vt:lpstr>Annual Continuous Training</vt:lpstr>
      <vt:lpstr>RMAS GP CONSOLIDATED MOD B TRG – tactical command 1</vt:lpstr>
      <vt:lpstr>Sport and Leadership &amp; Resilience Training</vt:lpstr>
      <vt:lpstr>Sport and Leadership &amp; Resilience Training</vt:lpstr>
      <vt:lpstr>Sport and Leadership &amp; Resilience Training</vt:lpstr>
      <vt:lpstr>Army organisation</vt:lpstr>
      <vt:lpstr>Wales UOTC Visit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Tania Davies</dc:creator>
  <cp:lastModifiedBy>Tania Davies</cp:lastModifiedBy>
  <cp:revision>1</cp:revision>
  <dcterms:modified xsi:type="dcterms:W3CDTF">2019-02-19T12:01:47Z</dcterms:modified>
</cp:coreProperties>
</file>