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2" r:id="rId6"/>
    <p:sldId id="265" r:id="rId7"/>
    <p:sldId id="266" r:id="rId8"/>
    <p:sldId id="267" r:id="rId9"/>
    <p:sldId id="268" r:id="rId10"/>
    <p:sldId id="269" r:id="rId11"/>
    <p:sldId id="270" r:id="rId12"/>
    <p:sldId id="271" r:id="rId13"/>
    <p:sldId id="272"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D482BA-47B6-4F35-A0B0-F35B46C534B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1939250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482BA-47B6-4F35-A0B0-F35B46C534B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1434189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482BA-47B6-4F35-A0B0-F35B46C534B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3166171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D482BA-47B6-4F35-A0B0-F35B46C534B2}"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2115417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D482BA-47B6-4F35-A0B0-F35B46C534B2}" type="datetimeFigureOut">
              <a:rPr lang="en-GB" smtClean="0"/>
              <a:t>08/12/2022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3800390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D482BA-47B6-4F35-A0B0-F35B46C534B2}" type="datetimeFigureOut">
              <a:rPr lang="en-GB" smtClean="0"/>
              <a:t>08/12/2022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43914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D482BA-47B6-4F35-A0B0-F35B46C534B2}" type="datetimeFigureOut">
              <a:rPr lang="en-GB" smtClean="0"/>
              <a:t>08/12/2022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632950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D482BA-47B6-4F35-A0B0-F35B46C534B2}"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2573969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D482BA-47B6-4F35-A0B0-F35B46C534B2}"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1082026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482BA-47B6-4F35-A0B0-F35B46C534B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3065733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482BA-47B6-4F35-A0B0-F35B46C534B2}"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168E4-6D32-4216-8DB1-3C04E39181F9}" type="slidenum">
              <a:rPr lang="en-GB" smtClean="0"/>
              <a:t>‹#›</a:t>
            </a:fld>
            <a:endParaRPr lang="en-GB"/>
          </a:p>
        </p:txBody>
      </p:sp>
    </p:spTree>
    <p:extLst>
      <p:ext uri="{BB962C8B-B14F-4D97-AF65-F5344CB8AC3E}">
        <p14:creationId xmlns:p14="http://schemas.microsoft.com/office/powerpoint/2010/main" val="1853248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D482BA-47B6-4F35-A0B0-F35B46C534B2}" type="datetimeFigureOut">
              <a:rPr lang="en-GB" smtClean="0"/>
              <a:t>08/12/2022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D168E4-6D32-4216-8DB1-3C04E39181F9}" type="slidenum">
              <a:rPr lang="en-GB" smtClean="0"/>
              <a:t>‹#›</a:t>
            </a:fld>
            <a:endParaRPr lang="en-GB"/>
          </a:p>
        </p:txBody>
      </p:sp>
    </p:spTree>
    <p:extLst>
      <p:ext uri="{BB962C8B-B14F-4D97-AF65-F5344CB8AC3E}">
        <p14:creationId xmlns:p14="http://schemas.microsoft.com/office/powerpoint/2010/main" val="26283833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archdaily.com/976437/how-singapore-is-pioneering-the-way-to-creating-a-greener-urban-environment"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archdaily.com/976437/how-singapore-is-pioneering-the-way-to-creating-a-greener-urban-environmen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blogs.lse.ac.uk/internationaldevelopment/2020/01/28/botswana-an-african-economic-miracl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theconversation.com/india-turns-75-fast-facts-about-the-unusual-constitution-guiding-the-worlds-most-populous-democracy-18809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blackpast.org/global-african-history/accra-ghana-ca-150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aljazeera.com/news/2022/10/7/end-yemen-truce-leaves-civilians-afraid-dark-days-bac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edition.cnn.com/travel/article/ghana-best-things-to-do/index.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freedomhouse.org/country/mongoli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cnbc.com/2022/07/11/india-on-course-to-overtake-china-as-worlds-most-populous-country-un.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bbc.com/travel/article/20220925-the-ancient-remains-of-great-zimbabw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freedomhouse.org/country/guyan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theconversation.com/why-ghana-is-likely-to-go-on-needing-the-imf-however-difficult-the-relationship-11909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imf.org/en/News/Articles/2022/08/26/CF-Vietnam-bucks-Asias-Downbeat-Grow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68C3E-6422-B194-29E6-0FFABEB9EA20}"/>
              </a:ext>
            </a:extLst>
          </p:cNvPr>
          <p:cNvSpPr>
            <a:spLocks noGrp="1"/>
          </p:cNvSpPr>
          <p:nvPr>
            <p:ph type="title"/>
          </p:nvPr>
        </p:nvSpPr>
        <p:spPr>
          <a:xfrm>
            <a:off x="628650" y="365127"/>
            <a:ext cx="7886700" cy="978530"/>
          </a:xfrm>
        </p:spPr>
        <p:txBody>
          <a:bodyPr>
            <a:normAutofit fontScale="90000"/>
          </a:bodyPr>
          <a:lstStyle/>
          <a:p>
            <a:r>
              <a:rPr lang="en-GB" sz="2200" b="1" dirty="0">
                <a:latin typeface="+mn-lt"/>
              </a:rPr>
              <a:t>HPAN5022/6022</a:t>
            </a:r>
            <a:br>
              <a:rPr lang="en-GB" b="1" dirty="0">
                <a:latin typeface="+mn-lt"/>
              </a:rPr>
            </a:br>
            <a:r>
              <a:rPr lang="en-GB" sz="2700" b="1" dirty="0">
                <a:latin typeface="+mn-lt"/>
              </a:rPr>
              <a:t>Post-Colonial States and Civil Society</a:t>
            </a:r>
            <a:br>
              <a:rPr lang="en-GB" sz="2700" b="1" dirty="0">
                <a:latin typeface="+mn-lt"/>
              </a:rPr>
            </a:br>
            <a:endParaRPr lang="en-GB" sz="3200" b="1" dirty="0">
              <a:latin typeface="+mn-lt"/>
            </a:endParaRPr>
          </a:p>
        </p:txBody>
      </p:sp>
      <p:sp>
        <p:nvSpPr>
          <p:cNvPr id="3" name="Content Placeholder 2">
            <a:extLst>
              <a:ext uri="{FF2B5EF4-FFF2-40B4-BE49-F238E27FC236}">
                <a16:creationId xmlns:a16="http://schemas.microsoft.com/office/drawing/2014/main" id="{10CE21FB-73DB-EBF5-F633-3177C0C3D5AE}"/>
              </a:ext>
            </a:extLst>
          </p:cNvPr>
          <p:cNvSpPr>
            <a:spLocks noGrp="1"/>
          </p:cNvSpPr>
          <p:nvPr>
            <p:ph idx="1"/>
          </p:nvPr>
        </p:nvSpPr>
        <p:spPr>
          <a:xfrm>
            <a:off x="628650" y="1485900"/>
            <a:ext cx="7886700" cy="4691063"/>
          </a:xfrm>
        </p:spPr>
        <p:txBody>
          <a:bodyPr/>
          <a:lstStyle/>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endParaRPr>
          </a:p>
          <a:p>
            <a:pPr marL="0" indent="0">
              <a:buNone/>
            </a:pPr>
            <a:endPar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endParaRPr>
          </a:p>
          <a:p>
            <a:pPr marL="0" indent="0">
              <a:buNone/>
            </a:pPr>
            <a:endParaRPr lang="en-GB" dirty="0"/>
          </a:p>
        </p:txBody>
      </p:sp>
      <p:pic>
        <p:nvPicPr>
          <p:cNvPr id="2054" name="Picture 6" descr="Assignment Projects | Photos, videos, logos, illustrations and branding on  Behance">
            <a:extLst>
              <a:ext uri="{FF2B5EF4-FFF2-40B4-BE49-F238E27FC236}">
                <a16:creationId xmlns:a16="http://schemas.microsoft.com/office/drawing/2014/main" id="{04F5FC0B-D11D-D7EC-B246-F54E5B5BA9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257901"/>
            <a:ext cx="6310312" cy="4919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0779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Samantha</a:t>
            </a:r>
            <a:br>
              <a:rPr lang="en-GB" b="1" dirty="0"/>
            </a:br>
            <a:r>
              <a:rPr lang="en-GB" b="1" dirty="0"/>
              <a:t>Singapore</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67293"/>
            <a:ext cx="7886700" cy="4709670"/>
          </a:xfrm>
        </p:spPr>
        <p:txBody>
          <a:bodyPr>
            <a:normAutofit fontScale="925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“Singapore’s political system is considered authoritarian, pragmatic, rational and legalistic (</a:t>
            </a:r>
            <a:r>
              <a:rPr lang="en-GB" sz="1200" dirty="0" err="1">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Lepoer</a:t>
            </a: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1989) as it does not fit into any simple category. As the country has no natural resources, it had to maximise the use of its human resources while inviting international trade. In this, Singapore could adapt its form of socialism; it also limited some personal freedoms to tailor a society around its development. Its economy, however, is solidly capitalist. Singapore’s Ministry of Trade says, ‘Singapore adopts the free market system so that our industries can respond quickly to market signals and adjust their strategies accordingly…’”</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Barbour, S.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Singapore: from no natural resources to first world country</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endParaRPr>
          </a:p>
          <a:p>
            <a:pPr marL="0" indent="0">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https://www.archdaily.com/976437/how-singapore-is-pioneering-the-way-to-creating-a-greener-urban-environment</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How Singapore is Pioneering the Way to Creating a Greener Urban Environment  | ArchDaily">
            <a:extLst>
              <a:ext uri="{FF2B5EF4-FFF2-40B4-BE49-F238E27FC236}">
                <a16:creationId xmlns:a16="http://schemas.microsoft.com/office/drawing/2014/main" id="{87B39521-FB96-656C-9090-94E6D621A45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663" y="2975920"/>
            <a:ext cx="3529012" cy="2733362"/>
          </a:xfrm>
          <a:prstGeom prst="rect">
            <a:avLst/>
          </a:prstGeom>
          <a:noFill/>
          <a:ln>
            <a:noFill/>
          </a:ln>
        </p:spPr>
      </p:pic>
    </p:spTree>
    <p:extLst>
      <p:ext uri="{BB962C8B-B14F-4D97-AF65-F5344CB8AC3E}">
        <p14:creationId xmlns:p14="http://schemas.microsoft.com/office/powerpoint/2010/main" val="2779206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Javorne</a:t>
            </a:r>
            <a:br>
              <a:rPr lang="en-GB" b="1" dirty="0"/>
            </a:br>
            <a:r>
              <a:rPr lang="en-GB" b="1" dirty="0"/>
              <a:t>Botswana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71613"/>
            <a:ext cx="7886700" cy="4705350"/>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“The current President of Botswana is Mokgweetsi Masisi, who came to power in 2018 after defeating then President Ian Khama, son of Sir Seretse Khama, who was President from 2008-2018. According to Morton (2019) in an online article in </a:t>
            </a:r>
            <a:r>
              <a:rPr lang="en-GB" sz="1200" i="1"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The Conversation</a:t>
            </a: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titled </a:t>
            </a:r>
            <a:r>
              <a:rPr lang="en-GB" sz="1200" i="1"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How Masisi outsmarted Khama to take the reins in Botswana</a:t>
            </a: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‘Masisi is on a mission to restore Botswana’s reputation as a beacon of clean governance.’”</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Campbell, J.J.J.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Botswana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https://blogs.lse.ac.uk/internationaldevelopment/2020/01/28/botswana-an-african-economic-miracle/</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picture containing outdoor, building, mountain, nature&#10;&#10;Description automatically generated">
            <a:extLst>
              <a:ext uri="{FF2B5EF4-FFF2-40B4-BE49-F238E27FC236}">
                <a16:creationId xmlns:a16="http://schemas.microsoft.com/office/drawing/2014/main" id="{5CFF7BCF-5F7F-2CE6-012D-CB0C810DA64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2950" y="2797176"/>
            <a:ext cx="3714750" cy="2782476"/>
          </a:xfrm>
          <a:prstGeom prst="rect">
            <a:avLst/>
          </a:prstGeom>
          <a:noFill/>
          <a:ln>
            <a:noFill/>
          </a:ln>
        </p:spPr>
      </p:pic>
    </p:spTree>
    <p:extLst>
      <p:ext uri="{BB962C8B-B14F-4D97-AF65-F5344CB8AC3E}">
        <p14:creationId xmlns:p14="http://schemas.microsoft.com/office/powerpoint/2010/main" val="2356178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Xion</a:t>
            </a:r>
            <a:br>
              <a:rPr lang="en-GB" b="1" dirty="0"/>
            </a:br>
            <a:r>
              <a:rPr lang="en-GB" b="1" dirty="0"/>
              <a:t>India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24763"/>
            <a:ext cx="7886700" cy="4752200"/>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“Indian politics were shaped by Nehru’s vision of a postcolonial democracy from 1947 until the 1980s. In his role as Prime Minister of India from 1947 to 1964, Jawaharlal Nehru set the bar for the country’s development after independence from Britain.”</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Da Breo, X. (2022</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 India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https://theconversation.com/india-turns-75-fast-facts-about-the-unusual-constitution-guiding-the-worlds-most-populous-democracy-188096</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descr="India turns 75: Fast facts about the unusual constitution guiding the  world's most populous democracy">
            <a:extLst>
              <a:ext uri="{FF2B5EF4-FFF2-40B4-BE49-F238E27FC236}">
                <a16:creationId xmlns:a16="http://schemas.microsoft.com/office/drawing/2014/main" id="{2480F07B-2EA1-10F7-997E-418EFF418D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7237" y="2522538"/>
            <a:ext cx="3814763" cy="2861284"/>
          </a:xfrm>
          <a:prstGeom prst="rect">
            <a:avLst/>
          </a:prstGeom>
          <a:noFill/>
          <a:ln>
            <a:noFill/>
          </a:ln>
        </p:spPr>
      </p:pic>
    </p:spTree>
    <p:extLst>
      <p:ext uri="{BB962C8B-B14F-4D97-AF65-F5344CB8AC3E}">
        <p14:creationId xmlns:p14="http://schemas.microsoft.com/office/powerpoint/2010/main" val="3981421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Rhobyn</a:t>
            </a:r>
            <a:br>
              <a:rPr lang="en-GB" b="1" dirty="0"/>
            </a:br>
            <a:r>
              <a:rPr lang="en-GB" b="1" dirty="0"/>
              <a:t>Ghana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392865"/>
            <a:ext cx="7886700" cy="4784098"/>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“…[T]he spirit of Kwame Nkrumah lives on in the hearts and minds of the Ghanaian people. The government is keen on finding ‘an African solution’ to their every problem. (Business Ghana, 2022) Their history since 1957 has proven that they value self-government over all else and are not afraid of the challenges that may come whether economic, social or political, so long as they remain free.”</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Grant, R.G.B.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Ghana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https://www.blackpast.org/global-african-history/accra-ghana-ca-1500/</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6" name="Picture 5" descr="Central Accra, Ghana">
            <a:extLst>
              <a:ext uri="{FF2B5EF4-FFF2-40B4-BE49-F238E27FC236}">
                <a16:creationId xmlns:a16="http://schemas.microsoft.com/office/drawing/2014/main" id="{37EDAFB8-77FA-06F4-49C2-AF63DBB0242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7557" y="2677485"/>
            <a:ext cx="5731510" cy="2787650"/>
          </a:xfrm>
          <a:prstGeom prst="rect">
            <a:avLst/>
          </a:prstGeom>
          <a:noFill/>
          <a:ln>
            <a:noFill/>
          </a:ln>
        </p:spPr>
      </p:pic>
    </p:spTree>
    <p:extLst>
      <p:ext uri="{BB962C8B-B14F-4D97-AF65-F5344CB8AC3E}">
        <p14:creationId xmlns:p14="http://schemas.microsoft.com/office/powerpoint/2010/main" val="1378932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Ceri</a:t>
            </a:r>
            <a:br>
              <a:rPr lang="en-GB" b="1" dirty="0"/>
            </a:br>
            <a:r>
              <a:rPr lang="en-GB" b="1" dirty="0"/>
              <a:t>Yemen</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28750"/>
            <a:ext cx="7886700" cy="4748213"/>
          </a:xfrm>
        </p:spPr>
        <p:txBody>
          <a:bodyPr>
            <a:normAutofit/>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“One thing is clear; the unification of North and South Yemen has been nothing but troublesome, and this could have been foreseen due to the fact that the unity agreement merged two ‘completely incompatible systems’ and ‘the leaders of the North and South obviously did not take the political and military history of Yemen into consideration’. (Warburton, 1995)”</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Cranfield, C.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Yemen</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https://www.aljazeera.com/news/2022/10/7/end-yemen-truce-leaves-civilians-afraid-dark-days-back</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End of Yemen's truce leaves civilians afraid dark days are back | News | Al  Jazeera">
            <a:extLst>
              <a:ext uri="{FF2B5EF4-FFF2-40B4-BE49-F238E27FC236}">
                <a16:creationId xmlns:a16="http://schemas.microsoft.com/office/drawing/2014/main" id="{661B1B50-94F9-0837-4D9D-AE01F3FEDE3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7557" y="2543493"/>
            <a:ext cx="4567668" cy="3042919"/>
          </a:xfrm>
          <a:prstGeom prst="rect">
            <a:avLst/>
          </a:prstGeom>
          <a:noFill/>
          <a:ln>
            <a:noFill/>
          </a:ln>
        </p:spPr>
      </p:pic>
    </p:spTree>
    <p:extLst>
      <p:ext uri="{BB962C8B-B14F-4D97-AF65-F5344CB8AC3E}">
        <p14:creationId xmlns:p14="http://schemas.microsoft.com/office/powerpoint/2010/main" val="162838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Kezia</a:t>
            </a:r>
            <a:br>
              <a:rPr lang="en-GB" b="1" dirty="0"/>
            </a:br>
            <a:r>
              <a:rPr lang="en-GB" b="1" dirty="0"/>
              <a:t>Ghana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14130"/>
            <a:ext cx="7886700" cy="4762833"/>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“The formation of the CPP coinciding with the Pan-African movement was central in Ghana’s pathway to liberation. Walter Rodney’s explanation of the connection between eurocentrism and underdevelopment in Africa is why Ghana is low on the HDI. This implies that reparations need to be made by the ex-colonial powers in Ghana in order for Ghana to reach accelerated development.”</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Harrow, K. (2022</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 Ghana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https://edition.cnn.com/travel/article/ghana-best-things-to-do/index.html</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03 Ghana things to do RESTRICTED">
            <a:extLst>
              <a:ext uri="{FF2B5EF4-FFF2-40B4-BE49-F238E27FC236}">
                <a16:creationId xmlns:a16="http://schemas.microsoft.com/office/drawing/2014/main" id="{2567E1E6-430D-6B42-12FA-598897D360D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4695" y="2603500"/>
            <a:ext cx="5323205" cy="2993050"/>
          </a:xfrm>
          <a:prstGeom prst="rect">
            <a:avLst/>
          </a:prstGeom>
          <a:noFill/>
          <a:ln>
            <a:noFill/>
          </a:ln>
        </p:spPr>
      </p:pic>
    </p:spTree>
    <p:extLst>
      <p:ext uri="{BB962C8B-B14F-4D97-AF65-F5344CB8AC3E}">
        <p14:creationId xmlns:p14="http://schemas.microsoft.com/office/powerpoint/2010/main" val="2729255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Amelia</a:t>
            </a:r>
            <a:br>
              <a:rPr lang="en-GB" b="1" dirty="0"/>
            </a:br>
            <a:r>
              <a:rPr lang="en-GB" b="1" dirty="0"/>
              <a:t>Mongolia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88558"/>
            <a:ext cx="7886700" cy="4688405"/>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“After everything that Mongolia has gone through, they are finally coming into their own. The importance of political freedom and growth of the economy is vital in building a nation state and Mongolia is showing no fear in achieving this.”</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Monnery, A.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Mongolia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https://freedomhouse.org/country/mongolia</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Mongolia: Country Profile | Freedom House">
            <a:extLst>
              <a:ext uri="{FF2B5EF4-FFF2-40B4-BE49-F238E27FC236}">
                <a16:creationId xmlns:a16="http://schemas.microsoft.com/office/drawing/2014/main" id="{69C041A9-5C7F-02EA-C8EE-D546F2C5764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049" y="2417862"/>
            <a:ext cx="4843112" cy="3228026"/>
          </a:xfrm>
          <a:prstGeom prst="rect">
            <a:avLst/>
          </a:prstGeom>
          <a:noFill/>
          <a:ln>
            <a:noFill/>
          </a:ln>
        </p:spPr>
      </p:pic>
    </p:spTree>
    <p:extLst>
      <p:ext uri="{BB962C8B-B14F-4D97-AF65-F5344CB8AC3E}">
        <p14:creationId xmlns:p14="http://schemas.microsoft.com/office/powerpoint/2010/main" val="1657980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Lynda</a:t>
            </a:r>
            <a:br>
              <a:rPr lang="en-GB" b="1" dirty="0"/>
            </a:br>
            <a:r>
              <a:rPr lang="en-GB" b="1" dirty="0"/>
              <a:t>India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03498"/>
            <a:ext cx="7886700" cy="4773465"/>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“Pre-colonial India wasn’t as backward as colonial history seems to imply.”</a:t>
            </a:r>
            <a:endParaRPr lang="en-GB" sz="1200" dirty="0">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“History has been colonized and needs to be de-colonized. The dominant paradigms which suggest that the former colonized countries need to be like their colonizers or maintain relationships with them to survive need to be re-examined.”</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Peters, L.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India.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https://www.cnbc.com/2022/07/11/india-on-course-to-overtake-china-as-worlds-most-populous-country-un.html</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India on course to overtake China as world's most populous country: UN">
            <a:extLst>
              <a:ext uri="{FF2B5EF4-FFF2-40B4-BE49-F238E27FC236}">
                <a16:creationId xmlns:a16="http://schemas.microsoft.com/office/drawing/2014/main" id="{49DA1EB5-D979-E5A3-060A-C6B5300908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8663" y="2729061"/>
            <a:ext cx="5025102" cy="2828777"/>
          </a:xfrm>
          <a:prstGeom prst="rect">
            <a:avLst/>
          </a:prstGeom>
          <a:noFill/>
          <a:ln>
            <a:noFill/>
          </a:ln>
        </p:spPr>
      </p:pic>
    </p:spTree>
    <p:extLst>
      <p:ext uri="{BB962C8B-B14F-4D97-AF65-F5344CB8AC3E}">
        <p14:creationId xmlns:p14="http://schemas.microsoft.com/office/powerpoint/2010/main" val="2649042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Jehanne</a:t>
            </a:r>
            <a:br>
              <a:rPr lang="en-GB" b="1" dirty="0"/>
            </a:br>
            <a:r>
              <a:rPr lang="en-GB" b="1" dirty="0"/>
              <a:t>Zimbabwe</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500188"/>
            <a:ext cx="7886700" cy="4676775"/>
          </a:xfrm>
        </p:spPr>
        <p:txBody>
          <a:bodyPr>
            <a:normAutofit/>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“In the late 1990s, Mugabe faced mounting dissent. A failing economy and his decision to send troops to assist President Laurent Kabila of the Democratic Republic of the Congo in his struggle against revolts sparked strikes, and riots broke out in November 1998 after Mugabe announced salary hikes for himself and members of his cabinet.”</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Straker, J.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Zimbabwe</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https://www.bbc.com/travel/article/20220925-the-ancient-remains-of-great-zimbabwe</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The ancient remains of Great Zimbabwe - BBC Travel">
            <a:extLst>
              <a:ext uri="{FF2B5EF4-FFF2-40B4-BE49-F238E27FC236}">
                <a16:creationId xmlns:a16="http://schemas.microsoft.com/office/drawing/2014/main" id="{6FC5070F-B619-1EAD-E7F4-DFEB45EB249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9314" y="2635759"/>
            <a:ext cx="5389275" cy="3031393"/>
          </a:xfrm>
          <a:prstGeom prst="rect">
            <a:avLst/>
          </a:prstGeom>
          <a:noFill/>
          <a:ln>
            <a:noFill/>
          </a:ln>
        </p:spPr>
      </p:pic>
    </p:spTree>
    <p:extLst>
      <p:ext uri="{BB962C8B-B14F-4D97-AF65-F5344CB8AC3E}">
        <p14:creationId xmlns:p14="http://schemas.microsoft.com/office/powerpoint/2010/main" val="409287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Divya</a:t>
            </a:r>
            <a:br>
              <a:rPr lang="en-GB" b="1" dirty="0"/>
            </a:br>
            <a:r>
              <a:rPr lang="en-GB" b="1" dirty="0"/>
              <a:t>Guyana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35395"/>
            <a:ext cx="7886700" cy="4741568"/>
          </a:xfrm>
        </p:spPr>
        <p:txBody>
          <a:bodyPr>
            <a:normAutofit fontScale="92500"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“Walter Rodney was an internationally known Guyanese historian, activist and politician. He returned to Guyana during the 1970s and began working in grass-root political organisations within the country. Immediately, he was deemed a threat by the PNC’s government…Rodney attributed the PNC’s Pseudo-Socialism to the capitalist benefit of nationalisation. During the PNC’s tenure the government nationalised foreign-owned industries such as Sugar and Bauxite. Rodney highlighted that through this process, the petit bourgeois of Guyana who were largely statist due to the minute nature of Guyana’s capitalism at the time, had more potential to enrich themselves through this avenue. (Taylor, 2020)”</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Singh, D. R. (2022)</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 Neo-Liberalism in Guyana: The Struggle of Post-Colonialism in a Euro-Centric World</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https://freedomhouse.org/country/guyana</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street with cars on it and buildings on the side&#10;&#10;Description automatically generated with medium confidence">
            <a:extLst>
              <a:ext uri="{FF2B5EF4-FFF2-40B4-BE49-F238E27FC236}">
                <a16:creationId xmlns:a16="http://schemas.microsoft.com/office/drawing/2014/main" id="{04D63494-E511-3230-B305-90F413ECEA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650" y="3186112"/>
            <a:ext cx="3624263" cy="2411782"/>
          </a:xfrm>
          <a:prstGeom prst="rect">
            <a:avLst/>
          </a:prstGeom>
          <a:noFill/>
          <a:ln>
            <a:noFill/>
          </a:ln>
        </p:spPr>
      </p:pic>
    </p:spTree>
    <p:extLst>
      <p:ext uri="{BB962C8B-B14F-4D97-AF65-F5344CB8AC3E}">
        <p14:creationId xmlns:p14="http://schemas.microsoft.com/office/powerpoint/2010/main" val="3247726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Shannon</a:t>
            </a:r>
            <a:br>
              <a:rPr lang="en-GB" b="1" dirty="0"/>
            </a:br>
            <a:r>
              <a:rPr lang="en-GB" b="1" dirty="0"/>
              <a:t>Ghana</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339702"/>
            <a:ext cx="7886700" cy="4837261"/>
          </a:xfrm>
        </p:spPr>
        <p:txBody>
          <a:bodyPr>
            <a:normAutofit fontScale="925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“Nkrumah himself would later be able to characterise the phenomenon that a state, which was once ruled by colonial powers, would face, after it was proverbially freed from the hands of its masters, neo-colonialism. It would be this very theory that would plague Ghana and her citizens from its political instability to its current position on the world stage. Of course, Ghana can prosper on the world stage. However, the question remains, will it ever be able to escape the stronghold of its past colonial masters?”</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Thompson, S.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Ghana</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https://theconversation.com/why-ghana-is-likely-to-go-on-needing-the-imf-however-difficult-the-relationship-119094</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Why Ghana is likely to go on needing the IMF -- however difficult the  relationship">
            <a:extLst>
              <a:ext uri="{FF2B5EF4-FFF2-40B4-BE49-F238E27FC236}">
                <a16:creationId xmlns:a16="http://schemas.microsoft.com/office/drawing/2014/main" id="{22359956-34D1-8422-C9AB-D8CD9021BB8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417" y="2581609"/>
            <a:ext cx="4407476" cy="2936689"/>
          </a:xfrm>
          <a:prstGeom prst="rect">
            <a:avLst/>
          </a:prstGeom>
          <a:noFill/>
          <a:ln>
            <a:noFill/>
          </a:ln>
        </p:spPr>
      </p:pic>
    </p:spTree>
    <p:extLst>
      <p:ext uri="{BB962C8B-B14F-4D97-AF65-F5344CB8AC3E}">
        <p14:creationId xmlns:p14="http://schemas.microsoft.com/office/powerpoint/2010/main" val="734463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2B1-EFDD-1D44-736C-91A98B01D100}"/>
              </a:ext>
            </a:extLst>
          </p:cNvPr>
          <p:cNvSpPr>
            <a:spLocks noGrp="1"/>
          </p:cNvSpPr>
          <p:nvPr>
            <p:ph type="title"/>
          </p:nvPr>
        </p:nvSpPr>
        <p:spPr/>
        <p:txBody>
          <a:bodyPr/>
          <a:lstStyle/>
          <a:p>
            <a:r>
              <a:rPr lang="en-GB" sz="2000" b="1" dirty="0"/>
              <a:t>Keith</a:t>
            </a:r>
            <a:br>
              <a:rPr lang="en-GB" b="1" dirty="0"/>
            </a:br>
            <a:r>
              <a:rPr lang="en-GB" b="1" dirty="0"/>
              <a:t>Vietnam</a:t>
            </a:r>
          </a:p>
        </p:txBody>
      </p:sp>
      <p:sp>
        <p:nvSpPr>
          <p:cNvPr id="3" name="Content Placeholder 2">
            <a:extLst>
              <a:ext uri="{FF2B5EF4-FFF2-40B4-BE49-F238E27FC236}">
                <a16:creationId xmlns:a16="http://schemas.microsoft.com/office/drawing/2014/main" id="{231ED302-D65E-85FD-BDCE-C5DF41EFD3D7}"/>
              </a:ext>
            </a:extLst>
          </p:cNvPr>
          <p:cNvSpPr>
            <a:spLocks noGrp="1"/>
          </p:cNvSpPr>
          <p:nvPr>
            <p:ph idx="1"/>
          </p:nvPr>
        </p:nvSpPr>
        <p:spPr>
          <a:xfrm>
            <a:off x="628650" y="1456660"/>
            <a:ext cx="7886700" cy="4720303"/>
          </a:xfrm>
        </p:spPr>
        <p:txBody>
          <a:bodyPr>
            <a:normAutofit lnSpcReduction="10000"/>
          </a:bodyPr>
          <a:lstStyle/>
          <a:p>
            <a:pPr marL="0" indent="0">
              <a:lnSpc>
                <a:spcPct val="107000"/>
              </a:lnSpc>
              <a:spcAft>
                <a:spcPts val="800"/>
              </a:spcAft>
              <a:buNone/>
            </a:pPr>
            <a:r>
              <a:rPr lang="en-GB" sz="12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“With all of this in mind, it comes as no surprise to see the willingness with which the Vietnamese make such a long term, future commitment to their powerful next door neighbours, fellow socialists and former colonists, the Han Chinese.”</a:t>
            </a:r>
          </a:p>
          <a:p>
            <a:pPr marL="0" indent="0">
              <a:lnSpc>
                <a:spcPct val="107000"/>
              </a:lnSpc>
              <a:spcAft>
                <a:spcPts val="800"/>
              </a:spcAft>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Wilson, J.K.P. (2022). </a:t>
            </a:r>
            <a:r>
              <a:rPr lang="en-GB" sz="1200" i="1" dirty="0">
                <a:effectLst/>
                <a:latin typeface="Calibri" panose="020F0502020204030204" pitchFamily="34" charset="0"/>
                <a:ea typeface="DengXian" panose="02010600030101010101" pitchFamily="2" charset="-122"/>
                <a:cs typeface="Times New Roman" panose="02020603050405020304" pitchFamily="18" charset="0"/>
              </a:rPr>
              <a:t>Vietnam’s incredibly long road to Independence</a:t>
            </a:r>
            <a:r>
              <a:rPr lang="en-GB" sz="1200" dirty="0">
                <a:effectLst/>
                <a:latin typeface="Calibri" panose="020F0502020204030204" pitchFamily="34" charset="0"/>
                <a:ea typeface="DengXian" panose="02010600030101010101" pitchFamily="2" charset="-122"/>
                <a:cs typeface="Times New Roman" panose="02020603050405020304" pitchFamily="18" charset="0"/>
              </a:rPr>
              <a:t>. UWTSD undergraduate assignment portfolio</a:t>
            </a: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3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https://www.imf.org/en/News/Articles/2022/08/26/CF-Vietnam-bucks-Asias-Downbeat-Growth</a:t>
            </a: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Photo: Fabianirsara/Canva)">
            <a:extLst>
              <a:ext uri="{FF2B5EF4-FFF2-40B4-BE49-F238E27FC236}">
                <a16:creationId xmlns:a16="http://schemas.microsoft.com/office/drawing/2014/main" id="{FDA27CEB-C43B-D910-F8AB-BE712DCDA8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0957" y="2429540"/>
            <a:ext cx="5778898" cy="3163186"/>
          </a:xfrm>
          <a:prstGeom prst="rect">
            <a:avLst/>
          </a:prstGeom>
          <a:noFill/>
          <a:ln>
            <a:noFill/>
          </a:ln>
        </p:spPr>
      </p:pic>
    </p:spTree>
    <p:extLst>
      <p:ext uri="{BB962C8B-B14F-4D97-AF65-F5344CB8AC3E}">
        <p14:creationId xmlns:p14="http://schemas.microsoft.com/office/powerpoint/2010/main" val="28410985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TotalTime>
  <Words>1255</Words>
  <Application>Microsoft Office PowerPoint</Application>
  <PresentationFormat>On-screen Show (4:3)</PresentationFormat>
  <Paragraphs>143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HPAN5022/6022 Post-Colonial States and Civil Society </vt:lpstr>
      <vt:lpstr>Samantha Singapore</vt:lpstr>
      <vt:lpstr>Javorne Botswana</vt:lpstr>
      <vt:lpstr>Xion India</vt:lpstr>
      <vt:lpstr>Rhobyn Ghana</vt:lpstr>
      <vt:lpstr>Ceri Yemen</vt:lpstr>
      <vt:lpstr>Kezia Ghana</vt:lpstr>
      <vt:lpstr>Amelia Mongolia</vt:lpstr>
      <vt:lpstr>Lynda India</vt:lpstr>
      <vt:lpstr>Jehanne Zimbabwe</vt:lpstr>
      <vt:lpstr>Divya Guyana</vt:lpstr>
      <vt:lpstr>Shannon Ghana</vt:lpstr>
      <vt:lpstr>Keith Vietnam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HPAN5022/6022 Post-Colonial States and Civil Society Assignment Showcase</dc:title>
  <dc:creator>Andy Bevan</dc:creator>
  <cp:lastModifiedBy>Andy Bevan</cp:lastModifiedBy>
  <cp:revision>22</cp:revision>
  <dcterms:created xsi:type="dcterms:W3CDTF">2022-12-07T08:33:06Z</dcterms:created>
  <dcterms:modified xsi:type="dcterms:W3CDTF">2022-12-08T12:45:46Z</dcterms:modified>
</cp:coreProperties>
</file>