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32"/>
  </p:notesMasterIdLst>
  <p:sldIdLst>
    <p:sldId id="256" r:id="rId2"/>
    <p:sldId id="257" r:id="rId3"/>
    <p:sldId id="293" r:id="rId4"/>
    <p:sldId id="306" r:id="rId5"/>
    <p:sldId id="294" r:id="rId6"/>
    <p:sldId id="258" r:id="rId7"/>
    <p:sldId id="307" r:id="rId8"/>
    <p:sldId id="259" r:id="rId9"/>
    <p:sldId id="260" r:id="rId10"/>
    <p:sldId id="261" r:id="rId11"/>
    <p:sldId id="308" r:id="rId12"/>
    <p:sldId id="262" r:id="rId13"/>
    <p:sldId id="263" r:id="rId14"/>
    <p:sldId id="265" r:id="rId15"/>
    <p:sldId id="264" r:id="rId16"/>
    <p:sldId id="266" r:id="rId17"/>
    <p:sldId id="269" r:id="rId18"/>
    <p:sldId id="271" r:id="rId19"/>
    <p:sldId id="301" r:id="rId20"/>
    <p:sldId id="305" r:id="rId21"/>
    <p:sldId id="302" r:id="rId22"/>
    <p:sldId id="303" r:id="rId23"/>
    <p:sldId id="304" r:id="rId24"/>
    <p:sldId id="275" r:id="rId25"/>
    <p:sldId id="295" r:id="rId26"/>
    <p:sldId id="298" r:id="rId27"/>
    <p:sldId id="296" r:id="rId28"/>
    <p:sldId id="299" r:id="rId29"/>
    <p:sldId id="300" r:id="rId30"/>
    <p:sldId id="297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91" autoAdjust="0"/>
    <p:restoredTop sz="78520" autoAdjust="0"/>
  </p:normalViewPr>
  <p:slideViewPr>
    <p:cSldViewPr snapToGrid="0">
      <p:cViewPr varScale="1">
        <p:scale>
          <a:sx n="75" d="100"/>
          <a:sy n="75" d="100"/>
        </p:scale>
        <p:origin x="51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561E27-7EB7-4AF9-ACB8-4BC13E12F735}" type="datetimeFigureOut">
              <a:rPr lang="en-GB" smtClean="0"/>
              <a:t>30/01/2018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2A5171-AF1E-42F1-AAEE-599ACE140F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7605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2A5171-AF1E-42F1-AAEE-599ACE140F5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3213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This is a visualisation</a:t>
            </a:r>
            <a:r>
              <a:rPr lang="en-GB" baseline="0" dirty="0" smtClean="0"/>
              <a:t> of locations where car crashes have occurred. Note how the shapes of Scotland (left) and Wales (right) form with 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Source: http://data.gov.uk/dataset/road-accidents-safety-data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2A5171-AF1E-42F1-AAEE-599ACE140F58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2982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Source:</a:t>
            </a:r>
            <a:r>
              <a:rPr lang="en-GB" baseline="0" dirty="0" smtClean="0"/>
              <a:t> Budget 2013 and 2014 Speeches</a:t>
            </a:r>
          </a:p>
          <a:p>
            <a:r>
              <a:rPr lang="en-GB" dirty="0" smtClean="0"/>
              <a:t>https://www.gov.uk/government/speeches/chancellor-george-osbornes-budget-2014-speech</a:t>
            </a:r>
          </a:p>
          <a:p>
            <a:r>
              <a:rPr lang="en-GB" dirty="0" smtClean="0"/>
              <a:t>https://www.gov.uk/government/speeches/budget-2013-chancellors-statement</a:t>
            </a:r>
          </a:p>
          <a:p>
            <a:endParaRPr lang="en-GB" dirty="0" smtClean="0"/>
          </a:p>
          <a:p>
            <a:r>
              <a:rPr lang="en-GB" dirty="0" smtClean="0"/>
              <a:t>These speeches were processed through </a:t>
            </a:r>
            <a:r>
              <a:rPr lang="en-GB" dirty="0" err="1" smtClean="0"/>
              <a:t>Wordle</a:t>
            </a:r>
            <a:r>
              <a:rPr lang="en-GB" baseline="0" dirty="0" smtClean="0"/>
              <a:t> (http://www.wordle.net/) to generate a word cloud of popular words used in the speeches, where larger words indicate higher usage.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2A5171-AF1E-42F1-AAEE-599ACE140F58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2788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799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BEA20508-21A8-44AF-9B92-D4148D80AE2C}" type="datetimeFigureOut">
              <a:rPr lang="en-GB" smtClean="0"/>
              <a:t>30/01/2018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99DD6220-FC99-4959-B244-4E20C601AF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7650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20508-21A8-44AF-9B92-D4148D80AE2C}" type="datetimeFigureOut">
              <a:rPr lang="en-GB" smtClean="0"/>
              <a:t>30/01/2018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D6220-FC99-4959-B244-4E20C601AF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016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EA20508-21A8-44AF-9B92-D4148D80AE2C}" type="datetimeFigureOut">
              <a:rPr lang="en-GB" smtClean="0"/>
              <a:t>30/01/2018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99DD6220-FC99-4959-B244-4E20C601AF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209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20508-21A8-44AF-9B92-D4148D80AE2C}" type="datetimeFigureOut">
              <a:rPr lang="en-GB" smtClean="0"/>
              <a:t>30/01/2018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D6220-FC99-4959-B244-4E20C601AF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967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20508-21A8-44AF-9B92-D4148D80AE2C}" type="datetimeFigureOut">
              <a:rPr lang="en-GB" smtClean="0"/>
              <a:t>30/01/2018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D6220-FC99-4959-B244-4E20C601AF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7571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20508-21A8-44AF-9B92-D4148D80AE2C}" type="datetimeFigureOut">
              <a:rPr lang="en-GB" smtClean="0"/>
              <a:t>30/01/2018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D6220-FC99-4959-B244-4E20C601AF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170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20508-21A8-44AF-9B92-D4148D80AE2C}" type="datetimeFigureOut">
              <a:rPr lang="en-GB" smtClean="0"/>
              <a:t>30/01/2018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D6220-FC99-4959-B244-4E20C601AF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780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20508-21A8-44AF-9B92-D4148D80AE2C}" type="datetimeFigureOut">
              <a:rPr lang="en-GB" smtClean="0"/>
              <a:t>30/01/2018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D6220-FC99-4959-B244-4E20C601AF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772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20508-21A8-44AF-9B92-D4148D80AE2C}" type="datetimeFigureOut">
              <a:rPr lang="en-GB" smtClean="0"/>
              <a:t>30/01/2018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D6220-FC99-4959-B244-4E20C601AF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53181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20508-21A8-44AF-9B92-D4148D80AE2C}" type="datetimeFigureOut">
              <a:rPr lang="en-GB" smtClean="0"/>
              <a:t>30/01/2018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D6220-FC99-4959-B244-4E20C601AF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6153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EA20508-21A8-44AF-9B92-D4148D80AE2C}" type="datetimeFigureOut">
              <a:rPr lang="en-GB" smtClean="0"/>
              <a:t>30/01/2018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99DD6220-FC99-4959-B244-4E20C601AF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5136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EA20508-21A8-44AF-9B92-D4148D80AE2C}" type="datetimeFigureOut">
              <a:rPr lang="en-GB" smtClean="0"/>
              <a:t>30/01/2018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99DD6220-FC99-4959-B244-4E20C601AF3A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731117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EA20508-21A8-44AF-9B92-D4148D80AE2C}" type="datetimeFigureOut">
              <a:rPr lang="en-GB" smtClean="0"/>
              <a:t>30/01/2018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99DD6220-FC99-4959-B244-4E20C601AF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4029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20508-21A8-44AF-9B92-D4148D80AE2C}" type="datetimeFigureOut">
              <a:rPr lang="en-GB" smtClean="0"/>
              <a:t>30/01/2018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D6220-FC99-4959-B244-4E20C601AF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8946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20508-21A8-44AF-9B92-D4148D80AE2C}" type="datetimeFigureOut">
              <a:rPr lang="en-GB" smtClean="0"/>
              <a:t>30/01/2018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D6220-FC99-4959-B244-4E20C601AF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9997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20508-21A8-44AF-9B92-D4148D80AE2C}" type="datetimeFigureOut">
              <a:rPr lang="en-GB" smtClean="0"/>
              <a:t>30/01/2018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D6220-FC99-4959-B244-4E20C601AF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2624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EA20508-21A8-44AF-9B92-D4148D80AE2C}" type="datetimeFigureOut">
              <a:rPr lang="en-GB" smtClean="0"/>
              <a:t>30/01/2018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99DD6220-FC99-4959-B244-4E20C601AF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979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20508-21A8-44AF-9B92-D4148D80AE2C}" type="datetimeFigureOut">
              <a:rPr lang="en-GB" smtClean="0"/>
              <a:t>30/01/2018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DD6220-FC99-4959-B244-4E20C601AF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4568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UP1WmVvwZjM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8DqQCZMawN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www.forbes.com/sites/bernardmarr/2016/01/26/how-big-data-and-analytics-changing-hotels-and-the-hospitality-industry/#6b2229644b39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Data Handling and Business Intelligence</a:t>
            </a:r>
            <a:br>
              <a:rPr lang="en-GB" dirty="0" smtClean="0"/>
            </a:br>
            <a:r>
              <a:rPr lang="en-GB" dirty="0" smtClean="0"/>
              <a:t>M5X00842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40674"/>
            <a:ext cx="9144000" cy="1655762"/>
          </a:xfrm>
        </p:spPr>
        <p:txBody>
          <a:bodyPr/>
          <a:lstStyle/>
          <a:p>
            <a:r>
              <a:rPr lang="en-GB" dirty="0" smtClean="0"/>
              <a:t>Introduction</a:t>
            </a:r>
          </a:p>
          <a:p>
            <a:endParaRPr lang="en-GB" dirty="0"/>
          </a:p>
          <a:p>
            <a:r>
              <a:rPr lang="en-GB" dirty="0" smtClean="0"/>
              <a:t>Chris Thomas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50192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Lesson Plan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Module Overview</a:t>
            </a:r>
          </a:p>
          <a:p>
            <a:r>
              <a:rPr lang="en-GB" dirty="0" smtClean="0"/>
              <a:t>Assignment Discussion</a:t>
            </a:r>
          </a:p>
          <a:p>
            <a:r>
              <a:rPr lang="en-GB" dirty="0" smtClean="0"/>
              <a:t>Tool Installation</a:t>
            </a:r>
          </a:p>
          <a:p>
            <a:r>
              <a:rPr lang="en-GB" dirty="0" smtClean="0"/>
              <a:t>What </a:t>
            </a:r>
            <a:r>
              <a:rPr lang="en-GB" dirty="0"/>
              <a:t>is Data Analysis?</a:t>
            </a:r>
          </a:p>
          <a:p>
            <a:r>
              <a:rPr lang="en-GB" dirty="0"/>
              <a:t>How/Why do we perform it</a:t>
            </a:r>
            <a:r>
              <a:rPr lang="en-GB" dirty="0" smtClean="0"/>
              <a:t>?</a:t>
            </a:r>
          </a:p>
          <a:p>
            <a:r>
              <a:rPr lang="en-GB" dirty="0" smtClean="0"/>
              <a:t>What is Business Intelligence?</a:t>
            </a:r>
            <a:endParaRPr lang="en-GB" dirty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1574063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Module overview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This Module is worth 20 Credits</a:t>
            </a:r>
          </a:p>
          <a:p>
            <a:r>
              <a:rPr lang="en-GB" dirty="0"/>
              <a:t>It is 100% Coursework Assessed</a:t>
            </a:r>
          </a:p>
          <a:p>
            <a:pPr lvl="1"/>
            <a:r>
              <a:rPr lang="en-GB" dirty="0"/>
              <a:t>75% - </a:t>
            </a:r>
            <a:r>
              <a:rPr lang="en-GB" dirty="0" smtClean="0"/>
              <a:t>3000 </a:t>
            </a:r>
            <a:r>
              <a:rPr lang="en-GB" dirty="0"/>
              <a:t>Word Data Analysis </a:t>
            </a:r>
            <a:r>
              <a:rPr lang="en-GB" dirty="0" smtClean="0"/>
              <a:t>Report</a:t>
            </a:r>
          </a:p>
          <a:p>
            <a:pPr lvl="2"/>
            <a:r>
              <a:rPr lang="en-GB" dirty="0" smtClean="0"/>
              <a:t>Analyse and interpret data from a business</a:t>
            </a:r>
          </a:p>
          <a:p>
            <a:pPr lvl="2"/>
            <a:r>
              <a:rPr lang="en-GB" dirty="0" smtClean="0"/>
              <a:t>Present and discuss concepts/theories</a:t>
            </a:r>
            <a:endParaRPr lang="en-GB" dirty="0"/>
          </a:p>
          <a:p>
            <a:pPr lvl="1"/>
            <a:r>
              <a:rPr lang="en-GB" dirty="0"/>
              <a:t>25% - 1,000 Word </a:t>
            </a:r>
            <a:r>
              <a:rPr lang="en-GB" dirty="0" smtClean="0"/>
              <a:t>Review Paper</a:t>
            </a:r>
          </a:p>
          <a:p>
            <a:pPr lvl="2"/>
            <a:r>
              <a:rPr lang="en-GB" dirty="0" smtClean="0"/>
              <a:t>Present an overview of a topic in BI </a:t>
            </a:r>
          </a:p>
          <a:p>
            <a:pPr lvl="2"/>
            <a:r>
              <a:rPr lang="en-GB" dirty="0" smtClean="0"/>
              <a:t>To be reviewed by lecturer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5091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>
                <a:hlinkClick r:id="rId2"/>
              </a:rPr>
              <a:t>BIG DATA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1515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homework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 will be advised of what tools to Download and install</a:t>
            </a:r>
          </a:p>
          <a:p>
            <a:pPr lvl="1"/>
            <a:r>
              <a:rPr lang="en-GB" dirty="0" smtClean="0"/>
              <a:t>Any issues can be resolved each week</a:t>
            </a:r>
          </a:p>
          <a:p>
            <a:r>
              <a:rPr lang="en-GB" dirty="0" smtClean="0"/>
              <a:t>Each week homework to Research </a:t>
            </a:r>
          </a:p>
          <a:p>
            <a:r>
              <a:rPr lang="en-GB" dirty="0" smtClean="0"/>
              <a:t>Commit time to the practical's using tools!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436777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Data Analysis?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How can we find out if:</a:t>
            </a:r>
          </a:p>
          <a:p>
            <a:endParaRPr lang="en-GB" dirty="0" smtClean="0"/>
          </a:p>
          <a:p>
            <a:pPr lvl="1"/>
            <a:r>
              <a:rPr lang="en-GB" dirty="0" smtClean="0"/>
              <a:t>Is </a:t>
            </a:r>
            <a:r>
              <a:rPr lang="en-GB" dirty="0" smtClean="0"/>
              <a:t>Friday 13</a:t>
            </a:r>
            <a:r>
              <a:rPr lang="en-GB" baseline="30000" dirty="0" smtClean="0"/>
              <a:t>th</a:t>
            </a:r>
            <a:r>
              <a:rPr lang="en-GB" dirty="0" smtClean="0"/>
              <a:t> unlucky?</a:t>
            </a:r>
          </a:p>
          <a:p>
            <a:pPr lvl="1"/>
            <a:r>
              <a:rPr lang="en-GB" dirty="0" smtClean="0"/>
              <a:t>How well are our products selling?</a:t>
            </a:r>
          </a:p>
          <a:p>
            <a:pPr lvl="1"/>
            <a:r>
              <a:rPr lang="en-GB" dirty="0" smtClean="0"/>
              <a:t>When is bad weather likely to hit?</a:t>
            </a:r>
          </a:p>
          <a:p>
            <a:pPr lvl="1"/>
            <a:r>
              <a:rPr lang="en-GB" dirty="0" smtClean="0"/>
              <a:t>Where are the worst areas for car accidents?</a:t>
            </a:r>
          </a:p>
          <a:p>
            <a:endParaRPr lang="en-GB" dirty="0" smtClean="0"/>
          </a:p>
          <a:p>
            <a:r>
              <a:rPr lang="en-GB" dirty="0"/>
              <a:t>The process of data analysis is to detect patterns within data to discover findings or to test theories</a:t>
            </a:r>
          </a:p>
          <a:p>
            <a:endParaRPr lang="en-GB" dirty="0"/>
          </a:p>
          <a:p>
            <a:r>
              <a:rPr lang="en-GB" dirty="0" smtClean="0"/>
              <a:t>The </a:t>
            </a:r>
            <a:r>
              <a:rPr lang="en-GB" dirty="0" smtClean="0"/>
              <a:t>data may vary, but the process remains the same</a:t>
            </a:r>
          </a:p>
          <a:p>
            <a:pPr lvl="1"/>
            <a:endParaRPr lang="en-GB" dirty="0" smtClean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8243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TED Talk Data Analysis</a:t>
            </a:r>
          </a:p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www.youtube.com/watch?v=8DqQCZMawNg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54572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do we perform it?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Imagine a scenario where your manager hands you 50GB of data and tells you to improve the business using that data</a:t>
            </a:r>
          </a:p>
          <a:p>
            <a:pPr lvl="1"/>
            <a:r>
              <a:rPr lang="en-GB" dirty="0" smtClean="0"/>
              <a:t>What would you do?</a:t>
            </a:r>
          </a:p>
          <a:p>
            <a:r>
              <a:rPr lang="en-GB" dirty="0" smtClean="0"/>
              <a:t>Analysing the data right now in it’s current format is likely to be:</a:t>
            </a:r>
          </a:p>
          <a:p>
            <a:pPr lvl="1"/>
            <a:r>
              <a:rPr lang="en-GB" dirty="0" smtClean="0"/>
              <a:t>Impractical</a:t>
            </a:r>
          </a:p>
          <a:p>
            <a:pPr lvl="1"/>
            <a:r>
              <a:rPr lang="en-GB" dirty="0" smtClean="0"/>
              <a:t>Confusing</a:t>
            </a:r>
          </a:p>
          <a:p>
            <a:pPr lvl="1"/>
            <a:r>
              <a:rPr lang="en-GB" dirty="0" smtClean="0"/>
              <a:t>Prone to erroneous findings</a:t>
            </a:r>
          </a:p>
          <a:p>
            <a:r>
              <a:rPr lang="en-GB" dirty="0" smtClean="0"/>
              <a:t>So first we need to find out what exactly we need to analyse</a:t>
            </a:r>
          </a:p>
          <a:p>
            <a:pPr lvl="1"/>
            <a:r>
              <a:rPr lang="en-GB" dirty="0" smtClean="0"/>
              <a:t>The only way to find out is by taking a look…</a:t>
            </a:r>
          </a:p>
          <a:p>
            <a:pPr lvl="1"/>
            <a:r>
              <a:rPr lang="en-GB" dirty="0" smtClean="0"/>
              <a:t>…And through observing the data, we begin to uncover some findings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4221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 example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445" y="2276734"/>
            <a:ext cx="5602462" cy="3878628"/>
          </a:xfrm>
        </p:spPr>
      </p:pic>
    </p:spTree>
    <p:extLst>
      <p:ext uri="{BB962C8B-B14F-4D97-AF65-F5344CB8AC3E}">
        <p14:creationId xmlns:p14="http://schemas.microsoft.com/office/powerpoint/2010/main" val="1502079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More simple examples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Product Sales</a:t>
            </a:r>
          </a:p>
          <a:p>
            <a:pPr lvl="1"/>
            <a:r>
              <a:rPr lang="en-GB" dirty="0" smtClean="0"/>
              <a:t>Porridge sales are higher in winter than other periods</a:t>
            </a:r>
          </a:p>
          <a:p>
            <a:pPr lvl="1"/>
            <a:r>
              <a:rPr lang="en-GB" dirty="0" smtClean="0"/>
              <a:t>Stationary sales are higher at the end of school holidays</a:t>
            </a:r>
          </a:p>
          <a:p>
            <a:r>
              <a:rPr lang="en-GB" dirty="0" smtClean="0"/>
              <a:t>Opticians</a:t>
            </a:r>
          </a:p>
          <a:p>
            <a:pPr lvl="1"/>
            <a:r>
              <a:rPr lang="en-GB" dirty="0" smtClean="0"/>
              <a:t>Majority of customers require a specific type of contact lens</a:t>
            </a:r>
          </a:p>
          <a:p>
            <a:pPr lvl="1"/>
            <a:r>
              <a:rPr lang="en-GB" dirty="0" smtClean="0"/>
              <a:t>Glasses frames of a certain style are more popular than others</a:t>
            </a:r>
          </a:p>
          <a:p>
            <a:r>
              <a:rPr lang="en-GB" dirty="0" smtClean="0"/>
              <a:t>Education</a:t>
            </a:r>
          </a:p>
          <a:p>
            <a:pPr lvl="1"/>
            <a:r>
              <a:rPr lang="en-GB" dirty="0" smtClean="0"/>
              <a:t>Student performance was good with features x and y implemented</a:t>
            </a:r>
          </a:p>
          <a:p>
            <a:pPr lvl="1"/>
            <a:r>
              <a:rPr lang="en-GB" dirty="0" smtClean="0"/>
              <a:t>But not so good with feature z implemented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9491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Think of examples where you might use data analysis in business:</a:t>
            </a:r>
          </a:p>
          <a:p>
            <a:endParaRPr lang="en-GB" dirty="0"/>
          </a:p>
          <a:p>
            <a:pPr lvl="1"/>
            <a:r>
              <a:rPr lang="en-GB" dirty="0" smtClean="0"/>
              <a:t>HR</a:t>
            </a:r>
          </a:p>
          <a:p>
            <a:pPr lvl="1"/>
            <a:r>
              <a:rPr lang="en-GB" dirty="0" smtClean="0"/>
              <a:t>Marketing</a:t>
            </a:r>
          </a:p>
          <a:p>
            <a:pPr lvl="1"/>
            <a:r>
              <a:rPr lang="en-GB" dirty="0" smtClean="0"/>
              <a:t>Finance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8992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 what do we do?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order to generate accurate data analysis, we need to ensure that data is</a:t>
            </a:r>
          </a:p>
          <a:p>
            <a:pPr lvl="1"/>
            <a:r>
              <a:rPr lang="en-GB" dirty="0" smtClean="0"/>
              <a:t>Correct</a:t>
            </a:r>
          </a:p>
          <a:p>
            <a:pPr lvl="1"/>
            <a:r>
              <a:rPr lang="en-GB" dirty="0" smtClean="0"/>
              <a:t>Countable</a:t>
            </a:r>
          </a:p>
          <a:p>
            <a:pPr lvl="1"/>
            <a:r>
              <a:rPr lang="en-GB" dirty="0" smtClean="0"/>
              <a:t>Standardized</a:t>
            </a:r>
          </a:p>
          <a:p>
            <a:pPr lvl="1"/>
            <a:r>
              <a:rPr lang="en-GB" dirty="0" smtClean="0"/>
              <a:t>Non-redundant (in the right place)</a:t>
            </a:r>
          </a:p>
          <a:p>
            <a:r>
              <a:rPr lang="en-GB" dirty="0" smtClean="0"/>
              <a:t>This is known as preparing (or pre-processing) the data</a:t>
            </a:r>
          </a:p>
          <a:p>
            <a:r>
              <a:rPr lang="en-GB" dirty="0" smtClean="0"/>
              <a:t>Once the data is formatted, we can then process and explore the data</a:t>
            </a:r>
          </a:p>
          <a:p>
            <a:r>
              <a:rPr lang="en-GB" dirty="0" smtClean="0"/>
              <a:t>From there, we can generate our predictions/theories</a:t>
            </a:r>
          </a:p>
          <a:p>
            <a:r>
              <a:rPr lang="en-GB" dirty="0" smtClean="0"/>
              <a:t>And visualise our results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4138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pre-process?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Real Life data can be big, and it can also be messy</a:t>
            </a:r>
          </a:p>
          <a:p>
            <a:r>
              <a:rPr lang="en-GB" dirty="0" smtClean="0"/>
              <a:t>Real life data can contain:</a:t>
            </a:r>
          </a:p>
          <a:p>
            <a:pPr lvl="1"/>
            <a:r>
              <a:rPr lang="en-GB" dirty="0" smtClean="0"/>
              <a:t>Missing Values</a:t>
            </a:r>
          </a:p>
          <a:p>
            <a:pPr lvl="1"/>
            <a:r>
              <a:rPr lang="en-GB" dirty="0" smtClean="0"/>
              <a:t>Different Formats</a:t>
            </a:r>
          </a:p>
          <a:p>
            <a:pPr lvl="1"/>
            <a:r>
              <a:rPr lang="en-GB" dirty="0" smtClean="0"/>
              <a:t>Extreme Values</a:t>
            </a:r>
          </a:p>
          <a:p>
            <a:pPr lvl="1"/>
            <a:r>
              <a:rPr lang="en-GB" dirty="0" smtClean="0"/>
              <a:t>Redundant Data</a:t>
            </a:r>
          </a:p>
          <a:p>
            <a:r>
              <a:rPr lang="en-GB" dirty="0" smtClean="0"/>
              <a:t>Pre-processing will either remove these issues…</a:t>
            </a:r>
          </a:p>
          <a:p>
            <a:r>
              <a:rPr lang="en-GB" dirty="0" smtClean="0"/>
              <a:t>…Or take them into consideration during analysis by placing it into a consistent format</a:t>
            </a:r>
          </a:p>
        </p:txBody>
      </p:sp>
    </p:spTree>
    <p:extLst>
      <p:ext uri="{BB962C8B-B14F-4D97-AF65-F5344CB8AC3E}">
        <p14:creationId xmlns:p14="http://schemas.microsoft.com/office/powerpoint/2010/main" val="6730683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to pre-process?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Two different methods</a:t>
            </a:r>
          </a:p>
          <a:p>
            <a:r>
              <a:rPr lang="en-GB" dirty="0" smtClean="0"/>
              <a:t>Manually</a:t>
            </a:r>
          </a:p>
          <a:p>
            <a:pPr lvl="1"/>
            <a:r>
              <a:rPr lang="en-GB" dirty="0" smtClean="0"/>
              <a:t>Time-consuming (Especially with large data)</a:t>
            </a:r>
          </a:p>
          <a:p>
            <a:pPr lvl="1"/>
            <a:r>
              <a:rPr lang="en-GB" dirty="0" smtClean="0"/>
              <a:t>Prone to introducing additional errors</a:t>
            </a:r>
          </a:p>
          <a:p>
            <a:r>
              <a:rPr lang="en-GB" dirty="0" smtClean="0"/>
              <a:t>Automation</a:t>
            </a:r>
          </a:p>
          <a:p>
            <a:pPr lvl="1"/>
            <a:r>
              <a:rPr lang="en-GB" dirty="0" smtClean="0"/>
              <a:t>Using a programming language (Python, C/C++, Java etc.) or a tool (</a:t>
            </a:r>
            <a:r>
              <a:rPr lang="en-GB" dirty="0" err="1" smtClean="0"/>
              <a:t>OpenRefine</a:t>
            </a:r>
            <a:r>
              <a:rPr lang="en-GB" dirty="0" smtClean="0"/>
              <a:t>) to automate the cleaning</a:t>
            </a:r>
          </a:p>
          <a:p>
            <a:pPr lvl="1"/>
            <a:r>
              <a:rPr lang="en-GB" dirty="0" smtClean="0"/>
              <a:t>Requires programming knowledge</a:t>
            </a:r>
          </a:p>
          <a:p>
            <a:pPr lvl="1"/>
            <a:r>
              <a:rPr lang="en-GB" dirty="0" smtClean="0"/>
              <a:t>Is faster and more efficient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67670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Data exploration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Once the data is in a complete and consistent format, we can then start the process of exploring the data</a:t>
            </a:r>
          </a:p>
          <a:p>
            <a:r>
              <a:rPr lang="en-GB" dirty="0" smtClean="0"/>
              <a:t>There are a number of tools we could use to analyse (or help analyse) the data</a:t>
            </a:r>
          </a:p>
          <a:p>
            <a:r>
              <a:rPr lang="en-GB" dirty="0" smtClean="0"/>
              <a:t>Some are open-source and free</a:t>
            </a:r>
          </a:p>
          <a:p>
            <a:r>
              <a:rPr lang="en-GB" dirty="0" smtClean="0"/>
              <a:t>Some are commercial but available within the University</a:t>
            </a:r>
          </a:p>
          <a:p>
            <a:r>
              <a:rPr lang="en-GB" dirty="0" smtClean="0"/>
              <a:t>Which one we use depends on the data we wish to analyse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38440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List of tools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dirty="0" smtClean="0"/>
              <a:t>Statistical Analysis</a:t>
            </a:r>
          </a:p>
          <a:p>
            <a:pPr lvl="1"/>
            <a:r>
              <a:rPr lang="en-GB" dirty="0" smtClean="0"/>
              <a:t>R</a:t>
            </a:r>
          </a:p>
          <a:p>
            <a:pPr lvl="1"/>
            <a:r>
              <a:rPr lang="en-GB" dirty="0" smtClean="0"/>
              <a:t>Excel</a:t>
            </a:r>
          </a:p>
          <a:p>
            <a:pPr lvl="1"/>
            <a:r>
              <a:rPr lang="en-GB" dirty="0" err="1" smtClean="0"/>
              <a:t>SciPy</a:t>
            </a:r>
            <a:endParaRPr lang="en-GB" dirty="0" smtClean="0"/>
          </a:p>
          <a:p>
            <a:pPr lvl="1"/>
            <a:endParaRPr lang="en-GB" dirty="0"/>
          </a:p>
          <a:p>
            <a:r>
              <a:rPr lang="en-GB" dirty="0" smtClean="0"/>
              <a:t>Data Classification/Clustering</a:t>
            </a:r>
          </a:p>
          <a:p>
            <a:pPr lvl="1"/>
            <a:r>
              <a:rPr lang="en-GB" dirty="0" err="1" smtClean="0"/>
              <a:t>Weka</a:t>
            </a:r>
            <a:endParaRPr lang="en-GB" dirty="0" smtClean="0"/>
          </a:p>
          <a:p>
            <a:pPr lvl="1"/>
            <a:endParaRPr lang="en-GB" dirty="0"/>
          </a:p>
          <a:p>
            <a:r>
              <a:rPr lang="en-GB" dirty="0" smtClean="0"/>
              <a:t>Topic/Document Modelling</a:t>
            </a:r>
          </a:p>
          <a:p>
            <a:pPr lvl="1"/>
            <a:r>
              <a:rPr lang="en-GB" dirty="0" smtClean="0"/>
              <a:t>Mallet</a:t>
            </a:r>
          </a:p>
          <a:p>
            <a:pPr lvl="1"/>
            <a:r>
              <a:rPr lang="en-GB" dirty="0" err="1" smtClean="0"/>
              <a:t>Wordle</a:t>
            </a:r>
            <a:endParaRPr lang="en-GB" dirty="0" smtClean="0"/>
          </a:p>
          <a:p>
            <a:pPr lvl="1"/>
            <a:endParaRPr lang="en-GB" dirty="0"/>
          </a:p>
          <a:p>
            <a:r>
              <a:rPr lang="en-GB" dirty="0" smtClean="0"/>
              <a:t>Data Organizers</a:t>
            </a:r>
          </a:p>
          <a:p>
            <a:pPr lvl="1"/>
            <a:r>
              <a:rPr lang="en-GB" dirty="0" smtClean="0"/>
              <a:t>Hadoop</a:t>
            </a:r>
          </a:p>
          <a:p>
            <a:pPr lvl="1"/>
            <a:r>
              <a:rPr lang="en-GB" dirty="0" err="1" smtClean="0"/>
              <a:t>MapReduce</a:t>
            </a:r>
            <a:endParaRPr lang="en-GB" dirty="0" smtClean="0"/>
          </a:p>
          <a:p>
            <a:pPr lvl="1"/>
            <a:r>
              <a:rPr lang="en-GB" dirty="0" err="1" smtClean="0"/>
              <a:t>OpenRefine</a:t>
            </a:r>
            <a:endParaRPr lang="en-GB" dirty="0" smtClean="0"/>
          </a:p>
          <a:p>
            <a:pPr lvl="1"/>
            <a:endParaRPr lang="en-GB" dirty="0"/>
          </a:p>
          <a:p>
            <a:r>
              <a:rPr lang="en-GB" dirty="0" smtClean="0"/>
              <a:t>This is just a small sample of a larger area. Explore!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52113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Tool description - excel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94560"/>
            <a:ext cx="8368048" cy="4024125"/>
          </a:xfrm>
        </p:spPr>
        <p:txBody>
          <a:bodyPr/>
          <a:lstStyle/>
          <a:p>
            <a:r>
              <a:rPr lang="en-GB" dirty="0" smtClean="0"/>
              <a:t>Excel is a spreadsheet application developed by Microsoft</a:t>
            </a:r>
          </a:p>
          <a:p>
            <a:r>
              <a:rPr lang="en-GB" dirty="0" smtClean="0"/>
              <a:t>Pros</a:t>
            </a:r>
          </a:p>
          <a:p>
            <a:pPr lvl="1"/>
            <a:r>
              <a:rPr lang="en-GB" dirty="0" smtClean="0"/>
              <a:t>Easy to visualise complex data</a:t>
            </a:r>
          </a:p>
          <a:p>
            <a:pPr lvl="1"/>
            <a:r>
              <a:rPr lang="en-GB" dirty="0" smtClean="0"/>
              <a:t>Easy to perform mathematical computations on segments of data</a:t>
            </a:r>
          </a:p>
          <a:p>
            <a:r>
              <a:rPr lang="en-GB" dirty="0" smtClean="0"/>
              <a:t>Cons</a:t>
            </a:r>
          </a:p>
          <a:p>
            <a:pPr lvl="1"/>
            <a:r>
              <a:rPr lang="en-GB" dirty="0" smtClean="0"/>
              <a:t>Commercial Software</a:t>
            </a:r>
          </a:p>
          <a:p>
            <a:pPr lvl="1"/>
            <a:r>
              <a:rPr lang="en-GB" dirty="0" smtClean="0"/>
              <a:t>Performance Impact on large datasets</a:t>
            </a:r>
          </a:p>
          <a:p>
            <a:pPr lvl="1"/>
            <a:r>
              <a:rPr lang="en-GB" dirty="0" smtClean="0"/>
              <a:t>Cannot reproduce all types of graphs</a:t>
            </a:r>
            <a:endParaRPr lang="en-GB" dirty="0"/>
          </a:p>
        </p:txBody>
      </p:sp>
      <p:pic>
        <p:nvPicPr>
          <p:cNvPr id="3074" name="Picture 2" descr="http://upload.wikimedia.org/wikipedia/commons/thumb/8/86/Microsoft_Excel_2013_logo.svg/110px-Microsoft_Excel_2013_logo.sv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0400" y="2194560"/>
            <a:ext cx="1505800" cy="1478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58130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Tool Description - </a:t>
            </a:r>
            <a:r>
              <a:rPr lang="en-GB" dirty="0" err="1" smtClean="0"/>
              <a:t>Weka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94560"/>
            <a:ext cx="8702899" cy="4024125"/>
          </a:xfrm>
        </p:spPr>
        <p:txBody>
          <a:bodyPr/>
          <a:lstStyle/>
          <a:p>
            <a:r>
              <a:rPr lang="en-GB" dirty="0" err="1" smtClean="0"/>
              <a:t>Weka</a:t>
            </a:r>
            <a:r>
              <a:rPr lang="en-GB" dirty="0" smtClean="0"/>
              <a:t> is a collection of machine learning tools that run in Java and developed by the University of Waikato</a:t>
            </a:r>
          </a:p>
          <a:p>
            <a:r>
              <a:rPr lang="en-GB" dirty="0" smtClean="0"/>
              <a:t>Pros</a:t>
            </a:r>
          </a:p>
          <a:p>
            <a:pPr lvl="1"/>
            <a:r>
              <a:rPr lang="en-GB" dirty="0" smtClean="0"/>
              <a:t>Easy to run classification problems</a:t>
            </a:r>
          </a:p>
          <a:p>
            <a:pPr lvl="1"/>
            <a:r>
              <a:rPr lang="en-GB" dirty="0" smtClean="0"/>
              <a:t>Can perform simple visualisations</a:t>
            </a:r>
          </a:p>
          <a:p>
            <a:r>
              <a:rPr lang="en-GB" dirty="0" smtClean="0"/>
              <a:t>Cons</a:t>
            </a:r>
          </a:p>
          <a:p>
            <a:pPr lvl="1"/>
            <a:r>
              <a:rPr lang="en-GB" dirty="0" smtClean="0"/>
              <a:t>Difficult file format</a:t>
            </a:r>
          </a:p>
          <a:p>
            <a:pPr lvl="1"/>
            <a:r>
              <a:rPr lang="en-GB" dirty="0" smtClean="0"/>
              <a:t>Lack of visualisation tools</a:t>
            </a:r>
          </a:p>
          <a:p>
            <a:pPr lvl="1"/>
            <a:r>
              <a:rPr lang="en-GB" dirty="0" smtClean="0"/>
              <a:t>Difficult for document classification</a:t>
            </a:r>
          </a:p>
        </p:txBody>
      </p:sp>
      <p:pic>
        <p:nvPicPr>
          <p:cNvPr id="5122" name="Picture 2" descr="http://upload.wikimedia.org/wikipedia/commons/0/07/Weka_%28software%29_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1996" y="2194560"/>
            <a:ext cx="2466649" cy="1295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12103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visualisation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order to reveal our findings to a wider audience easily and effectively, we must be able to visualise them</a:t>
            </a:r>
          </a:p>
          <a:p>
            <a:r>
              <a:rPr lang="en-GB" dirty="0" smtClean="0"/>
              <a:t>Several of the tools listed previously have the ability to display a multitude of graphs and tables</a:t>
            </a:r>
          </a:p>
          <a:p>
            <a:pPr lvl="1"/>
            <a:r>
              <a:rPr lang="en-GB" dirty="0" smtClean="0"/>
              <a:t>WEKA</a:t>
            </a:r>
          </a:p>
          <a:p>
            <a:pPr lvl="1"/>
            <a:r>
              <a:rPr lang="en-GB" dirty="0" smtClean="0"/>
              <a:t>Excel</a:t>
            </a:r>
          </a:p>
          <a:p>
            <a:pPr lvl="1"/>
            <a:r>
              <a:rPr lang="en-GB" dirty="0" smtClean="0"/>
              <a:t>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5100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Tool description - </a:t>
            </a:r>
            <a:r>
              <a:rPr lang="en-GB" dirty="0" err="1" smtClean="0"/>
              <a:t>wordle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94560"/>
            <a:ext cx="8393806" cy="4024125"/>
          </a:xfrm>
        </p:spPr>
        <p:txBody>
          <a:bodyPr/>
          <a:lstStyle/>
          <a:p>
            <a:r>
              <a:rPr lang="en-GB" dirty="0" err="1" smtClean="0"/>
              <a:t>Wordle</a:t>
            </a:r>
            <a:r>
              <a:rPr lang="en-GB" dirty="0" smtClean="0"/>
              <a:t> is a tool used to generate word clouds from segments of text.</a:t>
            </a:r>
          </a:p>
          <a:p>
            <a:r>
              <a:rPr lang="en-GB" dirty="0" smtClean="0"/>
              <a:t>Advantages</a:t>
            </a:r>
          </a:p>
          <a:p>
            <a:pPr lvl="1"/>
            <a:r>
              <a:rPr lang="en-GB" dirty="0" smtClean="0"/>
              <a:t>Easily visualise frequent word usage in areas of text</a:t>
            </a:r>
          </a:p>
          <a:p>
            <a:pPr lvl="1"/>
            <a:r>
              <a:rPr lang="en-GB" dirty="0" smtClean="0"/>
              <a:t>Easy to import</a:t>
            </a:r>
          </a:p>
          <a:p>
            <a:r>
              <a:rPr lang="en-GB" dirty="0" smtClean="0"/>
              <a:t>Disadvantages</a:t>
            </a:r>
          </a:p>
          <a:p>
            <a:pPr lvl="1"/>
            <a:r>
              <a:rPr lang="en-GB" dirty="0" smtClean="0"/>
              <a:t>Limited usage</a:t>
            </a:r>
          </a:p>
          <a:p>
            <a:pPr lvl="1"/>
            <a:r>
              <a:rPr lang="en-GB" dirty="0" smtClean="0"/>
              <a:t>Difficult to visualise numerical word usage</a:t>
            </a:r>
            <a:endParaRPr lang="en-GB" dirty="0"/>
          </a:p>
        </p:txBody>
      </p:sp>
      <p:pic>
        <p:nvPicPr>
          <p:cNvPr id="7170" name="Picture 2" descr="Wordle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7744" y="2194560"/>
            <a:ext cx="2278456" cy="741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32039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visualisation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order to reveal our findings to a wider audience easily and effectively, we must be able to visualise them</a:t>
            </a:r>
          </a:p>
          <a:p>
            <a:r>
              <a:rPr lang="en-GB" dirty="0" smtClean="0"/>
              <a:t>Several of the tools listed previously have the ability to display a multitude of graphs and tables</a:t>
            </a:r>
          </a:p>
          <a:p>
            <a:pPr lvl="1"/>
            <a:r>
              <a:rPr lang="en-GB" dirty="0" smtClean="0"/>
              <a:t>WEKA</a:t>
            </a:r>
          </a:p>
          <a:p>
            <a:pPr lvl="1"/>
            <a:r>
              <a:rPr lang="en-GB" dirty="0" smtClean="0"/>
              <a:t>Excel</a:t>
            </a:r>
          </a:p>
          <a:p>
            <a:pPr lvl="1"/>
            <a:r>
              <a:rPr lang="en-GB" dirty="0" smtClean="0"/>
              <a:t>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51737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6012" y="603321"/>
            <a:ext cx="9905998" cy="1478570"/>
          </a:xfrm>
        </p:spPr>
        <p:txBody>
          <a:bodyPr/>
          <a:lstStyle/>
          <a:p>
            <a:r>
              <a:rPr lang="en-GB" dirty="0" smtClean="0"/>
              <a:t>Visualisation Example – Collisions </a:t>
            </a:r>
            <a:endParaRPr lang="en-GB" dirty="0"/>
          </a:p>
        </p:txBody>
      </p:sp>
      <p:pic>
        <p:nvPicPr>
          <p:cNvPr id="5" name="Picture 4"/>
          <p:cNvPicPr/>
          <p:nvPr/>
        </p:nvPicPr>
        <p:blipFill rotWithShape="1">
          <a:blip r:embed="rId3"/>
          <a:srcRect l="-144" t="15263" r="26722" b="12455"/>
          <a:stretch/>
        </p:blipFill>
        <p:spPr bwMode="auto">
          <a:xfrm rot="5400000" flipH="1">
            <a:off x="2033883" y="2523738"/>
            <a:ext cx="4090306" cy="320661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/>
          <p:cNvPicPr/>
          <p:nvPr/>
        </p:nvPicPr>
        <p:blipFill rotWithShape="1">
          <a:blip r:embed="rId4"/>
          <a:srcRect t="17800" r="26455" b="8460"/>
          <a:stretch/>
        </p:blipFill>
        <p:spPr bwMode="auto">
          <a:xfrm rot="5400000" flipH="1">
            <a:off x="5876858" y="2660129"/>
            <a:ext cx="4090306" cy="293383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62575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5671" y="767443"/>
            <a:ext cx="9047615" cy="109830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Visualisation Example – </a:t>
            </a:r>
            <a:r>
              <a:rPr lang="en-GB" dirty="0" err="1" smtClean="0"/>
              <a:t>uk</a:t>
            </a:r>
            <a:r>
              <a:rPr lang="en-GB" dirty="0" smtClean="0"/>
              <a:t> budget</a:t>
            </a:r>
            <a:endParaRPr lang="en-GB" dirty="0"/>
          </a:p>
        </p:txBody>
      </p:sp>
      <p:pic>
        <p:nvPicPr>
          <p:cNvPr id="1026" name="Picture 2" descr="C:\Users\James\Downloads\Budget201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187" y="2452532"/>
            <a:ext cx="4264477" cy="329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ames\Downloads\Budget2014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4908" y="2397858"/>
            <a:ext cx="4335235" cy="3349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61556" y="1865745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2013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8426917" y="1865745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2014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1963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Document analysis tools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Numbers are not the only things which can be analysed</a:t>
            </a:r>
          </a:p>
          <a:p>
            <a:r>
              <a:rPr lang="en-GB" dirty="0" smtClean="0"/>
              <a:t>Segments of texts hold information which could be valued for knowledge or profit</a:t>
            </a:r>
          </a:p>
          <a:p>
            <a:pPr lvl="1"/>
            <a:r>
              <a:rPr lang="en-GB" dirty="0" smtClean="0"/>
              <a:t>Detecting trends on social networking sites (Twitter, Facebook)</a:t>
            </a:r>
          </a:p>
          <a:p>
            <a:pPr lvl="1"/>
            <a:r>
              <a:rPr lang="en-GB" dirty="0" smtClean="0"/>
              <a:t>Analysing unknown texts to investigate potential authors/genres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16929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Definition of BUSINESS INTELLIGENCE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BI is an umbrella term that combines architectures, tools, databases, analytical tools, applications, and methodologies</a:t>
            </a:r>
          </a:p>
          <a:p>
            <a:r>
              <a:rPr lang="en-US" sz="2800" dirty="0" smtClean="0"/>
              <a:t>BI's </a:t>
            </a:r>
            <a:r>
              <a:rPr lang="en-US" sz="2800" dirty="0"/>
              <a:t>major objective </a:t>
            </a:r>
            <a:r>
              <a:rPr lang="en-US" sz="2800" b="1" dirty="0"/>
              <a:t>is to enable easy access to data (and models) to provide business managers with the ability to conduct analysis</a:t>
            </a:r>
          </a:p>
          <a:p>
            <a:r>
              <a:rPr lang="en-US" sz="2800" dirty="0"/>
              <a:t>BI helps </a:t>
            </a:r>
            <a:r>
              <a:rPr lang="en-US" sz="2800" i="1" dirty="0"/>
              <a:t>transform</a:t>
            </a:r>
            <a:r>
              <a:rPr lang="en-US" sz="2800" dirty="0"/>
              <a:t> data, to information (and knowledge), to decisions, and finally to action</a:t>
            </a:r>
          </a:p>
        </p:txBody>
      </p:sp>
    </p:spTree>
    <p:extLst>
      <p:ext uri="{BB962C8B-B14F-4D97-AF65-F5344CB8AC3E}">
        <p14:creationId xmlns:p14="http://schemas.microsoft.com/office/powerpoint/2010/main" val="3834306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Business Intelligence:</a:t>
            </a:r>
          </a:p>
          <a:p>
            <a:pPr lvl="1"/>
            <a:r>
              <a:rPr lang="en-GB" dirty="0" smtClean="0"/>
              <a:t>https</a:t>
            </a:r>
            <a:r>
              <a:rPr lang="en-GB" dirty="0"/>
              <a:t>://www.youtube.com/watch?v=hDJdkcdG1iA</a:t>
            </a:r>
          </a:p>
        </p:txBody>
      </p:sp>
    </p:spTree>
    <p:extLst>
      <p:ext uri="{BB962C8B-B14F-4D97-AF65-F5344CB8AC3E}">
        <p14:creationId xmlns:p14="http://schemas.microsoft.com/office/powerpoint/2010/main" val="244844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Analytics Overview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1600201"/>
            <a:ext cx="5827824" cy="4808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2188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Give an example of how data analysis could help:</a:t>
            </a:r>
          </a:p>
          <a:p>
            <a:pPr lvl="1"/>
            <a:r>
              <a:rPr lang="en-GB" dirty="0" smtClean="0"/>
              <a:t>HR</a:t>
            </a:r>
          </a:p>
          <a:p>
            <a:pPr lvl="1"/>
            <a:r>
              <a:rPr lang="en-GB" dirty="0" smtClean="0"/>
              <a:t>Marketing</a:t>
            </a:r>
          </a:p>
          <a:p>
            <a:pPr lvl="1"/>
            <a:r>
              <a:rPr lang="en-GB" dirty="0" smtClean="0"/>
              <a:t>Accounting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1345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Where is the data coming from?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Internal</a:t>
            </a:r>
          </a:p>
          <a:p>
            <a:pPr lvl="1"/>
            <a:r>
              <a:rPr lang="en-GB" dirty="0" smtClean="0"/>
              <a:t>Employee data</a:t>
            </a:r>
          </a:p>
          <a:p>
            <a:pPr lvl="1"/>
            <a:r>
              <a:rPr lang="en-GB" dirty="0" smtClean="0"/>
              <a:t>Financial data</a:t>
            </a:r>
          </a:p>
          <a:p>
            <a:pPr lvl="1"/>
            <a:r>
              <a:rPr lang="en-GB" dirty="0" smtClean="0"/>
              <a:t>Marketing/sales/customer data</a:t>
            </a:r>
          </a:p>
          <a:p>
            <a:pPr lvl="1"/>
            <a:endParaRPr lang="en-GB" dirty="0"/>
          </a:p>
          <a:p>
            <a:r>
              <a:rPr lang="en-GB" dirty="0" smtClean="0"/>
              <a:t>External Data</a:t>
            </a:r>
          </a:p>
          <a:p>
            <a:pPr lvl="1"/>
            <a:r>
              <a:rPr lang="en-GB" dirty="0" smtClean="0"/>
              <a:t>PESTEL Data</a:t>
            </a:r>
          </a:p>
          <a:p>
            <a:pPr lvl="1"/>
            <a:r>
              <a:rPr lang="en-GB" dirty="0" smtClean="0"/>
              <a:t>Market Data</a:t>
            </a:r>
          </a:p>
          <a:p>
            <a:pPr lvl="1"/>
            <a:r>
              <a:rPr lang="en-GB" dirty="0" smtClean="0"/>
              <a:t>Competitor data</a:t>
            </a:r>
          </a:p>
          <a:p>
            <a:pPr lvl="1"/>
            <a:r>
              <a:rPr lang="en-GB" dirty="0" smtClean="0"/>
              <a:t>Weather…..</a:t>
            </a:r>
          </a:p>
          <a:p>
            <a:pPr lvl="1"/>
            <a:endParaRPr lang="en-GB" dirty="0" smtClean="0"/>
          </a:p>
          <a:p>
            <a:pPr lvl="1"/>
            <a:endParaRPr lang="en-GB" dirty="0" smtClean="0"/>
          </a:p>
          <a:p>
            <a:endParaRPr lang="en-GB" dirty="0" smtClean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9926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 to Big Data Analytics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Big Data?</a:t>
            </a:r>
          </a:p>
          <a:p>
            <a:pPr lvl="1"/>
            <a:r>
              <a:rPr lang="en-US" dirty="0" smtClean="0"/>
              <a:t>Not just big!</a:t>
            </a:r>
          </a:p>
          <a:p>
            <a:pPr lvl="1"/>
            <a:r>
              <a:rPr lang="en-US" dirty="0" smtClean="0"/>
              <a:t>Volume </a:t>
            </a:r>
          </a:p>
          <a:p>
            <a:pPr lvl="1"/>
            <a:r>
              <a:rPr lang="en-US" dirty="0" smtClean="0"/>
              <a:t>Variety</a:t>
            </a:r>
          </a:p>
          <a:p>
            <a:pPr lvl="1"/>
            <a:r>
              <a:rPr lang="en-US" dirty="0" smtClean="0"/>
              <a:t>Velocity</a:t>
            </a:r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pPr lvl="1"/>
            <a:r>
              <a:rPr lang="en-US" dirty="0">
                <a:hlinkClick r:id="rId2"/>
              </a:rPr>
              <a:t>http://www.forbes.com/sites/bernardmarr/2016/01/26/how-big-data-and-analytics-changing-hotels-and-the-hospitality-industry/#</a:t>
            </a:r>
            <a:r>
              <a:rPr lang="en-US" dirty="0" smtClean="0">
                <a:hlinkClick r:id="rId2"/>
              </a:rPr>
              <a:t>6b2229644b39</a:t>
            </a:r>
            <a:endParaRPr lang="en-US" dirty="0" smtClean="0"/>
          </a:p>
          <a:p>
            <a:pPr lvl="1"/>
            <a:endParaRPr lang="en-US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2057400"/>
            <a:ext cx="5388184" cy="2248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4936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01D17D"/>
      </a:accent1>
      <a:accent2>
        <a:srgbClr val="84C72A"/>
      </a:accent2>
      <a:accent3>
        <a:srgbClr val="E1D126"/>
      </a:accent3>
      <a:accent4>
        <a:srgbClr val="E29932"/>
      </a:accent4>
      <a:accent5>
        <a:srgbClr val="E56526"/>
      </a:accent5>
      <a:accent6>
        <a:srgbClr val="D63731"/>
      </a:accent6>
      <a:hlink>
        <a:srgbClr val="35FA7F"/>
      </a:hlink>
      <a:folHlink>
        <a:srgbClr val="BAFC85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2B2A868B-6BC2-4B3E-98B9-1258F41035D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Vapor Trail</Template>
  <TotalTime>1226</TotalTime>
  <Words>1115</Words>
  <Application>Microsoft Office PowerPoint</Application>
  <PresentationFormat>Widescreen</PresentationFormat>
  <Paragraphs>211</Paragraphs>
  <Slides>30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Century Gothic</vt:lpstr>
      <vt:lpstr>Vapor Trail</vt:lpstr>
      <vt:lpstr>Data Handling and Business Intelligence M5X00842</vt:lpstr>
      <vt:lpstr>Lesson Plan</vt:lpstr>
      <vt:lpstr>Module overview</vt:lpstr>
      <vt:lpstr>PowerPoint Presentation</vt:lpstr>
      <vt:lpstr>homework</vt:lpstr>
      <vt:lpstr>What is Data Analysis?</vt:lpstr>
      <vt:lpstr>PowerPoint Presentation</vt:lpstr>
      <vt:lpstr>How do we perform it?</vt:lpstr>
      <vt:lpstr>An example</vt:lpstr>
      <vt:lpstr>More simple examples</vt:lpstr>
      <vt:lpstr>PowerPoint Presentation</vt:lpstr>
      <vt:lpstr>So what do we do?</vt:lpstr>
      <vt:lpstr>Why pre-process?</vt:lpstr>
      <vt:lpstr>How to pre-process?</vt:lpstr>
      <vt:lpstr>Data exploration</vt:lpstr>
      <vt:lpstr>List of tools</vt:lpstr>
      <vt:lpstr>Tool description - excel</vt:lpstr>
      <vt:lpstr>Tool Description - Weka</vt:lpstr>
      <vt:lpstr>visualisation</vt:lpstr>
      <vt:lpstr>Tool description - wordle</vt:lpstr>
      <vt:lpstr>visualisation</vt:lpstr>
      <vt:lpstr>Visualisation Example – Collisions </vt:lpstr>
      <vt:lpstr>Visualisation Example – uk budget</vt:lpstr>
      <vt:lpstr>Document analysis tools</vt:lpstr>
      <vt:lpstr>Definition of BUSINESS INTELLIGENCE</vt:lpstr>
      <vt:lpstr>PowerPoint Presentation</vt:lpstr>
      <vt:lpstr>Analytics Overview</vt:lpstr>
      <vt:lpstr>PowerPoint Presentation</vt:lpstr>
      <vt:lpstr>Where is the data coming from?</vt:lpstr>
      <vt:lpstr>Introduction to Big Data Analytics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Data Analytics for Business</dc:title>
  <dc:creator>RMullins</dc:creator>
  <cp:lastModifiedBy>Thomas, Christopher (Business)</cp:lastModifiedBy>
  <cp:revision>52</cp:revision>
  <dcterms:created xsi:type="dcterms:W3CDTF">2014-10-27T11:32:28Z</dcterms:created>
  <dcterms:modified xsi:type="dcterms:W3CDTF">2018-01-30T10:36:12Z</dcterms:modified>
</cp:coreProperties>
</file>