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40.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78" r:id="rId4"/>
    <p:sldId id="288" r:id="rId5"/>
    <p:sldId id="260" r:id="rId6"/>
    <p:sldId id="261" r:id="rId7"/>
    <p:sldId id="270" r:id="rId8"/>
    <p:sldId id="276" r:id="rId9"/>
    <p:sldId id="262" r:id="rId10"/>
    <p:sldId id="286" r:id="rId11"/>
    <p:sldId id="267" r:id="rId12"/>
    <p:sldId id="268" r:id="rId13"/>
    <p:sldId id="269" r:id="rId14"/>
    <p:sldId id="263" r:id="rId15"/>
    <p:sldId id="280" r:id="rId16"/>
    <p:sldId id="271" r:id="rId17"/>
    <p:sldId id="273" r:id="rId18"/>
    <p:sldId id="272" r:id="rId19"/>
    <p:sldId id="264" r:id="rId20"/>
    <p:sldId id="275" r:id="rId21"/>
    <p:sldId id="282" r:id="rId22"/>
    <p:sldId id="277" r:id="rId23"/>
    <p:sldId id="265" r:id="rId24"/>
    <p:sldId id="28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79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2732770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574494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E415DC-4729-4C60-B8CC-A6A02393EEE7}"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245214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6E415DC-4729-4C60-B8CC-A6A02393EEE7}"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424710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6E415DC-4729-4C60-B8CC-A6A02393EEE7}"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40304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E415DC-4729-4C60-B8CC-A6A02393EEE7}"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772342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E415DC-4729-4C60-B8CC-A6A02393EEE7}"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126231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E415DC-4729-4C60-B8CC-A6A02393EEE7}"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1955375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E415DC-4729-4C60-B8CC-A6A02393EEE7}"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866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66505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519200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E415DC-4729-4C60-B8CC-A6A02393EEE7}" type="datetimeFigureOut">
              <a:rPr lang="en-GB" smtClean="0"/>
              <a:t>25/01/2024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F15453-13D5-432E-B2BC-DE6F7750219A}" type="slidenum">
              <a:rPr lang="en-GB" smtClean="0"/>
              <a:t>‹#›</a:t>
            </a:fld>
            <a:endParaRPr lang="en-GB"/>
          </a:p>
        </p:txBody>
      </p:sp>
    </p:spTree>
    <p:extLst>
      <p:ext uri="{BB962C8B-B14F-4D97-AF65-F5344CB8AC3E}">
        <p14:creationId xmlns:p14="http://schemas.microsoft.com/office/powerpoint/2010/main" val="2853574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hyperlink" Target="https://en.wikipedia.org/wiki/Management_cybernetics" TargetMode="External"/><Relationship Id="rId7" Type="http://schemas.openxmlformats.org/officeDocument/2006/relationships/image" Target="../media/image26.jpg"/><Relationship Id="rId2" Type="http://schemas.openxmlformats.org/officeDocument/2006/relationships/hyperlink" Target="https://en.wikipedia.org/wiki/Stafford_Beer" TargetMode="Externa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proutistuniversal.inf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4.xml"/><Relationship Id="rId5" Type="http://schemas.openxmlformats.org/officeDocument/2006/relationships/image" Target="../media/image32.jpg"/><Relationship Id="rId4" Type="http://schemas.openxmlformats.org/officeDocument/2006/relationships/image" Target="../media/image31.jpg"/></Relationships>
</file>

<file path=ppt/slides/_rels/slide1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image" Target="../media/image40.jpg"/><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1800" dirty="0"/>
            </a:br>
            <a:br>
              <a:rPr lang="en-GB" sz="1800" dirty="0"/>
            </a:br>
            <a:br>
              <a:rPr lang="en-GB" sz="1800" dirty="0"/>
            </a:br>
            <a:br>
              <a:rPr lang="en-GB" sz="1800" dirty="0"/>
            </a:br>
            <a:r>
              <a:rPr lang="en-GB" sz="1800" dirty="0"/>
              <a:t>Sustainable Development in an Era of Globalisation? HPAN4008 Part 8</a:t>
            </a:r>
            <a:br>
              <a:rPr lang="en-GB" sz="1800" dirty="0"/>
            </a:br>
            <a:r>
              <a:rPr lang="en-GB" sz="4000" b="1" dirty="0"/>
              <a:t>Models and Theories of World Order and Economic Development</a:t>
            </a:r>
            <a:br>
              <a:rPr lang="en-GB" sz="3200" dirty="0"/>
            </a:br>
            <a:endParaRPr lang="en-GB" sz="32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1792951"/>
            <a:ext cx="5544616" cy="4306079"/>
          </a:xfrm>
        </p:spPr>
      </p:pic>
    </p:spTree>
    <p:extLst>
      <p:ext uri="{BB962C8B-B14F-4D97-AF65-F5344CB8AC3E}">
        <p14:creationId xmlns:p14="http://schemas.microsoft.com/office/powerpoint/2010/main" val="326530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b="1" dirty="0"/>
              <a:t>A quick Review:</a:t>
            </a:r>
            <a:br>
              <a:rPr lang="en-GB" sz="3600" b="1" dirty="0"/>
            </a:br>
            <a:r>
              <a:rPr lang="en-GB" b="1" dirty="0"/>
              <a:t>Colonial and Post-Colonial Worlds</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51520" y="1524951"/>
            <a:ext cx="4038600" cy="1771315"/>
          </a:xfrm>
        </p:spPr>
      </p:pic>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47069" y="4365104"/>
            <a:ext cx="4038600" cy="2055198"/>
          </a:xfr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5250" y="2132856"/>
            <a:ext cx="4699198" cy="3168352"/>
          </a:xfrm>
          <a:prstGeom prst="rect">
            <a:avLst/>
          </a:prstGeom>
          <a:ln>
            <a:solidFill>
              <a:srgbClr val="00B050"/>
            </a:solidFill>
          </a:ln>
        </p:spPr>
      </p:pic>
    </p:spTree>
    <p:extLst>
      <p:ext uri="{BB962C8B-B14F-4D97-AF65-F5344CB8AC3E}">
        <p14:creationId xmlns:p14="http://schemas.microsoft.com/office/powerpoint/2010/main" val="4247659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idea of Neo-Colonialism</a:t>
            </a:r>
          </a:p>
        </p:txBody>
      </p:sp>
      <p:sp>
        <p:nvSpPr>
          <p:cNvPr id="3" name="Content Placeholder 2"/>
          <p:cNvSpPr>
            <a:spLocks noGrp="1"/>
          </p:cNvSpPr>
          <p:nvPr>
            <p:ph idx="1"/>
          </p:nvPr>
        </p:nvSpPr>
        <p:spPr/>
        <p:txBody>
          <a:bodyPr/>
          <a:lstStyle/>
          <a:p>
            <a:pPr marL="0" indent="0">
              <a:buNone/>
            </a:pPr>
            <a:r>
              <a:rPr lang="en-GB" sz="1400" b="1" dirty="0"/>
              <a:t>“The neo-colonialism of today represents imperialism in its final and perhaps most dangerous stage…In place of colonialism as the main instrument of imperialism we have today neo-colonialism.</a:t>
            </a:r>
          </a:p>
          <a:p>
            <a:pPr marL="0" indent="0">
              <a:buNone/>
            </a:pPr>
            <a:r>
              <a:rPr lang="en-GB" sz="1400" b="1" dirty="0"/>
              <a:t>  The essence of neo-colonialism is that the State which is subject to it is, in theory, independent and has all the outward trappings of international sovereignty. In reality its economic system and thus its political policy is directed from outside.”</a:t>
            </a:r>
          </a:p>
          <a:p>
            <a:pPr marL="0" indent="0">
              <a:buNone/>
            </a:pPr>
            <a:endParaRPr lang="en-GB" sz="1400" i="1" dirty="0"/>
          </a:p>
          <a:p>
            <a:pPr marL="0" indent="0">
              <a:buNone/>
            </a:pPr>
            <a:r>
              <a:rPr lang="en-GB" sz="1400" i="1" dirty="0"/>
              <a:t>Introduction</a:t>
            </a:r>
            <a:r>
              <a:rPr lang="en-GB" sz="1400" dirty="0"/>
              <a:t> </a:t>
            </a:r>
            <a:r>
              <a:rPr lang="en-GB" sz="1400" dirty="0" err="1"/>
              <a:t>p.ix</a:t>
            </a:r>
            <a:r>
              <a:rPr lang="en-GB" sz="1400" dirty="0"/>
              <a:t> in Nkrumah, K., 1965. </a:t>
            </a:r>
            <a:r>
              <a:rPr lang="en-GB" sz="1400" i="1" dirty="0"/>
              <a:t>Neo-Colonialism: The Last Stage of Imperialism</a:t>
            </a:r>
            <a:r>
              <a:rPr lang="en-GB" sz="1400" dirty="0"/>
              <a:t>. London: Heinemann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796" y="4389859"/>
            <a:ext cx="2537758" cy="186992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12" y="3411845"/>
            <a:ext cx="2404145" cy="189547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5821" y="4516712"/>
            <a:ext cx="2628900" cy="1743075"/>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9762" y="3447300"/>
            <a:ext cx="2041997" cy="2815751"/>
          </a:xfrm>
          <a:prstGeom prst="rect">
            <a:avLst/>
          </a:prstGeom>
        </p:spPr>
      </p:pic>
    </p:spTree>
    <p:extLst>
      <p:ext uri="{BB962C8B-B14F-4D97-AF65-F5344CB8AC3E}">
        <p14:creationId xmlns:p14="http://schemas.microsoft.com/office/powerpoint/2010/main" val="355210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The idea of “Pan-Africanism”:</a:t>
            </a:r>
            <a:br>
              <a:rPr lang="en-GB" sz="3600" b="1" dirty="0"/>
            </a:br>
            <a:r>
              <a:rPr lang="en-GB" sz="3200" b="1" dirty="0"/>
              <a:t>Afro-American, Caribbean and African thinkers</a:t>
            </a:r>
          </a:p>
        </p:txBody>
      </p:sp>
      <p:sp>
        <p:nvSpPr>
          <p:cNvPr id="3" name="Content Placeholder 2"/>
          <p:cNvSpPr>
            <a:spLocks noGrp="1"/>
          </p:cNvSpPr>
          <p:nvPr>
            <p:ph idx="1"/>
          </p:nvPr>
        </p:nvSpPr>
        <p:spPr/>
        <p:txBody>
          <a:bodyPr>
            <a:normAutofit fontScale="55000" lnSpcReduction="20000"/>
          </a:bodyPr>
          <a:lstStyle/>
          <a:p>
            <a:r>
              <a:rPr lang="en-GB" sz="2800" dirty="0"/>
              <a:t>Henry Sylvester-Williams (1869-1911): Trinidad</a:t>
            </a:r>
          </a:p>
          <a:p>
            <a:r>
              <a:rPr lang="en-GB" sz="2800" dirty="0"/>
              <a:t>WEB Du Bois (1868-1963): USA</a:t>
            </a:r>
          </a:p>
          <a:p>
            <a:r>
              <a:rPr lang="en-GB" sz="2800" dirty="0"/>
              <a:t>Marcus Garvey (1887-1940): USA: The Black Star Line</a:t>
            </a:r>
          </a:p>
          <a:p>
            <a:endParaRPr lang="en-GB" sz="2800" dirty="0"/>
          </a:p>
          <a:p>
            <a:r>
              <a:rPr lang="en-GB" sz="2800" dirty="0"/>
              <a:t>George </a:t>
            </a:r>
            <a:r>
              <a:rPr lang="en-GB" sz="2800" dirty="0" err="1"/>
              <a:t>Padmore</a:t>
            </a:r>
            <a:r>
              <a:rPr lang="en-GB" sz="2800" dirty="0"/>
              <a:t> (1903-1959): Trinidad</a:t>
            </a:r>
          </a:p>
          <a:p>
            <a:r>
              <a:rPr lang="en-GB" sz="2800" dirty="0"/>
              <a:t>CLR James (1901-1989): Trinidad</a:t>
            </a:r>
          </a:p>
          <a:p>
            <a:r>
              <a:rPr lang="en-GB" sz="2800" dirty="0"/>
              <a:t>Amy </a:t>
            </a:r>
            <a:r>
              <a:rPr lang="en-GB" sz="2800" dirty="0" err="1"/>
              <a:t>Ashwood</a:t>
            </a:r>
            <a:r>
              <a:rPr lang="en-GB" sz="2800" dirty="0"/>
              <a:t> Garvey (1897-1969): Jamaica</a:t>
            </a:r>
          </a:p>
          <a:p>
            <a:r>
              <a:rPr lang="en-GB" sz="2800" dirty="0" err="1"/>
              <a:t>Jomo</a:t>
            </a:r>
            <a:r>
              <a:rPr lang="en-GB" sz="2800" dirty="0"/>
              <a:t> Kenyatta (1891-1978): Kenya</a:t>
            </a:r>
          </a:p>
          <a:p>
            <a:r>
              <a:rPr lang="en-GB" sz="2800" dirty="0"/>
              <a:t>Kwame Nkrumah (1909-1972): Gold Coast/Ghana</a:t>
            </a:r>
          </a:p>
          <a:p>
            <a:r>
              <a:rPr lang="en-GB" sz="2800" dirty="0"/>
              <a:t>Chris Braithwaite (1885-1944): Barbados  </a:t>
            </a:r>
          </a:p>
          <a:p>
            <a:endParaRPr lang="en-GB" sz="2800" dirty="0"/>
          </a:p>
          <a:p>
            <a:r>
              <a:rPr lang="en-GB" sz="2800" dirty="0" err="1"/>
              <a:t>Aimé</a:t>
            </a:r>
            <a:r>
              <a:rPr lang="en-GB" sz="2800" dirty="0"/>
              <a:t> </a:t>
            </a:r>
            <a:r>
              <a:rPr lang="en-GB" sz="2800" dirty="0" err="1"/>
              <a:t>Césaire</a:t>
            </a:r>
            <a:r>
              <a:rPr lang="en-GB" sz="2800" dirty="0"/>
              <a:t> (1913-2008)                                                                                  </a:t>
            </a:r>
            <a:r>
              <a:rPr lang="en-GB" sz="2800" b="1" i="1" dirty="0"/>
              <a:t>Marcus Garvey (above)</a:t>
            </a:r>
          </a:p>
          <a:p>
            <a:r>
              <a:rPr lang="en-GB" sz="2800" dirty="0"/>
              <a:t>Frantz Fanon (1925-1961)                                                                                            </a:t>
            </a:r>
            <a:r>
              <a:rPr lang="en-GB" sz="2800" b="1" i="1" dirty="0"/>
              <a:t>Julius </a:t>
            </a:r>
            <a:r>
              <a:rPr lang="en-GB" sz="2800" b="1" i="1" dirty="0" err="1"/>
              <a:t>Nyerere</a:t>
            </a:r>
            <a:r>
              <a:rPr lang="en-GB" sz="2800" b="1" i="1" dirty="0"/>
              <a:t> (below)</a:t>
            </a:r>
            <a:r>
              <a:rPr lang="en-GB" sz="2800" dirty="0"/>
              <a:t>              </a:t>
            </a:r>
          </a:p>
          <a:p>
            <a:r>
              <a:rPr lang="en-GB" sz="2800" dirty="0"/>
              <a:t>Julius </a:t>
            </a:r>
            <a:r>
              <a:rPr lang="en-GB" sz="2800" dirty="0" err="1"/>
              <a:t>Nyerere</a:t>
            </a:r>
            <a:r>
              <a:rPr lang="en-GB" sz="2800" dirty="0"/>
              <a:t> (1922-1999): Tanganyika/Tanzania: </a:t>
            </a:r>
            <a:r>
              <a:rPr lang="en-GB" sz="2800" dirty="0" err="1"/>
              <a:t>Ujamaa</a:t>
            </a:r>
            <a:endParaRPr lang="en-GB" sz="2800" dirty="0"/>
          </a:p>
          <a:p>
            <a:r>
              <a:rPr lang="en-GB" sz="2800" dirty="0" err="1"/>
              <a:t>Amilcar</a:t>
            </a:r>
            <a:r>
              <a:rPr lang="en-GB" sz="2800" dirty="0"/>
              <a:t> Cabral (1924-1973): Guinea-Bissau/Cape Verde</a:t>
            </a:r>
          </a:p>
          <a:p>
            <a:r>
              <a:rPr lang="en-GB" sz="2800" dirty="0" err="1"/>
              <a:t>Samora</a:t>
            </a:r>
            <a:r>
              <a:rPr lang="en-GB" sz="2800" dirty="0"/>
              <a:t> </a:t>
            </a:r>
            <a:r>
              <a:rPr lang="en-GB" sz="2800" dirty="0" err="1"/>
              <a:t>Machel</a:t>
            </a:r>
            <a:r>
              <a:rPr lang="en-GB" sz="2800" dirty="0"/>
              <a:t> (1933-1986): Mozambique</a:t>
            </a:r>
          </a:p>
          <a:p>
            <a:r>
              <a:rPr lang="en-GB" sz="2800" dirty="0" err="1"/>
              <a:t>Agostinho</a:t>
            </a:r>
            <a:r>
              <a:rPr lang="en-GB" sz="2800" dirty="0"/>
              <a:t> </a:t>
            </a:r>
            <a:r>
              <a:rPr lang="en-GB" sz="2800" dirty="0" err="1"/>
              <a:t>Neto</a:t>
            </a:r>
            <a:r>
              <a:rPr lang="en-GB" sz="2800" dirty="0"/>
              <a:t> (1922-1979): Angola</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1567513"/>
            <a:ext cx="2280560" cy="244184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4725144"/>
            <a:ext cx="2280560" cy="1433706"/>
          </a:xfrm>
          <a:prstGeom prst="rect">
            <a:avLst/>
          </a:prstGeom>
        </p:spPr>
      </p:pic>
    </p:spTree>
    <p:extLst>
      <p:ext uri="{BB962C8B-B14F-4D97-AF65-F5344CB8AC3E}">
        <p14:creationId xmlns:p14="http://schemas.microsoft.com/office/powerpoint/2010/main" val="192678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r>
              <a:rPr lang="en-GB" b="1" dirty="0"/>
              <a:t>Theories of “Development” in the post-colonial epoch</a:t>
            </a:r>
          </a:p>
        </p:txBody>
      </p:sp>
      <p:sp>
        <p:nvSpPr>
          <p:cNvPr id="3" name="Content Placeholder 2"/>
          <p:cNvSpPr>
            <a:spLocks noGrp="1"/>
          </p:cNvSpPr>
          <p:nvPr>
            <p:ph idx="1"/>
          </p:nvPr>
        </p:nvSpPr>
        <p:spPr/>
        <p:txBody>
          <a:bodyPr>
            <a:normAutofit fontScale="92500" lnSpcReduction="20000"/>
          </a:bodyPr>
          <a:lstStyle/>
          <a:p>
            <a:r>
              <a:rPr lang="en-GB" b="1" dirty="0"/>
              <a:t>Modernisation Theory: </a:t>
            </a:r>
            <a:r>
              <a:rPr lang="en-GB" sz="2800" b="1" dirty="0"/>
              <a:t>popular in the 1950s-</a:t>
            </a:r>
          </a:p>
          <a:p>
            <a:pPr marL="0" indent="0">
              <a:buNone/>
            </a:pPr>
            <a:r>
              <a:rPr lang="en-GB" sz="2800" b="1" dirty="0"/>
              <a:t>     mid-1960s</a:t>
            </a:r>
          </a:p>
          <a:p>
            <a:r>
              <a:rPr lang="en-GB" b="1" dirty="0"/>
              <a:t>Structuralism and Dependency Theory: </a:t>
            </a:r>
            <a:r>
              <a:rPr lang="en-GB" sz="2800" b="1" dirty="0"/>
              <a:t>mid-1960s-1970s</a:t>
            </a:r>
          </a:p>
          <a:p>
            <a:r>
              <a:rPr lang="en-GB" b="1" dirty="0"/>
              <a:t>Neo-Classical Counter-Revolution/Neo-Liberalism/The Washington Consensus: </a:t>
            </a:r>
            <a:r>
              <a:rPr lang="en-GB" sz="2600" b="1" dirty="0"/>
              <a:t>1980s-1990s</a:t>
            </a:r>
          </a:p>
          <a:p>
            <a:r>
              <a:rPr lang="en-GB" b="1" dirty="0"/>
              <a:t>Human Development Theory: </a:t>
            </a:r>
            <a:r>
              <a:rPr lang="en-GB" sz="2600" b="1" dirty="0"/>
              <a:t>1990s</a:t>
            </a:r>
          </a:p>
          <a:p>
            <a:r>
              <a:rPr lang="en-GB" b="1" dirty="0"/>
              <a:t>Post-Development Theory: </a:t>
            </a:r>
            <a:r>
              <a:rPr lang="en-GB" sz="2600" b="1" dirty="0"/>
              <a:t>2000s</a:t>
            </a:r>
          </a:p>
          <a:p>
            <a:r>
              <a:rPr lang="en-GB" b="1" dirty="0"/>
              <a:t>Sustainable Development: </a:t>
            </a:r>
            <a:r>
              <a:rPr lang="en-GB" sz="2600" b="1" dirty="0"/>
              <a:t>the latest thing?</a:t>
            </a:r>
          </a:p>
          <a:p>
            <a:pPr marL="0" indent="0">
              <a:buNone/>
            </a:pPr>
            <a:endParaRPr lang="en-GB" dirty="0"/>
          </a:p>
        </p:txBody>
      </p:sp>
    </p:spTree>
    <p:extLst>
      <p:ext uri="{BB962C8B-B14F-4D97-AF65-F5344CB8AC3E}">
        <p14:creationId xmlns:p14="http://schemas.microsoft.com/office/powerpoint/2010/main" val="2507797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Modernisation Theory </a:t>
            </a:r>
            <a:br>
              <a:rPr lang="en-GB" b="1" dirty="0"/>
            </a:br>
            <a:r>
              <a:rPr lang="en-GB" b="1" dirty="0"/>
              <a:t>1950s – mid-1960s</a:t>
            </a:r>
          </a:p>
        </p:txBody>
      </p:sp>
      <p:sp>
        <p:nvSpPr>
          <p:cNvPr id="3" name="Content Placeholder 2"/>
          <p:cNvSpPr>
            <a:spLocks noGrp="1"/>
          </p:cNvSpPr>
          <p:nvPr>
            <p:ph idx="1"/>
          </p:nvPr>
        </p:nvSpPr>
        <p:spPr/>
        <p:txBody>
          <a:bodyPr>
            <a:normAutofit/>
          </a:bodyPr>
          <a:lstStyle/>
          <a:p>
            <a:pPr marL="0" indent="0">
              <a:buNone/>
            </a:pPr>
            <a:r>
              <a:rPr lang="en-GB" sz="2800" b="1" dirty="0"/>
              <a:t>Walt Whitman </a:t>
            </a:r>
            <a:r>
              <a:rPr lang="en-GB" sz="2800" b="1" dirty="0" err="1"/>
              <a:t>Rostow</a:t>
            </a:r>
            <a:r>
              <a:rPr lang="en-GB" sz="2800" b="1" dirty="0"/>
              <a:t> (1916-2003)</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381051"/>
            <a:ext cx="4680177" cy="3927673"/>
          </a:xfrm>
          <a:prstGeom prst="rect">
            <a:avLst/>
          </a:prstGeom>
          <a:ln>
            <a:solidFill>
              <a:srgbClr val="FF0000"/>
            </a:solidFill>
          </a:ln>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3717031"/>
            <a:ext cx="3487936" cy="259169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155910"/>
            <a:ext cx="2479824" cy="3378560"/>
          </a:xfrm>
          <a:prstGeom prst="rect">
            <a:avLst/>
          </a:prstGeom>
        </p:spPr>
      </p:pic>
    </p:spTree>
    <p:extLst>
      <p:ext uri="{BB962C8B-B14F-4D97-AF65-F5344CB8AC3E}">
        <p14:creationId xmlns:p14="http://schemas.microsoft.com/office/powerpoint/2010/main" val="972518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Rostow’s</a:t>
            </a:r>
            <a:r>
              <a:rPr lang="en-GB" b="1" dirty="0"/>
              <a:t> 5-stage model of economic growth</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4691" y="1639341"/>
            <a:ext cx="6034617" cy="4525963"/>
          </a:xfrm>
        </p:spPr>
      </p:pic>
    </p:spTree>
    <p:extLst>
      <p:ext uri="{BB962C8B-B14F-4D97-AF65-F5344CB8AC3E}">
        <p14:creationId xmlns:p14="http://schemas.microsoft.com/office/powerpoint/2010/main" val="2907350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85000"/>
            </a:schemeClr>
          </a:solidFill>
        </p:spPr>
        <p:txBody>
          <a:bodyPr/>
          <a:lstStyle/>
          <a:p>
            <a:r>
              <a:rPr lang="en-GB" b="1" dirty="0"/>
              <a:t>Critique of </a:t>
            </a:r>
            <a:r>
              <a:rPr lang="en-GB" b="1" dirty="0" err="1"/>
              <a:t>Rostow’s</a:t>
            </a:r>
            <a:r>
              <a:rPr lang="en-GB" b="1" dirty="0"/>
              <a:t> Theory</a:t>
            </a:r>
          </a:p>
        </p:txBody>
      </p:sp>
      <p:sp>
        <p:nvSpPr>
          <p:cNvPr id="3" name="Content Placeholder 2"/>
          <p:cNvSpPr>
            <a:spLocks noGrp="1"/>
          </p:cNvSpPr>
          <p:nvPr>
            <p:ph idx="1"/>
          </p:nvPr>
        </p:nvSpPr>
        <p:spPr>
          <a:solidFill>
            <a:schemeClr val="bg1">
              <a:lumMod val="85000"/>
            </a:schemeClr>
          </a:solidFill>
        </p:spPr>
        <p:txBody>
          <a:bodyPr>
            <a:normAutofit fontScale="92500" lnSpcReduction="10000"/>
          </a:bodyPr>
          <a:lstStyle/>
          <a:p>
            <a:r>
              <a:rPr lang="en-GB" sz="2400" dirty="0"/>
              <a:t>An attempt to explain development in an over-arching way (in the footsteps of G F Hegel and Karl Marx - and Karl Polanyi: </a:t>
            </a:r>
            <a:r>
              <a:rPr lang="en-GB" sz="2400" i="1" dirty="0"/>
              <a:t>The Great Transformation, </a:t>
            </a:r>
            <a:r>
              <a:rPr lang="en-GB" sz="2400" dirty="0"/>
              <a:t>1944)</a:t>
            </a:r>
          </a:p>
          <a:p>
            <a:endParaRPr lang="en-GB" sz="2400" dirty="0"/>
          </a:p>
          <a:p>
            <a:r>
              <a:rPr lang="en-GB" sz="2400" dirty="0"/>
              <a:t>“A non-Communist manifesto” – the</a:t>
            </a:r>
          </a:p>
          <a:p>
            <a:pPr marL="0" indent="0">
              <a:buNone/>
            </a:pPr>
            <a:r>
              <a:rPr lang="en-GB" sz="2400" dirty="0"/>
              <a:t>    subtitle of </a:t>
            </a:r>
            <a:r>
              <a:rPr lang="en-GB" sz="2400" dirty="0" err="1"/>
              <a:t>Rostow’s</a:t>
            </a:r>
            <a:r>
              <a:rPr lang="en-GB" sz="2400" dirty="0"/>
              <a:t> famous book</a:t>
            </a:r>
          </a:p>
          <a:p>
            <a:pPr marL="0" indent="0">
              <a:buNone/>
            </a:pPr>
            <a:endParaRPr lang="en-GB" sz="2400" dirty="0"/>
          </a:p>
          <a:p>
            <a:r>
              <a:rPr lang="en-GB" sz="2400" dirty="0"/>
              <a:t>Mimicry and repetition, in parallel</a:t>
            </a:r>
          </a:p>
          <a:p>
            <a:pPr marL="0" indent="0">
              <a:buNone/>
            </a:pPr>
            <a:r>
              <a:rPr lang="en-GB" sz="2400" dirty="0"/>
              <a:t>     with the West: naïve?</a:t>
            </a:r>
          </a:p>
          <a:p>
            <a:pPr marL="0" indent="0">
              <a:buNone/>
            </a:pPr>
            <a:endParaRPr lang="en-GB" sz="2400" dirty="0"/>
          </a:p>
          <a:p>
            <a:r>
              <a:rPr lang="en-GB" sz="2400" dirty="0"/>
              <a:t>Don’t worry: there is a way forward </a:t>
            </a:r>
          </a:p>
          <a:p>
            <a:pPr marL="0" indent="0">
              <a:buNone/>
            </a:pPr>
            <a:r>
              <a:rPr lang="en-GB" sz="2400" dirty="0"/>
              <a:t>      and it doesn’t involve a revolution!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2348880"/>
            <a:ext cx="2664296" cy="3600400"/>
          </a:xfrm>
          <a:prstGeom prst="rect">
            <a:avLst/>
          </a:prstGeom>
          <a:solidFill>
            <a:schemeClr val="bg1">
              <a:lumMod val="85000"/>
            </a:schemeClr>
          </a:solidFill>
        </p:spPr>
      </p:pic>
    </p:spTree>
    <p:extLst>
      <p:ext uri="{BB962C8B-B14F-4D97-AF65-F5344CB8AC3E}">
        <p14:creationId xmlns:p14="http://schemas.microsoft.com/office/powerpoint/2010/main" val="3097264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Structuralism and Dependency Theory</a:t>
            </a:r>
            <a:br>
              <a:rPr lang="en-GB" sz="3600" b="1" dirty="0"/>
            </a:br>
            <a:r>
              <a:rPr lang="en-GB" sz="3600" b="1" dirty="0"/>
              <a:t>Mid-1960s – 1970s</a:t>
            </a:r>
          </a:p>
        </p:txBody>
      </p:sp>
      <p:sp>
        <p:nvSpPr>
          <p:cNvPr id="3" name="Content Placeholder 2"/>
          <p:cNvSpPr>
            <a:spLocks noGrp="1"/>
          </p:cNvSpPr>
          <p:nvPr>
            <p:ph idx="1"/>
          </p:nvPr>
        </p:nvSpPr>
        <p:spPr>
          <a:xfrm>
            <a:off x="457200" y="1580928"/>
            <a:ext cx="8229600" cy="4525963"/>
          </a:xfrm>
        </p:spPr>
        <p:txBody>
          <a:bodyPr>
            <a:normAutofit/>
          </a:bodyPr>
          <a:lstStyle/>
          <a:p>
            <a:pPr marL="0" indent="0">
              <a:buNone/>
            </a:pPr>
            <a:r>
              <a:rPr lang="en-GB" sz="2800" b="1" dirty="0"/>
              <a:t>André </a:t>
            </a:r>
            <a:r>
              <a:rPr lang="en-GB" sz="2800" b="1" dirty="0" err="1"/>
              <a:t>Gunder</a:t>
            </a:r>
            <a:r>
              <a:rPr lang="en-GB" sz="2800" b="1" dirty="0"/>
              <a:t> Frank (1929-2005</a:t>
            </a:r>
            <a:r>
              <a:rPr lang="en-GB" b="1" dirty="0"/>
              <a:t>)</a:t>
            </a:r>
          </a:p>
          <a:p>
            <a:pPr marL="0" indent="0">
              <a:buNone/>
            </a:pPr>
            <a:r>
              <a:rPr lang="en-GB" sz="2000" dirty="0"/>
              <a:t>German-American Economist</a:t>
            </a:r>
          </a:p>
          <a:p>
            <a:r>
              <a:rPr lang="en-GB" sz="1800" dirty="0"/>
              <a:t>Went to Chile in 1962</a:t>
            </a:r>
          </a:p>
          <a:p>
            <a:r>
              <a:rPr lang="en-GB" sz="1600" i="1" dirty="0"/>
              <a:t>The Development of Underdevelopment</a:t>
            </a:r>
            <a:r>
              <a:rPr lang="en-GB" sz="1600" dirty="0"/>
              <a:t> (1966)</a:t>
            </a:r>
          </a:p>
          <a:p>
            <a:r>
              <a:rPr lang="en-GB" sz="1600" i="1" dirty="0"/>
              <a:t>Capitalism and Underdevelopment in Latin America (1967)</a:t>
            </a:r>
            <a:endParaRPr lang="en-GB" sz="1600" dirty="0"/>
          </a:p>
          <a:p>
            <a:r>
              <a:rPr lang="en-GB" sz="1800" dirty="0"/>
              <a:t>CD Government of Eduardo </a:t>
            </a:r>
            <a:r>
              <a:rPr lang="en-GB" sz="1800" dirty="0" err="1"/>
              <a:t>Frei</a:t>
            </a:r>
            <a:r>
              <a:rPr lang="en-GB" sz="1800" dirty="0"/>
              <a:t> 1964-1970</a:t>
            </a:r>
          </a:p>
          <a:p>
            <a:r>
              <a:rPr lang="en-GB" sz="1800" dirty="0"/>
              <a:t>Popular Unity Government, Salvador Allende 1970-73</a:t>
            </a:r>
          </a:p>
          <a:p>
            <a:pPr marL="0" indent="0">
              <a:buNone/>
            </a:pPr>
            <a:endParaRPr lang="en-GB" sz="2400" dirty="0"/>
          </a:p>
          <a:p>
            <a:pPr marL="0" indent="0">
              <a:buNone/>
            </a:pP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1604169"/>
            <a:ext cx="2628900" cy="17335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501008"/>
            <a:ext cx="2628900" cy="28803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4149080"/>
            <a:ext cx="2448272" cy="223224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51920" y="4149080"/>
            <a:ext cx="1752600" cy="2232248"/>
          </a:xfrm>
          <a:prstGeom prst="rect">
            <a:avLst/>
          </a:prstGeom>
        </p:spPr>
      </p:pic>
    </p:spTree>
    <p:extLst>
      <p:ext uri="{BB962C8B-B14F-4D97-AF65-F5344CB8AC3E}">
        <p14:creationId xmlns:p14="http://schemas.microsoft.com/office/powerpoint/2010/main" val="2305677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r>
              <a:rPr lang="en-GB" sz="3600" b="1" dirty="0"/>
              <a:t>Applying the idea of “Underdevelopment”:  </a:t>
            </a:r>
            <a:br>
              <a:rPr lang="en-GB" sz="3600" b="1" dirty="0"/>
            </a:br>
            <a:r>
              <a:rPr lang="en-GB" sz="2700" b="1" dirty="0"/>
              <a:t>Walter Rodney (1942-1980)</a:t>
            </a:r>
            <a:br>
              <a:rPr lang="en-GB" sz="2700" b="1" dirty="0"/>
            </a:br>
            <a:r>
              <a:rPr lang="en-GB" sz="3600" b="1" dirty="0"/>
              <a:t>How Europe Underdeveloped Africa (1972)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988840"/>
            <a:ext cx="3598164" cy="424847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1988840"/>
            <a:ext cx="2794000" cy="4248472"/>
          </a:xfrm>
          <a:prstGeom prst="rect">
            <a:avLst/>
          </a:prstGeom>
        </p:spPr>
      </p:pic>
    </p:spTree>
    <p:extLst>
      <p:ext uri="{BB962C8B-B14F-4D97-AF65-F5344CB8AC3E}">
        <p14:creationId xmlns:p14="http://schemas.microsoft.com/office/powerpoint/2010/main" val="3207076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Structuralism</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Dependency Theory: Core and Periphery</a:t>
            </a:r>
          </a:p>
          <a:p>
            <a:r>
              <a:rPr lang="en-GB" sz="1600" dirty="0"/>
              <a:t>Latin American roots</a:t>
            </a:r>
          </a:p>
          <a:p>
            <a:r>
              <a:rPr lang="en-GB" sz="1600" dirty="0"/>
              <a:t>Development and </a:t>
            </a:r>
            <a:r>
              <a:rPr lang="en-GB" sz="1600" b="1" dirty="0"/>
              <a:t>underdevelopment </a:t>
            </a:r>
            <a:r>
              <a:rPr lang="en-GB" sz="1600" dirty="0"/>
              <a:t>seen as two sides of the same coin</a:t>
            </a:r>
          </a:p>
          <a:p>
            <a:r>
              <a:rPr lang="en-GB" sz="1600" dirty="0"/>
              <a:t>Post-colonial </a:t>
            </a:r>
            <a:r>
              <a:rPr lang="en-GB" sz="1600" b="1" dirty="0"/>
              <a:t>dependence</a:t>
            </a:r>
            <a:r>
              <a:rPr lang="en-GB" sz="1600" dirty="0"/>
              <a:t> is ensured by the reproduction of socio-economic and political </a:t>
            </a:r>
            <a:r>
              <a:rPr lang="en-GB" sz="1600" b="1" dirty="0"/>
              <a:t>structures </a:t>
            </a:r>
            <a:r>
              <a:rPr lang="en-GB" sz="1600" dirty="0"/>
              <a:t>at the </a:t>
            </a:r>
            <a:r>
              <a:rPr lang="en-GB" sz="1600" b="1" dirty="0"/>
              <a:t>periphery</a:t>
            </a:r>
            <a:r>
              <a:rPr lang="en-GB" sz="1600" dirty="0"/>
              <a:t> in accordance with the interest of the </a:t>
            </a:r>
            <a:r>
              <a:rPr lang="en-GB" sz="1600" b="1" dirty="0"/>
              <a:t>centre </a:t>
            </a:r>
            <a:r>
              <a:rPr lang="en-GB" sz="1600" dirty="0"/>
              <a:t>of power</a:t>
            </a:r>
          </a:p>
          <a:p>
            <a:r>
              <a:rPr lang="en-GB" sz="1600" dirty="0"/>
              <a:t>Main interest of Western monopoly capitalism is to prevent, slow down or control the economic development of underdeveloped countries</a:t>
            </a:r>
          </a:p>
          <a:p>
            <a:pPr marL="0" indent="0">
              <a:buNone/>
            </a:pPr>
            <a:endParaRPr lang="en-GB" sz="1600" dirty="0"/>
          </a:p>
          <a:p>
            <a:pPr marL="0" indent="0">
              <a:buNone/>
            </a:pPr>
            <a:r>
              <a:rPr lang="en-GB" dirty="0"/>
              <a:t>So, what </a:t>
            </a:r>
            <a:r>
              <a:rPr lang="en-GB" i="1" dirty="0"/>
              <a:t>structural </a:t>
            </a:r>
            <a:r>
              <a:rPr lang="en-GB" dirty="0"/>
              <a:t>changes are needed?</a:t>
            </a:r>
          </a:p>
          <a:p>
            <a:r>
              <a:rPr lang="en-GB" sz="1600" dirty="0"/>
              <a:t>Breaking the constraints imposed by the world trade system: tariffs to protect indigenous “infant industry”  and promote ISI (</a:t>
            </a:r>
            <a:r>
              <a:rPr lang="en-GB" sz="1600" b="1" dirty="0"/>
              <a:t>Import Substitution Industries*</a:t>
            </a:r>
            <a:r>
              <a:rPr lang="en-GB" sz="1600" dirty="0"/>
              <a:t>)</a:t>
            </a:r>
          </a:p>
          <a:p>
            <a:r>
              <a:rPr lang="en-GB" sz="1600" dirty="0"/>
              <a:t>More national control over and speed of the transition from rural to urban life</a:t>
            </a:r>
          </a:p>
          <a:p>
            <a:r>
              <a:rPr lang="en-GB" sz="1600" dirty="0"/>
              <a:t>National control and ownership of extractive industry and of foreign trade</a:t>
            </a:r>
          </a:p>
          <a:p>
            <a:endParaRPr lang="en-GB" sz="1600" dirty="0"/>
          </a:p>
          <a:p>
            <a:pPr marL="0" indent="0">
              <a:buNone/>
            </a:pPr>
            <a:r>
              <a:rPr lang="en-GB" sz="1600" dirty="0"/>
              <a:t>(*NB: A strange version of ISI-by-boycott in Rhodesia 1965-1979; and US blockade of Cuba after 1959)</a:t>
            </a:r>
          </a:p>
        </p:txBody>
      </p:sp>
    </p:spTree>
    <p:extLst>
      <p:ext uri="{BB962C8B-B14F-4D97-AF65-F5344CB8AC3E}">
        <p14:creationId xmlns:p14="http://schemas.microsoft.com/office/powerpoint/2010/main" val="3674370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Chile 1964-1973</a:t>
            </a:r>
          </a:p>
        </p:txBody>
      </p:sp>
      <p:sp>
        <p:nvSpPr>
          <p:cNvPr id="3" name="Content Placeholder 2"/>
          <p:cNvSpPr>
            <a:spLocks noGrp="1"/>
          </p:cNvSpPr>
          <p:nvPr>
            <p:ph idx="1"/>
          </p:nvPr>
        </p:nvSpPr>
        <p:spPr>
          <a:xfrm>
            <a:off x="457200" y="1196752"/>
            <a:ext cx="8229600" cy="4929411"/>
          </a:xfrm>
        </p:spPr>
        <p:txBody>
          <a:bodyPr/>
          <a:lstStyle/>
          <a:p>
            <a:r>
              <a:rPr lang="en-GB" sz="2800" b="1" dirty="0"/>
              <a:t>Eduardo </a:t>
            </a:r>
            <a:r>
              <a:rPr lang="en-GB" sz="2800" b="1" dirty="0" err="1"/>
              <a:t>Frei</a:t>
            </a:r>
            <a:r>
              <a:rPr lang="en-GB" sz="2800" b="1" dirty="0"/>
              <a:t> and the failure of Land Reform, 1964-1970</a:t>
            </a:r>
            <a:endParaRPr lang="en-GB" sz="2800" dirty="0"/>
          </a:p>
          <a:p>
            <a:r>
              <a:rPr lang="en-GB" sz="2800" b="1" i="1" dirty="0"/>
              <a:t>Popular Unity </a:t>
            </a:r>
            <a:r>
              <a:rPr lang="en-GB" sz="2800" b="1" dirty="0"/>
              <a:t>victory in 1970: a coalition of 6 parties: SP, CP, Radical Party, Social-Democrats, MAPU, IC (with MIR outside the coalition)</a:t>
            </a:r>
          </a:p>
          <a:p>
            <a:r>
              <a:rPr lang="en-GB" sz="2800" b="1" dirty="0"/>
              <a:t>Destabilisation of the</a:t>
            </a:r>
          </a:p>
          <a:p>
            <a:pPr marL="0" indent="0">
              <a:buNone/>
            </a:pPr>
            <a:r>
              <a:rPr lang="en-GB" sz="2800" b="1" dirty="0"/>
              <a:t>    Chilean Government</a:t>
            </a:r>
          </a:p>
          <a:p>
            <a:r>
              <a:rPr lang="en-GB" sz="2800" b="1" dirty="0"/>
              <a:t>Allende and the military</a:t>
            </a:r>
          </a:p>
          <a:p>
            <a:r>
              <a:rPr lang="en-GB" sz="2800" b="1" dirty="0"/>
              <a:t>“Covert action”: CIA etc.</a:t>
            </a:r>
          </a:p>
          <a:p>
            <a:pPr marL="0" indent="0">
              <a:buNone/>
            </a:pPr>
            <a:endParaRPr lang="en-GB" sz="2800" b="1" dirty="0"/>
          </a:p>
          <a:p>
            <a:pPr marL="0" indent="0">
              <a:buNone/>
            </a:pPr>
            <a:endParaRPr lang="en-GB" sz="2800" b="1"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3611443"/>
            <a:ext cx="3672408" cy="2431950"/>
          </a:xfrm>
          <a:prstGeom prst="rect">
            <a:avLst/>
          </a:prstGeom>
        </p:spPr>
      </p:pic>
    </p:spTree>
    <p:extLst>
      <p:ext uri="{BB962C8B-B14F-4D97-AF65-F5344CB8AC3E}">
        <p14:creationId xmlns:p14="http://schemas.microsoft.com/office/powerpoint/2010/main" val="2244802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Pinochet’s coup, 11 September 1973</a:t>
            </a:r>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pPr marL="0" indent="0">
              <a:buNone/>
            </a:pPr>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p>
          <a:p>
            <a:pPr marL="0" indent="0">
              <a:buNone/>
            </a:pPr>
            <a:r>
              <a:rPr lang="en-GB" dirty="0"/>
              <a:t>        </a:t>
            </a:r>
            <a:r>
              <a:rPr lang="en-GB" sz="2200" dirty="0" err="1"/>
              <a:t>Gunder</a:t>
            </a:r>
            <a:r>
              <a:rPr lang="en-GB" sz="2200" dirty="0"/>
              <a:t> Frank escaped to Europe after the coup</a:t>
            </a:r>
          </a:p>
          <a:p>
            <a:pPr marL="0" indent="0">
              <a:buNone/>
            </a:pPr>
            <a:r>
              <a:rPr lang="en-GB" sz="1400" dirty="0" err="1"/>
              <a:t>Lampeter</a:t>
            </a:r>
            <a:r>
              <a:rPr lang="en-GB" sz="1400" dirty="0"/>
              <a:t> footnote: </a:t>
            </a:r>
            <a:r>
              <a:rPr lang="en-GB" sz="1300" dirty="0"/>
              <a:t>So did </a:t>
            </a:r>
            <a:r>
              <a:rPr lang="en-GB" sz="1300" dirty="0">
                <a:hlinkClick r:id="rId2" tooltip="Stafford Beer"/>
              </a:rPr>
              <a:t>Stafford Beer</a:t>
            </a:r>
            <a:r>
              <a:rPr lang="en-GB" sz="1300" dirty="0"/>
              <a:t> (1926-2002) a British consultant in </a:t>
            </a:r>
            <a:r>
              <a:rPr lang="en-GB" sz="1300" dirty="0">
                <a:hlinkClick r:id="rId3" tooltip="Management cybernetics"/>
              </a:rPr>
              <a:t>management cybernetics</a:t>
            </a:r>
            <a:r>
              <a:rPr lang="en-GB" sz="1300" dirty="0"/>
              <a:t>. He also sympathized with the stated ideals of Chilean socialism of maintaining Chile's democratic system and the autonomy of workers instead of imposing a USSR-style system of top-down command and control.</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562" y="1278637"/>
            <a:ext cx="2513286" cy="210605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13541" y="1278637"/>
            <a:ext cx="2738925" cy="2029945"/>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1600" y="3567248"/>
            <a:ext cx="2962275" cy="1805967"/>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16016" y="3409597"/>
            <a:ext cx="3603278" cy="1805967"/>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62312" y="1278637"/>
            <a:ext cx="2416895" cy="2106050"/>
          </a:xfrm>
          <a:prstGeom prst="rect">
            <a:avLst/>
          </a:prstGeom>
        </p:spPr>
      </p:pic>
    </p:spTree>
    <p:extLst>
      <p:ext uri="{BB962C8B-B14F-4D97-AF65-F5344CB8AC3E}">
        <p14:creationId xmlns:p14="http://schemas.microsoft.com/office/powerpoint/2010/main" val="3336913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fontScale="90000"/>
          </a:bodyPr>
          <a:lstStyle/>
          <a:p>
            <a:r>
              <a:rPr lang="en-GB" sz="4000" b="1" dirty="0"/>
              <a:t>Neo-Classical Counter-Revolution</a:t>
            </a:r>
            <a:r>
              <a:rPr lang="en-GB" sz="3200" b="1" dirty="0"/>
              <a:t>/</a:t>
            </a:r>
            <a:br>
              <a:rPr lang="en-GB" sz="3200" b="1" dirty="0"/>
            </a:br>
            <a:r>
              <a:rPr lang="en-GB" sz="3200" b="1" dirty="0"/>
              <a:t>Neo-Liberalism/The Washington Consensus</a:t>
            </a:r>
            <a:br>
              <a:rPr lang="en-GB" sz="3200" b="1" dirty="0"/>
            </a:br>
            <a:r>
              <a:rPr lang="en-GB" sz="2700" b="1" dirty="0"/>
              <a:t>1980s - 1990s</a:t>
            </a:r>
            <a:endParaRPr lang="en-GB" sz="2700" dirty="0"/>
          </a:p>
        </p:txBody>
      </p:sp>
      <p:sp>
        <p:nvSpPr>
          <p:cNvPr id="3" name="Content Placeholder 2"/>
          <p:cNvSpPr>
            <a:spLocks noGrp="1"/>
          </p:cNvSpPr>
          <p:nvPr>
            <p:ph idx="1"/>
          </p:nvPr>
        </p:nvSpPr>
        <p:spPr>
          <a:solidFill>
            <a:srgbClr val="FFC000"/>
          </a:solidFill>
        </p:spPr>
        <p:txBody>
          <a:bodyPr>
            <a:normAutofit lnSpcReduction="10000"/>
          </a:bodyPr>
          <a:lstStyle/>
          <a:p>
            <a:pPr marL="0" indent="0" algn="ctr">
              <a:buNone/>
            </a:pPr>
            <a:r>
              <a:rPr lang="en-GB" b="1" dirty="0"/>
              <a:t>A powerful combination</a:t>
            </a:r>
          </a:p>
          <a:p>
            <a:pPr marL="0" indent="0">
              <a:buNone/>
            </a:pPr>
            <a:endParaRPr lang="en-GB" sz="2400" dirty="0"/>
          </a:p>
          <a:p>
            <a:pPr marL="0" indent="0">
              <a:buNone/>
            </a:pPr>
            <a:r>
              <a:rPr lang="en-GB" sz="2400" dirty="0"/>
              <a:t>1979: Thatcher’s election victory brings in policies based on monetarism and ideas of the Chicago School: privatisation, rolling back the state</a:t>
            </a:r>
          </a:p>
          <a:p>
            <a:pPr marL="0" indent="0">
              <a:buNone/>
            </a:pPr>
            <a:endParaRPr lang="en-GB" sz="2400" dirty="0"/>
          </a:p>
          <a:p>
            <a:pPr marL="0" indent="0">
              <a:buNone/>
            </a:pPr>
            <a:r>
              <a:rPr lang="en-GB" sz="2400" dirty="0"/>
              <a:t>1980: Reagan’s election: Reaganomics</a:t>
            </a:r>
          </a:p>
          <a:p>
            <a:pPr marL="0" indent="0">
              <a:buNone/>
            </a:pPr>
            <a:endParaRPr lang="en-GB" sz="2400" dirty="0"/>
          </a:p>
          <a:p>
            <a:pPr marL="0" indent="0">
              <a:buNone/>
            </a:pPr>
            <a:r>
              <a:rPr lang="en-GB" b="1" dirty="0"/>
              <a:t>The Washington Consensus and a new tack for the World Bank and IMF</a:t>
            </a:r>
          </a:p>
          <a:p>
            <a:pPr marL="0" indent="0">
              <a:buNone/>
            </a:pPr>
            <a:endParaRPr lang="en-GB" dirty="0"/>
          </a:p>
        </p:txBody>
      </p:sp>
    </p:spTree>
    <p:extLst>
      <p:ext uri="{BB962C8B-B14F-4D97-AF65-F5344CB8AC3E}">
        <p14:creationId xmlns:p14="http://schemas.microsoft.com/office/powerpoint/2010/main" val="4155971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br>
              <a:rPr lang="en-GB" dirty="0"/>
            </a:br>
            <a:r>
              <a:rPr lang="en-GB" b="1" dirty="0"/>
              <a:t>1980s-1990s: Structural Adjustment Programmes (SAPs and SALs)</a:t>
            </a:r>
            <a:br>
              <a:rPr lang="en-GB" b="1" dirty="0"/>
            </a:br>
            <a:r>
              <a:rPr lang="en-GB" sz="1200" dirty="0"/>
              <a:t>Infographic: </a:t>
            </a:r>
            <a:r>
              <a:rPr lang="en-GB" sz="1200" dirty="0">
                <a:hlinkClick r:id="rId2"/>
              </a:rPr>
              <a:t>http://proutistuniversal.info/</a:t>
            </a:r>
            <a:r>
              <a:rPr lang="en-GB" sz="1200" dirty="0"/>
              <a:t> </a:t>
            </a:r>
            <a:br>
              <a:rPr lang="en-GB" sz="1200" dirty="0"/>
            </a:br>
            <a:br>
              <a:rPr lang="en-GB" sz="1200" dirty="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9124" y="1600200"/>
            <a:ext cx="6465752" cy="4781128"/>
          </a:xfrm>
        </p:spPr>
      </p:pic>
    </p:spTree>
    <p:extLst>
      <p:ext uri="{BB962C8B-B14F-4D97-AF65-F5344CB8AC3E}">
        <p14:creationId xmlns:p14="http://schemas.microsoft.com/office/powerpoint/2010/main" val="3934396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b="1" dirty="0"/>
              <a:t>Human Development Theory : 1990s</a:t>
            </a:r>
            <a:br>
              <a:rPr lang="en-GB" sz="4000" b="1" dirty="0"/>
            </a:br>
            <a:endParaRPr lang="en-GB" dirty="0"/>
          </a:p>
        </p:txBody>
      </p:sp>
      <p:sp>
        <p:nvSpPr>
          <p:cNvPr id="3" name="Content Placeholder 2"/>
          <p:cNvSpPr>
            <a:spLocks noGrp="1"/>
          </p:cNvSpPr>
          <p:nvPr>
            <p:ph sz="half" idx="1"/>
          </p:nvPr>
        </p:nvSpPr>
        <p:spPr>
          <a:xfrm>
            <a:off x="395536" y="800070"/>
            <a:ext cx="5122912" cy="5326094"/>
          </a:xfrm>
        </p:spPr>
        <p:txBody>
          <a:bodyPr>
            <a:normAutofit/>
          </a:bodyPr>
          <a:lstStyle/>
          <a:p>
            <a:pPr marL="0" indent="0">
              <a:buNone/>
            </a:pPr>
            <a:r>
              <a:rPr lang="en-GB" sz="2400" b="1" dirty="0"/>
              <a:t> </a:t>
            </a:r>
            <a:r>
              <a:rPr lang="en-GB" sz="2400" b="1" dirty="0" err="1"/>
              <a:t>Amartya</a:t>
            </a:r>
            <a:r>
              <a:rPr lang="en-GB" sz="2400" b="1" dirty="0"/>
              <a:t> Kumar Sen </a:t>
            </a:r>
            <a:r>
              <a:rPr lang="en-GB" sz="2000" b="1" dirty="0"/>
              <a:t>(b. 1933)</a:t>
            </a:r>
          </a:p>
          <a:p>
            <a:pPr marL="0" indent="0">
              <a:buNone/>
            </a:pPr>
            <a:endParaRPr lang="en-GB" b="1"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7162" y="1417638"/>
            <a:ext cx="3590781" cy="2987332"/>
          </a:xfr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3968" y="800069"/>
            <a:ext cx="4811966" cy="2234612"/>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794" y="4581129"/>
            <a:ext cx="2714625" cy="190644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2858" y="3107394"/>
            <a:ext cx="4645670" cy="3415451"/>
          </a:xfrm>
          <a:prstGeom prst="rect">
            <a:avLst/>
          </a:prstGeom>
        </p:spPr>
      </p:pic>
    </p:spTree>
    <p:extLst>
      <p:ext uri="{BB962C8B-B14F-4D97-AF65-F5344CB8AC3E}">
        <p14:creationId xmlns:p14="http://schemas.microsoft.com/office/powerpoint/2010/main" val="2304045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Human Development Index</a:t>
            </a:r>
          </a:p>
        </p:txBody>
      </p:sp>
      <p:sp>
        <p:nvSpPr>
          <p:cNvPr id="3" name="Content Placeholder 2"/>
          <p:cNvSpPr>
            <a:spLocks noGrp="1"/>
          </p:cNvSpPr>
          <p:nvPr>
            <p:ph idx="1"/>
          </p:nvPr>
        </p:nvSpPr>
        <p:spPr/>
        <p:txBody>
          <a:bodyPr/>
          <a:lstStyle/>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2532" y="1268760"/>
            <a:ext cx="5338936" cy="4409486"/>
          </a:xfrm>
          <a:prstGeom prst="rect">
            <a:avLst/>
          </a:prstGeom>
        </p:spPr>
      </p:pic>
    </p:spTree>
    <p:extLst>
      <p:ext uri="{BB962C8B-B14F-4D97-AF65-F5344CB8AC3E}">
        <p14:creationId xmlns:p14="http://schemas.microsoft.com/office/powerpoint/2010/main" val="2595924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HDI dimensions</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496" y="1628800"/>
            <a:ext cx="8229600" cy="4176464"/>
          </a:xfrm>
        </p:spPr>
      </p:pic>
    </p:spTree>
    <p:extLst>
      <p:ext uri="{BB962C8B-B14F-4D97-AF65-F5344CB8AC3E}">
        <p14:creationId xmlns:p14="http://schemas.microsoft.com/office/powerpoint/2010/main" val="1943030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b="1" dirty="0"/>
              <a:t>Post-development Theory</a:t>
            </a:r>
            <a:br>
              <a:rPr lang="en-GB" b="1" dirty="0"/>
            </a:br>
            <a:r>
              <a:rPr lang="en-GB" b="1" dirty="0"/>
              <a:t>2000s</a:t>
            </a:r>
          </a:p>
        </p:txBody>
      </p:sp>
      <p:sp>
        <p:nvSpPr>
          <p:cNvPr id="3" name="Content Placeholder 2"/>
          <p:cNvSpPr>
            <a:spLocks noGrp="1"/>
          </p:cNvSpPr>
          <p:nvPr>
            <p:ph idx="1"/>
          </p:nvPr>
        </p:nvSpPr>
        <p:spPr/>
        <p:txBody>
          <a:bodyPr/>
          <a:lstStyle/>
          <a:p>
            <a:pPr marL="0" indent="0">
              <a:buNone/>
            </a:pPr>
            <a:r>
              <a:rPr lang="en-GB" b="1" dirty="0"/>
              <a:t>Arturo Escobar (b. 1952) </a:t>
            </a:r>
          </a:p>
          <a:p>
            <a:pPr marL="0" indent="0">
              <a:buNone/>
            </a:pPr>
            <a:r>
              <a:rPr lang="en-GB" dirty="0"/>
              <a:t>Colombian-American anthropologist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780927"/>
            <a:ext cx="4608512" cy="350104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80927"/>
            <a:ext cx="2376264" cy="3501042"/>
          </a:xfrm>
          <a:prstGeom prst="rect">
            <a:avLst/>
          </a:prstGeom>
        </p:spPr>
      </p:pic>
    </p:spTree>
    <p:extLst>
      <p:ext uri="{BB962C8B-B14F-4D97-AF65-F5344CB8AC3E}">
        <p14:creationId xmlns:p14="http://schemas.microsoft.com/office/powerpoint/2010/main" val="2384035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Post-Development and “Alternative Development”</a:t>
            </a:r>
          </a:p>
        </p:txBody>
      </p:sp>
      <p:sp>
        <p:nvSpPr>
          <p:cNvPr id="3" name="Content Placeholder 2"/>
          <p:cNvSpPr>
            <a:spLocks noGrp="1"/>
          </p:cNvSpPr>
          <p:nvPr>
            <p:ph idx="1"/>
          </p:nvPr>
        </p:nvSpPr>
        <p:spPr>
          <a:solidFill>
            <a:srgbClr val="FFC000"/>
          </a:solidFill>
        </p:spPr>
        <p:txBody>
          <a:bodyPr>
            <a:normAutofit fontScale="40000" lnSpcReduction="20000"/>
          </a:bodyPr>
          <a:lstStyle/>
          <a:p>
            <a:endParaRPr lang="en-GB" sz="5600" b="1" dirty="0"/>
          </a:p>
          <a:p>
            <a:r>
              <a:rPr lang="en-GB" sz="5600" b="1" dirty="0"/>
              <a:t>Post-development theory</a:t>
            </a:r>
            <a:r>
              <a:rPr lang="en-GB" sz="5600" dirty="0"/>
              <a:t> holds that the whole concept of development is a reflection of Western-Northern hegemony over the rest of the world. Post-development thought arose in the 1980s out of criticisms voiced against development projects and development theory, which justified them.</a:t>
            </a:r>
          </a:p>
          <a:p>
            <a:endParaRPr lang="en-GB" sz="5600" dirty="0"/>
          </a:p>
          <a:p>
            <a:r>
              <a:rPr lang="en-GB" sz="5600" dirty="0"/>
              <a:t>Influenced by Ivan </a:t>
            </a:r>
            <a:r>
              <a:rPr lang="en-GB" sz="5600" dirty="0" err="1"/>
              <a:t>Illich</a:t>
            </a:r>
            <a:r>
              <a:rPr lang="en-GB" sz="5600" dirty="0"/>
              <a:t> and other critics of colonialism and </a:t>
            </a:r>
            <a:r>
              <a:rPr lang="en-GB" sz="5600" dirty="0" err="1"/>
              <a:t>postcolonialism</a:t>
            </a:r>
            <a:r>
              <a:rPr lang="en-GB" sz="5600" dirty="0"/>
              <a:t>, a number of post-development theorists like Arturo Escobar and Gustavo </a:t>
            </a:r>
            <a:r>
              <a:rPr lang="en-GB" sz="5600" dirty="0" err="1"/>
              <a:t>Esteva</a:t>
            </a:r>
            <a:r>
              <a:rPr lang="en-GB" sz="5600" dirty="0"/>
              <a:t> have challenged the very meaning of development. According to them, the way we understand development is rooted in the earlier colonial discourse that depicts the North as "advanced" and "progressive", and the South as "backward", "degenerate" and "primitive".</a:t>
            </a:r>
          </a:p>
          <a:p>
            <a:endParaRPr lang="en-GB" sz="5600" dirty="0"/>
          </a:p>
          <a:p>
            <a:pPr marL="0" indent="0">
              <a:buNone/>
            </a:pPr>
            <a:endParaRPr lang="en-GB" sz="5600"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000019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Some key concepts – and challenges to development “orthodoxy”</a:t>
            </a:r>
          </a:p>
        </p:txBody>
      </p:sp>
      <p:sp>
        <p:nvSpPr>
          <p:cNvPr id="3" name="Content Placeholder 2"/>
          <p:cNvSpPr>
            <a:spLocks noGrp="1"/>
          </p:cNvSpPr>
          <p:nvPr>
            <p:ph idx="1"/>
          </p:nvPr>
        </p:nvSpPr>
        <p:spPr>
          <a:solidFill>
            <a:srgbClr val="FFC000"/>
          </a:solidFill>
        </p:spPr>
        <p:txBody>
          <a:bodyPr>
            <a:normAutofit fontScale="77500" lnSpcReduction="20000"/>
          </a:bodyPr>
          <a:lstStyle/>
          <a:p>
            <a:r>
              <a:rPr lang="en-GB" dirty="0"/>
              <a:t>The post-development school argue that development was always unjust, never worked, and has clearly failed. </a:t>
            </a:r>
          </a:p>
          <a:p>
            <a:pPr marL="0" indent="0">
              <a:buNone/>
            </a:pPr>
            <a:endParaRPr lang="en-GB" dirty="0"/>
          </a:p>
          <a:p>
            <a:r>
              <a:rPr lang="en-GB" dirty="0"/>
              <a:t>Post-development thought takes inspiration from </a:t>
            </a:r>
            <a:r>
              <a:rPr lang="en-GB" i="1" dirty="0"/>
              <a:t>vernacular societies</a:t>
            </a:r>
            <a:r>
              <a:rPr lang="en-GB" dirty="0"/>
              <a:t>, the </a:t>
            </a:r>
            <a:r>
              <a:rPr lang="en-GB" i="1" dirty="0"/>
              <a:t>informal sector </a:t>
            </a:r>
            <a:r>
              <a:rPr lang="en-GB" dirty="0"/>
              <a:t>and “frugal” rather than atavistic/materialistic lifestyles. </a:t>
            </a:r>
          </a:p>
          <a:p>
            <a:pPr marL="0" indent="0">
              <a:buNone/>
            </a:pPr>
            <a:endParaRPr lang="en-GB" dirty="0"/>
          </a:p>
          <a:p>
            <a:r>
              <a:rPr lang="en-GB" dirty="0"/>
              <a:t>It </a:t>
            </a:r>
            <a:r>
              <a:rPr lang="en-GB" i="1" dirty="0"/>
              <a:t>does</a:t>
            </a:r>
            <a:r>
              <a:rPr lang="en-GB" dirty="0"/>
              <a:t> advocate structural changes. According to Escobar, post-developmental thinking believes that the economy must be based around solidarity and reciprocity; policy must focus on direct democracy; and knowledge systems should be traditional, </a:t>
            </a:r>
            <a:r>
              <a:rPr lang="en-GB" i="1" dirty="0"/>
              <a:t>or at least a hybrid of modern and traditional knowledge</a:t>
            </a:r>
            <a:r>
              <a:rPr lang="en-GB" dirty="0"/>
              <a:t>.</a:t>
            </a:r>
          </a:p>
          <a:p>
            <a:endParaRPr lang="en-GB" dirty="0"/>
          </a:p>
          <a:p>
            <a:endParaRPr lang="en-GB" dirty="0"/>
          </a:p>
        </p:txBody>
      </p:sp>
    </p:spTree>
    <p:extLst>
      <p:ext uri="{BB962C8B-B14F-4D97-AF65-F5344CB8AC3E}">
        <p14:creationId xmlns:p14="http://schemas.microsoft.com/office/powerpoint/2010/main" val="184101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Other key concepts</a:t>
            </a:r>
          </a:p>
        </p:txBody>
      </p:sp>
      <p:sp>
        <p:nvSpPr>
          <p:cNvPr id="3" name="Content Placeholder 2"/>
          <p:cNvSpPr>
            <a:spLocks noGrp="1"/>
          </p:cNvSpPr>
          <p:nvPr>
            <p:ph idx="1"/>
          </p:nvPr>
        </p:nvSpPr>
        <p:spPr>
          <a:xfrm>
            <a:off x="457200" y="1235893"/>
            <a:ext cx="8229600" cy="4929411"/>
          </a:xfrm>
        </p:spPr>
        <p:txBody>
          <a:bodyPr/>
          <a:lstStyle/>
          <a:p>
            <a:r>
              <a:rPr lang="en-GB" dirty="0"/>
              <a:t>Appropriate/Intermediate Technology</a:t>
            </a:r>
          </a:p>
          <a:p>
            <a:r>
              <a:rPr lang="en-GB" dirty="0"/>
              <a:t>Fair Trade</a:t>
            </a:r>
          </a:p>
          <a:p>
            <a:r>
              <a:rPr lang="en-GB" dirty="0"/>
              <a:t>Global Justice</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3860" y="2061547"/>
            <a:ext cx="4896544" cy="214056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6375" y="4411280"/>
            <a:ext cx="3400425" cy="192405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3416008"/>
            <a:ext cx="2944360" cy="294436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3808" y="3416008"/>
            <a:ext cx="2781300" cy="1638300"/>
          </a:xfrm>
          <a:prstGeom prst="rect">
            <a:avLst/>
          </a:prstGeom>
          <a:ln>
            <a:solidFill>
              <a:schemeClr val="tx1">
                <a:lumMod val="95000"/>
                <a:lumOff val="5000"/>
              </a:schemeClr>
            </a:solidFill>
          </a:ln>
        </p:spPr>
      </p:pic>
    </p:spTree>
    <p:extLst>
      <p:ext uri="{BB962C8B-B14F-4D97-AF65-F5344CB8AC3E}">
        <p14:creationId xmlns:p14="http://schemas.microsoft.com/office/powerpoint/2010/main" val="1407483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Autofit/>
          </a:bodyPr>
          <a:lstStyle/>
          <a:p>
            <a:r>
              <a:rPr lang="en-GB" sz="3600" b="1" dirty="0"/>
              <a:t>Sustainable Development</a:t>
            </a:r>
            <a:br>
              <a:rPr lang="en-GB" sz="3600" b="1" dirty="0"/>
            </a:br>
            <a:r>
              <a:rPr lang="en-GB" sz="3600" b="1" dirty="0"/>
              <a:t>in the 21</a:t>
            </a:r>
            <a:r>
              <a:rPr lang="en-GB" sz="3600" b="1" baseline="30000" dirty="0"/>
              <a:t>st</a:t>
            </a:r>
            <a:r>
              <a:rPr lang="en-GB" sz="3600" b="1" dirty="0"/>
              <a:t> century: A world-wide issue</a:t>
            </a:r>
            <a:br>
              <a:rPr lang="en-GB" sz="3600" dirty="0"/>
            </a:br>
            <a:endParaRPr lang="en-GB" sz="3600" b="1"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b="1" dirty="0"/>
              <a:t>Academia, the world of Ideas and the Third World</a:t>
            </a:r>
            <a:r>
              <a:rPr lang="en-GB" dirty="0"/>
              <a:t>: who and what has really made an impact?</a:t>
            </a:r>
          </a:p>
          <a:p>
            <a:pPr marL="0" indent="0">
              <a:buNone/>
            </a:pPr>
            <a:r>
              <a:rPr lang="en-GB" dirty="0"/>
              <a:t>My verdict:</a:t>
            </a:r>
          </a:p>
          <a:p>
            <a:r>
              <a:rPr lang="en-GB" dirty="0"/>
              <a:t>Nkrumah and the concept of Neo-Colonialism?</a:t>
            </a:r>
          </a:p>
          <a:p>
            <a:r>
              <a:rPr lang="en-GB" dirty="0" err="1"/>
              <a:t>Gunder</a:t>
            </a:r>
            <a:r>
              <a:rPr lang="en-GB" dirty="0"/>
              <a:t> Frank and Structuralism?</a:t>
            </a:r>
          </a:p>
          <a:p>
            <a:r>
              <a:rPr lang="en-GB" dirty="0"/>
              <a:t>The IMF, the World Bank and Structural Adjustment?</a:t>
            </a:r>
          </a:p>
          <a:p>
            <a:r>
              <a:rPr lang="en-GB" dirty="0" err="1"/>
              <a:t>Amartya</a:t>
            </a:r>
            <a:r>
              <a:rPr lang="en-GB" dirty="0"/>
              <a:t> Sen and Human Development: the UN General Assembly’s “rank and file”?</a:t>
            </a:r>
          </a:p>
        </p:txBody>
      </p:sp>
    </p:spTree>
    <p:extLst>
      <p:ext uri="{BB962C8B-B14F-4D97-AF65-F5344CB8AC3E}">
        <p14:creationId xmlns:p14="http://schemas.microsoft.com/office/powerpoint/2010/main" val="4260604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Sustainable Development</a:t>
            </a:r>
            <a:br>
              <a:rPr lang="en-GB" sz="3600" b="1" dirty="0"/>
            </a:br>
            <a:r>
              <a:rPr lang="en-GB" sz="3600" b="1" dirty="0"/>
              <a:t>in the 21</a:t>
            </a:r>
            <a:r>
              <a:rPr lang="en-GB" sz="3600" b="1" baseline="30000" dirty="0"/>
              <a:t>st</a:t>
            </a:r>
            <a:r>
              <a:rPr lang="en-GB" sz="3600" b="1" dirty="0"/>
              <a:t> century: A world-wide issue</a:t>
            </a:r>
            <a:endParaRPr lang="en-GB" sz="3600" dirty="0"/>
          </a:p>
        </p:txBody>
      </p:sp>
      <p:sp>
        <p:nvSpPr>
          <p:cNvPr id="3" name="Content Placeholder 2"/>
          <p:cNvSpPr>
            <a:spLocks noGrp="1"/>
          </p:cNvSpPr>
          <p:nvPr>
            <p:ph idx="1"/>
          </p:nvPr>
        </p:nvSpPr>
        <p:spPr>
          <a:solidFill>
            <a:srgbClr val="FFC000"/>
          </a:solidFill>
        </p:spPr>
        <p:txBody>
          <a:bodyPr>
            <a:normAutofit fontScale="92500" lnSpcReduction="10000"/>
          </a:bodyPr>
          <a:lstStyle/>
          <a:p>
            <a:pPr marL="0" indent="0">
              <a:buNone/>
            </a:pPr>
            <a:r>
              <a:rPr lang="en-GB" dirty="0"/>
              <a:t>Where does this leave us? Concepts for further study:</a:t>
            </a:r>
          </a:p>
          <a:p>
            <a:r>
              <a:rPr lang="en-GB" dirty="0"/>
              <a:t>Appropriate Technology</a:t>
            </a:r>
          </a:p>
          <a:p>
            <a:r>
              <a:rPr lang="en-GB" dirty="0"/>
              <a:t>Fair Trade</a:t>
            </a:r>
          </a:p>
          <a:p>
            <a:r>
              <a:rPr lang="en-GB" dirty="0"/>
              <a:t>Global Justice</a:t>
            </a:r>
          </a:p>
          <a:p>
            <a:pPr marL="0" indent="0">
              <a:buNone/>
            </a:pPr>
            <a:r>
              <a:rPr lang="en-GB" dirty="0"/>
              <a:t>Above all, is it possible to answer the dilemmas and contradictions of: </a:t>
            </a:r>
          </a:p>
          <a:p>
            <a:r>
              <a:rPr lang="en-GB" dirty="0"/>
              <a:t>globalisation and “development”</a:t>
            </a:r>
          </a:p>
          <a:p>
            <a:r>
              <a:rPr lang="en-GB" dirty="0"/>
              <a:t>“post-development” and sustainability</a:t>
            </a:r>
          </a:p>
        </p:txBody>
      </p:sp>
    </p:spTree>
    <p:extLst>
      <p:ext uri="{BB962C8B-B14F-4D97-AF65-F5344CB8AC3E}">
        <p14:creationId xmlns:p14="http://schemas.microsoft.com/office/powerpoint/2010/main" val="659249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431</TotalTime>
  <Words>1223</Words>
  <Application>Microsoft Office PowerPoint</Application>
  <PresentationFormat>On-screen Show (4:3)</PresentationFormat>
  <Paragraphs>142</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    Sustainable Development in an Era of Globalisation? HPAN4008 Part 8 Models and Theories of World Order and Economic Development </vt:lpstr>
      <vt:lpstr>A quick Review: Colonial and Post-Colonial Worlds</vt:lpstr>
      <vt:lpstr>The idea of Neo-Colonialism</vt:lpstr>
      <vt:lpstr>The idea of “Pan-Africanism”: Afro-American, Caribbean and African thinkers</vt:lpstr>
      <vt:lpstr>Theories of “Development” in the post-colonial epoch</vt:lpstr>
      <vt:lpstr>Modernisation Theory  1950s – mid-1960s</vt:lpstr>
      <vt:lpstr>Rostow’s 5-stage model of economic growth</vt:lpstr>
      <vt:lpstr>Critique of Rostow’s Theory</vt:lpstr>
      <vt:lpstr>Structuralism and Dependency Theory Mid-1960s – 1970s</vt:lpstr>
      <vt:lpstr>Applying the idea of “Underdevelopment”:   Walter Rodney (1942-1980) How Europe Underdeveloped Africa (1972)</vt:lpstr>
      <vt:lpstr>Structuralism</vt:lpstr>
      <vt:lpstr>Chile 1964-1973</vt:lpstr>
      <vt:lpstr>Pinochet’s coup, 11 September 1973</vt:lpstr>
      <vt:lpstr>Neo-Classical Counter-Revolution/ Neo-Liberalism/The Washington Consensus 1980s - 1990s</vt:lpstr>
      <vt:lpstr> 1980s-1990s: Structural Adjustment Programmes (SAPs and SALs) Infographic: http://proutistuniversal.info/   </vt:lpstr>
      <vt:lpstr>Human Development Theory : 1990s </vt:lpstr>
      <vt:lpstr>Human Development Index</vt:lpstr>
      <vt:lpstr>HDI dimensions</vt:lpstr>
      <vt:lpstr>Post-development Theory 2000s</vt:lpstr>
      <vt:lpstr>Post-Development and “Alternative Development”</vt:lpstr>
      <vt:lpstr>Some key concepts – and challenges to development “orthodoxy”</vt:lpstr>
      <vt:lpstr>Other key concepts</vt:lpstr>
      <vt:lpstr>Sustainable Development in the 21st century: A world-wide issue </vt:lpstr>
      <vt:lpstr>Sustainable Development in the 21st century: A world-wide issue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CSPH4028 Sustainable Development in an Era of Globalisation? Week 8 Models and Theories of World Order and Economic Development</dc:title>
  <dc:creator>Administrator</dc:creator>
  <cp:lastModifiedBy>Andy Bevan</cp:lastModifiedBy>
  <cp:revision>58</cp:revision>
  <dcterms:created xsi:type="dcterms:W3CDTF">2016-10-11T09:29:22Z</dcterms:created>
  <dcterms:modified xsi:type="dcterms:W3CDTF">2024-01-25T09:15:23Z</dcterms:modified>
</cp:coreProperties>
</file>