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68"/>
  </p:notesMasterIdLst>
  <p:sldIdLst>
    <p:sldId id="385" r:id="rId2"/>
    <p:sldId id="327" r:id="rId3"/>
    <p:sldId id="257" r:id="rId4"/>
    <p:sldId id="315" r:id="rId5"/>
    <p:sldId id="260" r:id="rId6"/>
    <p:sldId id="382" r:id="rId7"/>
    <p:sldId id="380" r:id="rId8"/>
    <p:sldId id="381" r:id="rId9"/>
    <p:sldId id="379" r:id="rId10"/>
    <p:sldId id="383" r:id="rId11"/>
    <p:sldId id="386" r:id="rId12"/>
    <p:sldId id="316" r:id="rId13"/>
    <p:sldId id="258" r:id="rId14"/>
    <p:sldId id="384" r:id="rId15"/>
    <p:sldId id="377" r:id="rId16"/>
    <p:sldId id="387" r:id="rId17"/>
    <p:sldId id="285" r:id="rId18"/>
    <p:sldId id="363" r:id="rId19"/>
    <p:sldId id="364" r:id="rId20"/>
    <p:sldId id="286" r:id="rId21"/>
    <p:sldId id="287" r:id="rId22"/>
    <p:sldId id="288" r:id="rId23"/>
    <p:sldId id="289" r:id="rId24"/>
    <p:sldId id="290" r:id="rId25"/>
    <p:sldId id="348" r:id="rId26"/>
    <p:sldId id="362" r:id="rId27"/>
    <p:sldId id="349" r:id="rId28"/>
    <p:sldId id="291" r:id="rId29"/>
    <p:sldId id="292" r:id="rId30"/>
    <p:sldId id="359" r:id="rId31"/>
    <p:sldId id="353" r:id="rId32"/>
    <p:sldId id="350" r:id="rId33"/>
    <p:sldId id="351" r:id="rId34"/>
    <p:sldId id="376" r:id="rId35"/>
    <p:sldId id="390" r:id="rId36"/>
    <p:sldId id="389" r:id="rId37"/>
    <p:sldId id="354" r:id="rId38"/>
    <p:sldId id="355" r:id="rId39"/>
    <p:sldId id="352" r:id="rId40"/>
    <p:sldId id="335" r:id="rId41"/>
    <p:sldId id="388" r:id="rId42"/>
    <p:sldId id="294" r:id="rId43"/>
    <p:sldId id="295" r:id="rId44"/>
    <p:sldId id="360"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46" r:id="rId58"/>
    <p:sldId id="391" r:id="rId59"/>
    <p:sldId id="308" r:id="rId60"/>
    <p:sldId id="309" r:id="rId61"/>
    <p:sldId id="310" r:id="rId62"/>
    <p:sldId id="311" r:id="rId63"/>
    <p:sldId id="312" r:id="rId64"/>
    <p:sldId id="313" r:id="rId65"/>
    <p:sldId id="314" r:id="rId66"/>
    <p:sldId id="25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85" autoAdjust="0"/>
  </p:normalViewPr>
  <p:slideViewPr>
    <p:cSldViewPr snapToGrid="0">
      <p:cViewPr varScale="1">
        <p:scale>
          <a:sx n="95" d="100"/>
          <a:sy n="95" d="100"/>
        </p:scale>
        <p:origin x="426" y="78"/>
      </p:cViewPr>
      <p:guideLst/>
    </p:cSldViewPr>
  </p:slideViewPr>
  <p:notesTextViewPr>
    <p:cViewPr>
      <p:scale>
        <a:sx n="1" d="1"/>
        <a:sy n="1" d="1"/>
      </p:scale>
      <p:origin x="0" y="0"/>
    </p:cViewPr>
  </p:notesTextViewPr>
  <p:sorterViewPr>
    <p:cViewPr varScale="1">
      <p:scale>
        <a:sx n="1" d="1"/>
        <a:sy n="1" d="1"/>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FDC48B-94B1-C94F-8BDF-81EEF96CC675}"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D472FF35-3093-7946-8670-5A1BF7BAC931}">
      <dgm:prSet/>
      <dgm:spPr/>
      <dgm:t>
        <a:bodyPr/>
        <a:lstStyle/>
        <a:p>
          <a:pPr rtl="0"/>
          <a:r>
            <a:rPr lang="en-US" dirty="0"/>
            <a:t>The Humanistic Approach </a:t>
          </a:r>
          <a:br>
            <a:rPr lang="en-US" dirty="0"/>
          </a:br>
          <a:r>
            <a:rPr lang="en-US" dirty="0"/>
            <a:t>to Personality</a:t>
          </a:r>
        </a:p>
      </dgm:t>
    </dgm:pt>
    <dgm:pt modelId="{90718665-BF25-BE49-864C-A9974A5C3BAF}" type="parTrans" cxnId="{C064A5FD-58E1-F74F-BB31-3280062568FB}">
      <dgm:prSet/>
      <dgm:spPr/>
      <dgm:t>
        <a:bodyPr/>
        <a:lstStyle/>
        <a:p>
          <a:endParaRPr lang="en-US"/>
        </a:p>
      </dgm:t>
    </dgm:pt>
    <dgm:pt modelId="{D650A5D8-AE50-5A49-84E5-447AF6A6BCB2}" type="sibTrans" cxnId="{C064A5FD-58E1-F74F-BB31-3280062568FB}">
      <dgm:prSet/>
      <dgm:spPr/>
      <dgm:t>
        <a:bodyPr/>
        <a:lstStyle/>
        <a:p>
          <a:endParaRPr lang="en-US"/>
        </a:p>
      </dgm:t>
    </dgm:pt>
    <dgm:pt modelId="{FFF6D437-15A6-D944-8B13-403BC613C65F}">
      <dgm:prSet/>
      <dgm:spPr/>
      <dgm:t>
        <a:bodyPr/>
        <a:lstStyle/>
        <a:p>
          <a:pPr rtl="0"/>
          <a:r>
            <a:rPr lang="en-US" dirty="0"/>
            <a:t>The Social-Cognitive Approach </a:t>
          </a:r>
          <a:br>
            <a:rPr lang="en-US" dirty="0"/>
          </a:br>
          <a:r>
            <a:rPr lang="en-US" dirty="0"/>
            <a:t>to Personality</a:t>
          </a:r>
        </a:p>
      </dgm:t>
    </dgm:pt>
    <dgm:pt modelId="{8CD335D6-DB39-B243-BCD4-F9532135FB14}" type="parTrans" cxnId="{E6107E1B-0217-3F42-97E3-C3F5A67C581F}">
      <dgm:prSet/>
      <dgm:spPr/>
      <dgm:t>
        <a:bodyPr/>
        <a:lstStyle/>
        <a:p>
          <a:endParaRPr lang="en-US"/>
        </a:p>
      </dgm:t>
    </dgm:pt>
    <dgm:pt modelId="{6FC195C5-FFD6-9F49-A6D5-244C6B3E69B5}" type="sibTrans" cxnId="{E6107E1B-0217-3F42-97E3-C3F5A67C581F}">
      <dgm:prSet/>
      <dgm:spPr/>
      <dgm:t>
        <a:bodyPr/>
        <a:lstStyle/>
        <a:p>
          <a:endParaRPr lang="en-US"/>
        </a:p>
      </dgm:t>
    </dgm:pt>
    <dgm:pt modelId="{62FCBD93-721A-4BD2-B9A8-1362A1AB8998}">
      <dgm:prSet/>
      <dgm:spPr/>
      <dgm:t>
        <a:bodyPr/>
        <a:lstStyle/>
        <a:p>
          <a:r>
            <a:rPr lang="en-GB" dirty="0"/>
            <a:t>Biology and behaviour</a:t>
          </a:r>
        </a:p>
      </dgm:t>
    </dgm:pt>
    <dgm:pt modelId="{EF2C85C2-E1EA-4867-A2C1-4FB82F317984}" type="parTrans" cxnId="{6B38A196-3C40-414C-B7F8-937969E1382E}">
      <dgm:prSet/>
      <dgm:spPr/>
      <dgm:t>
        <a:bodyPr/>
        <a:lstStyle/>
        <a:p>
          <a:endParaRPr lang="en-GB"/>
        </a:p>
      </dgm:t>
    </dgm:pt>
    <dgm:pt modelId="{D4C7EBDC-D5EA-485D-B281-615FBC65FB4A}" type="sibTrans" cxnId="{6B38A196-3C40-414C-B7F8-937969E1382E}">
      <dgm:prSet/>
      <dgm:spPr/>
      <dgm:t>
        <a:bodyPr/>
        <a:lstStyle/>
        <a:p>
          <a:endParaRPr lang="en-GB"/>
        </a:p>
      </dgm:t>
    </dgm:pt>
    <dgm:pt modelId="{60A63CC9-012F-4FB9-8FCE-260EFFD9D258}">
      <dgm:prSet/>
      <dgm:spPr/>
      <dgm:t>
        <a:bodyPr/>
        <a:lstStyle/>
        <a:p>
          <a:r>
            <a:rPr lang="en-GB" dirty="0"/>
            <a:t>Freud and psychoanalysis </a:t>
          </a:r>
        </a:p>
      </dgm:t>
    </dgm:pt>
    <dgm:pt modelId="{0D76F69A-6064-4351-9AC6-15D7FF90AC2C}" type="parTrans" cxnId="{251FADCC-AF6B-487D-837E-90B391F87766}">
      <dgm:prSet/>
      <dgm:spPr/>
      <dgm:t>
        <a:bodyPr/>
        <a:lstStyle/>
        <a:p>
          <a:endParaRPr lang="en-GB"/>
        </a:p>
      </dgm:t>
    </dgm:pt>
    <dgm:pt modelId="{DE65D7BC-9BAC-4FF7-8B5F-1709B8D0AB3F}" type="sibTrans" cxnId="{251FADCC-AF6B-487D-837E-90B391F87766}">
      <dgm:prSet/>
      <dgm:spPr/>
      <dgm:t>
        <a:bodyPr/>
        <a:lstStyle/>
        <a:p>
          <a:endParaRPr lang="en-GB"/>
        </a:p>
      </dgm:t>
    </dgm:pt>
    <dgm:pt modelId="{EAC0ACA5-B9EB-B14E-B8B1-FB72047DCA5E}" type="pres">
      <dgm:prSet presAssocID="{DBFDC48B-94B1-C94F-8BDF-81EEF96CC675}" presName="linear" presStyleCnt="0">
        <dgm:presLayoutVars>
          <dgm:dir/>
          <dgm:animLvl val="lvl"/>
          <dgm:resizeHandles val="exact"/>
        </dgm:presLayoutVars>
      </dgm:prSet>
      <dgm:spPr/>
    </dgm:pt>
    <dgm:pt modelId="{7B3C8F4E-2FE6-46D9-9863-F0D06693D608}" type="pres">
      <dgm:prSet presAssocID="{62FCBD93-721A-4BD2-B9A8-1362A1AB8998}" presName="parentLin" presStyleCnt="0"/>
      <dgm:spPr/>
    </dgm:pt>
    <dgm:pt modelId="{C529F0DB-7215-4490-93FA-51DCDEB66D37}" type="pres">
      <dgm:prSet presAssocID="{62FCBD93-721A-4BD2-B9A8-1362A1AB8998}" presName="parentLeftMargin" presStyleLbl="node1" presStyleIdx="0" presStyleCnt="4"/>
      <dgm:spPr/>
    </dgm:pt>
    <dgm:pt modelId="{493E6A16-8AD9-4626-8890-4E4AE215E936}" type="pres">
      <dgm:prSet presAssocID="{62FCBD93-721A-4BD2-B9A8-1362A1AB8998}" presName="parentText" presStyleLbl="node1" presStyleIdx="0" presStyleCnt="4">
        <dgm:presLayoutVars>
          <dgm:chMax val="0"/>
          <dgm:bulletEnabled val="1"/>
        </dgm:presLayoutVars>
      </dgm:prSet>
      <dgm:spPr/>
    </dgm:pt>
    <dgm:pt modelId="{4262B0FC-757D-427A-A5A2-DBB7EC1BD626}" type="pres">
      <dgm:prSet presAssocID="{62FCBD93-721A-4BD2-B9A8-1362A1AB8998}" presName="negativeSpace" presStyleCnt="0"/>
      <dgm:spPr/>
    </dgm:pt>
    <dgm:pt modelId="{5010CF1B-75D2-426B-B15F-BDB8A37EB247}" type="pres">
      <dgm:prSet presAssocID="{62FCBD93-721A-4BD2-B9A8-1362A1AB8998}" presName="childText" presStyleLbl="conFgAcc1" presStyleIdx="0" presStyleCnt="4">
        <dgm:presLayoutVars>
          <dgm:bulletEnabled val="1"/>
        </dgm:presLayoutVars>
      </dgm:prSet>
      <dgm:spPr/>
    </dgm:pt>
    <dgm:pt modelId="{7CD357DA-3411-438A-B6B7-DE6CB895F921}" type="pres">
      <dgm:prSet presAssocID="{D4C7EBDC-D5EA-485D-B281-615FBC65FB4A}" presName="spaceBetweenRectangles" presStyleCnt="0"/>
      <dgm:spPr/>
    </dgm:pt>
    <dgm:pt modelId="{D3B9A871-9300-43CB-8572-95DFE398FF8E}" type="pres">
      <dgm:prSet presAssocID="{60A63CC9-012F-4FB9-8FCE-260EFFD9D258}" presName="parentLin" presStyleCnt="0"/>
      <dgm:spPr/>
    </dgm:pt>
    <dgm:pt modelId="{733B9795-B312-4F67-9CDF-781D01FAB072}" type="pres">
      <dgm:prSet presAssocID="{60A63CC9-012F-4FB9-8FCE-260EFFD9D258}" presName="parentLeftMargin" presStyleLbl="node1" presStyleIdx="0" presStyleCnt="4"/>
      <dgm:spPr/>
    </dgm:pt>
    <dgm:pt modelId="{2F79876C-A97C-4AFA-905C-CE38813C62C7}" type="pres">
      <dgm:prSet presAssocID="{60A63CC9-012F-4FB9-8FCE-260EFFD9D258}" presName="parentText" presStyleLbl="node1" presStyleIdx="1" presStyleCnt="4">
        <dgm:presLayoutVars>
          <dgm:chMax val="0"/>
          <dgm:bulletEnabled val="1"/>
        </dgm:presLayoutVars>
      </dgm:prSet>
      <dgm:spPr/>
    </dgm:pt>
    <dgm:pt modelId="{30DB8F59-0256-4919-B866-946410D5D14E}" type="pres">
      <dgm:prSet presAssocID="{60A63CC9-012F-4FB9-8FCE-260EFFD9D258}" presName="negativeSpace" presStyleCnt="0"/>
      <dgm:spPr/>
    </dgm:pt>
    <dgm:pt modelId="{B62B9D4F-EA0B-4238-932F-44E739CB2729}" type="pres">
      <dgm:prSet presAssocID="{60A63CC9-012F-4FB9-8FCE-260EFFD9D258}" presName="childText" presStyleLbl="conFgAcc1" presStyleIdx="1" presStyleCnt="4">
        <dgm:presLayoutVars>
          <dgm:bulletEnabled val="1"/>
        </dgm:presLayoutVars>
      </dgm:prSet>
      <dgm:spPr/>
    </dgm:pt>
    <dgm:pt modelId="{05F84457-2377-4C14-ADF1-759F6BF79369}" type="pres">
      <dgm:prSet presAssocID="{DE65D7BC-9BAC-4FF7-8B5F-1709B8D0AB3F}" presName="spaceBetweenRectangles" presStyleCnt="0"/>
      <dgm:spPr/>
    </dgm:pt>
    <dgm:pt modelId="{06CACB37-60F5-E44B-A657-108BC9955F41}" type="pres">
      <dgm:prSet presAssocID="{D472FF35-3093-7946-8670-5A1BF7BAC931}" presName="parentLin" presStyleCnt="0"/>
      <dgm:spPr/>
    </dgm:pt>
    <dgm:pt modelId="{4C8D3258-B686-6B4B-958A-89EADD3DCF56}" type="pres">
      <dgm:prSet presAssocID="{D472FF35-3093-7946-8670-5A1BF7BAC931}" presName="parentLeftMargin" presStyleLbl="node1" presStyleIdx="1" presStyleCnt="4"/>
      <dgm:spPr/>
    </dgm:pt>
    <dgm:pt modelId="{CCF7078D-E63C-6F49-8C1F-086F894B9E7C}" type="pres">
      <dgm:prSet presAssocID="{D472FF35-3093-7946-8670-5A1BF7BAC931}" presName="parentText" presStyleLbl="node1" presStyleIdx="2" presStyleCnt="4">
        <dgm:presLayoutVars>
          <dgm:chMax val="0"/>
          <dgm:bulletEnabled val="1"/>
        </dgm:presLayoutVars>
      </dgm:prSet>
      <dgm:spPr/>
    </dgm:pt>
    <dgm:pt modelId="{21286AD0-CBDD-F341-8CC1-C1F44046F835}" type="pres">
      <dgm:prSet presAssocID="{D472FF35-3093-7946-8670-5A1BF7BAC931}" presName="negativeSpace" presStyleCnt="0"/>
      <dgm:spPr/>
    </dgm:pt>
    <dgm:pt modelId="{2EECCC36-80C2-5C4D-9AE2-71C1EB12EE58}" type="pres">
      <dgm:prSet presAssocID="{D472FF35-3093-7946-8670-5A1BF7BAC931}" presName="childText" presStyleLbl="conFgAcc1" presStyleIdx="2" presStyleCnt="4">
        <dgm:presLayoutVars>
          <dgm:bulletEnabled val="1"/>
        </dgm:presLayoutVars>
      </dgm:prSet>
      <dgm:spPr/>
    </dgm:pt>
    <dgm:pt modelId="{80B152DA-C176-0F4F-B987-D8D950130276}" type="pres">
      <dgm:prSet presAssocID="{D650A5D8-AE50-5A49-84E5-447AF6A6BCB2}" presName="spaceBetweenRectangles" presStyleCnt="0"/>
      <dgm:spPr/>
    </dgm:pt>
    <dgm:pt modelId="{92742743-8416-0B4A-873B-2BF9DFE5A611}" type="pres">
      <dgm:prSet presAssocID="{FFF6D437-15A6-D944-8B13-403BC613C65F}" presName="parentLin" presStyleCnt="0"/>
      <dgm:spPr/>
    </dgm:pt>
    <dgm:pt modelId="{83319743-6DDC-C944-86CB-FA517D9B9F99}" type="pres">
      <dgm:prSet presAssocID="{FFF6D437-15A6-D944-8B13-403BC613C65F}" presName="parentLeftMargin" presStyleLbl="node1" presStyleIdx="2" presStyleCnt="4"/>
      <dgm:spPr/>
    </dgm:pt>
    <dgm:pt modelId="{904D4BE1-8B54-9B4C-9EED-858905D0DF6E}" type="pres">
      <dgm:prSet presAssocID="{FFF6D437-15A6-D944-8B13-403BC613C65F}" presName="parentText" presStyleLbl="node1" presStyleIdx="3" presStyleCnt="4">
        <dgm:presLayoutVars>
          <dgm:chMax val="0"/>
          <dgm:bulletEnabled val="1"/>
        </dgm:presLayoutVars>
      </dgm:prSet>
      <dgm:spPr/>
    </dgm:pt>
    <dgm:pt modelId="{B1BA0FED-7A77-5A41-BF45-5D47B9AC2BB4}" type="pres">
      <dgm:prSet presAssocID="{FFF6D437-15A6-D944-8B13-403BC613C65F}" presName="negativeSpace" presStyleCnt="0"/>
      <dgm:spPr/>
    </dgm:pt>
    <dgm:pt modelId="{69719E71-B9CC-B54F-8967-4573BEFE7C6C}" type="pres">
      <dgm:prSet presAssocID="{FFF6D437-15A6-D944-8B13-403BC613C65F}" presName="childText" presStyleLbl="conFgAcc1" presStyleIdx="3" presStyleCnt="4">
        <dgm:presLayoutVars>
          <dgm:bulletEnabled val="1"/>
        </dgm:presLayoutVars>
      </dgm:prSet>
      <dgm:spPr/>
    </dgm:pt>
  </dgm:ptLst>
  <dgm:cxnLst>
    <dgm:cxn modelId="{366D9510-75DD-4FBC-9DB4-C02D16FEFDBD}" type="presOf" srcId="{DBFDC48B-94B1-C94F-8BDF-81EEF96CC675}" destId="{EAC0ACA5-B9EB-B14E-B8B1-FB72047DCA5E}" srcOrd="0" destOrd="0" presId="urn:microsoft.com/office/officeart/2005/8/layout/list1"/>
    <dgm:cxn modelId="{E6107E1B-0217-3F42-97E3-C3F5A67C581F}" srcId="{DBFDC48B-94B1-C94F-8BDF-81EEF96CC675}" destId="{FFF6D437-15A6-D944-8B13-403BC613C65F}" srcOrd="3" destOrd="0" parTransId="{8CD335D6-DB39-B243-BCD4-F9532135FB14}" sibTransId="{6FC195C5-FFD6-9F49-A6D5-244C6B3E69B5}"/>
    <dgm:cxn modelId="{54DD464A-C08B-40D4-8CD0-EFF3E0042463}" type="presOf" srcId="{D472FF35-3093-7946-8670-5A1BF7BAC931}" destId="{CCF7078D-E63C-6F49-8C1F-086F894B9E7C}" srcOrd="1" destOrd="0" presId="urn:microsoft.com/office/officeart/2005/8/layout/list1"/>
    <dgm:cxn modelId="{3267A455-A5F2-4DE1-A4C5-35E76A2C4EF8}" type="presOf" srcId="{60A63CC9-012F-4FB9-8FCE-260EFFD9D258}" destId="{2F79876C-A97C-4AFA-905C-CE38813C62C7}" srcOrd="1" destOrd="0" presId="urn:microsoft.com/office/officeart/2005/8/layout/list1"/>
    <dgm:cxn modelId="{84A87076-4BF8-4ED8-B50E-3C46B450D7DC}" type="presOf" srcId="{FFF6D437-15A6-D944-8B13-403BC613C65F}" destId="{904D4BE1-8B54-9B4C-9EED-858905D0DF6E}" srcOrd="1" destOrd="0" presId="urn:microsoft.com/office/officeart/2005/8/layout/list1"/>
    <dgm:cxn modelId="{9848CA83-2104-4BB6-950F-95161654724A}" type="presOf" srcId="{62FCBD93-721A-4BD2-B9A8-1362A1AB8998}" destId="{C529F0DB-7215-4490-93FA-51DCDEB66D37}" srcOrd="0" destOrd="0" presId="urn:microsoft.com/office/officeart/2005/8/layout/list1"/>
    <dgm:cxn modelId="{F3AD318B-B05D-4048-B9A1-4FE4FFD119F6}" type="presOf" srcId="{60A63CC9-012F-4FB9-8FCE-260EFFD9D258}" destId="{733B9795-B312-4F67-9CDF-781D01FAB072}" srcOrd="0" destOrd="0" presId="urn:microsoft.com/office/officeart/2005/8/layout/list1"/>
    <dgm:cxn modelId="{6B38A196-3C40-414C-B7F8-937969E1382E}" srcId="{DBFDC48B-94B1-C94F-8BDF-81EEF96CC675}" destId="{62FCBD93-721A-4BD2-B9A8-1362A1AB8998}" srcOrd="0" destOrd="0" parTransId="{EF2C85C2-E1EA-4867-A2C1-4FB82F317984}" sibTransId="{D4C7EBDC-D5EA-485D-B281-615FBC65FB4A}"/>
    <dgm:cxn modelId="{D1B2119E-7975-4FA4-986C-1B78C1330E57}" type="presOf" srcId="{D472FF35-3093-7946-8670-5A1BF7BAC931}" destId="{4C8D3258-B686-6B4B-958A-89EADD3DCF56}" srcOrd="0" destOrd="0" presId="urn:microsoft.com/office/officeart/2005/8/layout/list1"/>
    <dgm:cxn modelId="{251FADCC-AF6B-487D-837E-90B391F87766}" srcId="{DBFDC48B-94B1-C94F-8BDF-81EEF96CC675}" destId="{60A63CC9-012F-4FB9-8FCE-260EFFD9D258}" srcOrd="1" destOrd="0" parTransId="{0D76F69A-6064-4351-9AC6-15D7FF90AC2C}" sibTransId="{DE65D7BC-9BAC-4FF7-8B5F-1709B8D0AB3F}"/>
    <dgm:cxn modelId="{5250F0F9-DF1A-452F-9893-89849432CF06}" type="presOf" srcId="{62FCBD93-721A-4BD2-B9A8-1362A1AB8998}" destId="{493E6A16-8AD9-4626-8890-4E4AE215E936}" srcOrd="1" destOrd="0" presId="urn:microsoft.com/office/officeart/2005/8/layout/list1"/>
    <dgm:cxn modelId="{AD813DFB-DE6F-4179-8032-E5CD703E3274}" type="presOf" srcId="{FFF6D437-15A6-D944-8B13-403BC613C65F}" destId="{83319743-6DDC-C944-86CB-FA517D9B9F99}" srcOrd="0" destOrd="0" presId="urn:microsoft.com/office/officeart/2005/8/layout/list1"/>
    <dgm:cxn modelId="{C064A5FD-58E1-F74F-BB31-3280062568FB}" srcId="{DBFDC48B-94B1-C94F-8BDF-81EEF96CC675}" destId="{D472FF35-3093-7946-8670-5A1BF7BAC931}" srcOrd="2" destOrd="0" parTransId="{90718665-BF25-BE49-864C-A9974A5C3BAF}" sibTransId="{D650A5D8-AE50-5A49-84E5-447AF6A6BCB2}"/>
    <dgm:cxn modelId="{67A36B47-12CA-4576-8742-A4ABB133C39C}" type="presParOf" srcId="{EAC0ACA5-B9EB-B14E-B8B1-FB72047DCA5E}" destId="{7B3C8F4E-2FE6-46D9-9863-F0D06693D608}" srcOrd="0" destOrd="0" presId="urn:microsoft.com/office/officeart/2005/8/layout/list1"/>
    <dgm:cxn modelId="{1A708668-AA7D-42C6-86DF-89DE5BF237F0}" type="presParOf" srcId="{7B3C8F4E-2FE6-46D9-9863-F0D06693D608}" destId="{C529F0DB-7215-4490-93FA-51DCDEB66D37}" srcOrd="0" destOrd="0" presId="urn:microsoft.com/office/officeart/2005/8/layout/list1"/>
    <dgm:cxn modelId="{F82306C5-6743-4926-9186-0E107E17CA36}" type="presParOf" srcId="{7B3C8F4E-2FE6-46D9-9863-F0D06693D608}" destId="{493E6A16-8AD9-4626-8890-4E4AE215E936}" srcOrd="1" destOrd="0" presId="urn:microsoft.com/office/officeart/2005/8/layout/list1"/>
    <dgm:cxn modelId="{71AB9837-2069-451A-8613-94249E77BB79}" type="presParOf" srcId="{EAC0ACA5-B9EB-B14E-B8B1-FB72047DCA5E}" destId="{4262B0FC-757D-427A-A5A2-DBB7EC1BD626}" srcOrd="1" destOrd="0" presId="urn:microsoft.com/office/officeart/2005/8/layout/list1"/>
    <dgm:cxn modelId="{291179FE-F1C5-43C1-AA00-8924F8155043}" type="presParOf" srcId="{EAC0ACA5-B9EB-B14E-B8B1-FB72047DCA5E}" destId="{5010CF1B-75D2-426B-B15F-BDB8A37EB247}" srcOrd="2" destOrd="0" presId="urn:microsoft.com/office/officeart/2005/8/layout/list1"/>
    <dgm:cxn modelId="{F07DE8D2-66F3-439B-B5CC-6C5D88636C12}" type="presParOf" srcId="{EAC0ACA5-B9EB-B14E-B8B1-FB72047DCA5E}" destId="{7CD357DA-3411-438A-B6B7-DE6CB895F921}" srcOrd="3" destOrd="0" presId="urn:microsoft.com/office/officeart/2005/8/layout/list1"/>
    <dgm:cxn modelId="{AB42E567-542A-4273-982A-87DCCB38F723}" type="presParOf" srcId="{EAC0ACA5-B9EB-B14E-B8B1-FB72047DCA5E}" destId="{D3B9A871-9300-43CB-8572-95DFE398FF8E}" srcOrd="4" destOrd="0" presId="urn:microsoft.com/office/officeart/2005/8/layout/list1"/>
    <dgm:cxn modelId="{830CC92F-07EF-43F3-AABC-E1E20CBBFE8B}" type="presParOf" srcId="{D3B9A871-9300-43CB-8572-95DFE398FF8E}" destId="{733B9795-B312-4F67-9CDF-781D01FAB072}" srcOrd="0" destOrd="0" presId="urn:microsoft.com/office/officeart/2005/8/layout/list1"/>
    <dgm:cxn modelId="{12D4CCDB-CDE1-4889-A446-3DC41C502719}" type="presParOf" srcId="{D3B9A871-9300-43CB-8572-95DFE398FF8E}" destId="{2F79876C-A97C-4AFA-905C-CE38813C62C7}" srcOrd="1" destOrd="0" presId="urn:microsoft.com/office/officeart/2005/8/layout/list1"/>
    <dgm:cxn modelId="{755F6981-4478-4B72-9BD2-FF84F3A4A31E}" type="presParOf" srcId="{EAC0ACA5-B9EB-B14E-B8B1-FB72047DCA5E}" destId="{30DB8F59-0256-4919-B866-946410D5D14E}" srcOrd="5" destOrd="0" presId="urn:microsoft.com/office/officeart/2005/8/layout/list1"/>
    <dgm:cxn modelId="{E575BB71-4100-474A-8023-A3D468838283}" type="presParOf" srcId="{EAC0ACA5-B9EB-B14E-B8B1-FB72047DCA5E}" destId="{B62B9D4F-EA0B-4238-932F-44E739CB2729}" srcOrd="6" destOrd="0" presId="urn:microsoft.com/office/officeart/2005/8/layout/list1"/>
    <dgm:cxn modelId="{057BA4A6-C199-4467-BF22-81A5FEFCC55D}" type="presParOf" srcId="{EAC0ACA5-B9EB-B14E-B8B1-FB72047DCA5E}" destId="{05F84457-2377-4C14-ADF1-759F6BF79369}" srcOrd="7" destOrd="0" presId="urn:microsoft.com/office/officeart/2005/8/layout/list1"/>
    <dgm:cxn modelId="{439A7BEE-9888-4011-AE54-5568875C4CAD}" type="presParOf" srcId="{EAC0ACA5-B9EB-B14E-B8B1-FB72047DCA5E}" destId="{06CACB37-60F5-E44B-A657-108BC9955F41}" srcOrd="8" destOrd="0" presId="urn:microsoft.com/office/officeart/2005/8/layout/list1"/>
    <dgm:cxn modelId="{1C3C7E1B-FA4D-4C80-958E-5FDB7E1259DB}" type="presParOf" srcId="{06CACB37-60F5-E44B-A657-108BC9955F41}" destId="{4C8D3258-B686-6B4B-958A-89EADD3DCF56}" srcOrd="0" destOrd="0" presId="urn:microsoft.com/office/officeart/2005/8/layout/list1"/>
    <dgm:cxn modelId="{94A1210D-1C06-4F8E-89C5-EA77BF65C3EC}" type="presParOf" srcId="{06CACB37-60F5-E44B-A657-108BC9955F41}" destId="{CCF7078D-E63C-6F49-8C1F-086F894B9E7C}" srcOrd="1" destOrd="0" presId="urn:microsoft.com/office/officeart/2005/8/layout/list1"/>
    <dgm:cxn modelId="{C9379EBB-234F-4D0E-8E8F-367119492C10}" type="presParOf" srcId="{EAC0ACA5-B9EB-B14E-B8B1-FB72047DCA5E}" destId="{21286AD0-CBDD-F341-8CC1-C1F44046F835}" srcOrd="9" destOrd="0" presId="urn:microsoft.com/office/officeart/2005/8/layout/list1"/>
    <dgm:cxn modelId="{7F59DFB6-3C79-4FB1-9E16-0203EC49ACA4}" type="presParOf" srcId="{EAC0ACA5-B9EB-B14E-B8B1-FB72047DCA5E}" destId="{2EECCC36-80C2-5C4D-9AE2-71C1EB12EE58}" srcOrd="10" destOrd="0" presId="urn:microsoft.com/office/officeart/2005/8/layout/list1"/>
    <dgm:cxn modelId="{F92DDD09-854C-4C4C-9DF6-F10783FED3DA}" type="presParOf" srcId="{EAC0ACA5-B9EB-B14E-B8B1-FB72047DCA5E}" destId="{80B152DA-C176-0F4F-B987-D8D950130276}" srcOrd="11" destOrd="0" presId="urn:microsoft.com/office/officeart/2005/8/layout/list1"/>
    <dgm:cxn modelId="{BF847A7D-B183-4F17-BC93-C04CCB2048D2}" type="presParOf" srcId="{EAC0ACA5-B9EB-B14E-B8B1-FB72047DCA5E}" destId="{92742743-8416-0B4A-873B-2BF9DFE5A611}" srcOrd="12" destOrd="0" presId="urn:microsoft.com/office/officeart/2005/8/layout/list1"/>
    <dgm:cxn modelId="{9221FB97-2D64-4F3B-8523-0A5F69A28FD8}" type="presParOf" srcId="{92742743-8416-0B4A-873B-2BF9DFE5A611}" destId="{83319743-6DDC-C944-86CB-FA517D9B9F99}" srcOrd="0" destOrd="0" presId="urn:microsoft.com/office/officeart/2005/8/layout/list1"/>
    <dgm:cxn modelId="{69A3FAD6-C49F-4D7C-A047-3790CD4C8AF8}" type="presParOf" srcId="{92742743-8416-0B4A-873B-2BF9DFE5A611}" destId="{904D4BE1-8B54-9B4C-9EED-858905D0DF6E}" srcOrd="1" destOrd="0" presId="urn:microsoft.com/office/officeart/2005/8/layout/list1"/>
    <dgm:cxn modelId="{7716F82A-AD94-4137-BD34-B436C188F0BD}" type="presParOf" srcId="{EAC0ACA5-B9EB-B14E-B8B1-FB72047DCA5E}" destId="{B1BA0FED-7A77-5A41-BF45-5D47B9AC2BB4}" srcOrd="13" destOrd="0" presId="urn:microsoft.com/office/officeart/2005/8/layout/list1"/>
    <dgm:cxn modelId="{4BA9D330-A4CB-48F0-8B94-A1C1C4273F6F}" type="presParOf" srcId="{EAC0ACA5-B9EB-B14E-B8B1-FB72047DCA5E}" destId="{69719E71-B9CC-B54F-8967-4573BEFE7C6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B0686B-311D-CA4A-9EE6-0DA018EA5A2A}" type="doc">
      <dgm:prSet loTypeId="urn:microsoft.com/office/officeart/2005/8/layout/hList1" loCatId="" qsTypeId="urn:microsoft.com/office/officeart/2005/8/quickstyle/3d3" qsCatId="3D" csTypeId="urn:microsoft.com/office/officeart/2005/8/colors/colorful1" csCatId="colorful" phldr="1"/>
      <dgm:spPr/>
      <dgm:t>
        <a:bodyPr/>
        <a:lstStyle/>
        <a:p>
          <a:endParaRPr lang="en-US"/>
        </a:p>
      </dgm:t>
    </dgm:pt>
    <dgm:pt modelId="{1EFB5566-BA32-9441-B552-3B5718A09344}">
      <dgm:prSet custT="1"/>
      <dgm:spPr/>
      <dgm:t>
        <a:bodyPr/>
        <a:lstStyle/>
        <a:p>
          <a:pPr rtl="0"/>
          <a:r>
            <a:rPr lang="en-US" sz="3200" b="1"/>
            <a:t>Humanistic theories</a:t>
          </a:r>
          <a:endParaRPr lang="en-US" sz="3200" dirty="0"/>
        </a:p>
      </dgm:t>
    </dgm:pt>
    <dgm:pt modelId="{9BD62481-3FF1-1746-9E74-380B7A479C5D}" type="parTrans" cxnId="{397F8B8C-042E-EC47-9492-C1655AC25198}">
      <dgm:prSet/>
      <dgm:spPr/>
      <dgm:t>
        <a:bodyPr/>
        <a:lstStyle/>
        <a:p>
          <a:endParaRPr lang="en-US">
            <a:solidFill>
              <a:srgbClr val="000000"/>
            </a:solidFill>
          </a:endParaRPr>
        </a:p>
      </dgm:t>
    </dgm:pt>
    <dgm:pt modelId="{C83F896E-8176-014F-9B15-842B7DD8B6AD}" type="sibTrans" cxnId="{397F8B8C-042E-EC47-9492-C1655AC25198}">
      <dgm:prSet/>
      <dgm:spPr/>
      <dgm:t>
        <a:bodyPr/>
        <a:lstStyle/>
        <a:p>
          <a:endParaRPr lang="en-US">
            <a:solidFill>
              <a:srgbClr val="000000"/>
            </a:solidFill>
          </a:endParaRPr>
        </a:p>
      </dgm:t>
    </dgm:pt>
    <dgm:pt modelId="{CED68D40-D0BB-EE4F-96B8-F8F540A64FD1}">
      <dgm:prSet custT="1"/>
      <dgm:spPr/>
      <dgm:t>
        <a:bodyPr/>
        <a:lstStyle/>
        <a:p>
          <a:pPr rtl="0"/>
          <a:r>
            <a:rPr lang="en-US" sz="3200" dirty="0"/>
            <a:t>Developed in the 1960s</a:t>
          </a:r>
        </a:p>
      </dgm:t>
    </dgm:pt>
    <dgm:pt modelId="{E81651D4-88A5-1F43-9B80-74484ECD3B2C}" type="parTrans" cxnId="{81B0A9CA-7305-AD4B-8704-5D8D707B67F5}">
      <dgm:prSet/>
      <dgm:spPr/>
      <dgm:t>
        <a:bodyPr/>
        <a:lstStyle/>
        <a:p>
          <a:endParaRPr lang="en-US">
            <a:solidFill>
              <a:srgbClr val="000000"/>
            </a:solidFill>
          </a:endParaRPr>
        </a:p>
      </dgm:t>
    </dgm:pt>
    <dgm:pt modelId="{7394C0FF-EEE2-F541-9405-5223CE8DB16E}" type="sibTrans" cxnId="{81B0A9CA-7305-AD4B-8704-5D8D707B67F5}">
      <dgm:prSet/>
      <dgm:spPr/>
      <dgm:t>
        <a:bodyPr/>
        <a:lstStyle/>
        <a:p>
          <a:endParaRPr lang="en-US">
            <a:solidFill>
              <a:srgbClr val="000000"/>
            </a:solidFill>
          </a:endParaRPr>
        </a:p>
      </dgm:t>
    </dgm:pt>
    <dgm:pt modelId="{6E1C9FCE-4F76-0949-8EF8-E66DFD24F8F4}">
      <dgm:prSet custT="1"/>
      <dgm:spPr/>
      <dgm:t>
        <a:bodyPr/>
        <a:lstStyle/>
        <a:p>
          <a:pPr rtl="0"/>
          <a:r>
            <a:rPr lang="en-US" sz="3200" b="1"/>
            <a:t>Social-cognitive theorists</a:t>
          </a:r>
          <a:endParaRPr lang="en-US" sz="3200" dirty="0"/>
        </a:p>
      </dgm:t>
    </dgm:pt>
    <dgm:pt modelId="{5D7723EC-D13E-3245-8865-61D883C3D91C}" type="parTrans" cxnId="{6DDCD520-6CD4-3047-A1DE-7C4E60E8CF71}">
      <dgm:prSet/>
      <dgm:spPr/>
      <dgm:t>
        <a:bodyPr/>
        <a:lstStyle/>
        <a:p>
          <a:endParaRPr lang="en-US">
            <a:solidFill>
              <a:srgbClr val="000000"/>
            </a:solidFill>
          </a:endParaRPr>
        </a:p>
      </dgm:t>
    </dgm:pt>
    <dgm:pt modelId="{EA75F0C0-AC65-994C-BA8B-A7071AFEF6E5}" type="sibTrans" cxnId="{6DDCD520-6CD4-3047-A1DE-7C4E60E8CF71}">
      <dgm:prSet/>
      <dgm:spPr/>
      <dgm:t>
        <a:bodyPr/>
        <a:lstStyle/>
        <a:p>
          <a:endParaRPr lang="en-US">
            <a:solidFill>
              <a:srgbClr val="000000"/>
            </a:solidFill>
          </a:endParaRPr>
        </a:p>
      </dgm:t>
    </dgm:pt>
    <dgm:pt modelId="{30847471-9D6E-114B-A02D-9D09A10C490D}">
      <dgm:prSet/>
      <dgm:spPr/>
      <dgm:t>
        <a:bodyPr/>
        <a:lstStyle/>
        <a:p>
          <a:pPr rtl="0"/>
          <a:r>
            <a:rPr lang="en-US" dirty="0"/>
            <a:t>Emphasizes both social and cognitive factors along with conditioning to explain personality development </a:t>
          </a:r>
        </a:p>
      </dgm:t>
    </dgm:pt>
    <dgm:pt modelId="{6F2EC6B8-FE92-594C-83A1-C46F32AB87C0}" type="parTrans" cxnId="{3CBD7AD8-D8CF-8446-8AF5-6ED6C9BF3C05}">
      <dgm:prSet/>
      <dgm:spPr/>
      <dgm:t>
        <a:bodyPr/>
        <a:lstStyle/>
        <a:p>
          <a:endParaRPr lang="en-US">
            <a:solidFill>
              <a:srgbClr val="000000"/>
            </a:solidFill>
          </a:endParaRPr>
        </a:p>
      </dgm:t>
    </dgm:pt>
    <dgm:pt modelId="{D34710C5-7249-0D45-9CCE-D8CCF53C476F}" type="sibTrans" cxnId="{3CBD7AD8-D8CF-8446-8AF5-6ED6C9BF3C05}">
      <dgm:prSet/>
      <dgm:spPr/>
      <dgm:t>
        <a:bodyPr/>
        <a:lstStyle/>
        <a:p>
          <a:endParaRPr lang="en-US">
            <a:solidFill>
              <a:srgbClr val="000000"/>
            </a:solidFill>
          </a:endParaRPr>
        </a:p>
      </dgm:t>
    </dgm:pt>
    <dgm:pt modelId="{A3DC57B3-6426-410D-BC51-C0425566D6C8}">
      <dgm:prSet custT="1"/>
      <dgm:spPr/>
      <dgm:t>
        <a:bodyPr/>
        <a:lstStyle/>
        <a:p>
          <a:pPr rtl="0"/>
          <a:r>
            <a:rPr lang="en-US" sz="3200" dirty="0"/>
            <a:t>Emphasizes </a:t>
          </a:r>
          <a:r>
            <a:rPr lang="en-US" sz="3200" b="1" dirty="0"/>
            <a:t>conscious free will</a:t>
          </a:r>
          <a:r>
            <a:rPr lang="en-US" sz="3200" dirty="0"/>
            <a:t> in one</a:t>
          </a:r>
          <a:r>
            <a:rPr lang="fr-FR" altLang="ja-JP" sz="3200" dirty="0"/>
            <a:t>'</a:t>
          </a:r>
          <a:r>
            <a:rPr lang="en-US" sz="3200" dirty="0"/>
            <a:t>s actions, the </a:t>
          </a:r>
          <a:r>
            <a:rPr lang="en-US" sz="3200" b="1" dirty="0"/>
            <a:t>uniqueness</a:t>
          </a:r>
          <a:r>
            <a:rPr lang="en-US" sz="3200" dirty="0"/>
            <a:t> of the individual person, and </a:t>
          </a:r>
          <a:r>
            <a:rPr lang="en-US" sz="3200" b="1" dirty="0"/>
            <a:t>personal growth</a:t>
          </a:r>
          <a:endParaRPr lang="en-US" sz="3200" dirty="0"/>
        </a:p>
      </dgm:t>
    </dgm:pt>
    <dgm:pt modelId="{BA36BC89-A98C-4693-AE00-309B59D77CBF}" type="parTrans" cxnId="{87B22263-7E01-4155-897A-AB0F46A0B074}">
      <dgm:prSet/>
      <dgm:spPr/>
      <dgm:t>
        <a:bodyPr/>
        <a:lstStyle/>
        <a:p>
          <a:endParaRPr lang="en-GB"/>
        </a:p>
      </dgm:t>
    </dgm:pt>
    <dgm:pt modelId="{065704D4-689D-4BE2-85B8-0E7E025CE716}" type="sibTrans" cxnId="{87B22263-7E01-4155-897A-AB0F46A0B074}">
      <dgm:prSet/>
      <dgm:spPr/>
      <dgm:t>
        <a:bodyPr/>
        <a:lstStyle/>
        <a:p>
          <a:endParaRPr lang="en-GB"/>
        </a:p>
      </dgm:t>
    </dgm:pt>
    <dgm:pt modelId="{52BAC51D-6D21-8B41-B442-97FD1EE1FE87}" type="pres">
      <dgm:prSet presAssocID="{80B0686B-311D-CA4A-9EE6-0DA018EA5A2A}" presName="Name0" presStyleCnt="0">
        <dgm:presLayoutVars>
          <dgm:dir/>
          <dgm:animLvl val="lvl"/>
          <dgm:resizeHandles val="exact"/>
        </dgm:presLayoutVars>
      </dgm:prSet>
      <dgm:spPr/>
    </dgm:pt>
    <dgm:pt modelId="{4AC288E4-EF5B-EB4B-BC38-97D99C04C1F1}" type="pres">
      <dgm:prSet presAssocID="{1EFB5566-BA32-9441-B552-3B5718A09344}" presName="composite" presStyleCnt="0"/>
      <dgm:spPr/>
    </dgm:pt>
    <dgm:pt modelId="{EE0439FC-08DD-8E42-A7BD-457C02259ED7}" type="pres">
      <dgm:prSet presAssocID="{1EFB5566-BA32-9441-B552-3B5718A09344}" presName="parTx" presStyleLbl="alignNode1" presStyleIdx="0" presStyleCnt="2">
        <dgm:presLayoutVars>
          <dgm:chMax val="0"/>
          <dgm:chPref val="0"/>
          <dgm:bulletEnabled val="1"/>
        </dgm:presLayoutVars>
      </dgm:prSet>
      <dgm:spPr/>
    </dgm:pt>
    <dgm:pt modelId="{408F71A7-D951-1343-A7A9-6ABE9F02DD36}" type="pres">
      <dgm:prSet presAssocID="{1EFB5566-BA32-9441-B552-3B5718A09344}" presName="desTx" presStyleLbl="alignAccFollowNode1" presStyleIdx="0" presStyleCnt="2">
        <dgm:presLayoutVars>
          <dgm:bulletEnabled val="1"/>
        </dgm:presLayoutVars>
      </dgm:prSet>
      <dgm:spPr/>
    </dgm:pt>
    <dgm:pt modelId="{8B4772E4-CD87-8C4E-B39C-5CEE0743A8E1}" type="pres">
      <dgm:prSet presAssocID="{C83F896E-8176-014F-9B15-842B7DD8B6AD}" presName="space" presStyleCnt="0"/>
      <dgm:spPr/>
    </dgm:pt>
    <dgm:pt modelId="{7E4A0D43-99CD-3444-AAAF-AAEB1BD28666}" type="pres">
      <dgm:prSet presAssocID="{6E1C9FCE-4F76-0949-8EF8-E66DFD24F8F4}" presName="composite" presStyleCnt="0"/>
      <dgm:spPr/>
    </dgm:pt>
    <dgm:pt modelId="{E66F395A-B0B8-8542-9E81-A1A68AF17EFF}" type="pres">
      <dgm:prSet presAssocID="{6E1C9FCE-4F76-0949-8EF8-E66DFD24F8F4}" presName="parTx" presStyleLbl="alignNode1" presStyleIdx="1" presStyleCnt="2">
        <dgm:presLayoutVars>
          <dgm:chMax val="0"/>
          <dgm:chPref val="0"/>
          <dgm:bulletEnabled val="1"/>
        </dgm:presLayoutVars>
      </dgm:prSet>
      <dgm:spPr/>
    </dgm:pt>
    <dgm:pt modelId="{EB440B68-1C6F-6A43-A923-B97600DEA4AC}" type="pres">
      <dgm:prSet presAssocID="{6E1C9FCE-4F76-0949-8EF8-E66DFD24F8F4}" presName="desTx" presStyleLbl="alignAccFollowNode1" presStyleIdx="1" presStyleCnt="2">
        <dgm:presLayoutVars>
          <dgm:bulletEnabled val="1"/>
        </dgm:presLayoutVars>
      </dgm:prSet>
      <dgm:spPr/>
    </dgm:pt>
  </dgm:ptLst>
  <dgm:cxnLst>
    <dgm:cxn modelId="{8B481F05-6B5F-4ADE-9B1B-CB131E4064AE}" type="presOf" srcId="{CED68D40-D0BB-EE4F-96B8-F8F540A64FD1}" destId="{408F71A7-D951-1343-A7A9-6ABE9F02DD36}" srcOrd="0" destOrd="0" presId="urn:microsoft.com/office/officeart/2005/8/layout/hList1"/>
    <dgm:cxn modelId="{6DDCD520-6CD4-3047-A1DE-7C4E60E8CF71}" srcId="{80B0686B-311D-CA4A-9EE6-0DA018EA5A2A}" destId="{6E1C9FCE-4F76-0949-8EF8-E66DFD24F8F4}" srcOrd="1" destOrd="0" parTransId="{5D7723EC-D13E-3245-8865-61D883C3D91C}" sibTransId="{EA75F0C0-AC65-994C-BA8B-A7071AFEF6E5}"/>
    <dgm:cxn modelId="{87B22263-7E01-4155-897A-AB0F46A0B074}" srcId="{1EFB5566-BA32-9441-B552-3B5718A09344}" destId="{A3DC57B3-6426-410D-BC51-C0425566D6C8}" srcOrd="1" destOrd="0" parTransId="{BA36BC89-A98C-4693-AE00-309B59D77CBF}" sibTransId="{065704D4-689D-4BE2-85B8-0E7E025CE716}"/>
    <dgm:cxn modelId="{B17E9758-47CD-4068-9C99-531A1BD800A6}" type="presOf" srcId="{1EFB5566-BA32-9441-B552-3B5718A09344}" destId="{EE0439FC-08DD-8E42-A7BD-457C02259ED7}" srcOrd="0" destOrd="0" presId="urn:microsoft.com/office/officeart/2005/8/layout/hList1"/>
    <dgm:cxn modelId="{B0724F8C-CAE8-4B30-B41F-4C365750A537}" type="presOf" srcId="{80B0686B-311D-CA4A-9EE6-0DA018EA5A2A}" destId="{52BAC51D-6D21-8B41-B442-97FD1EE1FE87}" srcOrd="0" destOrd="0" presId="urn:microsoft.com/office/officeart/2005/8/layout/hList1"/>
    <dgm:cxn modelId="{397F8B8C-042E-EC47-9492-C1655AC25198}" srcId="{80B0686B-311D-CA4A-9EE6-0DA018EA5A2A}" destId="{1EFB5566-BA32-9441-B552-3B5718A09344}" srcOrd="0" destOrd="0" parTransId="{9BD62481-3FF1-1746-9E74-380B7A479C5D}" sibTransId="{C83F896E-8176-014F-9B15-842B7DD8B6AD}"/>
    <dgm:cxn modelId="{81B0A9CA-7305-AD4B-8704-5D8D707B67F5}" srcId="{1EFB5566-BA32-9441-B552-3B5718A09344}" destId="{CED68D40-D0BB-EE4F-96B8-F8F540A64FD1}" srcOrd="0" destOrd="0" parTransId="{E81651D4-88A5-1F43-9B80-74484ECD3B2C}" sibTransId="{7394C0FF-EEE2-F541-9405-5223CE8DB16E}"/>
    <dgm:cxn modelId="{3CBD7AD8-D8CF-8446-8AF5-6ED6C9BF3C05}" srcId="{6E1C9FCE-4F76-0949-8EF8-E66DFD24F8F4}" destId="{30847471-9D6E-114B-A02D-9D09A10C490D}" srcOrd="0" destOrd="0" parTransId="{6F2EC6B8-FE92-594C-83A1-C46F32AB87C0}" sibTransId="{D34710C5-7249-0D45-9CCE-D8CCF53C476F}"/>
    <dgm:cxn modelId="{2A88E0EC-4185-4952-B30D-5569F5452F54}" type="presOf" srcId="{6E1C9FCE-4F76-0949-8EF8-E66DFD24F8F4}" destId="{E66F395A-B0B8-8542-9E81-A1A68AF17EFF}" srcOrd="0" destOrd="0" presId="urn:microsoft.com/office/officeart/2005/8/layout/hList1"/>
    <dgm:cxn modelId="{8F94D0F0-2E23-41F6-8D8C-3BBF92A92A69}" type="presOf" srcId="{30847471-9D6E-114B-A02D-9D09A10C490D}" destId="{EB440B68-1C6F-6A43-A923-B97600DEA4AC}" srcOrd="0" destOrd="0" presId="urn:microsoft.com/office/officeart/2005/8/layout/hList1"/>
    <dgm:cxn modelId="{B771E9F9-20B4-494E-A039-917707F26587}" type="presOf" srcId="{A3DC57B3-6426-410D-BC51-C0425566D6C8}" destId="{408F71A7-D951-1343-A7A9-6ABE9F02DD36}" srcOrd="0" destOrd="1" presId="urn:microsoft.com/office/officeart/2005/8/layout/hList1"/>
    <dgm:cxn modelId="{92DBC066-3F8C-4327-9635-CB50E7988A27}" type="presParOf" srcId="{52BAC51D-6D21-8B41-B442-97FD1EE1FE87}" destId="{4AC288E4-EF5B-EB4B-BC38-97D99C04C1F1}" srcOrd="0" destOrd="0" presId="urn:microsoft.com/office/officeart/2005/8/layout/hList1"/>
    <dgm:cxn modelId="{C226F483-23E3-45C3-9D98-AAB94DFB6872}" type="presParOf" srcId="{4AC288E4-EF5B-EB4B-BC38-97D99C04C1F1}" destId="{EE0439FC-08DD-8E42-A7BD-457C02259ED7}" srcOrd="0" destOrd="0" presId="urn:microsoft.com/office/officeart/2005/8/layout/hList1"/>
    <dgm:cxn modelId="{DB734C4D-10CE-4C24-BBA2-BEC2C22215A0}" type="presParOf" srcId="{4AC288E4-EF5B-EB4B-BC38-97D99C04C1F1}" destId="{408F71A7-D951-1343-A7A9-6ABE9F02DD36}" srcOrd="1" destOrd="0" presId="urn:microsoft.com/office/officeart/2005/8/layout/hList1"/>
    <dgm:cxn modelId="{29558856-6CF5-4AE1-83DE-10DF305E5C5B}" type="presParOf" srcId="{52BAC51D-6D21-8B41-B442-97FD1EE1FE87}" destId="{8B4772E4-CD87-8C4E-B39C-5CEE0743A8E1}" srcOrd="1" destOrd="0" presId="urn:microsoft.com/office/officeart/2005/8/layout/hList1"/>
    <dgm:cxn modelId="{93175665-0F9E-477D-B67F-649F606EC768}" type="presParOf" srcId="{52BAC51D-6D21-8B41-B442-97FD1EE1FE87}" destId="{7E4A0D43-99CD-3444-AAAF-AAEB1BD28666}" srcOrd="2" destOrd="0" presId="urn:microsoft.com/office/officeart/2005/8/layout/hList1"/>
    <dgm:cxn modelId="{71622EDA-9C2C-41F5-86E3-4FCA58F118D2}" type="presParOf" srcId="{7E4A0D43-99CD-3444-AAAF-AAEB1BD28666}" destId="{E66F395A-B0B8-8542-9E81-A1A68AF17EFF}" srcOrd="0" destOrd="0" presId="urn:microsoft.com/office/officeart/2005/8/layout/hList1"/>
    <dgm:cxn modelId="{5FD0C488-9DD9-457C-89CD-9E6764D52396}" type="presParOf" srcId="{7E4A0D43-99CD-3444-AAAF-AAEB1BD28666}" destId="{EB440B68-1C6F-6A43-A923-B97600DEA4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208EF7-4CDC-40F0-8459-3F25DDCAAE64}" type="doc">
      <dgm:prSet loTypeId="urn:microsoft.com/office/officeart/2005/8/layout/equation2" loCatId="process" qsTypeId="urn:microsoft.com/office/officeart/2005/8/quickstyle/simple5" qsCatId="simple" csTypeId="urn:microsoft.com/office/officeart/2005/8/colors/colorful1" csCatId="colorful" phldr="1"/>
      <dgm:spPr/>
    </dgm:pt>
    <dgm:pt modelId="{375600AA-82C2-47DE-A73B-49B28130E61E}">
      <dgm:prSet phldrT="[Text]"/>
      <dgm:spPr/>
      <dgm:t>
        <a:bodyPr/>
        <a:lstStyle/>
        <a:p>
          <a:r>
            <a:rPr lang="en-GB" dirty="0"/>
            <a:t>Who you’d like to be (ideal self)</a:t>
          </a:r>
        </a:p>
      </dgm:t>
    </dgm:pt>
    <dgm:pt modelId="{1B34746B-609C-47C8-B2D3-006BB4E38A7D}" type="parTrans" cxnId="{FF85DEB0-5C86-4C57-9EDC-341896DB7ACE}">
      <dgm:prSet/>
      <dgm:spPr/>
      <dgm:t>
        <a:bodyPr/>
        <a:lstStyle/>
        <a:p>
          <a:endParaRPr lang="en-GB"/>
        </a:p>
      </dgm:t>
    </dgm:pt>
    <dgm:pt modelId="{D44847CF-DA45-4081-85B6-DFACFDF013FE}" type="sibTrans" cxnId="{FF85DEB0-5C86-4C57-9EDC-341896DB7ACE}">
      <dgm:prSet/>
      <dgm:spPr/>
      <dgm:t>
        <a:bodyPr/>
        <a:lstStyle/>
        <a:p>
          <a:endParaRPr lang="en-GB"/>
        </a:p>
      </dgm:t>
    </dgm:pt>
    <dgm:pt modelId="{9D764469-F7B1-4881-8246-00DF1786D4C1}">
      <dgm:prSet phldrT="[Text]"/>
      <dgm:spPr/>
      <dgm:t>
        <a:bodyPr/>
        <a:lstStyle/>
        <a:p>
          <a:r>
            <a:rPr lang="en-GB" dirty="0"/>
            <a:t>Your actual behaviour (self image)</a:t>
          </a:r>
        </a:p>
      </dgm:t>
    </dgm:pt>
    <dgm:pt modelId="{25C2760F-9D31-4489-91D2-0A6F2849C97C}" type="parTrans" cxnId="{3D4AD766-DEE8-424B-9FE4-C82D1E26A902}">
      <dgm:prSet/>
      <dgm:spPr/>
      <dgm:t>
        <a:bodyPr/>
        <a:lstStyle/>
        <a:p>
          <a:endParaRPr lang="en-GB"/>
        </a:p>
      </dgm:t>
    </dgm:pt>
    <dgm:pt modelId="{3F7DB0FE-69E4-472C-A336-90819A916D68}" type="sibTrans" cxnId="{3D4AD766-DEE8-424B-9FE4-C82D1E26A902}">
      <dgm:prSet/>
      <dgm:spPr/>
      <dgm:t>
        <a:bodyPr/>
        <a:lstStyle/>
        <a:p>
          <a:endParaRPr lang="en-GB"/>
        </a:p>
      </dgm:t>
    </dgm:pt>
    <dgm:pt modelId="{2AFBD58A-9E06-4B2C-842C-BA931E44AEC3}">
      <dgm:prSet phldrT="[Text]"/>
      <dgm:spPr/>
      <dgm:t>
        <a:bodyPr/>
        <a:lstStyle/>
        <a:p>
          <a:r>
            <a:rPr lang="en-GB" dirty="0"/>
            <a:t>Self-actualised person</a:t>
          </a:r>
        </a:p>
      </dgm:t>
    </dgm:pt>
    <dgm:pt modelId="{CC0AA097-D24B-4678-83BF-DBC139CBA337}" type="parTrans" cxnId="{6A69C444-CBC0-409A-B8C1-79D71565EFD1}">
      <dgm:prSet/>
      <dgm:spPr/>
      <dgm:t>
        <a:bodyPr/>
        <a:lstStyle/>
        <a:p>
          <a:endParaRPr lang="en-GB"/>
        </a:p>
      </dgm:t>
    </dgm:pt>
    <dgm:pt modelId="{3B4E187C-7706-4763-B95F-6E8B07DF66B4}" type="sibTrans" cxnId="{6A69C444-CBC0-409A-B8C1-79D71565EFD1}">
      <dgm:prSet/>
      <dgm:spPr/>
      <dgm:t>
        <a:bodyPr/>
        <a:lstStyle/>
        <a:p>
          <a:endParaRPr lang="en-GB"/>
        </a:p>
      </dgm:t>
    </dgm:pt>
    <dgm:pt modelId="{36ACA9E8-5AFB-4DDB-B5B4-E1C94D0FD7FF}" type="pres">
      <dgm:prSet presAssocID="{75208EF7-4CDC-40F0-8459-3F25DDCAAE64}" presName="Name0" presStyleCnt="0">
        <dgm:presLayoutVars>
          <dgm:dir/>
          <dgm:resizeHandles val="exact"/>
        </dgm:presLayoutVars>
      </dgm:prSet>
      <dgm:spPr/>
    </dgm:pt>
    <dgm:pt modelId="{9B68C6FC-F262-434F-9903-F64B251300F0}" type="pres">
      <dgm:prSet presAssocID="{75208EF7-4CDC-40F0-8459-3F25DDCAAE64}" presName="vNodes" presStyleCnt="0"/>
      <dgm:spPr/>
    </dgm:pt>
    <dgm:pt modelId="{24F0A667-86E9-421D-95A7-D0B5CAB1504B}" type="pres">
      <dgm:prSet presAssocID="{375600AA-82C2-47DE-A73B-49B28130E61E}" presName="node" presStyleLbl="node1" presStyleIdx="0" presStyleCnt="3" custLinFactY="3290" custLinFactNeighborX="1087" custLinFactNeighborY="100000">
        <dgm:presLayoutVars>
          <dgm:bulletEnabled val="1"/>
        </dgm:presLayoutVars>
      </dgm:prSet>
      <dgm:spPr/>
    </dgm:pt>
    <dgm:pt modelId="{A172DB67-CD2D-42C5-8B2E-2E03D7A3F1B5}" type="pres">
      <dgm:prSet presAssocID="{D44847CF-DA45-4081-85B6-DFACFDF013FE}" presName="spacerT" presStyleCnt="0"/>
      <dgm:spPr/>
    </dgm:pt>
    <dgm:pt modelId="{AF1A7FEE-C4D5-41DE-B70D-A831266B1A87}" type="pres">
      <dgm:prSet presAssocID="{D44847CF-DA45-4081-85B6-DFACFDF013FE}" presName="sibTrans" presStyleLbl="sibTrans2D1" presStyleIdx="0" presStyleCnt="2"/>
      <dgm:spPr/>
    </dgm:pt>
    <dgm:pt modelId="{CA78ECD2-003C-4581-927F-024222523F5A}" type="pres">
      <dgm:prSet presAssocID="{D44847CF-DA45-4081-85B6-DFACFDF013FE}" presName="spacerB" presStyleCnt="0"/>
      <dgm:spPr/>
    </dgm:pt>
    <dgm:pt modelId="{C227CF7E-1383-4560-867C-BBAB8621C9A9}" type="pres">
      <dgm:prSet presAssocID="{9D764469-F7B1-4881-8246-00DF1786D4C1}" presName="node" presStyleLbl="node1" presStyleIdx="1" presStyleCnt="3" custLinFactY="-1117" custLinFactNeighborX="-1087" custLinFactNeighborY="-100000">
        <dgm:presLayoutVars>
          <dgm:bulletEnabled val="1"/>
        </dgm:presLayoutVars>
      </dgm:prSet>
      <dgm:spPr/>
    </dgm:pt>
    <dgm:pt modelId="{E7699E47-CF54-4B94-8C6D-BD3FFAAF013F}" type="pres">
      <dgm:prSet presAssocID="{75208EF7-4CDC-40F0-8459-3F25DDCAAE64}" presName="sibTransLast" presStyleLbl="sibTrans2D1" presStyleIdx="1" presStyleCnt="2"/>
      <dgm:spPr/>
    </dgm:pt>
    <dgm:pt modelId="{220125DD-9896-4D92-9469-E69A9BFD4A89}" type="pres">
      <dgm:prSet presAssocID="{75208EF7-4CDC-40F0-8459-3F25DDCAAE64}" presName="connectorText" presStyleLbl="sibTrans2D1" presStyleIdx="1" presStyleCnt="2"/>
      <dgm:spPr/>
    </dgm:pt>
    <dgm:pt modelId="{A8C0720B-81CA-429F-8544-06DDF2106EAD}" type="pres">
      <dgm:prSet presAssocID="{75208EF7-4CDC-40F0-8459-3F25DDCAAE64}" presName="lastNode" presStyleLbl="node1" presStyleIdx="2" presStyleCnt="3">
        <dgm:presLayoutVars>
          <dgm:bulletEnabled val="1"/>
        </dgm:presLayoutVars>
      </dgm:prSet>
      <dgm:spPr/>
    </dgm:pt>
  </dgm:ptLst>
  <dgm:cxnLst>
    <dgm:cxn modelId="{FE87F742-3DE6-4943-A2C9-C4361D3F2410}" type="presOf" srcId="{3F7DB0FE-69E4-472C-A336-90819A916D68}" destId="{E7699E47-CF54-4B94-8C6D-BD3FFAAF013F}" srcOrd="0" destOrd="0" presId="urn:microsoft.com/office/officeart/2005/8/layout/equation2"/>
    <dgm:cxn modelId="{6A69C444-CBC0-409A-B8C1-79D71565EFD1}" srcId="{75208EF7-4CDC-40F0-8459-3F25DDCAAE64}" destId="{2AFBD58A-9E06-4B2C-842C-BA931E44AEC3}" srcOrd="2" destOrd="0" parTransId="{CC0AA097-D24B-4678-83BF-DBC139CBA337}" sibTransId="{3B4E187C-7706-4763-B95F-6E8B07DF66B4}"/>
    <dgm:cxn modelId="{3D4AD766-DEE8-424B-9FE4-C82D1E26A902}" srcId="{75208EF7-4CDC-40F0-8459-3F25DDCAAE64}" destId="{9D764469-F7B1-4881-8246-00DF1786D4C1}" srcOrd="1" destOrd="0" parTransId="{25C2760F-9D31-4489-91D2-0A6F2849C97C}" sibTransId="{3F7DB0FE-69E4-472C-A336-90819A916D68}"/>
    <dgm:cxn modelId="{AFE87659-B21C-4E14-9569-91B7D513F16B}" type="presOf" srcId="{3F7DB0FE-69E4-472C-A336-90819A916D68}" destId="{220125DD-9896-4D92-9469-E69A9BFD4A89}" srcOrd="1" destOrd="0" presId="urn:microsoft.com/office/officeart/2005/8/layout/equation2"/>
    <dgm:cxn modelId="{CF4C5287-03E3-4D54-9F71-58A2E432FE59}" type="presOf" srcId="{375600AA-82C2-47DE-A73B-49B28130E61E}" destId="{24F0A667-86E9-421D-95A7-D0B5CAB1504B}" srcOrd="0" destOrd="0" presId="urn:microsoft.com/office/officeart/2005/8/layout/equation2"/>
    <dgm:cxn modelId="{6F61C0B0-A967-43B3-A3C5-A2BFDF585D0C}" type="presOf" srcId="{9D764469-F7B1-4881-8246-00DF1786D4C1}" destId="{C227CF7E-1383-4560-867C-BBAB8621C9A9}" srcOrd="0" destOrd="0" presId="urn:microsoft.com/office/officeart/2005/8/layout/equation2"/>
    <dgm:cxn modelId="{FF85DEB0-5C86-4C57-9EDC-341896DB7ACE}" srcId="{75208EF7-4CDC-40F0-8459-3F25DDCAAE64}" destId="{375600AA-82C2-47DE-A73B-49B28130E61E}" srcOrd="0" destOrd="0" parTransId="{1B34746B-609C-47C8-B2D3-006BB4E38A7D}" sibTransId="{D44847CF-DA45-4081-85B6-DFACFDF013FE}"/>
    <dgm:cxn modelId="{D608C6C6-8370-480B-9740-ACBC75681228}" type="presOf" srcId="{D44847CF-DA45-4081-85B6-DFACFDF013FE}" destId="{AF1A7FEE-C4D5-41DE-B70D-A831266B1A87}" srcOrd="0" destOrd="0" presId="urn:microsoft.com/office/officeart/2005/8/layout/equation2"/>
    <dgm:cxn modelId="{08F0F2D5-52A4-475E-A781-889A8346AD46}" type="presOf" srcId="{75208EF7-4CDC-40F0-8459-3F25DDCAAE64}" destId="{36ACA9E8-5AFB-4DDB-B5B4-E1C94D0FD7FF}" srcOrd="0" destOrd="0" presId="urn:microsoft.com/office/officeart/2005/8/layout/equation2"/>
    <dgm:cxn modelId="{A39236F8-01B0-4A8F-A2D2-E043ABDDA2E4}" type="presOf" srcId="{2AFBD58A-9E06-4B2C-842C-BA931E44AEC3}" destId="{A8C0720B-81CA-429F-8544-06DDF2106EAD}" srcOrd="0" destOrd="0" presId="urn:microsoft.com/office/officeart/2005/8/layout/equation2"/>
    <dgm:cxn modelId="{38FFC4AE-B451-4D43-84AC-FF9BD3347C18}" type="presParOf" srcId="{36ACA9E8-5AFB-4DDB-B5B4-E1C94D0FD7FF}" destId="{9B68C6FC-F262-434F-9903-F64B251300F0}" srcOrd="0" destOrd="0" presId="urn:microsoft.com/office/officeart/2005/8/layout/equation2"/>
    <dgm:cxn modelId="{DEB8937C-1B83-46C1-9EFD-D16E0AA5640F}" type="presParOf" srcId="{9B68C6FC-F262-434F-9903-F64B251300F0}" destId="{24F0A667-86E9-421D-95A7-D0B5CAB1504B}" srcOrd="0" destOrd="0" presId="urn:microsoft.com/office/officeart/2005/8/layout/equation2"/>
    <dgm:cxn modelId="{44E779A4-63BF-437E-9B19-0389ACE500AE}" type="presParOf" srcId="{9B68C6FC-F262-434F-9903-F64B251300F0}" destId="{A172DB67-CD2D-42C5-8B2E-2E03D7A3F1B5}" srcOrd="1" destOrd="0" presId="urn:microsoft.com/office/officeart/2005/8/layout/equation2"/>
    <dgm:cxn modelId="{D00FB841-9FBF-491D-A34B-6FDE3508945D}" type="presParOf" srcId="{9B68C6FC-F262-434F-9903-F64B251300F0}" destId="{AF1A7FEE-C4D5-41DE-B70D-A831266B1A87}" srcOrd="2" destOrd="0" presId="urn:microsoft.com/office/officeart/2005/8/layout/equation2"/>
    <dgm:cxn modelId="{E81DB1FF-528C-49A8-81A1-4823A2E771C4}" type="presParOf" srcId="{9B68C6FC-F262-434F-9903-F64B251300F0}" destId="{CA78ECD2-003C-4581-927F-024222523F5A}" srcOrd="3" destOrd="0" presId="urn:microsoft.com/office/officeart/2005/8/layout/equation2"/>
    <dgm:cxn modelId="{1802FBEE-D812-40AF-9C53-88606F75B28E}" type="presParOf" srcId="{9B68C6FC-F262-434F-9903-F64B251300F0}" destId="{C227CF7E-1383-4560-867C-BBAB8621C9A9}" srcOrd="4" destOrd="0" presId="urn:microsoft.com/office/officeart/2005/8/layout/equation2"/>
    <dgm:cxn modelId="{EEA470C8-7FD9-4DDF-AC8E-A318603AEF4B}" type="presParOf" srcId="{36ACA9E8-5AFB-4DDB-B5B4-E1C94D0FD7FF}" destId="{E7699E47-CF54-4B94-8C6D-BD3FFAAF013F}" srcOrd="1" destOrd="0" presId="urn:microsoft.com/office/officeart/2005/8/layout/equation2"/>
    <dgm:cxn modelId="{F7547D9B-34C3-49D4-8C40-3F44C8BA7C3B}" type="presParOf" srcId="{E7699E47-CF54-4B94-8C6D-BD3FFAAF013F}" destId="{220125DD-9896-4D92-9469-E69A9BFD4A89}" srcOrd="0" destOrd="0" presId="urn:microsoft.com/office/officeart/2005/8/layout/equation2"/>
    <dgm:cxn modelId="{23F2F305-8EED-4E28-A7A8-B0AA2CE033AB}" type="presParOf" srcId="{36ACA9E8-5AFB-4DDB-B5B4-E1C94D0FD7FF}" destId="{A8C0720B-81CA-429F-8544-06DDF2106EAD}" srcOrd="2" destOrd="0" presId="urn:microsoft.com/office/officeart/2005/8/layout/equation2"/>
  </dgm:cxnLst>
  <dgm:bg>
    <a:solidFill>
      <a:schemeClr val="accent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38F5F5-E183-A140-B2BD-62184C3E1F62}" type="doc">
      <dgm:prSet loTypeId="urn:microsoft.com/office/officeart/2005/8/layout/list1" loCatId="" qsTypeId="urn:microsoft.com/office/officeart/2005/8/quickstyle/3d3" qsCatId="3D" csTypeId="urn:microsoft.com/office/officeart/2005/8/colors/accent0_3" csCatId="mainScheme" phldr="1"/>
      <dgm:spPr/>
      <dgm:t>
        <a:bodyPr/>
        <a:lstStyle/>
        <a:p>
          <a:endParaRPr lang="en-US"/>
        </a:p>
      </dgm:t>
    </dgm:pt>
    <dgm:pt modelId="{1FF30FA7-9528-6946-8454-7ADA2C873B3F}">
      <dgm:prSet/>
      <dgm:spPr/>
      <dgm:t>
        <a:bodyPr/>
        <a:lstStyle/>
        <a:p>
          <a:pPr rtl="0"/>
          <a:r>
            <a:rPr lang="en-US"/>
            <a:t>Trait Theories of Personality</a:t>
          </a:r>
        </a:p>
      </dgm:t>
    </dgm:pt>
    <dgm:pt modelId="{2FC972DA-AF5E-B44D-B297-090B96AE4158}" type="parTrans" cxnId="{4CD5CB5A-97F2-F647-B133-2405AA0A86CC}">
      <dgm:prSet/>
      <dgm:spPr/>
      <dgm:t>
        <a:bodyPr/>
        <a:lstStyle/>
        <a:p>
          <a:endParaRPr lang="en-US"/>
        </a:p>
      </dgm:t>
    </dgm:pt>
    <dgm:pt modelId="{1EF01E65-4FD9-C54B-A6AB-E55C85A818B3}" type="sibTrans" cxnId="{4CD5CB5A-97F2-F647-B133-2405AA0A86CC}">
      <dgm:prSet/>
      <dgm:spPr/>
      <dgm:t>
        <a:bodyPr/>
        <a:lstStyle/>
        <a:p>
          <a:endParaRPr lang="en-US"/>
        </a:p>
      </dgm:t>
    </dgm:pt>
    <dgm:pt modelId="{DA443421-FC8B-6E48-B39A-CE3195BF7771}">
      <dgm:prSet/>
      <dgm:spPr/>
      <dgm:t>
        <a:bodyPr/>
        <a:lstStyle/>
        <a:p>
          <a:pPr rtl="0"/>
          <a:r>
            <a:rPr lang="en-US" dirty="0"/>
            <a:t>Personality Assessment</a:t>
          </a:r>
        </a:p>
      </dgm:t>
    </dgm:pt>
    <dgm:pt modelId="{3454EF71-D19E-C74D-926A-CD215FB2D21E}" type="parTrans" cxnId="{D96CAB0A-CDA3-1848-850B-CB4EC654C9C4}">
      <dgm:prSet/>
      <dgm:spPr/>
      <dgm:t>
        <a:bodyPr/>
        <a:lstStyle/>
        <a:p>
          <a:endParaRPr lang="en-US"/>
        </a:p>
      </dgm:t>
    </dgm:pt>
    <dgm:pt modelId="{4848A9E8-4AF4-8440-95A5-58D58D57BA3A}" type="sibTrans" cxnId="{D96CAB0A-CDA3-1848-850B-CB4EC654C9C4}">
      <dgm:prSet/>
      <dgm:spPr/>
      <dgm:t>
        <a:bodyPr/>
        <a:lstStyle/>
        <a:p>
          <a:endParaRPr lang="en-US"/>
        </a:p>
      </dgm:t>
    </dgm:pt>
    <dgm:pt modelId="{52111A6B-A87F-B644-863A-62D0669AF3B4}" type="pres">
      <dgm:prSet presAssocID="{3C38F5F5-E183-A140-B2BD-62184C3E1F62}" presName="linear" presStyleCnt="0">
        <dgm:presLayoutVars>
          <dgm:dir/>
          <dgm:animLvl val="lvl"/>
          <dgm:resizeHandles val="exact"/>
        </dgm:presLayoutVars>
      </dgm:prSet>
      <dgm:spPr/>
    </dgm:pt>
    <dgm:pt modelId="{ED9D4B8A-D84F-774C-8103-B033BEF629F6}" type="pres">
      <dgm:prSet presAssocID="{1FF30FA7-9528-6946-8454-7ADA2C873B3F}" presName="parentLin" presStyleCnt="0"/>
      <dgm:spPr/>
    </dgm:pt>
    <dgm:pt modelId="{A199716C-D040-AA40-9F70-E3A365AD300B}" type="pres">
      <dgm:prSet presAssocID="{1FF30FA7-9528-6946-8454-7ADA2C873B3F}" presName="parentLeftMargin" presStyleLbl="node1" presStyleIdx="0" presStyleCnt="2"/>
      <dgm:spPr/>
    </dgm:pt>
    <dgm:pt modelId="{2F919807-AF26-1647-BCDC-A9E1D15450E9}" type="pres">
      <dgm:prSet presAssocID="{1FF30FA7-9528-6946-8454-7ADA2C873B3F}" presName="parentText" presStyleLbl="node1" presStyleIdx="0" presStyleCnt="2">
        <dgm:presLayoutVars>
          <dgm:chMax val="0"/>
          <dgm:bulletEnabled val="1"/>
        </dgm:presLayoutVars>
      </dgm:prSet>
      <dgm:spPr/>
    </dgm:pt>
    <dgm:pt modelId="{32C09ADD-4C23-5343-8A66-1ECB35C9C34A}" type="pres">
      <dgm:prSet presAssocID="{1FF30FA7-9528-6946-8454-7ADA2C873B3F}" presName="negativeSpace" presStyleCnt="0"/>
      <dgm:spPr/>
    </dgm:pt>
    <dgm:pt modelId="{DB492B28-0C5B-0A49-9CA5-8B6134B85EEE}" type="pres">
      <dgm:prSet presAssocID="{1FF30FA7-9528-6946-8454-7ADA2C873B3F}" presName="childText" presStyleLbl="conFgAcc1" presStyleIdx="0" presStyleCnt="2">
        <dgm:presLayoutVars>
          <dgm:bulletEnabled val="1"/>
        </dgm:presLayoutVars>
      </dgm:prSet>
      <dgm:spPr/>
    </dgm:pt>
    <dgm:pt modelId="{67EB03A4-D648-704E-B9C6-C2A2D95E4D0D}" type="pres">
      <dgm:prSet presAssocID="{1EF01E65-4FD9-C54B-A6AB-E55C85A818B3}" presName="spaceBetweenRectangles" presStyleCnt="0"/>
      <dgm:spPr/>
    </dgm:pt>
    <dgm:pt modelId="{70DF2BBD-CD44-B441-ADF1-E8E9C4A9B84B}" type="pres">
      <dgm:prSet presAssocID="{DA443421-FC8B-6E48-B39A-CE3195BF7771}" presName="parentLin" presStyleCnt="0"/>
      <dgm:spPr/>
    </dgm:pt>
    <dgm:pt modelId="{367341DF-2182-6141-AEF0-1B9B815B2367}" type="pres">
      <dgm:prSet presAssocID="{DA443421-FC8B-6E48-B39A-CE3195BF7771}" presName="parentLeftMargin" presStyleLbl="node1" presStyleIdx="0" presStyleCnt="2"/>
      <dgm:spPr/>
    </dgm:pt>
    <dgm:pt modelId="{2A3EE632-AE56-5445-A1C1-0CEFD7BA33F8}" type="pres">
      <dgm:prSet presAssocID="{DA443421-FC8B-6E48-B39A-CE3195BF7771}" presName="parentText" presStyleLbl="node1" presStyleIdx="1" presStyleCnt="2">
        <dgm:presLayoutVars>
          <dgm:chMax val="0"/>
          <dgm:bulletEnabled val="1"/>
        </dgm:presLayoutVars>
      </dgm:prSet>
      <dgm:spPr/>
    </dgm:pt>
    <dgm:pt modelId="{77DF7D64-2C4C-EF4C-A1AA-E959AFEBDE9E}" type="pres">
      <dgm:prSet presAssocID="{DA443421-FC8B-6E48-B39A-CE3195BF7771}" presName="negativeSpace" presStyleCnt="0"/>
      <dgm:spPr/>
    </dgm:pt>
    <dgm:pt modelId="{3B252156-197B-A147-9D5D-C1F478578E32}" type="pres">
      <dgm:prSet presAssocID="{DA443421-FC8B-6E48-B39A-CE3195BF7771}" presName="childText" presStyleLbl="conFgAcc1" presStyleIdx="1" presStyleCnt="2">
        <dgm:presLayoutVars>
          <dgm:bulletEnabled val="1"/>
        </dgm:presLayoutVars>
      </dgm:prSet>
      <dgm:spPr/>
    </dgm:pt>
  </dgm:ptLst>
  <dgm:cxnLst>
    <dgm:cxn modelId="{D96CAB0A-CDA3-1848-850B-CB4EC654C9C4}" srcId="{3C38F5F5-E183-A140-B2BD-62184C3E1F62}" destId="{DA443421-FC8B-6E48-B39A-CE3195BF7771}" srcOrd="1" destOrd="0" parTransId="{3454EF71-D19E-C74D-926A-CD215FB2D21E}" sibTransId="{4848A9E8-4AF4-8440-95A5-58D58D57BA3A}"/>
    <dgm:cxn modelId="{AFFB130C-8D17-4902-80CC-B1B658A208C7}" type="presOf" srcId="{DA443421-FC8B-6E48-B39A-CE3195BF7771}" destId="{367341DF-2182-6141-AEF0-1B9B815B2367}" srcOrd="0" destOrd="0" presId="urn:microsoft.com/office/officeart/2005/8/layout/list1"/>
    <dgm:cxn modelId="{1C46091E-85D2-4BAB-BC80-DDC7DA915010}" type="presOf" srcId="{DA443421-FC8B-6E48-B39A-CE3195BF7771}" destId="{2A3EE632-AE56-5445-A1C1-0CEFD7BA33F8}" srcOrd="1" destOrd="0" presId="urn:microsoft.com/office/officeart/2005/8/layout/list1"/>
    <dgm:cxn modelId="{5185216C-F151-4D1E-9A2F-37E1EE6B76CD}" type="presOf" srcId="{1FF30FA7-9528-6946-8454-7ADA2C873B3F}" destId="{A199716C-D040-AA40-9F70-E3A365AD300B}" srcOrd="0" destOrd="0" presId="urn:microsoft.com/office/officeart/2005/8/layout/list1"/>
    <dgm:cxn modelId="{E8ED7A4E-C63A-4426-98B3-1F79B613B38E}" type="presOf" srcId="{1FF30FA7-9528-6946-8454-7ADA2C873B3F}" destId="{2F919807-AF26-1647-BCDC-A9E1D15450E9}" srcOrd="1" destOrd="0" presId="urn:microsoft.com/office/officeart/2005/8/layout/list1"/>
    <dgm:cxn modelId="{4CD5CB5A-97F2-F647-B133-2405AA0A86CC}" srcId="{3C38F5F5-E183-A140-B2BD-62184C3E1F62}" destId="{1FF30FA7-9528-6946-8454-7ADA2C873B3F}" srcOrd="0" destOrd="0" parTransId="{2FC972DA-AF5E-B44D-B297-090B96AE4158}" sibTransId="{1EF01E65-4FD9-C54B-A6AB-E55C85A818B3}"/>
    <dgm:cxn modelId="{EF6BC9BE-9DEA-4233-AFDB-E1802F8A16B3}" type="presOf" srcId="{3C38F5F5-E183-A140-B2BD-62184C3E1F62}" destId="{52111A6B-A87F-B644-863A-62D0669AF3B4}" srcOrd="0" destOrd="0" presId="urn:microsoft.com/office/officeart/2005/8/layout/list1"/>
    <dgm:cxn modelId="{E041B710-50D6-44FA-9BBD-EA7581C55FC5}" type="presParOf" srcId="{52111A6B-A87F-B644-863A-62D0669AF3B4}" destId="{ED9D4B8A-D84F-774C-8103-B033BEF629F6}" srcOrd="0" destOrd="0" presId="urn:microsoft.com/office/officeart/2005/8/layout/list1"/>
    <dgm:cxn modelId="{24264C9F-52E5-41EC-ABFC-FFAC9D43DF83}" type="presParOf" srcId="{ED9D4B8A-D84F-774C-8103-B033BEF629F6}" destId="{A199716C-D040-AA40-9F70-E3A365AD300B}" srcOrd="0" destOrd="0" presId="urn:microsoft.com/office/officeart/2005/8/layout/list1"/>
    <dgm:cxn modelId="{0DD02C01-FDD0-4451-9C99-D09BEC3C377A}" type="presParOf" srcId="{ED9D4B8A-D84F-774C-8103-B033BEF629F6}" destId="{2F919807-AF26-1647-BCDC-A9E1D15450E9}" srcOrd="1" destOrd="0" presId="urn:microsoft.com/office/officeart/2005/8/layout/list1"/>
    <dgm:cxn modelId="{AF8EEBA3-4A57-46EA-8291-9FC53958FFF3}" type="presParOf" srcId="{52111A6B-A87F-B644-863A-62D0669AF3B4}" destId="{32C09ADD-4C23-5343-8A66-1ECB35C9C34A}" srcOrd="1" destOrd="0" presId="urn:microsoft.com/office/officeart/2005/8/layout/list1"/>
    <dgm:cxn modelId="{79050160-B00B-4C9D-B45D-C80EDA1914E1}" type="presParOf" srcId="{52111A6B-A87F-B644-863A-62D0669AF3B4}" destId="{DB492B28-0C5B-0A49-9CA5-8B6134B85EEE}" srcOrd="2" destOrd="0" presId="urn:microsoft.com/office/officeart/2005/8/layout/list1"/>
    <dgm:cxn modelId="{B7104EE4-0206-429D-9128-A11485EDBE80}" type="presParOf" srcId="{52111A6B-A87F-B644-863A-62D0669AF3B4}" destId="{67EB03A4-D648-704E-B9C6-C2A2D95E4D0D}" srcOrd="3" destOrd="0" presId="urn:microsoft.com/office/officeart/2005/8/layout/list1"/>
    <dgm:cxn modelId="{4031F554-AE19-4BDF-B2E3-F20820BF5673}" type="presParOf" srcId="{52111A6B-A87F-B644-863A-62D0669AF3B4}" destId="{70DF2BBD-CD44-B441-ADF1-E8E9C4A9B84B}" srcOrd="4" destOrd="0" presId="urn:microsoft.com/office/officeart/2005/8/layout/list1"/>
    <dgm:cxn modelId="{B5CB37F3-3B12-4952-B668-ADAB7E05D3DE}" type="presParOf" srcId="{70DF2BBD-CD44-B441-ADF1-E8E9C4A9B84B}" destId="{367341DF-2182-6141-AEF0-1B9B815B2367}" srcOrd="0" destOrd="0" presId="urn:microsoft.com/office/officeart/2005/8/layout/list1"/>
    <dgm:cxn modelId="{680A57B6-AE2F-4781-B31C-D4328921133C}" type="presParOf" srcId="{70DF2BBD-CD44-B441-ADF1-E8E9C4A9B84B}" destId="{2A3EE632-AE56-5445-A1C1-0CEFD7BA33F8}" srcOrd="1" destOrd="0" presId="urn:microsoft.com/office/officeart/2005/8/layout/list1"/>
    <dgm:cxn modelId="{F8DE483F-3031-44B3-98AA-519CD35221C9}" type="presParOf" srcId="{52111A6B-A87F-B644-863A-62D0669AF3B4}" destId="{77DF7D64-2C4C-EF4C-A1AA-E959AFEBDE9E}" srcOrd="5" destOrd="0" presId="urn:microsoft.com/office/officeart/2005/8/layout/list1"/>
    <dgm:cxn modelId="{A26F558D-FD9C-4CCE-BCF4-2205D971AB02}" type="presParOf" srcId="{52111A6B-A87F-B644-863A-62D0669AF3B4}" destId="{3B252156-197B-A147-9D5D-C1F478578E3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B7CF5B-2F60-0E44-9D40-4981C56C7E79}" type="doc">
      <dgm:prSet loTypeId="urn:microsoft.com/office/officeart/2005/8/layout/radial4" loCatId="" qsTypeId="urn:microsoft.com/office/officeart/2005/8/quickstyle/simple4" qsCatId="simple" csTypeId="urn:microsoft.com/office/officeart/2005/8/colors/colorful2" csCatId="colorful" phldr="1"/>
      <dgm:spPr/>
      <dgm:t>
        <a:bodyPr/>
        <a:lstStyle/>
        <a:p>
          <a:endParaRPr lang="en-US"/>
        </a:p>
      </dgm:t>
    </dgm:pt>
    <dgm:pt modelId="{D6B3A813-CA56-744B-B0EA-FF8D364A3F8B}">
      <dgm:prSet/>
      <dgm:spPr/>
      <dgm:t>
        <a:bodyPr/>
        <a:lstStyle/>
        <a:p>
          <a:pPr rtl="0"/>
          <a:r>
            <a:rPr lang="en-US" b="1">
              <a:solidFill>
                <a:srgbClr val="000000"/>
              </a:solidFill>
            </a:rPr>
            <a:t>Eysenck argued that these traits are determined by heredity</a:t>
          </a:r>
          <a:endParaRPr lang="en-US">
            <a:solidFill>
              <a:srgbClr val="000000"/>
            </a:solidFill>
          </a:endParaRPr>
        </a:p>
      </dgm:t>
    </dgm:pt>
    <dgm:pt modelId="{C4E68284-C8BC-5547-B751-74B1591628FF}" type="parTrans" cxnId="{7F93621D-9CEC-BE4D-8846-6C73BD77C9C9}">
      <dgm:prSet/>
      <dgm:spPr/>
      <dgm:t>
        <a:bodyPr/>
        <a:lstStyle/>
        <a:p>
          <a:endParaRPr lang="en-US">
            <a:solidFill>
              <a:srgbClr val="000000"/>
            </a:solidFill>
          </a:endParaRPr>
        </a:p>
      </dgm:t>
    </dgm:pt>
    <dgm:pt modelId="{DDD51192-1F81-C749-88E6-BA91DB518628}" type="sibTrans" cxnId="{7F93621D-9CEC-BE4D-8846-6C73BD77C9C9}">
      <dgm:prSet/>
      <dgm:spPr/>
      <dgm:t>
        <a:bodyPr/>
        <a:lstStyle/>
        <a:p>
          <a:endParaRPr lang="en-US">
            <a:solidFill>
              <a:srgbClr val="000000"/>
            </a:solidFill>
          </a:endParaRPr>
        </a:p>
      </dgm:t>
    </dgm:pt>
    <dgm:pt modelId="{1F603D24-5A66-E242-B1C8-3F24EB5388D1}">
      <dgm:prSet/>
      <dgm:spPr/>
      <dgm:t>
        <a:bodyPr/>
        <a:lstStyle/>
        <a:p>
          <a:pPr rtl="0"/>
          <a:r>
            <a:rPr lang="en-US" dirty="0">
              <a:solidFill>
                <a:srgbClr val="000000"/>
              </a:solidFill>
            </a:rPr>
            <a:t>Extraversion-introversion</a:t>
          </a:r>
        </a:p>
      </dgm:t>
    </dgm:pt>
    <dgm:pt modelId="{408F3AB3-A0D4-4547-8E80-4C9FB26B0744}" type="parTrans" cxnId="{CCAF1741-0ADD-5E4A-8616-6FB5DF80AF6A}">
      <dgm:prSet/>
      <dgm:spPr/>
      <dgm:t>
        <a:bodyPr/>
        <a:lstStyle/>
        <a:p>
          <a:endParaRPr lang="en-US">
            <a:solidFill>
              <a:srgbClr val="000000"/>
            </a:solidFill>
          </a:endParaRPr>
        </a:p>
      </dgm:t>
    </dgm:pt>
    <dgm:pt modelId="{143372A1-F7F7-BC4A-A6AE-40E9373257E8}" type="sibTrans" cxnId="{CCAF1741-0ADD-5E4A-8616-6FB5DF80AF6A}">
      <dgm:prSet/>
      <dgm:spPr/>
      <dgm:t>
        <a:bodyPr/>
        <a:lstStyle/>
        <a:p>
          <a:endParaRPr lang="en-US">
            <a:solidFill>
              <a:srgbClr val="000000"/>
            </a:solidFill>
          </a:endParaRPr>
        </a:p>
      </dgm:t>
    </dgm:pt>
    <dgm:pt modelId="{5DA653D4-21DC-4C4C-8AB9-C8E40E8518DD}">
      <dgm:prSet/>
      <dgm:spPr/>
      <dgm:t>
        <a:bodyPr/>
        <a:lstStyle/>
        <a:p>
          <a:pPr rtl="0"/>
          <a:r>
            <a:rPr lang="en-US" dirty="0">
              <a:solidFill>
                <a:srgbClr val="000000"/>
              </a:solidFill>
            </a:rPr>
            <a:t>Neuroticism-emotional stability</a:t>
          </a:r>
        </a:p>
      </dgm:t>
    </dgm:pt>
    <dgm:pt modelId="{B98313D2-B8CF-B945-9280-2EFA5B15B47E}" type="parTrans" cxnId="{553485F3-975E-DE4D-8930-79A9D57AF742}">
      <dgm:prSet/>
      <dgm:spPr/>
      <dgm:t>
        <a:bodyPr/>
        <a:lstStyle/>
        <a:p>
          <a:endParaRPr lang="en-US">
            <a:solidFill>
              <a:srgbClr val="000000"/>
            </a:solidFill>
          </a:endParaRPr>
        </a:p>
      </dgm:t>
    </dgm:pt>
    <dgm:pt modelId="{0580D332-4BC7-9B48-8DA1-D29DC7CA9F67}" type="sibTrans" cxnId="{553485F3-975E-DE4D-8930-79A9D57AF742}">
      <dgm:prSet/>
      <dgm:spPr/>
      <dgm:t>
        <a:bodyPr/>
        <a:lstStyle/>
        <a:p>
          <a:endParaRPr lang="en-US">
            <a:solidFill>
              <a:srgbClr val="000000"/>
            </a:solidFill>
          </a:endParaRPr>
        </a:p>
      </dgm:t>
    </dgm:pt>
    <dgm:pt modelId="{7C7C87A3-692C-F148-A7E6-8D860C80B839}">
      <dgm:prSet/>
      <dgm:spPr/>
      <dgm:t>
        <a:bodyPr/>
        <a:lstStyle/>
        <a:p>
          <a:pPr rtl="0"/>
          <a:r>
            <a:rPr lang="en-US" dirty="0">
              <a:solidFill>
                <a:srgbClr val="000000"/>
              </a:solidFill>
            </a:rPr>
            <a:t>Psychoticism-impulse control</a:t>
          </a:r>
        </a:p>
      </dgm:t>
    </dgm:pt>
    <dgm:pt modelId="{69EB619E-1AEB-894F-B243-D399983672B9}" type="parTrans" cxnId="{A9A6DBDA-7DA0-C043-A112-9241F073BC89}">
      <dgm:prSet/>
      <dgm:spPr/>
      <dgm:t>
        <a:bodyPr/>
        <a:lstStyle/>
        <a:p>
          <a:endParaRPr lang="en-US">
            <a:solidFill>
              <a:srgbClr val="000000"/>
            </a:solidFill>
          </a:endParaRPr>
        </a:p>
      </dgm:t>
    </dgm:pt>
    <dgm:pt modelId="{FA137AE4-EA52-C144-AA3F-8B6ABF87FD9A}" type="sibTrans" cxnId="{A9A6DBDA-7DA0-C043-A112-9241F073BC89}">
      <dgm:prSet/>
      <dgm:spPr/>
      <dgm:t>
        <a:bodyPr/>
        <a:lstStyle/>
        <a:p>
          <a:endParaRPr lang="en-US">
            <a:solidFill>
              <a:srgbClr val="000000"/>
            </a:solidFill>
          </a:endParaRPr>
        </a:p>
      </dgm:t>
    </dgm:pt>
    <dgm:pt modelId="{18F12B92-6118-DA4A-AE29-E055D24DA4E0}" type="pres">
      <dgm:prSet presAssocID="{40B7CF5B-2F60-0E44-9D40-4981C56C7E79}" presName="cycle" presStyleCnt="0">
        <dgm:presLayoutVars>
          <dgm:chMax val="1"/>
          <dgm:dir/>
          <dgm:animLvl val="ctr"/>
          <dgm:resizeHandles val="exact"/>
        </dgm:presLayoutVars>
      </dgm:prSet>
      <dgm:spPr/>
    </dgm:pt>
    <dgm:pt modelId="{0ED224AF-C9E0-0049-ABC6-EAFB780AC1DA}" type="pres">
      <dgm:prSet presAssocID="{D6B3A813-CA56-744B-B0EA-FF8D364A3F8B}" presName="centerShape" presStyleLbl="node0" presStyleIdx="0" presStyleCnt="1"/>
      <dgm:spPr/>
    </dgm:pt>
    <dgm:pt modelId="{ECD15D9D-D63A-8B45-93F8-EA89517425BE}" type="pres">
      <dgm:prSet presAssocID="{408F3AB3-A0D4-4547-8E80-4C9FB26B0744}" presName="parTrans" presStyleLbl="bgSibTrans2D1" presStyleIdx="0" presStyleCnt="3"/>
      <dgm:spPr/>
    </dgm:pt>
    <dgm:pt modelId="{C5D14A4D-9326-1845-B124-FFA24C7F2965}" type="pres">
      <dgm:prSet presAssocID="{1F603D24-5A66-E242-B1C8-3F24EB5388D1}" presName="node" presStyleLbl="node1" presStyleIdx="0" presStyleCnt="3">
        <dgm:presLayoutVars>
          <dgm:bulletEnabled val="1"/>
        </dgm:presLayoutVars>
      </dgm:prSet>
      <dgm:spPr/>
    </dgm:pt>
    <dgm:pt modelId="{073DD2E2-DA91-C841-AB02-7D169996D537}" type="pres">
      <dgm:prSet presAssocID="{B98313D2-B8CF-B945-9280-2EFA5B15B47E}" presName="parTrans" presStyleLbl="bgSibTrans2D1" presStyleIdx="1" presStyleCnt="3"/>
      <dgm:spPr/>
    </dgm:pt>
    <dgm:pt modelId="{F92357AE-1E06-A947-BBC2-C49AE6BF4117}" type="pres">
      <dgm:prSet presAssocID="{5DA653D4-21DC-4C4C-8AB9-C8E40E8518DD}" presName="node" presStyleLbl="node1" presStyleIdx="1" presStyleCnt="3">
        <dgm:presLayoutVars>
          <dgm:bulletEnabled val="1"/>
        </dgm:presLayoutVars>
      </dgm:prSet>
      <dgm:spPr/>
    </dgm:pt>
    <dgm:pt modelId="{5BCB7AA3-9481-BC40-9E26-8DA23101B2F0}" type="pres">
      <dgm:prSet presAssocID="{69EB619E-1AEB-894F-B243-D399983672B9}" presName="parTrans" presStyleLbl="bgSibTrans2D1" presStyleIdx="2" presStyleCnt="3"/>
      <dgm:spPr/>
    </dgm:pt>
    <dgm:pt modelId="{CD2FAF35-4F73-8D4E-A647-8397026D7047}" type="pres">
      <dgm:prSet presAssocID="{7C7C87A3-692C-F148-A7E6-8D860C80B839}" presName="node" presStyleLbl="node1" presStyleIdx="2" presStyleCnt="3">
        <dgm:presLayoutVars>
          <dgm:bulletEnabled val="1"/>
        </dgm:presLayoutVars>
      </dgm:prSet>
      <dgm:spPr/>
    </dgm:pt>
  </dgm:ptLst>
  <dgm:cxnLst>
    <dgm:cxn modelId="{7F93621D-9CEC-BE4D-8846-6C73BD77C9C9}" srcId="{40B7CF5B-2F60-0E44-9D40-4981C56C7E79}" destId="{D6B3A813-CA56-744B-B0EA-FF8D364A3F8B}" srcOrd="0" destOrd="0" parTransId="{C4E68284-C8BC-5547-B751-74B1591628FF}" sibTransId="{DDD51192-1F81-C749-88E6-BA91DB518628}"/>
    <dgm:cxn modelId="{CCAF1741-0ADD-5E4A-8616-6FB5DF80AF6A}" srcId="{D6B3A813-CA56-744B-B0EA-FF8D364A3F8B}" destId="{1F603D24-5A66-E242-B1C8-3F24EB5388D1}" srcOrd="0" destOrd="0" parTransId="{408F3AB3-A0D4-4547-8E80-4C9FB26B0744}" sibTransId="{143372A1-F7F7-BC4A-A6AE-40E9373257E8}"/>
    <dgm:cxn modelId="{DD3CD067-2E51-472B-A6B0-C90FB4828D34}" type="presOf" srcId="{B98313D2-B8CF-B945-9280-2EFA5B15B47E}" destId="{073DD2E2-DA91-C841-AB02-7D169996D537}" srcOrd="0" destOrd="0" presId="urn:microsoft.com/office/officeart/2005/8/layout/radial4"/>
    <dgm:cxn modelId="{40E7ED49-E259-432E-A91C-12FD85366EA7}" type="presOf" srcId="{408F3AB3-A0D4-4547-8E80-4C9FB26B0744}" destId="{ECD15D9D-D63A-8B45-93F8-EA89517425BE}" srcOrd="0" destOrd="0" presId="urn:microsoft.com/office/officeart/2005/8/layout/radial4"/>
    <dgm:cxn modelId="{C860284F-5209-44B1-87C5-6131EF716D2E}" type="presOf" srcId="{69EB619E-1AEB-894F-B243-D399983672B9}" destId="{5BCB7AA3-9481-BC40-9E26-8DA23101B2F0}" srcOrd="0" destOrd="0" presId="urn:microsoft.com/office/officeart/2005/8/layout/radial4"/>
    <dgm:cxn modelId="{F7A5E486-8415-4D5C-985A-E7ADEFA8F032}" type="presOf" srcId="{40B7CF5B-2F60-0E44-9D40-4981C56C7E79}" destId="{18F12B92-6118-DA4A-AE29-E055D24DA4E0}" srcOrd="0" destOrd="0" presId="urn:microsoft.com/office/officeart/2005/8/layout/radial4"/>
    <dgm:cxn modelId="{F99B478E-8767-4CB3-95B3-B9198AB9DFF1}" type="presOf" srcId="{1F603D24-5A66-E242-B1C8-3F24EB5388D1}" destId="{C5D14A4D-9326-1845-B124-FFA24C7F2965}" srcOrd="0" destOrd="0" presId="urn:microsoft.com/office/officeart/2005/8/layout/radial4"/>
    <dgm:cxn modelId="{0E8063A2-B3A2-404F-A2FB-22B6E63C221E}" type="presOf" srcId="{D6B3A813-CA56-744B-B0EA-FF8D364A3F8B}" destId="{0ED224AF-C9E0-0049-ABC6-EAFB780AC1DA}" srcOrd="0" destOrd="0" presId="urn:microsoft.com/office/officeart/2005/8/layout/radial4"/>
    <dgm:cxn modelId="{5A107DC3-17AA-4B66-94B6-999E503860B8}" type="presOf" srcId="{7C7C87A3-692C-F148-A7E6-8D860C80B839}" destId="{CD2FAF35-4F73-8D4E-A647-8397026D7047}" srcOrd="0" destOrd="0" presId="urn:microsoft.com/office/officeart/2005/8/layout/radial4"/>
    <dgm:cxn modelId="{A9A6DBDA-7DA0-C043-A112-9241F073BC89}" srcId="{D6B3A813-CA56-744B-B0EA-FF8D364A3F8B}" destId="{7C7C87A3-692C-F148-A7E6-8D860C80B839}" srcOrd="2" destOrd="0" parTransId="{69EB619E-1AEB-894F-B243-D399983672B9}" sibTransId="{FA137AE4-EA52-C144-AA3F-8B6ABF87FD9A}"/>
    <dgm:cxn modelId="{7F3438EA-2812-43AA-A53B-E2436FC878F6}" type="presOf" srcId="{5DA653D4-21DC-4C4C-8AB9-C8E40E8518DD}" destId="{F92357AE-1E06-A947-BBC2-C49AE6BF4117}" srcOrd="0" destOrd="0" presId="urn:microsoft.com/office/officeart/2005/8/layout/radial4"/>
    <dgm:cxn modelId="{553485F3-975E-DE4D-8930-79A9D57AF742}" srcId="{D6B3A813-CA56-744B-B0EA-FF8D364A3F8B}" destId="{5DA653D4-21DC-4C4C-8AB9-C8E40E8518DD}" srcOrd="1" destOrd="0" parTransId="{B98313D2-B8CF-B945-9280-2EFA5B15B47E}" sibTransId="{0580D332-4BC7-9B48-8DA1-D29DC7CA9F67}"/>
    <dgm:cxn modelId="{40453474-F7FA-47FB-9ECA-B198213C8581}" type="presParOf" srcId="{18F12B92-6118-DA4A-AE29-E055D24DA4E0}" destId="{0ED224AF-C9E0-0049-ABC6-EAFB780AC1DA}" srcOrd="0" destOrd="0" presId="urn:microsoft.com/office/officeart/2005/8/layout/radial4"/>
    <dgm:cxn modelId="{74919D6E-7EAF-408B-A79E-C3C1D4EA310A}" type="presParOf" srcId="{18F12B92-6118-DA4A-AE29-E055D24DA4E0}" destId="{ECD15D9D-D63A-8B45-93F8-EA89517425BE}" srcOrd="1" destOrd="0" presId="urn:microsoft.com/office/officeart/2005/8/layout/radial4"/>
    <dgm:cxn modelId="{682A2A47-7214-405C-B39F-D9EC46097EB6}" type="presParOf" srcId="{18F12B92-6118-DA4A-AE29-E055D24DA4E0}" destId="{C5D14A4D-9326-1845-B124-FFA24C7F2965}" srcOrd="2" destOrd="0" presId="urn:microsoft.com/office/officeart/2005/8/layout/radial4"/>
    <dgm:cxn modelId="{31B070A4-5E2A-4F47-A7C8-AA4AF5AEA785}" type="presParOf" srcId="{18F12B92-6118-DA4A-AE29-E055D24DA4E0}" destId="{073DD2E2-DA91-C841-AB02-7D169996D537}" srcOrd="3" destOrd="0" presId="urn:microsoft.com/office/officeart/2005/8/layout/radial4"/>
    <dgm:cxn modelId="{FEB72564-FEB2-4066-A04B-ECDB5D6E09F5}" type="presParOf" srcId="{18F12B92-6118-DA4A-AE29-E055D24DA4E0}" destId="{F92357AE-1E06-A947-BBC2-C49AE6BF4117}" srcOrd="4" destOrd="0" presId="urn:microsoft.com/office/officeart/2005/8/layout/radial4"/>
    <dgm:cxn modelId="{547E21D6-CB34-4846-B520-8F2FA10C2748}" type="presParOf" srcId="{18F12B92-6118-DA4A-AE29-E055D24DA4E0}" destId="{5BCB7AA3-9481-BC40-9E26-8DA23101B2F0}" srcOrd="5" destOrd="0" presId="urn:microsoft.com/office/officeart/2005/8/layout/radial4"/>
    <dgm:cxn modelId="{DD485F3B-1755-4F7E-8AD0-FA6C62E36A33}" type="presParOf" srcId="{18F12B92-6118-DA4A-AE29-E055D24DA4E0}" destId="{CD2FAF35-4F73-8D4E-A647-8397026D7047}"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0CF1B-75D2-426B-B15F-BDB8A37EB247}">
      <dsp:nvSpPr>
        <dsp:cNvPr id="0" name=""/>
        <dsp:cNvSpPr/>
      </dsp:nvSpPr>
      <dsp:spPr>
        <a:xfrm>
          <a:off x="0" y="50363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93E6A16-8AD9-4626-8890-4E4AE215E936}">
      <dsp:nvSpPr>
        <dsp:cNvPr id="0" name=""/>
        <dsp:cNvSpPr/>
      </dsp:nvSpPr>
      <dsp:spPr>
        <a:xfrm>
          <a:off x="565708" y="4607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Biology and behaviour</a:t>
          </a:r>
        </a:p>
      </dsp:txBody>
      <dsp:txXfrm>
        <a:off x="610380" y="90747"/>
        <a:ext cx="7830579" cy="825776"/>
      </dsp:txXfrm>
    </dsp:sp>
    <dsp:sp modelId="{B62B9D4F-EA0B-4238-932F-44E739CB2729}">
      <dsp:nvSpPr>
        <dsp:cNvPr id="0" name=""/>
        <dsp:cNvSpPr/>
      </dsp:nvSpPr>
      <dsp:spPr>
        <a:xfrm>
          <a:off x="0" y="1909795"/>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79876C-A97C-4AFA-905C-CE38813C62C7}">
      <dsp:nvSpPr>
        <dsp:cNvPr id="0" name=""/>
        <dsp:cNvSpPr/>
      </dsp:nvSpPr>
      <dsp:spPr>
        <a:xfrm>
          <a:off x="565708" y="145223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a:lnSpc>
              <a:spcPct val="90000"/>
            </a:lnSpc>
            <a:spcBef>
              <a:spcPct val="0"/>
            </a:spcBef>
            <a:spcAft>
              <a:spcPct val="35000"/>
            </a:spcAft>
            <a:buNone/>
          </a:pPr>
          <a:r>
            <a:rPr lang="en-GB" sz="3100" kern="1200" dirty="0"/>
            <a:t>Freud and psychoanalysis </a:t>
          </a:r>
        </a:p>
      </dsp:txBody>
      <dsp:txXfrm>
        <a:off x="610380" y="1496907"/>
        <a:ext cx="7830579" cy="825776"/>
      </dsp:txXfrm>
    </dsp:sp>
    <dsp:sp modelId="{2EECCC36-80C2-5C4D-9AE2-71C1EB12EE58}">
      <dsp:nvSpPr>
        <dsp:cNvPr id="0" name=""/>
        <dsp:cNvSpPr/>
      </dsp:nvSpPr>
      <dsp:spPr>
        <a:xfrm>
          <a:off x="0" y="331595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CF7078D-E63C-6F49-8C1F-086F894B9E7C}">
      <dsp:nvSpPr>
        <dsp:cNvPr id="0" name=""/>
        <dsp:cNvSpPr/>
      </dsp:nvSpPr>
      <dsp:spPr>
        <a:xfrm>
          <a:off x="565708" y="2858395"/>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Humanistic Approach </a:t>
          </a:r>
          <a:br>
            <a:rPr lang="en-US" sz="3100" kern="1200" dirty="0"/>
          </a:br>
          <a:r>
            <a:rPr lang="en-US" sz="3100" kern="1200" dirty="0"/>
            <a:t>to Personality</a:t>
          </a:r>
        </a:p>
      </dsp:txBody>
      <dsp:txXfrm>
        <a:off x="610380" y="2903067"/>
        <a:ext cx="7830579" cy="825776"/>
      </dsp:txXfrm>
    </dsp:sp>
    <dsp:sp modelId="{69719E71-B9CC-B54F-8967-4573BEFE7C6C}">
      <dsp:nvSpPr>
        <dsp:cNvPr id="0" name=""/>
        <dsp:cNvSpPr/>
      </dsp:nvSpPr>
      <dsp:spPr>
        <a:xfrm>
          <a:off x="0" y="4722116"/>
          <a:ext cx="11314176" cy="7812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04D4BE1-8B54-9B4C-9EED-858905D0DF6E}">
      <dsp:nvSpPr>
        <dsp:cNvPr id="0" name=""/>
        <dsp:cNvSpPr/>
      </dsp:nvSpPr>
      <dsp:spPr>
        <a:xfrm>
          <a:off x="565708" y="4264556"/>
          <a:ext cx="7919923" cy="915120"/>
        </a:xfrm>
        <a:prstGeom prst="roundRect">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99354" tIns="0" rIns="299354" bIns="0" numCol="1" spcCol="1270" anchor="ctr" anchorCtr="0">
          <a:noAutofit/>
        </a:bodyPr>
        <a:lstStyle/>
        <a:p>
          <a:pPr marL="0" lvl="0" indent="0" algn="l" defTabSz="1377950" rtl="0">
            <a:lnSpc>
              <a:spcPct val="90000"/>
            </a:lnSpc>
            <a:spcBef>
              <a:spcPct val="0"/>
            </a:spcBef>
            <a:spcAft>
              <a:spcPct val="35000"/>
            </a:spcAft>
            <a:buNone/>
          </a:pPr>
          <a:r>
            <a:rPr lang="en-US" sz="3100" kern="1200" dirty="0"/>
            <a:t>The Social-Cognitive Approach </a:t>
          </a:r>
          <a:br>
            <a:rPr lang="en-US" sz="3100" kern="1200" dirty="0"/>
          </a:br>
          <a:r>
            <a:rPr lang="en-US" sz="3100" kern="1200" dirty="0"/>
            <a:t>to Personality</a:t>
          </a:r>
        </a:p>
      </dsp:txBody>
      <dsp:txXfrm>
        <a:off x="610380" y="4309228"/>
        <a:ext cx="7830579"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39FC-08DD-8E42-A7BD-457C02259ED7}">
      <dsp:nvSpPr>
        <dsp:cNvPr id="0" name=""/>
        <dsp:cNvSpPr/>
      </dsp:nvSpPr>
      <dsp:spPr>
        <a:xfrm>
          <a:off x="49" y="180194"/>
          <a:ext cx="4771355" cy="1123200"/>
        </a:xfrm>
        <a:prstGeom prst="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Humanistic theories</a:t>
          </a:r>
          <a:endParaRPr lang="en-US" sz="3200" kern="1200" dirty="0"/>
        </a:p>
      </dsp:txBody>
      <dsp:txXfrm>
        <a:off x="49" y="180194"/>
        <a:ext cx="4771355" cy="1123200"/>
      </dsp:txXfrm>
    </dsp:sp>
    <dsp:sp modelId="{408F71A7-D951-1343-A7A9-6ABE9F02DD36}">
      <dsp:nvSpPr>
        <dsp:cNvPr id="0" name=""/>
        <dsp:cNvSpPr/>
      </dsp:nvSpPr>
      <dsp:spPr>
        <a:xfrm>
          <a:off x="49" y="1303394"/>
          <a:ext cx="4771355" cy="3813834"/>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rtl="0">
            <a:lnSpc>
              <a:spcPct val="90000"/>
            </a:lnSpc>
            <a:spcBef>
              <a:spcPct val="0"/>
            </a:spcBef>
            <a:spcAft>
              <a:spcPct val="15000"/>
            </a:spcAft>
            <a:buChar char="•"/>
          </a:pPr>
          <a:r>
            <a:rPr lang="en-US" sz="3200" kern="1200" dirty="0"/>
            <a:t>Developed in the 1960s</a:t>
          </a:r>
        </a:p>
        <a:p>
          <a:pPr marL="285750" lvl="1" indent="-285750" algn="l" defTabSz="1422400" rtl="0">
            <a:lnSpc>
              <a:spcPct val="90000"/>
            </a:lnSpc>
            <a:spcBef>
              <a:spcPct val="0"/>
            </a:spcBef>
            <a:spcAft>
              <a:spcPct val="15000"/>
            </a:spcAft>
            <a:buChar char="•"/>
          </a:pPr>
          <a:r>
            <a:rPr lang="en-US" sz="3200" kern="1200" dirty="0"/>
            <a:t>Emphasizes </a:t>
          </a:r>
          <a:r>
            <a:rPr lang="en-US" sz="3200" b="1" kern="1200" dirty="0"/>
            <a:t>conscious free will</a:t>
          </a:r>
          <a:r>
            <a:rPr lang="en-US" sz="3200" kern="1200" dirty="0"/>
            <a:t> in one</a:t>
          </a:r>
          <a:r>
            <a:rPr lang="fr-FR" altLang="ja-JP" sz="3200" kern="1200" dirty="0"/>
            <a:t>'</a:t>
          </a:r>
          <a:r>
            <a:rPr lang="en-US" sz="3200" kern="1200" dirty="0"/>
            <a:t>s actions, the </a:t>
          </a:r>
          <a:r>
            <a:rPr lang="en-US" sz="3200" b="1" kern="1200" dirty="0"/>
            <a:t>uniqueness</a:t>
          </a:r>
          <a:r>
            <a:rPr lang="en-US" sz="3200" kern="1200" dirty="0"/>
            <a:t> of the individual person, and </a:t>
          </a:r>
          <a:r>
            <a:rPr lang="en-US" sz="3200" b="1" kern="1200" dirty="0"/>
            <a:t>personal growth</a:t>
          </a:r>
          <a:endParaRPr lang="en-US" sz="3200" kern="1200" dirty="0"/>
        </a:p>
      </dsp:txBody>
      <dsp:txXfrm>
        <a:off x="49" y="1303394"/>
        <a:ext cx="4771355" cy="3813834"/>
      </dsp:txXfrm>
    </dsp:sp>
    <dsp:sp modelId="{E66F395A-B0B8-8542-9E81-A1A68AF17EFF}">
      <dsp:nvSpPr>
        <dsp:cNvPr id="0" name=""/>
        <dsp:cNvSpPr/>
      </dsp:nvSpPr>
      <dsp:spPr>
        <a:xfrm>
          <a:off x="5439394" y="180194"/>
          <a:ext cx="4771355" cy="1123200"/>
        </a:xfrm>
        <a:prstGeom prst="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7584" tIns="130048" rIns="227584" bIns="130048" numCol="1" spcCol="1270" anchor="ctr" anchorCtr="0">
          <a:noAutofit/>
        </a:bodyPr>
        <a:lstStyle/>
        <a:p>
          <a:pPr marL="0" lvl="0" indent="0" algn="ctr" defTabSz="1422400" rtl="0">
            <a:lnSpc>
              <a:spcPct val="90000"/>
            </a:lnSpc>
            <a:spcBef>
              <a:spcPct val="0"/>
            </a:spcBef>
            <a:spcAft>
              <a:spcPct val="35000"/>
            </a:spcAft>
            <a:buNone/>
          </a:pPr>
          <a:r>
            <a:rPr lang="en-US" sz="3200" b="1" kern="1200"/>
            <a:t>Social-cognitive theorists</a:t>
          </a:r>
          <a:endParaRPr lang="en-US" sz="3200" kern="1200" dirty="0"/>
        </a:p>
      </dsp:txBody>
      <dsp:txXfrm>
        <a:off x="5439394" y="180194"/>
        <a:ext cx="4771355" cy="1123200"/>
      </dsp:txXfrm>
    </dsp:sp>
    <dsp:sp modelId="{EB440B68-1C6F-6A43-A923-B97600DEA4AC}">
      <dsp:nvSpPr>
        <dsp:cNvPr id="0" name=""/>
        <dsp:cNvSpPr/>
      </dsp:nvSpPr>
      <dsp:spPr>
        <a:xfrm>
          <a:off x="5439394" y="1303394"/>
          <a:ext cx="4771355" cy="3813834"/>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08026" tIns="208026" rIns="277368" bIns="312039" numCol="1" spcCol="1270" anchor="t" anchorCtr="0">
          <a:noAutofit/>
        </a:bodyPr>
        <a:lstStyle/>
        <a:p>
          <a:pPr marL="285750" lvl="1" indent="-285750" algn="l" defTabSz="1733550" rtl="0">
            <a:lnSpc>
              <a:spcPct val="90000"/>
            </a:lnSpc>
            <a:spcBef>
              <a:spcPct val="0"/>
            </a:spcBef>
            <a:spcAft>
              <a:spcPct val="15000"/>
            </a:spcAft>
            <a:buChar char="•"/>
          </a:pPr>
          <a:r>
            <a:rPr lang="en-US" sz="3900" kern="1200" dirty="0"/>
            <a:t>Emphasizes both social and cognitive factors along with conditioning to explain personality development </a:t>
          </a:r>
        </a:p>
      </dsp:txBody>
      <dsp:txXfrm>
        <a:off x="5439394" y="1303394"/>
        <a:ext cx="4771355" cy="3813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0A667-86E9-421D-95A7-D0B5CAB1504B}">
      <dsp:nvSpPr>
        <dsp:cNvPr id="0" name=""/>
        <dsp:cNvSpPr/>
      </dsp:nvSpPr>
      <dsp:spPr>
        <a:xfrm>
          <a:off x="697177" y="281467"/>
          <a:ext cx="2439008" cy="24390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Who you’d like to be (ideal self)</a:t>
          </a:r>
        </a:p>
      </dsp:txBody>
      <dsp:txXfrm>
        <a:off x="1054361" y="638651"/>
        <a:ext cx="1724640" cy="1724640"/>
      </dsp:txXfrm>
    </dsp:sp>
    <dsp:sp modelId="{AF1A7FEE-C4D5-41DE-B70D-A831266B1A87}">
      <dsp:nvSpPr>
        <dsp:cNvPr id="0" name=""/>
        <dsp:cNvSpPr/>
      </dsp:nvSpPr>
      <dsp:spPr>
        <a:xfrm>
          <a:off x="1182857" y="2640232"/>
          <a:ext cx="1414625" cy="1414625"/>
        </a:xfrm>
        <a:prstGeom prst="mathPlus">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1370366" y="3181185"/>
        <a:ext cx="1039607" cy="332719"/>
      </dsp:txXfrm>
    </dsp:sp>
    <dsp:sp modelId="{C227CF7E-1383-4560-867C-BBAB8621C9A9}">
      <dsp:nvSpPr>
        <dsp:cNvPr id="0" name=""/>
        <dsp:cNvSpPr/>
      </dsp:nvSpPr>
      <dsp:spPr>
        <a:xfrm>
          <a:off x="644153" y="4027613"/>
          <a:ext cx="2439008" cy="243900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Your actual behaviour (self image)</a:t>
          </a:r>
        </a:p>
      </dsp:txBody>
      <dsp:txXfrm>
        <a:off x="1001337" y="4384797"/>
        <a:ext cx="1724640" cy="1724640"/>
      </dsp:txXfrm>
    </dsp:sp>
    <dsp:sp modelId="{E7699E47-CF54-4B94-8C6D-BD3FFAAF013F}">
      <dsp:nvSpPr>
        <dsp:cNvPr id="0" name=""/>
        <dsp:cNvSpPr/>
      </dsp:nvSpPr>
      <dsp:spPr>
        <a:xfrm rot="21582214">
          <a:off x="3495412" y="2910113"/>
          <a:ext cx="761580" cy="90731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a:off x="3495414" y="3092166"/>
        <a:ext cx="533106" cy="544387"/>
      </dsp:txXfrm>
    </dsp:sp>
    <dsp:sp modelId="{A8C0720B-81CA-429F-8544-06DDF2106EAD}">
      <dsp:nvSpPr>
        <dsp:cNvPr id="0" name=""/>
        <dsp:cNvSpPr/>
      </dsp:nvSpPr>
      <dsp:spPr>
        <a:xfrm>
          <a:off x="4573079" y="908536"/>
          <a:ext cx="4878017" cy="487801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2755900">
            <a:lnSpc>
              <a:spcPct val="90000"/>
            </a:lnSpc>
            <a:spcBef>
              <a:spcPct val="0"/>
            </a:spcBef>
            <a:spcAft>
              <a:spcPct val="35000"/>
            </a:spcAft>
            <a:buNone/>
          </a:pPr>
          <a:r>
            <a:rPr lang="en-GB" sz="6200" kern="1200" dirty="0"/>
            <a:t>Self-actualised person</a:t>
          </a:r>
        </a:p>
      </dsp:txBody>
      <dsp:txXfrm>
        <a:off x="5287448" y="1622905"/>
        <a:ext cx="3449279" cy="34492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92B28-0C5B-0A49-9CA5-8B6134B85EEE}">
      <dsp:nvSpPr>
        <dsp:cNvPr id="0" name=""/>
        <dsp:cNvSpPr/>
      </dsp:nvSpPr>
      <dsp:spPr>
        <a:xfrm>
          <a:off x="0" y="136718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F919807-AF26-1647-BCDC-A9E1D15450E9}">
      <dsp:nvSpPr>
        <dsp:cNvPr id="0" name=""/>
        <dsp:cNvSpPr/>
      </dsp:nvSpPr>
      <dsp:spPr>
        <a:xfrm>
          <a:off x="480060" y="74726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a:t>Trait Theories of Personality</a:t>
          </a:r>
        </a:p>
      </dsp:txBody>
      <dsp:txXfrm>
        <a:off x="540584" y="807788"/>
        <a:ext cx="6599792" cy="1118792"/>
      </dsp:txXfrm>
    </dsp:sp>
    <dsp:sp modelId="{3B252156-197B-A147-9D5D-C1F478578E32}">
      <dsp:nvSpPr>
        <dsp:cNvPr id="0" name=""/>
        <dsp:cNvSpPr/>
      </dsp:nvSpPr>
      <dsp:spPr>
        <a:xfrm>
          <a:off x="0" y="3272304"/>
          <a:ext cx="9601200" cy="1058400"/>
        </a:xfrm>
        <a:prstGeom prst="rect">
          <a:avLst/>
        </a:prstGeom>
        <a:solidFill>
          <a:schemeClr val="lt2">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A3EE632-AE56-5445-A1C1-0CEFD7BA33F8}">
      <dsp:nvSpPr>
        <dsp:cNvPr id="0" name=""/>
        <dsp:cNvSpPr/>
      </dsp:nvSpPr>
      <dsp:spPr>
        <a:xfrm>
          <a:off x="480060" y="2652384"/>
          <a:ext cx="6720840" cy="1239840"/>
        </a:xfrm>
        <a:prstGeom prst="roundRect">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32" tIns="0" rIns="254032" bIns="0" numCol="1" spcCol="1270" anchor="ctr" anchorCtr="0">
          <a:noAutofit/>
        </a:bodyPr>
        <a:lstStyle/>
        <a:p>
          <a:pPr marL="0" lvl="0" indent="0" algn="l" defTabSz="1866900" rtl="0">
            <a:lnSpc>
              <a:spcPct val="90000"/>
            </a:lnSpc>
            <a:spcBef>
              <a:spcPct val="0"/>
            </a:spcBef>
            <a:spcAft>
              <a:spcPct val="35000"/>
            </a:spcAft>
            <a:buNone/>
          </a:pPr>
          <a:r>
            <a:rPr lang="en-US" sz="4200" kern="1200" dirty="0"/>
            <a:t>Personality Assessment</a:t>
          </a:r>
        </a:p>
      </dsp:txBody>
      <dsp:txXfrm>
        <a:off x="540584" y="2712908"/>
        <a:ext cx="6599792" cy="11187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224AF-C9E0-0049-ABC6-EAFB780AC1DA}">
      <dsp:nvSpPr>
        <dsp:cNvPr id="0" name=""/>
        <dsp:cNvSpPr/>
      </dsp:nvSpPr>
      <dsp:spPr>
        <a:xfrm>
          <a:off x="3527262" y="3210392"/>
          <a:ext cx="2609208" cy="2609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rgbClr val="000000"/>
              </a:solidFill>
            </a:rPr>
            <a:t>Eysenck argued that these traits are determined by heredity</a:t>
          </a:r>
          <a:endParaRPr lang="en-US" sz="2200" kern="1200">
            <a:solidFill>
              <a:srgbClr val="000000"/>
            </a:solidFill>
          </a:endParaRPr>
        </a:p>
      </dsp:txBody>
      <dsp:txXfrm>
        <a:off x="3909372" y="3592502"/>
        <a:ext cx="1844988" cy="1844988"/>
      </dsp:txXfrm>
    </dsp:sp>
    <dsp:sp modelId="{ECD15D9D-D63A-8B45-93F8-EA89517425BE}">
      <dsp:nvSpPr>
        <dsp:cNvPr id="0" name=""/>
        <dsp:cNvSpPr/>
      </dsp:nvSpPr>
      <dsp:spPr>
        <a:xfrm rot="12900000">
          <a:off x="1756300" y="2723649"/>
          <a:ext cx="2096520" cy="743624"/>
        </a:xfrm>
        <a:prstGeom prst="lef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D14A4D-9326-1845-B124-FFA24C7F2965}">
      <dsp:nvSpPr>
        <dsp:cNvPr id="0" name=""/>
        <dsp:cNvSpPr/>
      </dsp:nvSpPr>
      <dsp:spPr>
        <a:xfrm>
          <a:off x="706502" y="1502705"/>
          <a:ext cx="2478747" cy="198299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Extraversion-introversion</a:t>
          </a:r>
        </a:p>
      </dsp:txBody>
      <dsp:txXfrm>
        <a:off x="764582" y="1560785"/>
        <a:ext cx="2362587" cy="1866838"/>
      </dsp:txXfrm>
    </dsp:sp>
    <dsp:sp modelId="{073DD2E2-DA91-C841-AB02-7D169996D537}">
      <dsp:nvSpPr>
        <dsp:cNvPr id="0" name=""/>
        <dsp:cNvSpPr/>
      </dsp:nvSpPr>
      <dsp:spPr>
        <a:xfrm rot="16200000">
          <a:off x="3783606" y="1668300"/>
          <a:ext cx="2096520" cy="743624"/>
        </a:xfrm>
        <a:prstGeom prst="leftArrow">
          <a:avLst>
            <a:gd name="adj1" fmla="val 60000"/>
            <a:gd name="adj2" fmla="val 5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92357AE-1E06-A947-BBC2-C49AE6BF4117}">
      <dsp:nvSpPr>
        <dsp:cNvPr id="0" name=""/>
        <dsp:cNvSpPr/>
      </dsp:nvSpPr>
      <dsp:spPr>
        <a:xfrm>
          <a:off x="3592493" y="353"/>
          <a:ext cx="2478747" cy="1982998"/>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Neuroticism-emotional stability</a:t>
          </a:r>
        </a:p>
      </dsp:txBody>
      <dsp:txXfrm>
        <a:off x="3650573" y="58433"/>
        <a:ext cx="2362587" cy="1866838"/>
      </dsp:txXfrm>
    </dsp:sp>
    <dsp:sp modelId="{5BCB7AA3-9481-BC40-9E26-8DA23101B2F0}">
      <dsp:nvSpPr>
        <dsp:cNvPr id="0" name=""/>
        <dsp:cNvSpPr/>
      </dsp:nvSpPr>
      <dsp:spPr>
        <a:xfrm rot="19500000">
          <a:off x="5810913" y="2723649"/>
          <a:ext cx="2096520" cy="743624"/>
        </a:xfrm>
        <a:prstGeom prst="leftArrow">
          <a:avLst>
            <a:gd name="adj1" fmla="val 60000"/>
            <a:gd name="adj2" fmla="val 5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D2FAF35-4F73-8D4E-A647-8397026D7047}">
      <dsp:nvSpPr>
        <dsp:cNvPr id="0" name=""/>
        <dsp:cNvSpPr/>
      </dsp:nvSpPr>
      <dsp:spPr>
        <a:xfrm>
          <a:off x="6478483" y="1502705"/>
          <a:ext cx="2478747" cy="1982998"/>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422400" rtl="0">
            <a:lnSpc>
              <a:spcPct val="90000"/>
            </a:lnSpc>
            <a:spcBef>
              <a:spcPct val="0"/>
            </a:spcBef>
            <a:spcAft>
              <a:spcPct val="35000"/>
            </a:spcAft>
            <a:buNone/>
          </a:pPr>
          <a:r>
            <a:rPr lang="en-US" sz="3200" kern="1200" dirty="0">
              <a:solidFill>
                <a:srgbClr val="000000"/>
              </a:solidFill>
            </a:rPr>
            <a:t>Psychoticism-impulse control</a:t>
          </a:r>
        </a:p>
      </dsp:txBody>
      <dsp:txXfrm>
        <a:off x="6536563" y="1560785"/>
        <a:ext cx="2362587" cy="186683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A0D3C-36F0-46BD-B674-0ACE1E05FF60}"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4E2772-E8A6-46D7-A1D2-D746508F29EE}" type="slidenum">
              <a:rPr lang="en-GB" smtClean="0"/>
              <a:t>‹#›</a:t>
            </a:fld>
            <a:endParaRPr lang="en-GB"/>
          </a:p>
        </p:txBody>
      </p:sp>
    </p:spTree>
    <p:extLst>
      <p:ext uri="{BB962C8B-B14F-4D97-AF65-F5344CB8AC3E}">
        <p14:creationId xmlns:p14="http://schemas.microsoft.com/office/powerpoint/2010/main" val="3069898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61BF95-BDE1-394C-BC1A-08CE762A7959}" type="slidenum">
              <a:rPr lang="en-US" sz="1200">
                <a:solidFill>
                  <a:prstClr val="black"/>
                </a:solidFill>
              </a:rPr>
              <a:pPr eaLnBrk="1" hangingPunct="1"/>
              <a:t>5</a:t>
            </a:fld>
            <a:endParaRPr lang="en-US" sz="1200">
              <a:solidFill>
                <a:prstClr val="black"/>
              </a:solidFill>
            </a:endParaRPr>
          </a:p>
        </p:txBody>
      </p:sp>
    </p:spTree>
    <p:extLst>
      <p:ext uri="{BB962C8B-B14F-4D97-AF65-F5344CB8AC3E}">
        <p14:creationId xmlns:p14="http://schemas.microsoft.com/office/powerpoint/2010/main" val="40368821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4E2772-E8A6-46D7-A1D2-D746508F29EE}" type="slidenum">
              <a:rPr lang="en-GB" smtClean="0"/>
              <a:t>17</a:t>
            </a:fld>
            <a:endParaRPr lang="en-GB"/>
          </a:p>
        </p:txBody>
      </p:sp>
    </p:spTree>
    <p:extLst>
      <p:ext uri="{BB962C8B-B14F-4D97-AF65-F5344CB8AC3E}">
        <p14:creationId xmlns:p14="http://schemas.microsoft.com/office/powerpoint/2010/main" val="1718161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Tx/>
              <a:buChar char="•"/>
            </a:pPr>
            <a:r>
              <a:rPr lang="en-US" dirty="0">
                <a:latin typeface="Calibri" charset="0"/>
              </a:rPr>
              <a:t>Areas that he believed were associated with particular personality traits are indicated in this phrenology chart.</a:t>
            </a:r>
          </a:p>
          <a:p>
            <a:pPr marL="171450" indent="-171450" eaLnBrk="1" hangingPunct="1">
              <a:spcBef>
                <a:spcPct val="0"/>
              </a:spcBef>
              <a:buFontTx/>
              <a:buChar char="•"/>
            </a:pPr>
            <a:r>
              <a:rPr lang="en-US" dirty="0">
                <a:latin typeface="Calibri" charset="0"/>
              </a:rPr>
              <a:t>Although Gall</a:t>
            </a:r>
            <a:r>
              <a:rPr lang="fr-FR" dirty="0">
                <a:latin typeface="Calibri" charset="0"/>
              </a:rPr>
              <a:t>'</a:t>
            </a:r>
            <a:r>
              <a:rPr lang="en-US" dirty="0">
                <a:latin typeface="Calibri" charset="0"/>
              </a:rPr>
              <a:t>s idea that brain functions, such as language, tend to be localized is true (as we learned in Chapter 2), the size of the bumps on a person</a:t>
            </a:r>
            <a:r>
              <a:rPr lang="fr-FR" dirty="0">
                <a:latin typeface="Calibri" charset="0"/>
              </a:rPr>
              <a:t>'</a:t>
            </a:r>
            <a:r>
              <a:rPr lang="en-US" dirty="0">
                <a:latin typeface="Calibri" charset="0"/>
              </a:rPr>
              <a:t>s head has nothing to do with their personality.</a:t>
            </a: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261BF95-BDE1-394C-BC1A-08CE762A795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15371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64E2772-E8A6-46D7-A1D2-D746508F29EE}" type="slidenum">
              <a:rPr lang="en-GB" smtClean="0"/>
              <a:t>20</a:t>
            </a:fld>
            <a:endParaRPr lang="en-GB"/>
          </a:p>
        </p:txBody>
      </p:sp>
    </p:spTree>
    <p:extLst>
      <p:ext uri="{BB962C8B-B14F-4D97-AF65-F5344CB8AC3E}">
        <p14:creationId xmlns:p14="http://schemas.microsoft.com/office/powerpoint/2010/main" val="123726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Needs are organized hierarchically into levels, with more pressing basic needs at the bottom of the pyramid. The level at which a person is investing most of his effort is the most important one at that particular point in time.</a:t>
            </a:r>
          </a:p>
          <a:p>
            <a:pPr marL="171450" lvl="1" indent="-171450">
              <a:buFont typeface="Arial"/>
              <a:buChar char="•"/>
              <a:defRPr/>
            </a:pPr>
            <a:r>
              <a:rPr lang="en-US" dirty="0">
                <a:solidFill>
                  <a:srgbClr val="000000"/>
                </a:solidFill>
                <a:latin typeface="Calibri" charset="0"/>
              </a:rPr>
              <a:t>Hierarchy includes first four needs that are deficiency-based and a fifth need that is growth-based.</a:t>
            </a:r>
          </a:p>
          <a:p>
            <a:pPr>
              <a:buFont typeface="Arial"/>
              <a:buNone/>
              <a:defRPr/>
            </a:pPr>
            <a:r>
              <a:rPr lang="en-US" dirty="0"/>
              <a:t> </a:t>
            </a:r>
          </a:p>
          <a:p>
            <a:pPr>
              <a:defRPr/>
            </a:pPr>
            <a:endParaRPr lang="en-US" dirty="0"/>
          </a:p>
        </p:txBody>
      </p:sp>
      <p:sp>
        <p:nvSpPr>
          <p:cNvPr id="9113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A1BE33E-B905-BA4A-87BD-21182060632A}" type="slidenum">
              <a:rPr lang="en-US" sz="1200">
                <a:solidFill>
                  <a:prstClr val="black"/>
                </a:solidFill>
              </a:rPr>
              <a:pPr eaLnBrk="1" hangingPunct="1"/>
              <a:t>22</a:t>
            </a:fld>
            <a:endParaRPr lang="en-US" sz="1200">
              <a:solidFill>
                <a:prstClr val="black"/>
              </a:solidFill>
            </a:endParaRPr>
          </a:p>
        </p:txBody>
      </p:sp>
    </p:spTree>
    <p:extLst>
      <p:ext uri="{BB962C8B-B14F-4D97-AF65-F5344CB8AC3E}">
        <p14:creationId xmlns:p14="http://schemas.microsoft.com/office/powerpoint/2010/main" val="1157555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734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solidFill>
                  <a:srgbClr val="000000"/>
                </a:solidFill>
                <a:latin typeface="Calibri" charset="0"/>
              </a:rPr>
              <a:t>Positive regard </a:t>
            </a:r>
            <a:r>
              <a:rPr lang="en-US" dirty="0">
                <a:latin typeface="Calibri" charset="0"/>
              </a:rPr>
              <a:t>– to be accepted by and have the affection of others, especially the significant others in our life</a:t>
            </a:r>
          </a:p>
          <a:p>
            <a:endParaRPr lang="en-US" dirty="0">
              <a:latin typeface="Calibri" charset="0"/>
            </a:endParaRPr>
          </a:p>
        </p:txBody>
      </p:sp>
      <p:sp>
        <p:nvSpPr>
          <p:cNvPr id="5734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B710EDB-E352-2040-ADA3-7E699298EB52}" type="slidenum">
              <a:rPr lang="en-US" sz="1200">
                <a:solidFill>
                  <a:prstClr val="black"/>
                </a:solidFill>
              </a:rPr>
              <a:pPr eaLnBrk="1" hangingPunct="1"/>
              <a:t>28</a:t>
            </a:fld>
            <a:endParaRPr lang="en-US" sz="1200">
              <a:solidFill>
                <a:prstClr val="black"/>
              </a:solidFill>
            </a:endParaRPr>
          </a:p>
        </p:txBody>
      </p:sp>
    </p:spTree>
    <p:extLst>
      <p:ext uri="{BB962C8B-B14F-4D97-AF65-F5344CB8AC3E}">
        <p14:creationId xmlns:p14="http://schemas.microsoft.com/office/powerpoint/2010/main" val="611216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29</a:t>
            </a:fld>
            <a:endParaRPr lang="en-US" sz="1200">
              <a:solidFill>
                <a:prstClr val="black"/>
              </a:solidFill>
            </a:endParaRPr>
          </a:p>
        </p:txBody>
      </p:sp>
    </p:spTree>
    <p:extLst>
      <p:ext uri="{BB962C8B-B14F-4D97-AF65-F5344CB8AC3E}">
        <p14:creationId xmlns:p14="http://schemas.microsoft.com/office/powerpoint/2010/main" val="27937753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solidFill>
                  <a:srgbClr val="000000"/>
                </a:solidFill>
                <a:latin typeface="Calibri" charset="0"/>
              </a:rPr>
              <a:t>Empathy from others, and having others be genuine with respect to personal feelings is necessary if we are to self-actualized.</a:t>
            </a:r>
          </a:p>
          <a:p>
            <a:pPr marL="342900" lvl="1" indent="-342900">
              <a:buFontTx/>
              <a:buChar char="•"/>
            </a:pPr>
            <a:r>
              <a:rPr lang="en-US" sz="2400" dirty="0">
                <a:solidFill>
                  <a:srgbClr val="000000"/>
                </a:solidFill>
                <a:latin typeface="Calibri" charset="0"/>
              </a:rPr>
              <a:t>Roger</a:t>
            </a:r>
            <a:r>
              <a:rPr lang="fr-FR" altLang="ja-JP" sz="2400" dirty="0">
                <a:solidFill>
                  <a:srgbClr val="000000"/>
                </a:solidFill>
                <a:latin typeface="Arial" charset="0"/>
              </a:rPr>
              <a:t>'</a:t>
            </a:r>
            <a:r>
              <a:rPr lang="en-US" altLang="ja-JP" sz="2400" dirty="0">
                <a:solidFill>
                  <a:srgbClr val="000000"/>
                </a:solidFill>
                <a:latin typeface="Calibri" charset="0"/>
              </a:rPr>
              <a:t>s theories are not research-based.</a:t>
            </a:r>
          </a:p>
          <a:p>
            <a:pPr marL="342900" lvl="1" indent="-342900">
              <a:buFontTx/>
              <a:buChar char="•"/>
            </a:pPr>
            <a:endParaRPr lang="en-US" sz="2200" dirty="0">
              <a:solidFill>
                <a:srgbClr val="000000"/>
              </a:solidFill>
              <a:latin typeface="Calibri" charset="0"/>
            </a:endParaRPr>
          </a:p>
          <a:p>
            <a:endParaRPr lang="en-US" dirty="0">
              <a:latin typeface="Calibri" charset="0"/>
            </a:endParaRP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B9F3721-3D19-484B-9F92-E4E371C355F8}" type="slidenum">
              <a:rPr lang="en-US" sz="1200">
                <a:solidFill>
                  <a:prstClr val="black"/>
                </a:solidFill>
              </a:rPr>
              <a:pPr eaLnBrk="1" hangingPunct="1"/>
              <a:t>30</a:t>
            </a:fld>
            <a:endParaRPr lang="en-US" sz="1200">
              <a:solidFill>
                <a:prstClr val="black"/>
              </a:solidFill>
            </a:endParaRPr>
          </a:p>
        </p:txBody>
      </p:sp>
    </p:spTree>
    <p:extLst>
      <p:ext uri="{BB962C8B-B14F-4D97-AF65-F5344CB8AC3E}">
        <p14:creationId xmlns:p14="http://schemas.microsoft.com/office/powerpoint/2010/main" val="1352344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However, social learning/modeling and cognitive processes, such as perception and thinking, are also involved and are actually more important to the development of our personality </a:t>
            </a:r>
          </a:p>
          <a:p>
            <a:endParaRPr lang="en-US">
              <a:latin typeface="Calibri" charset="0"/>
            </a:endParaRPr>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79F9F65-D8DC-9940-B502-57DE09C8FA09}" type="slidenum">
              <a:rPr lang="en-US" sz="1200">
                <a:solidFill>
                  <a:prstClr val="black"/>
                </a:solidFill>
              </a:rPr>
              <a:pPr eaLnBrk="1" hangingPunct="1"/>
              <a:t>42</a:t>
            </a:fld>
            <a:endParaRPr lang="en-US" sz="1200">
              <a:solidFill>
                <a:prstClr val="black"/>
              </a:solidFill>
            </a:endParaRPr>
          </a:p>
        </p:txBody>
      </p:sp>
    </p:spTree>
    <p:extLst>
      <p:ext uri="{BB962C8B-B14F-4D97-AF65-F5344CB8AC3E}">
        <p14:creationId xmlns:p14="http://schemas.microsoft.com/office/powerpoint/2010/main" val="2534336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43</a:t>
            </a:fld>
            <a:endParaRPr lang="en-US" sz="1200">
              <a:solidFill>
                <a:prstClr val="black"/>
              </a:solidFill>
            </a:endParaRPr>
          </a:p>
        </p:txBody>
      </p:sp>
    </p:spTree>
    <p:extLst>
      <p:ext uri="{BB962C8B-B14F-4D97-AF65-F5344CB8AC3E}">
        <p14:creationId xmlns:p14="http://schemas.microsoft.com/office/powerpoint/2010/main" val="3867696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dirty="0">
                <a:latin typeface="Calibri" charset="0"/>
              </a:rPr>
              <a:t>Self-system </a:t>
            </a:r>
            <a:r>
              <a:rPr lang="en-US" sz="2400" dirty="0">
                <a:solidFill>
                  <a:srgbClr val="000000"/>
                </a:solidFill>
                <a:latin typeface="Calibri" charset="0"/>
              </a:rPr>
              <a:t>includes conscious decision to choose what </a:t>
            </a:r>
            <a:r>
              <a:rPr lang="en-US" sz="2400" dirty="0" err="1">
                <a:solidFill>
                  <a:srgbClr val="000000"/>
                </a:solidFill>
                <a:latin typeface="Calibri" charset="0"/>
              </a:rPr>
              <a:t>behaviour</a:t>
            </a:r>
            <a:r>
              <a:rPr lang="en-US" sz="2400" dirty="0">
                <a:solidFill>
                  <a:srgbClr val="000000"/>
                </a:solidFill>
                <a:latin typeface="Calibri" charset="0"/>
              </a:rPr>
              <a:t> to engage in, acting in accordance with the assessment of whether the </a:t>
            </a:r>
            <a:r>
              <a:rPr lang="en-US" sz="2400" dirty="0" err="1">
                <a:solidFill>
                  <a:srgbClr val="000000"/>
                </a:solidFill>
                <a:latin typeface="Calibri" charset="0"/>
              </a:rPr>
              <a:t>behaviour</a:t>
            </a:r>
            <a:r>
              <a:rPr lang="en-US" sz="2400" dirty="0">
                <a:solidFill>
                  <a:srgbClr val="000000"/>
                </a:solidFill>
                <a:latin typeface="Calibri" charset="0"/>
              </a:rPr>
              <a:t> will be reinforced or not</a:t>
            </a:r>
          </a:p>
          <a:p>
            <a:pPr marL="342900" lvl="1" indent="-342900">
              <a:buFontTx/>
              <a:buChar char="•"/>
            </a:pPr>
            <a:endParaRPr lang="en-US" sz="2200" dirty="0">
              <a:latin typeface="Calibri" charset="0"/>
            </a:endParaRPr>
          </a:p>
          <a:p>
            <a:endParaRPr lang="en-US" dirty="0">
              <a:latin typeface="Calibri" charset="0"/>
            </a:endParaRPr>
          </a:p>
        </p:txBody>
      </p:sp>
      <p:sp>
        <p:nvSpPr>
          <p:cNvPr id="6349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4AA694A-F97D-5347-9A8C-3D1A17E0BF59}" type="slidenum">
              <a:rPr lang="en-US" sz="1200">
                <a:solidFill>
                  <a:prstClr val="black"/>
                </a:solidFill>
              </a:rPr>
              <a:pPr eaLnBrk="1" hangingPunct="1"/>
              <a:t>44</a:t>
            </a:fld>
            <a:endParaRPr lang="en-US" sz="1200">
              <a:solidFill>
                <a:prstClr val="black"/>
              </a:solidFill>
            </a:endParaRPr>
          </a:p>
        </p:txBody>
      </p:sp>
    </p:spTree>
    <p:extLst>
      <p:ext uri="{BB962C8B-B14F-4D97-AF65-F5344CB8AC3E}">
        <p14:creationId xmlns:p14="http://schemas.microsoft.com/office/powerpoint/2010/main" val="721297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71682"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342900" lvl="1" indent="-342900">
              <a:buFontTx/>
              <a:buChar char="•"/>
            </a:pPr>
            <a:r>
              <a:rPr lang="en-US" sz="2200">
                <a:latin typeface="Calibri" charset="0"/>
              </a:rPr>
              <a:t>Factor analysis identifies clusters of test items (e.g., on a personality test) that measure the same factor/trait. </a:t>
            </a:r>
          </a:p>
          <a:p>
            <a:endParaRPr lang="en-US">
              <a:latin typeface="Calibri" charset="0"/>
            </a:endParaRPr>
          </a:p>
        </p:txBody>
      </p:sp>
      <p:sp>
        <p:nvSpPr>
          <p:cNvPr id="71683"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C4AC02F-EED5-4C41-9CD7-B95F6A0FDE5B}" type="slidenum">
              <a:rPr lang="en-US" sz="1200">
                <a:solidFill>
                  <a:prstClr val="black"/>
                </a:solidFill>
              </a:rPr>
              <a:pPr eaLnBrk="1" hangingPunct="1"/>
              <a:t>51</a:t>
            </a:fld>
            <a:endParaRPr lang="en-US" sz="1200">
              <a:solidFill>
                <a:prstClr val="black"/>
              </a:solidFill>
            </a:endParaRPr>
          </a:p>
        </p:txBody>
      </p:sp>
    </p:spTree>
    <p:extLst>
      <p:ext uri="{BB962C8B-B14F-4D97-AF65-F5344CB8AC3E}">
        <p14:creationId xmlns:p14="http://schemas.microsoft.com/office/powerpoint/2010/main" val="685644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a:buFont typeface="Arial"/>
              <a:buChar char="•"/>
              <a:defRPr/>
            </a:pPr>
            <a:r>
              <a:rPr lang="en-US" dirty="0"/>
              <a:t>Unlike </a:t>
            </a:r>
            <a:r>
              <a:rPr lang="en-US" dirty="0" err="1"/>
              <a:t>Eysenck</a:t>
            </a:r>
            <a:r>
              <a:rPr lang="en-US" dirty="0"/>
              <a:t>, five factor theorists use only the high end of each trait dimension to identify the factor. So how do you get to five from </a:t>
            </a:r>
            <a:r>
              <a:rPr lang="en-US" dirty="0" err="1"/>
              <a:t>Eysenck</a:t>
            </a:r>
            <a:r>
              <a:rPr lang="fr-FR" dirty="0"/>
              <a:t>'</a:t>
            </a:r>
            <a:r>
              <a:rPr lang="en-US" dirty="0"/>
              <a:t>s three factors? </a:t>
            </a:r>
            <a:r>
              <a:rPr lang="en-US" dirty="0" err="1"/>
              <a:t>Eysenck</a:t>
            </a:r>
            <a:r>
              <a:rPr lang="fr-FR" dirty="0"/>
              <a:t>'</a:t>
            </a:r>
            <a:r>
              <a:rPr lang="en-US" dirty="0"/>
              <a:t>s extraversion and neuroticism factors are retained, but his psychoticism factor is broken into two parts, conscientiousness and agreeableness, and an openness factor is added. </a:t>
            </a:r>
          </a:p>
          <a:p>
            <a:pPr>
              <a:defRPr/>
            </a:pPr>
            <a:endParaRPr lang="en-US" dirty="0"/>
          </a:p>
        </p:txBody>
      </p:sp>
      <p:sp>
        <p:nvSpPr>
          <p:cNvPr id="9318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E20D25-A128-364B-ADCF-CD41F9F3B53D}" type="slidenum">
              <a:rPr lang="en-US" sz="1200">
                <a:solidFill>
                  <a:prstClr val="black"/>
                </a:solidFill>
              </a:rPr>
              <a:pPr eaLnBrk="1" hangingPunct="1"/>
              <a:t>56</a:t>
            </a:fld>
            <a:endParaRPr lang="en-US" sz="1200">
              <a:solidFill>
                <a:prstClr val="black"/>
              </a:solidFill>
            </a:endParaRPr>
          </a:p>
        </p:txBody>
      </p:sp>
    </p:spTree>
    <p:extLst>
      <p:ext uri="{BB962C8B-B14F-4D97-AF65-F5344CB8AC3E}">
        <p14:creationId xmlns:p14="http://schemas.microsoft.com/office/powerpoint/2010/main" val="3433349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808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Items were developed and tested to differentiate different groups of people (a representative sample of people suffering a specific disorder versus a group of normal people) on certain dimensions; to be retained, the two groups generally responded to an item in opposite ways.</a:t>
            </a:r>
          </a:p>
          <a:p>
            <a:pPr marL="171450" lvl="1" indent="-171450">
              <a:buFontTx/>
              <a:buChar char="•"/>
            </a:pPr>
            <a:r>
              <a:rPr lang="en-US" dirty="0">
                <a:latin typeface="Calibri" charset="0"/>
              </a:rPr>
              <a:t>MMPI-2 </a:t>
            </a:r>
            <a:r>
              <a:rPr lang="en-US" sz="2400" dirty="0">
                <a:latin typeface="Calibri" charset="0"/>
              </a:rPr>
              <a:t>contains three validity scales, which attempt to detect test takers who are trying to cover up problems and fake profiles or who were careless in their responding</a:t>
            </a:r>
          </a:p>
          <a:p>
            <a:pPr marL="171450" indent="-171450">
              <a:buFontTx/>
              <a:buChar char="•"/>
            </a:pPr>
            <a:endParaRPr lang="en-US" dirty="0">
              <a:latin typeface="Calibri" charset="0"/>
            </a:endParaRPr>
          </a:p>
        </p:txBody>
      </p:sp>
      <p:sp>
        <p:nvSpPr>
          <p:cNvPr id="808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D264638-B4C4-974C-9AF2-B2EAB86089C9}" type="slidenum">
              <a:rPr lang="en-US" sz="1200">
                <a:solidFill>
                  <a:prstClr val="black"/>
                </a:solidFill>
              </a:rPr>
              <a:pPr eaLnBrk="1" hangingPunct="1"/>
              <a:t>62</a:t>
            </a:fld>
            <a:endParaRPr lang="en-US" sz="1200">
              <a:solidFill>
                <a:prstClr val="black"/>
              </a:solidFill>
            </a:endParaRPr>
          </a:p>
        </p:txBody>
      </p:sp>
    </p:spTree>
    <p:extLst>
      <p:ext uri="{BB962C8B-B14F-4D97-AF65-F5344CB8AC3E}">
        <p14:creationId xmlns:p14="http://schemas.microsoft.com/office/powerpoint/2010/main" val="3935292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55443616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769838114"/>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3C6082-CF6A-4FCA-BC7C-DFB94DD0BF7E}"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65808759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3C6082-CF6A-4FCA-BC7C-DFB94DD0BF7E}" type="datetimeFigureOut">
              <a:rPr lang="en-GB" smtClean="0"/>
              <a:t>29/10/2023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76648497"/>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3C6082-CF6A-4FCA-BC7C-DFB94DD0BF7E}" type="datetimeFigureOut">
              <a:rPr lang="en-GB" smtClean="0"/>
              <a:t>29/10/2023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9880683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3C6082-CF6A-4FCA-BC7C-DFB94DD0BF7E}" type="datetimeFigureOut">
              <a:rPr lang="en-GB" smtClean="0"/>
              <a:t>29/10/2023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473820774"/>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3C6082-CF6A-4FCA-BC7C-DFB94DD0BF7E}" type="datetimeFigureOut">
              <a:rPr lang="en-GB" smtClean="0"/>
              <a:t>29/10/2023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1181001428"/>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29/10/2023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60197080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3C6082-CF6A-4FCA-BC7C-DFB94DD0BF7E}" type="datetimeFigureOut">
              <a:rPr lang="en-GB" smtClean="0"/>
              <a:t>29/10/2023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328902468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409696323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3C6082-CF6A-4FCA-BC7C-DFB94DD0BF7E}" type="datetimeFigureOut">
              <a:rPr lang="en-GB" smtClean="0"/>
              <a:t>29/10/2023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7893763-D86B-4DF4-9669-D14EF2E76A30}" type="slidenum">
              <a:rPr lang="en-GB" smtClean="0"/>
              <a:t>‹#›</a:t>
            </a:fld>
            <a:endParaRPr lang="en-GB"/>
          </a:p>
        </p:txBody>
      </p:sp>
    </p:spTree>
    <p:extLst>
      <p:ext uri="{BB962C8B-B14F-4D97-AF65-F5344CB8AC3E}">
        <p14:creationId xmlns:p14="http://schemas.microsoft.com/office/powerpoint/2010/main" val="29320087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3C6082-CF6A-4FCA-BC7C-DFB94DD0BF7E}" type="datetimeFigureOut">
              <a:rPr lang="en-GB" smtClean="0"/>
              <a:t>29/10/2023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93763-D86B-4DF4-9669-D14EF2E76A30}" type="slidenum">
              <a:rPr lang="en-GB" smtClean="0"/>
              <a:t>‹#›</a:t>
            </a:fld>
            <a:endParaRPr lang="en-GB"/>
          </a:p>
        </p:txBody>
      </p:sp>
    </p:spTree>
    <p:extLst>
      <p:ext uri="{BB962C8B-B14F-4D97-AF65-F5344CB8AC3E}">
        <p14:creationId xmlns:p14="http://schemas.microsoft.com/office/powerpoint/2010/main" val="163591965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spd="med">
    <p:fade/>
  </p:transition>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hexaco.org/" TargetMode="Externa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www.psychologytoday.com/us/blog/give-and-take/201309/goodbye-mbti-the-fad-won-t-di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imeetcentral.com/top-5-alternatives-to-the-myers-briggs-tes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bc.co.uk/news/magazine-27067615"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thepsychologist.bps.org.uk/volume-24/edition-4/looking-back-controversial-hans-eysenck" TargetMode="External"/><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16personalities.com/free-personality-test"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psychcentral.com/quizzes/" TargetMode="Externa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6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6EABB37A-4565-410E-A68D-DE41C09BD687}"/>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Personality Theory</a:t>
            </a:r>
          </a:p>
        </p:txBody>
      </p:sp>
      <p:sp>
        <p:nvSpPr>
          <p:cNvPr id="4" name="Subtitle 3">
            <a:extLst>
              <a:ext uri="{FF2B5EF4-FFF2-40B4-BE49-F238E27FC236}">
                <a16:creationId xmlns:a16="http://schemas.microsoft.com/office/drawing/2014/main" id="{D1518E05-6338-478A-BC2E-06312B9CCB3D}"/>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
        <p:nvSpPr>
          <p:cNvPr id="2" name="Slide Number Placeholder 1">
            <a:extLst>
              <a:ext uri="{FF2B5EF4-FFF2-40B4-BE49-F238E27FC236}">
                <a16:creationId xmlns:a16="http://schemas.microsoft.com/office/drawing/2014/main" id="{9A9C457C-FF40-485B-901D-F1DC90A7FAAD}"/>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000">
                <a:solidFill>
                  <a:srgbClr val="898989"/>
                </a:solidFill>
              </a:rPr>
              <a:pPr>
                <a:spcAft>
                  <a:spcPts val="600"/>
                </a:spcAft>
              </a:pPr>
              <a:t>1</a:t>
            </a:fld>
            <a:endParaRPr lang="en-GB" sz="1000">
              <a:solidFill>
                <a:srgbClr val="898989"/>
              </a:solidFill>
            </a:endParaRPr>
          </a:p>
        </p:txBody>
      </p:sp>
    </p:spTree>
    <p:extLst>
      <p:ext uri="{BB962C8B-B14F-4D97-AF65-F5344CB8AC3E}">
        <p14:creationId xmlns:p14="http://schemas.microsoft.com/office/powerpoint/2010/main" val="2910477909"/>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5100"/>
              <a:t>Objectives</a:t>
            </a:r>
          </a:p>
        </p:txBody>
      </p:sp>
      <p:cxnSp>
        <p:nvCxnSpPr>
          <p:cNvPr id="15" name="Straight Connector 1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705775" y="1042219"/>
            <a:ext cx="5952387" cy="5494047"/>
          </a:xfrm>
        </p:spPr>
        <p:txBody>
          <a:bodyPr anchor="ctr">
            <a:noAutofit/>
          </a:bodyPr>
          <a:lstStyle/>
          <a:p>
            <a:pPr marL="514350" indent="-514350">
              <a:spcAft>
                <a:spcPts val="2400"/>
              </a:spcAft>
              <a:buFont typeface="+mj-lt"/>
              <a:buAutoNum type="arabicPeriod"/>
            </a:pPr>
            <a:r>
              <a:rPr lang="en-GB" sz="2400" dirty="0"/>
              <a:t>Personality definition, types and indicators (MBTI; OCEAN)</a:t>
            </a:r>
          </a:p>
          <a:p>
            <a:pPr marL="514350" indent="-514350">
              <a:spcAft>
                <a:spcPts val="2400"/>
              </a:spcAft>
              <a:buFont typeface="+mj-lt"/>
              <a:buAutoNum type="arabicPeriod"/>
            </a:pPr>
            <a:r>
              <a:rPr lang="en-GB" sz="2400" dirty="0"/>
              <a:t>Picking the right people: psychometric tests</a:t>
            </a:r>
          </a:p>
          <a:p>
            <a:pPr marL="514350" indent="-514350">
              <a:spcAft>
                <a:spcPts val="2400"/>
              </a:spcAft>
              <a:buFont typeface="+mj-lt"/>
              <a:buAutoNum type="arabicPeriod"/>
            </a:pPr>
            <a:r>
              <a:rPr lang="en-GB" sz="2400" dirty="0"/>
              <a:t> Behaviour and biology</a:t>
            </a:r>
          </a:p>
          <a:p>
            <a:pPr marL="514350" indent="-514350">
              <a:spcAft>
                <a:spcPts val="2400"/>
              </a:spcAft>
              <a:buFont typeface="+mj-lt"/>
              <a:buAutoNum type="arabicPeriod"/>
            </a:pPr>
            <a:r>
              <a:rPr lang="en-GB" sz="2400" dirty="0"/>
              <a:t>Psychosocial development (Erikson)</a:t>
            </a:r>
          </a:p>
          <a:p>
            <a:pPr marL="514350" indent="-514350">
              <a:spcAft>
                <a:spcPts val="2400"/>
              </a:spcAft>
              <a:buFont typeface="+mj-lt"/>
              <a:buAutoNum type="arabicPeriod"/>
            </a:pPr>
            <a:r>
              <a:rPr lang="en-GB" sz="2400" dirty="0"/>
              <a:t>Humanistic approach (Maslow &amp; Rogers)</a:t>
            </a:r>
          </a:p>
          <a:p>
            <a:pPr marL="514350" indent="-514350">
              <a:spcAft>
                <a:spcPts val="2400"/>
              </a:spcAft>
              <a:buFont typeface="+mj-lt"/>
              <a:buAutoNum type="arabicPeriod"/>
            </a:pPr>
            <a:r>
              <a:rPr lang="en-GB" sz="2400" dirty="0"/>
              <a:t>Social-Cognitive approach</a:t>
            </a:r>
          </a:p>
          <a:p>
            <a:pPr marL="514350" indent="-514350">
              <a:spcAft>
                <a:spcPts val="2400"/>
              </a:spcAft>
              <a:buFont typeface="+mj-lt"/>
              <a:buAutoNum type="arabicPeriod"/>
            </a:pPr>
            <a:endParaRPr lang="en-GB" sz="2400" dirty="0"/>
          </a:p>
        </p:txBody>
      </p:sp>
      <p:sp>
        <p:nvSpPr>
          <p:cNvPr id="4" name="Slide Number Placeholder 3"/>
          <p:cNvSpPr>
            <a:spLocks noGrp="1"/>
          </p:cNvSpPr>
          <p:nvPr>
            <p:ph type="sldNum" sz="quarter" idx="12"/>
          </p:nvPr>
        </p:nvSpPr>
        <p:spPr>
          <a:xfrm>
            <a:off x="9683496" y="4892040"/>
            <a:ext cx="1673352" cy="1005840"/>
          </a:xfrm>
          <a:prstGeom prst="rect">
            <a:avLst/>
          </a:prstGeom>
        </p:spPr>
        <p:txBody>
          <a:bodyPr>
            <a:normAutofit/>
          </a:bodyPr>
          <a:lstStyle/>
          <a:p>
            <a:pPr>
              <a:lnSpc>
                <a:spcPct val="90000"/>
              </a:lnSpc>
              <a:spcAft>
                <a:spcPts val="600"/>
              </a:spcAft>
            </a:pPr>
            <a:fld id="{160757F8-C851-43C4-AAE3-0AEE253EEF8A}" type="slidenum">
              <a:rPr lang="en-GB" sz="6600">
                <a:solidFill>
                  <a:srgbClr val="FFFFFF"/>
                </a:solidFill>
              </a:rPr>
              <a:pPr>
                <a:lnSpc>
                  <a:spcPct val="90000"/>
                </a:lnSpc>
                <a:spcAft>
                  <a:spcPts val="600"/>
                </a:spcAft>
              </a:pPr>
              <a:t>2</a:t>
            </a:fld>
            <a:endParaRPr lang="en-GB" sz="6600">
              <a:solidFill>
                <a:srgbClr val="FFFFFF"/>
              </a:solidFill>
            </a:endParaRPr>
          </a:p>
        </p:txBody>
      </p:sp>
    </p:spTree>
    <p:extLst>
      <p:ext uri="{BB962C8B-B14F-4D97-AF65-F5344CB8AC3E}">
        <p14:creationId xmlns:p14="http://schemas.microsoft.com/office/powerpoint/2010/main" val="1584690714"/>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838849" y="100075"/>
            <a:ext cx="5208942" cy="6618732"/>
          </a:xfrm>
          <a:prstGeom prst="rect">
            <a:avLst/>
          </a:prstGeom>
        </p:spPr>
      </p:pic>
      <p:sp>
        <p:nvSpPr>
          <p:cNvPr id="5" name="Rectangle 4"/>
          <p:cNvSpPr/>
          <p:nvPr/>
        </p:nvSpPr>
        <p:spPr>
          <a:xfrm rot="21312411">
            <a:off x="535930" y="1969859"/>
            <a:ext cx="2920072" cy="840230"/>
          </a:xfrm>
          <a:prstGeom prst="rect">
            <a:avLst/>
          </a:prstGeom>
          <a:solidFill>
            <a:srgbClr val="00B0F0"/>
          </a:solidFill>
        </p:spPr>
        <p:txBody>
          <a:bodyPr wrap="square">
            <a:spAutoFit/>
          </a:bodyPr>
          <a:lstStyle/>
          <a:p>
            <a:pPr lvl="0">
              <a:lnSpc>
                <a:spcPct val="90000"/>
              </a:lnSpc>
              <a:spcBef>
                <a:spcPts val="1000"/>
              </a:spcBef>
            </a:pPr>
            <a:r>
              <a:rPr lang="en-GB" sz="5400" dirty="0">
                <a:solidFill>
                  <a:prstClr val="black"/>
                </a:solidFill>
              </a:rPr>
              <a:t>Nature?</a:t>
            </a:r>
          </a:p>
        </p:txBody>
      </p:sp>
      <p:sp>
        <p:nvSpPr>
          <p:cNvPr id="6" name="Rectangle 5"/>
          <p:cNvSpPr/>
          <p:nvPr/>
        </p:nvSpPr>
        <p:spPr>
          <a:xfrm rot="21112250">
            <a:off x="547294" y="3197987"/>
            <a:ext cx="3591529" cy="840230"/>
          </a:xfrm>
          <a:prstGeom prst="rect">
            <a:avLst/>
          </a:prstGeom>
          <a:solidFill>
            <a:schemeClr val="accent2">
              <a:lumMod val="60000"/>
              <a:lumOff val="40000"/>
            </a:schemeClr>
          </a:solidFill>
        </p:spPr>
        <p:txBody>
          <a:bodyPr wrap="square">
            <a:spAutoFit/>
          </a:bodyPr>
          <a:lstStyle/>
          <a:p>
            <a:pPr lvl="0">
              <a:lnSpc>
                <a:spcPct val="90000"/>
              </a:lnSpc>
              <a:spcBef>
                <a:spcPts val="1000"/>
              </a:spcBef>
            </a:pPr>
            <a:r>
              <a:rPr lang="en-GB" sz="5400" dirty="0">
                <a:solidFill>
                  <a:prstClr val="black"/>
                </a:solidFill>
              </a:rPr>
              <a:t>Thoughts?</a:t>
            </a:r>
          </a:p>
        </p:txBody>
      </p:sp>
      <p:sp>
        <p:nvSpPr>
          <p:cNvPr id="7" name="Rectangle 6"/>
          <p:cNvSpPr/>
          <p:nvPr/>
        </p:nvSpPr>
        <p:spPr>
          <a:xfrm rot="349965">
            <a:off x="4544769" y="1827350"/>
            <a:ext cx="2732351" cy="840230"/>
          </a:xfrm>
          <a:prstGeom prst="rect">
            <a:avLst/>
          </a:prstGeom>
          <a:solidFill>
            <a:srgbClr val="92D050"/>
          </a:solidFill>
        </p:spPr>
        <p:txBody>
          <a:bodyPr wrap="none">
            <a:spAutoFit/>
          </a:bodyPr>
          <a:lstStyle/>
          <a:p>
            <a:pPr lvl="0">
              <a:lnSpc>
                <a:spcPct val="90000"/>
              </a:lnSpc>
              <a:spcBef>
                <a:spcPts val="1000"/>
              </a:spcBef>
            </a:pPr>
            <a:r>
              <a:rPr lang="en-GB" sz="5400" dirty="0">
                <a:solidFill>
                  <a:prstClr val="black"/>
                </a:solidFill>
              </a:rPr>
              <a:t>Nurture?</a:t>
            </a:r>
          </a:p>
        </p:txBody>
      </p:sp>
      <p:sp>
        <p:nvSpPr>
          <p:cNvPr id="8" name="Rectangle 7"/>
          <p:cNvSpPr/>
          <p:nvPr/>
        </p:nvSpPr>
        <p:spPr>
          <a:xfrm rot="618715">
            <a:off x="3009726" y="4342367"/>
            <a:ext cx="2355966" cy="840230"/>
          </a:xfrm>
          <a:prstGeom prst="rect">
            <a:avLst/>
          </a:prstGeom>
          <a:solidFill>
            <a:srgbClr val="FFFF00"/>
          </a:solidFill>
        </p:spPr>
        <p:txBody>
          <a:bodyPr wrap="none">
            <a:spAutoFit/>
          </a:bodyPr>
          <a:lstStyle/>
          <a:p>
            <a:pPr lvl="0">
              <a:lnSpc>
                <a:spcPct val="90000"/>
              </a:lnSpc>
              <a:spcBef>
                <a:spcPts val="1000"/>
              </a:spcBef>
            </a:pPr>
            <a:r>
              <a:rPr lang="en-GB" sz="5400" dirty="0">
                <a:solidFill>
                  <a:prstClr val="black"/>
                </a:solidFill>
              </a:rPr>
              <a:t>Beliefs?</a:t>
            </a:r>
          </a:p>
        </p:txBody>
      </p:sp>
      <p:sp>
        <p:nvSpPr>
          <p:cNvPr id="9" name="Rectangle 8"/>
          <p:cNvSpPr/>
          <p:nvPr/>
        </p:nvSpPr>
        <p:spPr>
          <a:xfrm rot="21307393">
            <a:off x="3147072" y="5637941"/>
            <a:ext cx="2590774" cy="840230"/>
          </a:xfrm>
          <a:prstGeom prst="rect">
            <a:avLst/>
          </a:prstGeom>
          <a:solidFill>
            <a:srgbClr val="FFC000"/>
          </a:solidFill>
        </p:spPr>
        <p:txBody>
          <a:bodyPr wrap="none">
            <a:spAutoFit/>
          </a:bodyPr>
          <a:lstStyle/>
          <a:p>
            <a:pPr lvl="0">
              <a:lnSpc>
                <a:spcPct val="90000"/>
              </a:lnSpc>
              <a:spcBef>
                <a:spcPts val="1000"/>
              </a:spcBef>
            </a:pPr>
            <a:r>
              <a:rPr lang="en-GB" sz="5400" dirty="0">
                <a:solidFill>
                  <a:prstClr val="black"/>
                </a:solidFill>
              </a:rPr>
              <a:t>Actions?</a:t>
            </a:r>
          </a:p>
        </p:txBody>
      </p:sp>
      <p:sp>
        <p:nvSpPr>
          <p:cNvPr id="2" name="Title 1"/>
          <p:cNvSpPr>
            <a:spLocks noGrp="1"/>
          </p:cNvSpPr>
          <p:nvPr>
            <p:ph type="title"/>
          </p:nvPr>
        </p:nvSpPr>
        <p:spPr>
          <a:xfrm>
            <a:off x="838200" y="365125"/>
            <a:ext cx="7208520" cy="1325563"/>
          </a:xfrm>
        </p:spPr>
        <p:txBody>
          <a:bodyPr>
            <a:noAutofit/>
          </a:bodyPr>
          <a:lstStyle/>
          <a:p>
            <a:r>
              <a:rPr lang="en-GB" sz="6000" b="1" dirty="0"/>
              <a:t>What makes you, you?</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3</a:t>
            </a:fld>
            <a:endParaRPr lang="en-GB"/>
          </a:p>
        </p:txBody>
      </p:sp>
      <p:sp>
        <p:nvSpPr>
          <p:cNvPr id="10" name="Rectangle 9"/>
          <p:cNvSpPr/>
          <p:nvPr/>
        </p:nvSpPr>
        <p:spPr>
          <a:xfrm>
            <a:off x="4509147" y="3122477"/>
            <a:ext cx="3242424" cy="840230"/>
          </a:xfrm>
          <a:prstGeom prst="rect">
            <a:avLst/>
          </a:prstGeom>
          <a:solidFill>
            <a:srgbClr val="0070C0"/>
          </a:solidFill>
        </p:spPr>
        <p:txBody>
          <a:bodyPr wrap="square">
            <a:spAutoFit/>
          </a:bodyPr>
          <a:lstStyle/>
          <a:p>
            <a:pPr lvl="0">
              <a:lnSpc>
                <a:spcPct val="90000"/>
              </a:lnSpc>
              <a:spcBef>
                <a:spcPts val="1000"/>
              </a:spcBef>
            </a:pPr>
            <a:r>
              <a:rPr lang="en-GB" sz="5400" dirty="0">
                <a:solidFill>
                  <a:prstClr val="black"/>
                </a:solidFill>
              </a:rPr>
              <a:t>Feelings?</a:t>
            </a:r>
          </a:p>
        </p:txBody>
      </p:sp>
    </p:spTree>
    <p:extLst>
      <p:ext uri="{BB962C8B-B14F-4D97-AF65-F5344CB8AC3E}">
        <p14:creationId xmlns:p14="http://schemas.microsoft.com/office/powerpoint/2010/main" val="2821007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heel(1)">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1)">
                                      <p:cBhvr>
                                        <p:cTn id="22" dur="20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1)">
                                      <p:cBhvr>
                                        <p:cTn id="27" dur="20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heel(1)">
                                      <p:cBhvr>
                                        <p:cTn id="3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83058" y="156058"/>
            <a:ext cx="5208942" cy="6618732"/>
          </a:xfrm>
          <a:prstGeom prst="rect">
            <a:avLst/>
          </a:prstGeom>
        </p:spPr>
      </p:pic>
      <p:sp>
        <p:nvSpPr>
          <p:cNvPr id="5" name="Rectangle 4"/>
          <p:cNvSpPr/>
          <p:nvPr/>
        </p:nvSpPr>
        <p:spPr>
          <a:xfrm>
            <a:off x="350804" y="1201698"/>
            <a:ext cx="7695916" cy="2529923"/>
          </a:xfrm>
          <a:prstGeom prst="rect">
            <a:avLst/>
          </a:prstGeom>
          <a:solidFill>
            <a:srgbClr val="00B0F0"/>
          </a:solidFill>
        </p:spPr>
        <p:txBody>
          <a:bodyPr wrap="square">
            <a:spAutoFit/>
          </a:bodyPr>
          <a:lstStyle/>
          <a:p>
            <a:pPr algn="ctr">
              <a:lnSpc>
                <a:spcPct val="90000"/>
              </a:lnSpc>
              <a:spcBef>
                <a:spcPts val="1000"/>
              </a:spcBef>
            </a:pPr>
            <a:r>
              <a:rPr lang="en-GB" sz="4400" dirty="0">
                <a:solidFill>
                  <a:prstClr val="black"/>
                </a:solidFill>
              </a:rPr>
              <a:t>If you described the personality of your favourite [Behavioural Dynamics] lecturer what would you say?</a:t>
            </a:r>
          </a:p>
        </p:txBody>
      </p:sp>
      <p:sp>
        <p:nvSpPr>
          <p:cNvPr id="9" name="Rectangle 8"/>
          <p:cNvSpPr/>
          <p:nvPr/>
        </p:nvSpPr>
        <p:spPr>
          <a:xfrm>
            <a:off x="350804" y="4224498"/>
            <a:ext cx="5062444" cy="1588127"/>
          </a:xfrm>
          <a:prstGeom prst="rect">
            <a:avLst/>
          </a:prstGeom>
          <a:solidFill>
            <a:srgbClr val="FFC000"/>
          </a:solidFill>
        </p:spPr>
        <p:txBody>
          <a:bodyPr wrap="square">
            <a:spAutoFit/>
          </a:bodyPr>
          <a:lstStyle/>
          <a:p>
            <a:pPr>
              <a:lnSpc>
                <a:spcPct val="90000"/>
              </a:lnSpc>
              <a:spcBef>
                <a:spcPts val="1000"/>
              </a:spcBef>
            </a:pPr>
            <a:r>
              <a:rPr lang="en-GB" sz="5400" b="1" dirty="0">
                <a:solidFill>
                  <a:prstClr val="black"/>
                </a:solidFill>
              </a:rPr>
              <a:t>Defining characteristics</a:t>
            </a:r>
          </a:p>
        </p:txBody>
      </p:sp>
      <p:sp>
        <p:nvSpPr>
          <p:cNvPr id="2" name="Title 1"/>
          <p:cNvSpPr>
            <a:spLocks noGrp="1"/>
          </p:cNvSpPr>
          <p:nvPr>
            <p:ph type="title"/>
          </p:nvPr>
        </p:nvSpPr>
        <p:spPr>
          <a:xfrm>
            <a:off x="838200" y="156059"/>
            <a:ext cx="9110472" cy="995858"/>
          </a:xfrm>
        </p:spPr>
        <p:txBody>
          <a:bodyPr>
            <a:noAutofit/>
          </a:bodyPr>
          <a:lstStyle/>
          <a:p>
            <a:r>
              <a:rPr lang="en-GB" sz="6000" b="1" dirty="0"/>
              <a:t>What makes me, me?</a:t>
            </a:r>
          </a:p>
        </p:txBody>
      </p:sp>
      <p:sp>
        <p:nvSpPr>
          <p:cNvPr id="6" name="Slide Number Placeholder 5"/>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4</a:t>
            </a:fld>
            <a:endParaRPr lang="en-GB"/>
          </a:p>
        </p:txBody>
      </p:sp>
      <p:sp>
        <p:nvSpPr>
          <p:cNvPr id="3" name="TextBox 2"/>
          <p:cNvSpPr txBox="1"/>
          <p:nvPr/>
        </p:nvSpPr>
        <p:spPr>
          <a:xfrm>
            <a:off x="5550487" y="5598366"/>
            <a:ext cx="6641513" cy="923330"/>
          </a:xfrm>
          <a:prstGeom prst="rect">
            <a:avLst/>
          </a:prstGeom>
          <a:solidFill>
            <a:srgbClr val="7030A0"/>
          </a:solidFill>
        </p:spPr>
        <p:txBody>
          <a:bodyPr wrap="square" rtlCol="0">
            <a:spAutoFit/>
          </a:bodyPr>
          <a:lstStyle/>
          <a:p>
            <a:pPr algn="ctr"/>
            <a:r>
              <a:rPr lang="en-GB" sz="5400" b="1" dirty="0">
                <a:solidFill>
                  <a:schemeClr val="bg1"/>
                </a:solidFill>
              </a:rPr>
              <a:t>Personality traits</a:t>
            </a:r>
          </a:p>
        </p:txBody>
      </p:sp>
    </p:spTree>
    <p:extLst>
      <p:ext uri="{BB962C8B-B14F-4D97-AF65-F5344CB8AC3E}">
        <p14:creationId xmlns:p14="http://schemas.microsoft.com/office/powerpoint/2010/main" val="3783673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6385" name="Rectangle 2"/>
          <p:cNvSpPr>
            <a:spLocks noGrp="1" noChangeArrowheads="1"/>
          </p:cNvSpPr>
          <p:nvPr>
            <p:ph type="title" idx="4294967295"/>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5400" kern="1200" dirty="0">
                <a:solidFill>
                  <a:schemeClr val="bg1"/>
                </a:solidFill>
                <a:latin typeface="+mj-lt"/>
                <a:ea typeface="+mj-ea"/>
                <a:cs typeface="+mj-cs"/>
              </a:rPr>
              <a:t>What is…?</a:t>
            </a:r>
          </a:p>
        </p:txBody>
      </p:sp>
      <p:sp>
        <p:nvSpPr>
          <p:cNvPr id="16386" name="Rectangle 3"/>
          <p:cNvSpPr>
            <a:spLocks noGrp="1" noChangeArrowheads="1"/>
          </p:cNvSpPr>
          <p:nvPr>
            <p:ph sz="half" idx="4294967295"/>
          </p:nvPr>
        </p:nvSpPr>
        <p:spPr>
          <a:xfrm>
            <a:off x="643467" y="2379406"/>
            <a:ext cx="3889205" cy="3976944"/>
          </a:xfrm>
        </p:spPr>
        <p:txBody>
          <a:bodyPr vert="horz" lIns="91440" tIns="45720" rIns="91440" bIns="45720" rtlCol="0">
            <a:normAutofit fontScale="92500"/>
          </a:bodyPr>
          <a:lstStyle/>
          <a:p>
            <a:pPr marL="0" indent="0">
              <a:buNone/>
            </a:pPr>
            <a:r>
              <a:rPr lang="en-US" sz="4000" b="1" dirty="0">
                <a:solidFill>
                  <a:schemeClr val="bg1"/>
                </a:solidFill>
              </a:rPr>
              <a:t>Personality</a:t>
            </a:r>
          </a:p>
          <a:p>
            <a:pPr marL="0"/>
            <a:endParaRPr lang="en-US" sz="2000" dirty="0">
              <a:solidFill>
                <a:schemeClr val="bg1"/>
              </a:solidFill>
            </a:endParaRPr>
          </a:p>
          <a:p>
            <a:pPr marL="0" indent="0">
              <a:buNone/>
            </a:pPr>
            <a:r>
              <a:rPr lang="en-US" sz="3600" dirty="0">
                <a:solidFill>
                  <a:schemeClr val="bg1"/>
                </a:solidFill>
              </a:rPr>
              <a:t>A person</a:t>
            </a:r>
            <a:r>
              <a:rPr lang="en-US" altLang="ja-JP" sz="3600" dirty="0">
                <a:solidFill>
                  <a:schemeClr val="bg1"/>
                </a:solidFill>
              </a:rPr>
              <a:t>'s internally based characteristic ways of acting and thinking </a:t>
            </a:r>
          </a:p>
          <a:p>
            <a:pPr marL="0" indent="0">
              <a:buNone/>
            </a:pPr>
            <a:endParaRPr lang="en-US" altLang="ja-JP" sz="2000" dirty="0">
              <a:solidFill>
                <a:schemeClr val="bg1"/>
              </a:solidFill>
            </a:endParaRPr>
          </a:p>
          <a:p>
            <a:pPr marL="0" indent="0">
              <a:buNone/>
            </a:pPr>
            <a:r>
              <a:rPr lang="en-US" altLang="ja-JP" sz="2000" dirty="0">
                <a:solidFill>
                  <a:schemeClr val="bg1"/>
                </a:solidFill>
              </a:rPr>
              <a:t>(Griggs 2014: 315)</a:t>
            </a:r>
            <a:endParaRPr lang="en-US" sz="2000" dirty="0">
              <a:solidFill>
                <a:schemeClr val="bg1"/>
              </a:solidFill>
            </a:endParaRPr>
          </a:p>
        </p:txBody>
      </p:sp>
      <p:pic>
        <p:nvPicPr>
          <p:cNvPr id="1026" name="Picture 2" descr="https://authorjenniferchase.files.wordpress.com/2012/10/typeapersonality1.jpg">
            <a:extLst>
              <a:ext uri="{FF2B5EF4-FFF2-40B4-BE49-F238E27FC236}">
                <a16:creationId xmlns:a16="http://schemas.microsoft.com/office/drawing/2014/main" id="{B5109215-0654-4E61-9AC0-551747ABAD4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41773" y="643467"/>
            <a:ext cx="7150227" cy="572018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a:xfrm>
            <a:off x="10289512" y="6356350"/>
            <a:ext cx="1064287" cy="365125"/>
          </a:xfrm>
          <a:prstGeom prst="rect">
            <a:avLst/>
          </a:prstGeom>
        </p:spPr>
        <p:txBody>
          <a:bodyPr vert="horz" lIns="91440" tIns="45720" rIns="91440" bIns="45720" rtlCol="0" anchor="ctr">
            <a:normAutofit/>
          </a:bodyPr>
          <a:lstStyle/>
          <a:p>
            <a:pPr>
              <a:spcAft>
                <a:spcPts val="600"/>
              </a:spcAft>
            </a:pPr>
            <a:fld id="{160757F8-C851-43C4-AAE3-0AEE253EEF8A}" type="slidenum">
              <a:rPr lang="en-US">
                <a:solidFill>
                  <a:schemeClr val="tx1">
                    <a:alpha val="80000"/>
                  </a:schemeClr>
                </a:solidFill>
              </a:rPr>
              <a:pPr>
                <a:spcAft>
                  <a:spcPts val="600"/>
                </a:spcAft>
              </a:pPr>
              <a:t>5</a:t>
            </a:fld>
            <a:endParaRPr lang="en-US">
              <a:solidFill>
                <a:schemeClr val="tx1">
                  <a:alpha val="80000"/>
                </a:schemeClr>
              </a:solidFill>
            </a:endParaRPr>
          </a:p>
        </p:txBody>
      </p:sp>
    </p:spTree>
    <p:extLst>
      <p:ext uri="{BB962C8B-B14F-4D97-AF65-F5344CB8AC3E}">
        <p14:creationId xmlns:p14="http://schemas.microsoft.com/office/powerpoint/2010/main" val="151066568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Effect transition="in" filter="fade">
                                      <p:cBhvr>
                                        <p:cTn id="7" dur="1000"/>
                                        <p:tgtEl>
                                          <p:spTgt spid="16386">
                                            <p:txEl>
                                              <p:pRg st="0" end="0"/>
                                            </p:txEl>
                                          </p:spTgt>
                                        </p:tgtEl>
                                      </p:cBhvr>
                                    </p:animEffect>
                                    <p:anim calcmode="lin" valueType="num">
                                      <p:cBhvr>
                                        <p:cTn id="8" dur="10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3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6">
                                            <p:txEl>
                                              <p:pRg st="2" end="2"/>
                                            </p:txEl>
                                          </p:spTgt>
                                        </p:tgtEl>
                                        <p:attrNameLst>
                                          <p:attrName>style.visibility</p:attrName>
                                        </p:attrNameLst>
                                      </p:cBhvr>
                                      <p:to>
                                        <p:strVal val="visible"/>
                                      </p:to>
                                    </p:set>
                                    <p:animEffect transition="in" filter="fade">
                                      <p:cBhvr>
                                        <p:cTn id="14" dur="1000"/>
                                        <p:tgtEl>
                                          <p:spTgt spid="16386">
                                            <p:txEl>
                                              <p:pRg st="2" end="2"/>
                                            </p:txEl>
                                          </p:spTgt>
                                        </p:tgtEl>
                                      </p:cBhvr>
                                    </p:animEffect>
                                    <p:anim calcmode="lin" valueType="num">
                                      <p:cBhvr>
                                        <p:cTn id="15" dur="10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63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6">
                                            <p:txEl>
                                              <p:pRg st="4" end="4"/>
                                            </p:txEl>
                                          </p:spTgt>
                                        </p:tgtEl>
                                        <p:attrNameLst>
                                          <p:attrName>style.visibility</p:attrName>
                                        </p:attrNameLst>
                                      </p:cBhvr>
                                      <p:to>
                                        <p:strVal val="visible"/>
                                      </p:to>
                                    </p:set>
                                    <p:animEffect transition="in" filter="fade">
                                      <p:cBhvr>
                                        <p:cTn id="21" dur="1000"/>
                                        <p:tgtEl>
                                          <p:spTgt spid="16386">
                                            <p:txEl>
                                              <p:pRg st="4" end="4"/>
                                            </p:txEl>
                                          </p:spTgt>
                                        </p:tgtEl>
                                      </p:cBhvr>
                                    </p:animEffect>
                                    <p:anim calcmode="lin" valueType="num">
                                      <p:cBhvr>
                                        <p:cTn id="22" dur="10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1026"/>
                                        </p:tgtEl>
                                        <p:attrNameLst>
                                          <p:attrName>style.visibility</p:attrName>
                                        </p:attrNameLst>
                                      </p:cBhvr>
                                      <p:to>
                                        <p:strVal val="visible"/>
                                      </p:to>
                                    </p:set>
                                    <p:animEffect transition="in" filter="randombar(horizontal)">
                                      <p:cBhvr>
                                        <p:cTn id="28"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127E51F-8280-4205-8EEC-024E56AF3378}"/>
              </a:ext>
            </a:extLst>
          </p:cNvPr>
          <p:cNvPicPr>
            <a:picLocks noChangeAspect="1"/>
          </p:cNvPicPr>
          <p:nvPr/>
        </p:nvPicPr>
        <p:blipFill rotWithShape="1">
          <a:blip r:embed="rId2">
            <a:alphaModFix/>
          </a:blip>
          <a:srcRect t="9151" b="16039"/>
          <a:stretch/>
        </p:blipFill>
        <p:spPr>
          <a:xfrm>
            <a:off x="5797543" y="10"/>
            <a:ext cx="6394152" cy="6857990"/>
          </a:xfrm>
          <a:prstGeom prst="rect">
            <a:avLst/>
          </a:prstGeom>
        </p:spPr>
      </p:pic>
      <p:pic>
        <p:nvPicPr>
          <p:cNvPr id="11" name="Picture 1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 name="Title 2">
            <a:extLst>
              <a:ext uri="{FF2B5EF4-FFF2-40B4-BE49-F238E27FC236}">
                <a16:creationId xmlns:a16="http://schemas.microsoft.com/office/drawing/2014/main" id="{0916BA56-39E3-4F20-8A9F-86EF9D88D63C}"/>
              </a:ext>
            </a:extLst>
          </p:cNvPr>
          <p:cNvSpPr>
            <a:spLocks noGrp="1"/>
          </p:cNvSpPr>
          <p:nvPr>
            <p:ph type="title"/>
          </p:nvPr>
        </p:nvSpPr>
        <p:spPr>
          <a:xfrm>
            <a:off x="804998" y="798445"/>
            <a:ext cx="4803636" cy="1311664"/>
          </a:xfrm>
        </p:spPr>
        <p:txBody>
          <a:bodyPr>
            <a:normAutofit/>
          </a:bodyPr>
          <a:lstStyle/>
          <a:p>
            <a:r>
              <a:rPr lang="en-GB">
                <a:solidFill>
                  <a:srgbClr val="000000"/>
                </a:solidFill>
              </a:rPr>
              <a:t>Myers-Briggs Type Indicator (MBTI)</a:t>
            </a:r>
          </a:p>
        </p:txBody>
      </p:sp>
      <p:sp>
        <p:nvSpPr>
          <p:cNvPr id="4" name="Content Placeholder 3">
            <a:extLst>
              <a:ext uri="{FF2B5EF4-FFF2-40B4-BE49-F238E27FC236}">
                <a16:creationId xmlns:a16="http://schemas.microsoft.com/office/drawing/2014/main" id="{B0597428-C4DE-4010-AB1A-513199E03A3C}"/>
              </a:ext>
            </a:extLst>
          </p:cNvPr>
          <p:cNvSpPr>
            <a:spLocks noGrp="1"/>
          </p:cNvSpPr>
          <p:nvPr>
            <p:ph idx="1"/>
          </p:nvPr>
        </p:nvSpPr>
        <p:spPr>
          <a:xfrm>
            <a:off x="804997" y="2110108"/>
            <a:ext cx="5291003" cy="4280859"/>
          </a:xfrm>
        </p:spPr>
        <p:txBody>
          <a:bodyPr anchor="ctr">
            <a:normAutofit/>
          </a:bodyPr>
          <a:lstStyle/>
          <a:p>
            <a:r>
              <a:rPr lang="en-US" dirty="0">
                <a:solidFill>
                  <a:srgbClr val="000000"/>
                </a:solidFill>
              </a:rPr>
              <a:t>Katherine Briggs and Isobel Myers (her daughter)</a:t>
            </a:r>
          </a:p>
          <a:p>
            <a:r>
              <a:rPr lang="en-US" dirty="0">
                <a:solidFill>
                  <a:srgbClr val="000000"/>
                </a:solidFill>
              </a:rPr>
              <a:t>A personality paint box</a:t>
            </a:r>
          </a:p>
          <a:p>
            <a:r>
              <a:rPr lang="en-US" dirty="0">
                <a:solidFill>
                  <a:srgbClr val="000000"/>
                </a:solidFill>
              </a:rPr>
              <a:t>Derived from Carl Jung</a:t>
            </a:r>
          </a:p>
          <a:p>
            <a:pPr lvl="1"/>
            <a:r>
              <a:rPr lang="en-US" dirty="0">
                <a:solidFill>
                  <a:srgbClr val="000000"/>
                </a:solidFill>
              </a:rPr>
              <a:t>Introversion or extraversion (I/E)</a:t>
            </a:r>
          </a:p>
          <a:p>
            <a:pPr lvl="1"/>
            <a:r>
              <a:rPr lang="en-US" dirty="0">
                <a:solidFill>
                  <a:srgbClr val="000000"/>
                </a:solidFill>
              </a:rPr>
              <a:t>Sensing or intuition (S/I)</a:t>
            </a:r>
          </a:p>
          <a:p>
            <a:pPr lvl="1"/>
            <a:r>
              <a:rPr lang="en-US" dirty="0">
                <a:solidFill>
                  <a:srgbClr val="000000"/>
                </a:solidFill>
              </a:rPr>
              <a:t>Thinking or feeling (T/F)</a:t>
            </a:r>
          </a:p>
          <a:p>
            <a:pPr lvl="1"/>
            <a:r>
              <a:rPr lang="en-US" dirty="0">
                <a:solidFill>
                  <a:srgbClr val="000000"/>
                </a:solidFill>
              </a:rPr>
              <a:t>Judging or perceiving (J/P)</a:t>
            </a:r>
            <a:endParaRPr lang="en-GB" dirty="0">
              <a:solidFill>
                <a:srgbClr val="000000"/>
              </a:solidFill>
            </a:endParaRPr>
          </a:p>
        </p:txBody>
      </p:sp>
      <p:sp>
        <p:nvSpPr>
          <p:cNvPr id="2" name="Slide Number Placeholder 1">
            <a:extLst>
              <a:ext uri="{FF2B5EF4-FFF2-40B4-BE49-F238E27FC236}">
                <a16:creationId xmlns:a16="http://schemas.microsoft.com/office/drawing/2014/main" id="{89D7F973-6B6A-410A-A61D-40E36F7E3F1E}"/>
              </a:ext>
            </a:extLst>
          </p:cNvPr>
          <p:cNvSpPr>
            <a:spLocks noGrp="1"/>
          </p:cNvSpPr>
          <p:nvPr>
            <p:ph type="sldNum" sz="quarter" idx="12"/>
          </p:nvPr>
        </p:nvSpPr>
        <p:spPr>
          <a:xfrm>
            <a:off x="10825930" y="6223702"/>
            <a:ext cx="570728" cy="314067"/>
          </a:xfrm>
        </p:spPr>
        <p:txBody>
          <a:bodyPr>
            <a:normAutofit/>
          </a:bodyPr>
          <a:lstStyle/>
          <a:p>
            <a:pPr>
              <a:spcAft>
                <a:spcPts val="600"/>
              </a:spcAft>
            </a:pPr>
            <a:fld id="{C7893763-D86B-4DF4-9669-D14EF2E76A30}" type="slidenum">
              <a:rPr lang="en-GB" sz="1100">
                <a:solidFill>
                  <a:srgbClr val="FFFFFF"/>
                </a:solidFill>
              </a:rPr>
              <a:pPr>
                <a:spcAft>
                  <a:spcPts val="600"/>
                </a:spcAft>
              </a:pPr>
              <a:t>6</a:t>
            </a:fld>
            <a:endParaRPr lang="en-GB" sz="1100">
              <a:solidFill>
                <a:srgbClr val="FFFFFF"/>
              </a:solidFill>
            </a:endParaRPr>
          </a:p>
        </p:txBody>
      </p:sp>
    </p:spTree>
    <p:extLst>
      <p:ext uri="{BB962C8B-B14F-4D97-AF65-F5344CB8AC3E}">
        <p14:creationId xmlns:p14="http://schemas.microsoft.com/office/powerpoint/2010/main" val="3272291045"/>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A7461B3-14EC-4E07-9816-6EAF4EBA9743}"/>
              </a:ext>
            </a:extLst>
          </p:cNvPr>
          <p:cNvSpPr>
            <a:spLocks noGrp="1"/>
          </p:cNvSpPr>
          <p:nvPr>
            <p:ph type="sldNum" sz="quarter" idx="12"/>
          </p:nvPr>
        </p:nvSpPr>
        <p:spPr/>
        <p:txBody>
          <a:bodyPr/>
          <a:lstStyle/>
          <a:p>
            <a:fld id="{C7893763-D86B-4DF4-9669-D14EF2E76A30}" type="slidenum">
              <a:rPr lang="en-GB" smtClean="0"/>
              <a:t>7</a:t>
            </a:fld>
            <a:endParaRPr lang="en-GB"/>
          </a:p>
        </p:txBody>
      </p:sp>
      <p:pic>
        <p:nvPicPr>
          <p:cNvPr id="4" name="Picture 3">
            <a:extLst>
              <a:ext uri="{FF2B5EF4-FFF2-40B4-BE49-F238E27FC236}">
                <a16:creationId xmlns:a16="http://schemas.microsoft.com/office/drawing/2014/main" id="{2B2B1AAE-E2F4-46AB-BABB-933F73D05D4C}"/>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623454505"/>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88F71AB-ECEB-4ED1-9825-FD87190F9DA1}"/>
              </a:ext>
            </a:extLst>
          </p:cNvPr>
          <p:cNvSpPr>
            <a:spLocks noGrp="1"/>
          </p:cNvSpPr>
          <p:nvPr>
            <p:ph type="sldNum" sz="quarter" idx="12"/>
          </p:nvPr>
        </p:nvSpPr>
        <p:spPr/>
        <p:txBody>
          <a:bodyPr/>
          <a:lstStyle/>
          <a:p>
            <a:fld id="{C7893763-D86B-4DF4-9669-D14EF2E76A30}" type="slidenum">
              <a:rPr lang="en-GB" smtClean="0"/>
              <a:t>8</a:t>
            </a:fld>
            <a:endParaRPr lang="en-GB"/>
          </a:p>
        </p:txBody>
      </p:sp>
      <p:pic>
        <p:nvPicPr>
          <p:cNvPr id="4" name="Picture 3">
            <a:extLst>
              <a:ext uri="{FF2B5EF4-FFF2-40B4-BE49-F238E27FC236}">
                <a16:creationId xmlns:a16="http://schemas.microsoft.com/office/drawing/2014/main" id="{035CC7DD-4CFE-476E-A97F-7B93F10B579C}"/>
              </a:ext>
            </a:extLst>
          </p:cNvPr>
          <p:cNvPicPr>
            <a:picLocks noChangeAspect="1"/>
          </p:cNvPicPr>
          <p:nvPr/>
        </p:nvPicPr>
        <p:blipFill>
          <a:blip r:embed="rId2"/>
          <a:stretch>
            <a:fillRect/>
          </a:stretch>
        </p:blipFill>
        <p:spPr>
          <a:xfrm>
            <a:off x="1443449" y="0"/>
            <a:ext cx="9305101" cy="6858000"/>
          </a:xfrm>
          <a:prstGeom prst="rect">
            <a:avLst/>
          </a:prstGeom>
        </p:spPr>
      </p:pic>
    </p:spTree>
    <p:extLst>
      <p:ext uri="{BB962C8B-B14F-4D97-AF65-F5344CB8AC3E}">
        <p14:creationId xmlns:p14="http://schemas.microsoft.com/office/powerpoint/2010/main" val="41457158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FC354A5-EC62-4BFA-88D2-AA706F6BEE33}"/>
              </a:ext>
            </a:extLst>
          </p:cNvPr>
          <p:cNvSpPr>
            <a:spLocks noGrp="1"/>
          </p:cNvSpPr>
          <p:nvPr>
            <p:ph type="sldNum" sz="quarter" idx="12"/>
          </p:nvPr>
        </p:nvSpPr>
        <p:spPr/>
        <p:txBody>
          <a:bodyPr/>
          <a:lstStyle/>
          <a:p>
            <a:fld id="{C7893763-D86B-4DF4-9669-D14EF2E76A30}" type="slidenum">
              <a:rPr lang="en-GB" smtClean="0"/>
              <a:t>9</a:t>
            </a:fld>
            <a:endParaRPr lang="en-GB"/>
          </a:p>
        </p:txBody>
      </p:sp>
      <p:pic>
        <p:nvPicPr>
          <p:cNvPr id="4" name="Picture 3">
            <a:extLst>
              <a:ext uri="{FF2B5EF4-FFF2-40B4-BE49-F238E27FC236}">
                <a16:creationId xmlns:a16="http://schemas.microsoft.com/office/drawing/2014/main" id="{F11326EB-6D2F-42C3-9370-5E2F93856432}"/>
              </a:ext>
            </a:extLst>
          </p:cNvPr>
          <p:cNvPicPr>
            <a:picLocks noChangeAspect="1"/>
          </p:cNvPicPr>
          <p:nvPr/>
        </p:nvPicPr>
        <p:blipFill>
          <a:blip r:embed="rId2"/>
          <a:stretch>
            <a:fillRect/>
          </a:stretch>
        </p:blipFill>
        <p:spPr>
          <a:xfrm>
            <a:off x="2648344" y="0"/>
            <a:ext cx="6895312" cy="6858000"/>
          </a:xfrm>
          <a:prstGeom prst="rect">
            <a:avLst/>
          </a:prstGeom>
        </p:spPr>
      </p:pic>
    </p:spTree>
    <p:extLst>
      <p:ext uri="{BB962C8B-B14F-4D97-AF65-F5344CB8AC3E}">
        <p14:creationId xmlns:p14="http://schemas.microsoft.com/office/powerpoint/2010/main" val="3878003711"/>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B6E9D200-FD21-4F92-B472-933E39BCEBE7}"/>
              </a:ext>
            </a:extLst>
          </p:cNvPr>
          <p:cNvPicPr>
            <a:picLocks noChangeAspect="1"/>
          </p:cNvPicPr>
          <p:nvPr/>
        </p:nvPicPr>
        <p:blipFill>
          <a:blip r:embed="rId3"/>
          <a:stretch>
            <a:fillRect/>
          </a:stretch>
        </p:blipFill>
        <p:spPr>
          <a:xfrm>
            <a:off x="6391219" y="1995950"/>
            <a:ext cx="5800781" cy="3077496"/>
          </a:xfrm>
          <a:prstGeom prst="rect">
            <a:avLst/>
          </a:prstGeom>
        </p:spPr>
      </p:pic>
      <p:sp>
        <p:nvSpPr>
          <p:cNvPr id="2" name="Slide Number Placeholder 1">
            <a:extLst>
              <a:ext uri="{FF2B5EF4-FFF2-40B4-BE49-F238E27FC236}">
                <a16:creationId xmlns:a16="http://schemas.microsoft.com/office/drawing/2014/main" id="{14028632-B9A9-4B47-B0D6-E3F8CCA1D19C}"/>
              </a:ext>
            </a:extLst>
          </p:cNvPr>
          <p:cNvSpPr>
            <a:spLocks noGrp="1"/>
          </p:cNvSpPr>
          <p:nvPr>
            <p:ph type="sldNum" sz="quarter" idx="12"/>
          </p:nvPr>
        </p:nvSpPr>
        <p:spPr/>
        <p:txBody>
          <a:bodyPr/>
          <a:lstStyle/>
          <a:p>
            <a:fld id="{C7893763-D86B-4DF4-9669-D14EF2E76A30}" type="slidenum">
              <a:rPr lang="en-GB" smtClean="0"/>
              <a:t>10</a:t>
            </a:fld>
            <a:endParaRPr lang="en-GB"/>
          </a:p>
        </p:txBody>
      </p:sp>
      <p:pic>
        <p:nvPicPr>
          <p:cNvPr id="4" name="Picture 3">
            <a:hlinkClick r:id="rId4"/>
            <a:extLst>
              <a:ext uri="{FF2B5EF4-FFF2-40B4-BE49-F238E27FC236}">
                <a16:creationId xmlns:a16="http://schemas.microsoft.com/office/drawing/2014/main" id="{110634DF-A088-4F42-A1D6-8699FF78C2ED}"/>
              </a:ext>
            </a:extLst>
          </p:cNvPr>
          <p:cNvPicPr>
            <a:picLocks noChangeAspect="1"/>
          </p:cNvPicPr>
          <p:nvPr/>
        </p:nvPicPr>
        <p:blipFill>
          <a:blip r:embed="rId5"/>
          <a:stretch>
            <a:fillRect/>
          </a:stretch>
        </p:blipFill>
        <p:spPr>
          <a:xfrm>
            <a:off x="0" y="0"/>
            <a:ext cx="6731000" cy="6858000"/>
          </a:xfrm>
          <a:prstGeom prst="rect">
            <a:avLst/>
          </a:prstGeom>
        </p:spPr>
      </p:pic>
    </p:spTree>
    <p:extLst>
      <p:ext uri="{BB962C8B-B14F-4D97-AF65-F5344CB8AC3E}">
        <p14:creationId xmlns:p14="http://schemas.microsoft.com/office/powerpoint/2010/main" val="30169205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29FB34-2ACD-48CC-BC83-1E9ADB16D75F}"/>
              </a:ext>
            </a:extLst>
          </p:cNvPr>
          <p:cNvSpPr>
            <a:spLocks noGrp="1"/>
          </p:cNvSpPr>
          <p:nvPr>
            <p:ph type="title"/>
          </p:nvPr>
        </p:nvSpPr>
        <p:spPr>
          <a:xfrm>
            <a:off x="6266725" y="18255"/>
            <a:ext cx="5922817" cy="1325563"/>
          </a:xfrm>
        </p:spPr>
        <p:txBody>
          <a:bodyPr/>
          <a:lstStyle/>
          <a:p>
            <a:r>
              <a:rPr lang="en-GB" dirty="0"/>
              <a:t>Why not Myers-Briggs?</a:t>
            </a:r>
          </a:p>
        </p:txBody>
      </p:sp>
      <p:sp>
        <p:nvSpPr>
          <p:cNvPr id="6" name="Content Placeholder 5">
            <a:extLst>
              <a:ext uri="{FF2B5EF4-FFF2-40B4-BE49-F238E27FC236}">
                <a16:creationId xmlns:a16="http://schemas.microsoft.com/office/drawing/2014/main" id="{DFF6A150-859F-4268-90B6-5478817A7A1E}"/>
              </a:ext>
            </a:extLst>
          </p:cNvPr>
          <p:cNvSpPr>
            <a:spLocks noGrp="1"/>
          </p:cNvSpPr>
          <p:nvPr>
            <p:ph idx="1"/>
          </p:nvPr>
        </p:nvSpPr>
        <p:spPr>
          <a:xfrm>
            <a:off x="838201" y="963561"/>
            <a:ext cx="4592784" cy="5213402"/>
          </a:xfrm>
        </p:spPr>
        <p:txBody>
          <a:bodyPr>
            <a:normAutofit/>
          </a:bodyPr>
          <a:lstStyle/>
          <a:p>
            <a:r>
              <a:rPr lang="en-GB" dirty="0"/>
              <a:t>The Myers-Briggs Type Indicator (MBTI)is not the be-all-and end-all of personality testing</a:t>
            </a:r>
          </a:p>
          <a:p>
            <a:r>
              <a:rPr lang="en-GB" dirty="0"/>
              <a:t>Can have negative connotations, even hate threads!</a:t>
            </a:r>
          </a:p>
          <a:p>
            <a:r>
              <a:rPr lang="en-GB" dirty="0"/>
              <a:t>New tests and new tech</a:t>
            </a:r>
          </a:p>
          <a:p>
            <a:r>
              <a:rPr lang="en-GB" dirty="0"/>
              <a:t>Emotional intelligence and resilience are important areas of current interest</a:t>
            </a:r>
          </a:p>
          <a:p>
            <a:endParaRPr lang="en-GB" dirty="0"/>
          </a:p>
          <a:p>
            <a:endParaRPr lang="en-GB" dirty="0"/>
          </a:p>
        </p:txBody>
      </p:sp>
      <p:sp>
        <p:nvSpPr>
          <p:cNvPr id="2" name="Slide Number Placeholder 1">
            <a:extLst>
              <a:ext uri="{FF2B5EF4-FFF2-40B4-BE49-F238E27FC236}">
                <a16:creationId xmlns:a16="http://schemas.microsoft.com/office/drawing/2014/main" id="{1CA85651-B6CB-426F-A19C-439215CFEEDD}"/>
              </a:ext>
            </a:extLst>
          </p:cNvPr>
          <p:cNvSpPr>
            <a:spLocks noGrp="1"/>
          </p:cNvSpPr>
          <p:nvPr>
            <p:ph type="sldNum" sz="quarter" idx="12"/>
          </p:nvPr>
        </p:nvSpPr>
        <p:spPr/>
        <p:txBody>
          <a:bodyPr/>
          <a:lstStyle/>
          <a:p>
            <a:fld id="{C7893763-D86B-4DF4-9669-D14EF2E76A30}" type="slidenum">
              <a:rPr lang="en-GB" smtClean="0"/>
              <a:t>11</a:t>
            </a:fld>
            <a:endParaRPr lang="en-GB"/>
          </a:p>
        </p:txBody>
      </p:sp>
      <p:sp>
        <p:nvSpPr>
          <p:cNvPr id="4" name="TextBox 3">
            <a:extLst>
              <a:ext uri="{FF2B5EF4-FFF2-40B4-BE49-F238E27FC236}">
                <a16:creationId xmlns:a16="http://schemas.microsoft.com/office/drawing/2014/main" id="{34BBA61D-95B3-4D33-9B7D-4DB52F362050}"/>
              </a:ext>
            </a:extLst>
          </p:cNvPr>
          <p:cNvSpPr txBox="1"/>
          <p:nvPr/>
        </p:nvSpPr>
        <p:spPr>
          <a:xfrm>
            <a:off x="2257732" y="6346564"/>
            <a:ext cx="7676536" cy="246221"/>
          </a:xfrm>
          <a:prstGeom prst="rect">
            <a:avLst/>
          </a:prstGeom>
          <a:noFill/>
        </p:spPr>
        <p:txBody>
          <a:bodyPr wrap="square">
            <a:spAutoFit/>
          </a:bodyPr>
          <a:lstStyle/>
          <a:p>
            <a:r>
              <a:rPr lang="en-US" sz="1000" dirty="0"/>
              <a:t>Compton J (2015) Top 5 alternatives to the Myers-Briggs test, available at </a:t>
            </a:r>
            <a:r>
              <a:rPr lang="en-US" sz="1000" dirty="0">
                <a:hlinkClick r:id="rId2"/>
              </a:rPr>
              <a:t>https://imeetcentral.com/top-5-alternatives-to-the-myers-briggs-test</a:t>
            </a:r>
            <a:r>
              <a:rPr lang="en-US" sz="1000" dirty="0"/>
              <a:t>  </a:t>
            </a:r>
          </a:p>
        </p:txBody>
      </p:sp>
      <p:pic>
        <p:nvPicPr>
          <p:cNvPr id="10" name="Picture 9">
            <a:extLst>
              <a:ext uri="{FF2B5EF4-FFF2-40B4-BE49-F238E27FC236}">
                <a16:creationId xmlns:a16="http://schemas.microsoft.com/office/drawing/2014/main" id="{9D611DCA-D14A-44C2-A196-E05ABEFB7F2B}"/>
              </a:ext>
            </a:extLst>
          </p:cNvPr>
          <p:cNvPicPr>
            <a:picLocks noChangeAspect="1"/>
          </p:cNvPicPr>
          <p:nvPr/>
        </p:nvPicPr>
        <p:blipFill>
          <a:blip r:embed="rId3"/>
          <a:stretch>
            <a:fillRect/>
          </a:stretch>
        </p:blipFill>
        <p:spPr>
          <a:xfrm>
            <a:off x="5430984" y="1253331"/>
            <a:ext cx="6586185" cy="4351338"/>
          </a:xfrm>
          <a:prstGeom prst="rect">
            <a:avLst/>
          </a:prstGeom>
        </p:spPr>
      </p:pic>
    </p:spTree>
    <p:extLst>
      <p:ext uri="{BB962C8B-B14F-4D97-AF65-F5344CB8AC3E}">
        <p14:creationId xmlns:p14="http://schemas.microsoft.com/office/powerpoint/2010/main" val="359669940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1098679"/>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77170" y="4257449"/>
            <a:ext cx="2002434" cy="1938992"/>
          </a:xfrm>
          <a:prstGeom prst="rect">
            <a:avLst/>
          </a:prstGeom>
        </p:spPr>
        <p:txBody>
          <a:bodyPr wrap="square">
            <a:spAutoFit/>
          </a:bodyPr>
          <a:lstStyle/>
          <a:p>
            <a:r>
              <a:rPr lang="en-GB" sz="2400" dirty="0"/>
              <a:t>McCrae and Costa’s (1999) Five-Factor Model of Personality </a:t>
            </a:r>
          </a:p>
        </p:txBody>
      </p:sp>
      <p:sp>
        <p:nvSpPr>
          <p:cNvPr id="3" name="Slide Number Placeholder 2"/>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12</a:t>
            </a:fld>
            <a:endParaRPr lang="en-GB"/>
          </a:p>
        </p:txBody>
      </p:sp>
    </p:spTree>
    <p:extLst>
      <p:ext uri="{BB962C8B-B14F-4D97-AF65-F5344CB8AC3E}">
        <p14:creationId xmlns:p14="http://schemas.microsoft.com/office/powerpoint/2010/main" val="41859102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59536" y="-8269"/>
            <a:ext cx="10415016" cy="6836524"/>
          </a:xfrm>
          <a:prstGeom prst="rect">
            <a:avLst/>
          </a:prstGeom>
        </p:spPr>
      </p:pic>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t>13</a:t>
            </a:fld>
            <a:endParaRPr lang="en-GB"/>
          </a:p>
        </p:txBody>
      </p:sp>
    </p:spTree>
    <p:extLst>
      <p:ext uri="{BB962C8B-B14F-4D97-AF65-F5344CB8AC3E}">
        <p14:creationId xmlns:p14="http://schemas.microsoft.com/office/powerpoint/2010/main" val="3709645900"/>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95A7-461B-4E2D-A97D-144626E151F7}"/>
              </a:ext>
            </a:extLst>
          </p:cNvPr>
          <p:cNvSpPr>
            <a:spLocks noGrp="1"/>
          </p:cNvSpPr>
          <p:nvPr>
            <p:ph type="title"/>
          </p:nvPr>
        </p:nvSpPr>
        <p:spPr>
          <a:xfrm>
            <a:off x="838200" y="67468"/>
            <a:ext cx="10515600" cy="1325563"/>
          </a:xfrm>
        </p:spPr>
        <p:txBody>
          <a:bodyPr/>
          <a:lstStyle/>
          <a:p>
            <a:r>
              <a:rPr lang="en-GB" dirty="0"/>
              <a:t>Picking the right people for the job</a:t>
            </a:r>
          </a:p>
        </p:txBody>
      </p:sp>
      <p:pic>
        <p:nvPicPr>
          <p:cNvPr id="6" name="Content Placeholder 5">
            <a:extLst>
              <a:ext uri="{FF2B5EF4-FFF2-40B4-BE49-F238E27FC236}">
                <a16:creationId xmlns:a16="http://schemas.microsoft.com/office/drawing/2014/main" id="{D54680B3-775F-411E-BC08-D7EB858181C5}"/>
              </a:ext>
            </a:extLst>
          </p:cNvPr>
          <p:cNvPicPr>
            <a:picLocks noGrp="1" noChangeAspect="1"/>
          </p:cNvPicPr>
          <p:nvPr>
            <p:ph idx="1"/>
          </p:nvPr>
        </p:nvPicPr>
        <p:blipFill>
          <a:blip r:embed="rId2"/>
          <a:stretch>
            <a:fillRect/>
          </a:stretch>
        </p:blipFill>
        <p:spPr>
          <a:xfrm>
            <a:off x="4198410" y="1336855"/>
            <a:ext cx="3788069" cy="5373329"/>
          </a:xfrm>
        </p:spPr>
      </p:pic>
      <p:sp>
        <p:nvSpPr>
          <p:cNvPr id="4" name="Slide Number Placeholder 3">
            <a:extLst>
              <a:ext uri="{FF2B5EF4-FFF2-40B4-BE49-F238E27FC236}">
                <a16:creationId xmlns:a16="http://schemas.microsoft.com/office/drawing/2014/main" id="{17FAB041-6A1A-4751-9229-BDCE455372DA}"/>
              </a:ext>
            </a:extLst>
          </p:cNvPr>
          <p:cNvSpPr>
            <a:spLocks noGrp="1"/>
          </p:cNvSpPr>
          <p:nvPr>
            <p:ph type="sldNum" sz="quarter" idx="12"/>
          </p:nvPr>
        </p:nvSpPr>
        <p:spPr/>
        <p:txBody>
          <a:bodyPr/>
          <a:lstStyle/>
          <a:p>
            <a:fld id="{C7893763-D86B-4DF4-9669-D14EF2E76A30}" type="slidenum">
              <a:rPr lang="en-GB" smtClean="0"/>
              <a:t>14</a:t>
            </a:fld>
            <a:endParaRPr lang="en-GB"/>
          </a:p>
        </p:txBody>
      </p:sp>
      <p:pic>
        <p:nvPicPr>
          <p:cNvPr id="8" name="Picture 7">
            <a:extLst>
              <a:ext uri="{FF2B5EF4-FFF2-40B4-BE49-F238E27FC236}">
                <a16:creationId xmlns:a16="http://schemas.microsoft.com/office/drawing/2014/main" id="{78852CB0-299B-4640-9E23-B7564A2254E4}"/>
              </a:ext>
            </a:extLst>
          </p:cNvPr>
          <p:cNvPicPr>
            <a:picLocks noChangeAspect="1"/>
          </p:cNvPicPr>
          <p:nvPr/>
        </p:nvPicPr>
        <p:blipFill>
          <a:blip r:embed="rId3"/>
          <a:stretch>
            <a:fillRect/>
          </a:stretch>
        </p:blipFill>
        <p:spPr>
          <a:xfrm>
            <a:off x="8072325" y="1336855"/>
            <a:ext cx="3819750" cy="5373329"/>
          </a:xfrm>
          <a:prstGeom prst="rect">
            <a:avLst/>
          </a:prstGeom>
        </p:spPr>
      </p:pic>
      <p:sp>
        <p:nvSpPr>
          <p:cNvPr id="9" name="TextBox 8">
            <a:extLst>
              <a:ext uri="{FF2B5EF4-FFF2-40B4-BE49-F238E27FC236}">
                <a16:creationId xmlns:a16="http://schemas.microsoft.com/office/drawing/2014/main" id="{ED6B7F95-E070-4328-837A-DA1E2A466D39}"/>
              </a:ext>
            </a:extLst>
          </p:cNvPr>
          <p:cNvSpPr txBox="1"/>
          <p:nvPr/>
        </p:nvSpPr>
        <p:spPr>
          <a:xfrm>
            <a:off x="403122" y="1963302"/>
            <a:ext cx="3709441"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Job advertisement</a:t>
            </a:r>
          </a:p>
          <a:p>
            <a:pPr marL="457200" indent="-457200">
              <a:buFont typeface="Arial" panose="020B0604020202020204" pitchFamily="34" charset="0"/>
              <a:buChar char="•"/>
            </a:pPr>
            <a:r>
              <a:rPr lang="en-GB" sz="2800" dirty="0"/>
              <a:t>Job Description</a:t>
            </a:r>
          </a:p>
          <a:p>
            <a:pPr marL="457200" indent="-457200">
              <a:buFont typeface="Arial" panose="020B0604020202020204" pitchFamily="34" charset="0"/>
              <a:buChar char="•"/>
            </a:pPr>
            <a:r>
              <a:rPr lang="en-GB" sz="2800" dirty="0"/>
              <a:t>Person Specification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dirty="0"/>
              <a:t>We will all try to say the right thing but how can we get at the applicant’s real nature</a:t>
            </a:r>
          </a:p>
        </p:txBody>
      </p:sp>
    </p:spTree>
    <p:extLst>
      <p:ext uri="{BB962C8B-B14F-4D97-AF65-F5344CB8AC3E}">
        <p14:creationId xmlns:p14="http://schemas.microsoft.com/office/powerpoint/2010/main" val="48873587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F21727E-4444-4B3F-AAB0-1E605DA684E0}"/>
              </a:ext>
            </a:extLst>
          </p:cNvPr>
          <p:cNvSpPr>
            <a:spLocks noGrp="1"/>
          </p:cNvSpPr>
          <p:nvPr>
            <p:ph type="sldNum" sz="quarter" idx="12"/>
          </p:nvPr>
        </p:nvSpPr>
        <p:spPr/>
        <p:txBody>
          <a:bodyPr/>
          <a:lstStyle/>
          <a:p>
            <a:fld id="{C7893763-D86B-4DF4-9669-D14EF2E76A30}" type="slidenum">
              <a:rPr lang="en-GB" smtClean="0"/>
              <a:t>15</a:t>
            </a:fld>
            <a:endParaRPr lang="en-GB"/>
          </a:p>
        </p:txBody>
      </p:sp>
      <p:pic>
        <p:nvPicPr>
          <p:cNvPr id="4" name="Picture 3">
            <a:extLst>
              <a:ext uri="{FF2B5EF4-FFF2-40B4-BE49-F238E27FC236}">
                <a16:creationId xmlns:a16="http://schemas.microsoft.com/office/drawing/2014/main" id="{EAFD4C59-F1BD-4DAC-8730-4C03DFD5E344}"/>
              </a:ext>
            </a:extLst>
          </p:cNvPr>
          <p:cNvPicPr>
            <a:picLocks noChangeAspect="1"/>
          </p:cNvPicPr>
          <p:nvPr/>
        </p:nvPicPr>
        <p:blipFill>
          <a:blip r:embed="rId2"/>
          <a:stretch>
            <a:fillRect/>
          </a:stretch>
        </p:blipFill>
        <p:spPr>
          <a:xfrm>
            <a:off x="3623857" y="130778"/>
            <a:ext cx="4944285" cy="6596444"/>
          </a:xfrm>
          <a:prstGeom prst="rect">
            <a:avLst/>
          </a:prstGeom>
        </p:spPr>
      </p:pic>
    </p:spTree>
    <p:extLst>
      <p:ext uri="{BB962C8B-B14F-4D97-AF65-F5344CB8AC3E}">
        <p14:creationId xmlns:p14="http://schemas.microsoft.com/office/powerpoint/2010/main" val="1554025089"/>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2</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16</a:t>
            </a:fld>
            <a:endParaRPr lang="en-GB"/>
          </a:p>
        </p:txBody>
      </p:sp>
    </p:spTree>
    <p:extLst>
      <p:ext uri="{BB962C8B-B14F-4D97-AF65-F5344CB8AC3E}">
        <p14:creationId xmlns:p14="http://schemas.microsoft.com/office/powerpoint/2010/main" val="3817448672"/>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3583911049"/>
              </p:ext>
            </p:extLst>
          </p:nvPr>
        </p:nvGraphicFramePr>
        <p:xfrm>
          <a:off x="877824" y="924560"/>
          <a:ext cx="11314176" cy="5549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866766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93E6A16-8AD9-4626-8890-4E4AE215E936}"/>
                                            </p:graphicEl>
                                          </p:spTgt>
                                        </p:tgtEl>
                                        <p:attrNameLst>
                                          <p:attrName>style.visibility</p:attrName>
                                        </p:attrNameLst>
                                      </p:cBhvr>
                                      <p:to>
                                        <p:strVal val="visible"/>
                                      </p:to>
                                    </p:set>
                                    <p:animEffect transition="in" filter="fade">
                                      <p:cBhvr>
                                        <p:cTn id="7" dur="500"/>
                                        <p:tgtEl>
                                          <p:spTgt spid="2">
                                            <p:graphicEl>
                                              <a:dgm id="{493E6A16-8AD9-4626-8890-4E4AE215E93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F79876C-A97C-4AFA-905C-CE38813C62C7}"/>
                                            </p:graphicEl>
                                          </p:spTgt>
                                        </p:tgtEl>
                                        <p:attrNameLst>
                                          <p:attrName>style.visibility</p:attrName>
                                        </p:attrNameLst>
                                      </p:cBhvr>
                                      <p:to>
                                        <p:strVal val="visible"/>
                                      </p:to>
                                    </p:set>
                                    <p:animEffect transition="in" filter="fade">
                                      <p:cBhvr>
                                        <p:cTn id="12" dur="500"/>
                                        <p:tgtEl>
                                          <p:spTgt spid="2">
                                            <p:graphicEl>
                                              <a:dgm id="{2F79876C-A97C-4AFA-905C-CE38813C62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CF7078D-E63C-6F49-8C1F-086F894B9E7C}"/>
                                            </p:graphicEl>
                                          </p:spTgt>
                                        </p:tgtEl>
                                        <p:attrNameLst>
                                          <p:attrName>style.visibility</p:attrName>
                                        </p:attrNameLst>
                                      </p:cBhvr>
                                      <p:to>
                                        <p:strVal val="visible"/>
                                      </p:to>
                                    </p:set>
                                    <p:animEffect transition="in" filter="fade">
                                      <p:cBhvr>
                                        <p:cTn id="17" dur="500"/>
                                        <p:tgtEl>
                                          <p:spTgt spid="2">
                                            <p:graphicEl>
                                              <a:dgm id="{CCF7078D-E63C-6F49-8C1F-086F894B9E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4D4BE1-8B54-9B4C-9EED-858905D0DF6E}"/>
                                            </p:graphicEl>
                                          </p:spTgt>
                                        </p:tgtEl>
                                        <p:attrNameLst>
                                          <p:attrName>style.visibility</p:attrName>
                                        </p:attrNameLst>
                                      </p:cBhvr>
                                      <p:to>
                                        <p:strVal val="visible"/>
                                      </p:to>
                                    </p:set>
                                    <p:animEffect transition="in" filter="fade">
                                      <p:cBhvr>
                                        <p:cTn id="22" dur="500"/>
                                        <p:tgtEl>
                                          <p:spTgt spid="2">
                                            <p:graphicEl>
                                              <a:dgm id="{904D4BE1-8B54-9B4C-9EED-858905D0DF6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010CF1B-75D2-426B-B15F-BDB8A37EB247}"/>
                                            </p:graphicEl>
                                          </p:spTgt>
                                        </p:tgtEl>
                                        <p:attrNameLst>
                                          <p:attrName>style.visibility</p:attrName>
                                        </p:attrNameLst>
                                      </p:cBhvr>
                                      <p:to>
                                        <p:strVal val="visible"/>
                                      </p:to>
                                    </p:set>
                                    <p:animEffect transition="in" filter="fade">
                                      <p:cBhvr>
                                        <p:cTn id="27" dur="500"/>
                                        <p:tgtEl>
                                          <p:spTgt spid="2">
                                            <p:graphicEl>
                                              <a:dgm id="{5010CF1B-75D2-426B-B15F-BDB8A37EB24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62B9D4F-EA0B-4238-932F-44E739CB2729}"/>
                                            </p:graphicEl>
                                          </p:spTgt>
                                        </p:tgtEl>
                                        <p:attrNameLst>
                                          <p:attrName>style.visibility</p:attrName>
                                        </p:attrNameLst>
                                      </p:cBhvr>
                                      <p:to>
                                        <p:strVal val="visible"/>
                                      </p:to>
                                    </p:set>
                                    <p:animEffect transition="in" filter="fade">
                                      <p:cBhvr>
                                        <p:cTn id="32" dur="500"/>
                                        <p:tgtEl>
                                          <p:spTgt spid="2">
                                            <p:graphicEl>
                                              <a:dgm id="{B62B9D4F-EA0B-4238-932F-44E739CB272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2EECCC36-80C2-5C4D-9AE2-71C1EB12EE58}"/>
                                            </p:graphicEl>
                                          </p:spTgt>
                                        </p:tgtEl>
                                        <p:attrNameLst>
                                          <p:attrName>style.visibility</p:attrName>
                                        </p:attrNameLst>
                                      </p:cBhvr>
                                      <p:to>
                                        <p:strVal val="visible"/>
                                      </p:to>
                                    </p:set>
                                    <p:animEffect transition="in" filter="fade">
                                      <p:cBhvr>
                                        <p:cTn id="37" dur="500"/>
                                        <p:tgtEl>
                                          <p:spTgt spid="2">
                                            <p:graphicEl>
                                              <a:dgm id="{2EECCC36-80C2-5C4D-9AE2-71C1EB12EE5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69719E71-B9CC-B54F-8967-4573BEFE7C6C}"/>
                                            </p:graphicEl>
                                          </p:spTgt>
                                        </p:tgtEl>
                                        <p:attrNameLst>
                                          <p:attrName>style.visibility</p:attrName>
                                        </p:attrNameLst>
                                      </p:cBhvr>
                                      <p:to>
                                        <p:strVal val="visible"/>
                                      </p:to>
                                    </p:set>
                                    <p:animEffect transition="in" filter="fade">
                                      <p:cBhvr>
                                        <p:cTn id="42" dur="500"/>
                                        <p:tgtEl>
                                          <p:spTgt spid="2">
                                            <p:graphicEl>
                                              <a:dgm id="{69719E71-B9CC-B54F-8967-4573BEFE7C6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9448800" y="6356350"/>
            <a:ext cx="2743200" cy="365125"/>
          </a:xfrm>
          <a:prstGeom prst="rect">
            <a:avLst/>
          </a:prstGeo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60757F8-C851-43C4-AAE3-0AEE253EEF8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1" descr="Griggs4e_8UN01.jpg"/>
          <p:cNvPicPr>
            <a:picLocks noChangeAspect="1"/>
          </p:cNvPicPr>
          <p:nvPr/>
        </p:nvPicPr>
        <p:blipFill rotWithShape="1">
          <a:blip r:embed="rId3">
            <a:extLst>
              <a:ext uri="{28A0092B-C50C-407E-A947-70E740481C1C}">
                <a14:useLocalDpi xmlns:a14="http://schemas.microsoft.com/office/drawing/2010/main" val="0"/>
              </a:ext>
            </a:extLst>
          </a:blip>
          <a:srcRect t="705" b="34703"/>
          <a:stretch/>
        </p:blipFill>
        <p:spPr bwMode="auto">
          <a:xfrm>
            <a:off x="570271" y="0"/>
            <a:ext cx="4876800" cy="682938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388" name="Rectangle 4"/>
          <p:cNvSpPr>
            <a:spLocks noChangeArrowheads="1"/>
          </p:cNvSpPr>
          <p:nvPr/>
        </p:nvSpPr>
        <p:spPr bwMode="auto">
          <a:xfrm>
            <a:off x="570270" y="3698240"/>
            <a:ext cx="5294058" cy="3108543"/>
          </a:xfrm>
          <a:prstGeom prst="rect">
            <a:avLst/>
          </a:prstGeom>
          <a:solidFill>
            <a:srgbClr val="7030A0"/>
          </a:solid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 the early nineteenth century, Franz Gall developed the phrenology theory of personality, which assumed that a person</a:t>
            </a:r>
            <a:r>
              <a:rPr kumimoji="0" lang="fr-FR" sz="2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 personality could be determined by measuring the bumps on his skull.</a:t>
            </a:r>
          </a:p>
        </p:txBody>
      </p:sp>
      <p:pic>
        <p:nvPicPr>
          <p:cNvPr id="4" name="Picture 3" descr="A close up of text on a white background&#10;&#10;Description automatically generated">
            <a:extLst>
              <a:ext uri="{FF2B5EF4-FFF2-40B4-BE49-F238E27FC236}">
                <a16:creationId xmlns:a16="http://schemas.microsoft.com/office/drawing/2014/main" id="{AE021E2D-2515-4128-8E03-D7B76B4E0F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400000">
            <a:off x="5007078" y="828631"/>
            <a:ext cx="6858000" cy="5143500"/>
          </a:xfrm>
          <a:prstGeom prst="rect">
            <a:avLst/>
          </a:prstGeom>
        </p:spPr>
      </p:pic>
      <p:sp>
        <p:nvSpPr>
          <p:cNvPr id="5" name="TextBox 4">
            <a:extLst>
              <a:ext uri="{FF2B5EF4-FFF2-40B4-BE49-F238E27FC236}">
                <a16:creationId xmlns:a16="http://schemas.microsoft.com/office/drawing/2014/main" id="{E1383CDE-6A74-4C4F-B088-0CA56C877534}"/>
              </a:ext>
            </a:extLst>
          </p:cNvPr>
          <p:cNvSpPr txBox="1"/>
          <p:nvPr/>
        </p:nvSpPr>
        <p:spPr>
          <a:xfrm>
            <a:off x="11083720" y="560439"/>
            <a:ext cx="1032387" cy="369332"/>
          </a:xfrm>
          <a:prstGeom prst="rect">
            <a:avLst/>
          </a:prstGeom>
          <a:noFill/>
        </p:spPr>
        <p:txBody>
          <a:bodyPr wrap="square" rtlCol="0">
            <a:spAutoFit/>
          </a:bodyPr>
          <a:lstStyle/>
          <a:p>
            <a:r>
              <a:rPr lang="en-GB" dirty="0"/>
              <a:t>2013</a:t>
            </a:r>
          </a:p>
        </p:txBody>
      </p:sp>
    </p:spTree>
    <p:extLst>
      <p:ext uri="{BB962C8B-B14F-4D97-AF65-F5344CB8AC3E}">
        <p14:creationId xmlns:p14="http://schemas.microsoft.com/office/powerpoint/2010/main" val="207697377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8"/>
                                        </p:tgtEl>
                                        <p:attrNameLst>
                                          <p:attrName>style.visibility</p:attrName>
                                        </p:attrNameLst>
                                      </p:cBhvr>
                                      <p:to>
                                        <p:strVal val="visible"/>
                                      </p:to>
                                    </p:set>
                                    <p:animEffect transition="in" filter="fade">
                                      <p:cBhvr>
                                        <p:cTn id="14" dur="1000"/>
                                        <p:tgtEl>
                                          <p:spTgt spid="16388"/>
                                        </p:tgtEl>
                                      </p:cBhvr>
                                    </p:animEffect>
                                    <p:anim calcmode="lin" valueType="num">
                                      <p:cBhvr>
                                        <p:cTn id="15" dur="1000" fill="hold"/>
                                        <p:tgtEl>
                                          <p:spTgt spid="16388"/>
                                        </p:tgtEl>
                                        <p:attrNameLst>
                                          <p:attrName>ppt_x</p:attrName>
                                        </p:attrNameLst>
                                      </p:cBhvr>
                                      <p:tavLst>
                                        <p:tav tm="0">
                                          <p:val>
                                            <p:strVal val="#ppt_x"/>
                                          </p:val>
                                        </p:tav>
                                        <p:tav tm="100000">
                                          <p:val>
                                            <p:strVal val="#ppt_x"/>
                                          </p:val>
                                        </p:tav>
                                      </p:tavLst>
                                    </p:anim>
                                    <p:anim calcmode="lin" valueType="num">
                                      <p:cBhvr>
                                        <p:cTn id="16" dur="1000" fill="hold"/>
                                        <p:tgtEl>
                                          <p:spTgt spid="1638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randombar(horizont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34063A-4AF7-4958-AECA-D8F3BE436863}"/>
              </a:ext>
            </a:extLst>
          </p:cNvPr>
          <p:cNvSpPr>
            <a:spLocks noGrp="1"/>
          </p:cNvSpPr>
          <p:nvPr>
            <p:ph type="sldNum" sz="quarter" idx="12"/>
          </p:nvPr>
        </p:nvSpPr>
        <p:spPr/>
        <p:txBody>
          <a:bodyPr/>
          <a:lstStyle/>
          <a:p>
            <a:fld id="{C7893763-D86B-4DF4-9669-D14EF2E76A30}" type="slidenum">
              <a:rPr lang="en-GB" smtClean="0"/>
              <a:t>19</a:t>
            </a:fld>
            <a:endParaRPr lang="en-GB"/>
          </a:p>
        </p:txBody>
      </p:sp>
      <p:pic>
        <p:nvPicPr>
          <p:cNvPr id="3" name="Picture 2">
            <a:hlinkClick r:id="rId2"/>
            <a:extLst>
              <a:ext uri="{FF2B5EF4-FFF2-40B4-BE49-F238E27FC236}">
                <a16:creationId xmlns:a16="http://schemas.microsoft.com/office/drawing/2014/main" id="{AE3DAACA-3A23-4C58-9129-D7FB06917948}"/>
              </a:ext>
            </a:extLst>
          </p:cNvPr>
          <p:cNvPicPr>
            <a:picLocks noChangeAspect="1"/>
          </p:cNvPicPr>
          <p:nvPr/>
        </p:nvPicPr>
        <p:blipFill>
          <a:blip r:embed="rId3"/>
          <a:stretch>
            <a:fillRect/>
          </a:stretch>
        </p:blipFill>
        <p:spPr>
          <a:xfrm>
            <a:off x="3303695" y="0"/>
            <a:ext cx="5584609" cy="6858000"/>
          </a:xfrm>
          <a:prstGeom prst="rect">
            <a:avLst/>
          </a:prstGeom>
        </p:spPr>
      </p:pic>
    </p:spTree>
    <p:extLst>
      <p:ext uri="{BB962C8B-B14F-4D97-AF65-F5344CB8AC3E}">
        <p14:creationId xmlns:p14="http://schemas.microsoft.com/office/powerpoint/2010/main" val="1847029899"/>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1332950427"/>
              </p:ext>
            </p:extLst>
          </p:nvPr>
        </p:nvGraphicFramePr>
        <p:xfrm>
          <a:off x="895096" y="788416"/>
          <a:ext cx="10210800" cy="5297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6581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E0439FC-08DD-8E42-A7BD-457C02259ED7}"/>
                                            </p:graphicEl>
                                          </p:spTgt>
                                        </p:tgtEl>
                                        <p:attrNameLst>
                                          <p:attrName>style.visibility</p:attrName>
                                        </p:attrNameLst>
                                      </p:cBhvr>
                                      <p:to>
                                        <p:strVal val="visible"/>
                                      </p:to>
                                    </p:set>
                                    <p:animEffect transition="in" filter="fade">
                                      <p:cBhvr>
                                        <p:cTn id="7" dur="500"/>
                                        <p:tgtEl>
                                          <p:spTgt spid="2">
                                            <p:graphicEl>
                                              <a:dgm id="{EE0439FC-08DD-8E42-A7BD-457C02259ED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6F395A-B0B8-8542-9E81-A1A68AF17EFF}"/>
                                            </p:graphicEl>
                                          </p:spTgt>
                                        </p:tgtEl>
                                        <p:attrNameLst>
                                          <p:attrName>style.visibility</p:attrName>
                                        </p:attrNameLst>
                                      </p:cBhvr>
                                      <p:to>
                                        <p:strVal val="visible"/>
                                      </p:to>
                                    </p:set>
                                    <p:animEffect transition="in" filter="fade">
                                      <p:cBhvr>
                                        <p:cTn id="12" dur="500"/>
                                        <p:tgtEl>
                                          <p:spTgt spid="2">
                                            <p:graphicEl>
                                              <a:dgm id="{E66F395A-B0B8-8542-9E81-A1A68AF17EF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08F71A7-D951-1343-A7A9-6ABE9F02DD36}"/>
                                            </p:graphicEl>
                                          </p:spTgt>
                                        </p:tgtEl>
                                        <p:attrNameLst>
                                          <p:attrName>style.visibility</p:attrName>
                                        </p:attrNameLst>
                                      </p:cBhvr>
                                      <p:to>
                                        <p:strVal val="visible"/>
                                      </p:to>
                                    </p:set>
                                    <p:animEffect transition="in" filter="fade">
                                      <p:cBhvr>
                                        <p:cTn id="17" dur="500"/>
                                        <p:tgtEl>
                                          <p:spTgt spid="2">
                                            <p:graphicEl>
                                              <a:dgm id="{408F71A7-D951-1343-A7A9-6ABE9F02DD3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EB440B68-1C6F-6A43-A923-B97600DEA4AC}"/>
                                            </p:graphicEl>
                                          </p:spTgt>
                                        </p:tgtEl>
                                        <p:attrNameLst>
                                          <p:attrName>style.visibility</p:attrName>
                                        </p:attrNameLst>
                                      </p:cBhvr>
                                      <p:to>
                                        <p:strVal val="visible"/>
                                      </p:to>
                                    </p:set>
                                    <p:animEffect transition="in" filter="fade">
                                      <p:cBhvr>
                                        <p:cTn id="22" dur="500"/>
                                        <p:tgtEl>
                                          <p:spTgt spid="2">
                                            <p:graphicEl>
                                              <a:dgm id="{EB440B68-1C6F-6A43-A923-B97600DEA4A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414528" y="0"/>
            <a:ext cx="10515600" cy="1325563"/>
          </a:xfrm>
        </p:spPr>
        <p:txBody>
          <a:bodyPr>
            <a:normAutofit/>
          </a:bodyPr>
          <a:lstStyle/>
          <a:p>
            <a:r>
              <a:rPr lang="en-US" sz="4800" dirty="0"/>
              <a:t>The Humanistic Approach to Personality </a:t>
            </a:r>
          </a:p>
        </p:txBody>
      </p:sp>
      <p:sp>
        <p:nvSpPr>
          <p:cNvPr id="52226" name="Rectangle 3"/>
          <p:cNvSpPr>
            <a:spLocks noGrp="1" noChangeArrowheads="1"/>
          </p:cNvSpPr>
          <p:nvPr>
            <p:ph sz="half" idx="1"/>
          </p:nvPr>
        </p:nvSpPr>
        <p:spPr>
          <a:xfrm>
            <a:off x="414528" y="1417638"/>
            <a:ext cx="6949440" cy="5059363"/>
          </a:xfrm>
        </p:spPr>
        <p:txBody>
          <a:bodyPr>
            <a:noAutofit/>
          </a:bodyPr>
          <a:lstStyle/>
          <a:p>
            <a:r>
              <a:rPr lang="en-US" sz="3200" b="1" dirty="0"/>
              <a:t>Abraham Maslow</a:t>
            </a:r>
          </a:p>
          <a:p>
            <a:pPr lvl="1"/>
            <a:r>
              <a:rPr lang="en-US" sz="3200" dirty="0"/>
              <a:t>Considered the father of the humanistic movement </a:t>
            </a:r>
          </a:p>
          <a:p>
            <a:pPr lvl="1"/>
            <a:r>
              <a:rPr lang="en-US" sz="3200" dirty="0"/>
              <a:t>Studied the lives of healthy and creative people to develop his theory of personality </a:t>
            </a:r>
          </a:p>
          <a:p>
            <a:r>
              <a:rPr lang="en-US" sz="3200" b="1" dirty="0"/>
              <a:t>Maslow</a:t>
            </a:r>
            <a:r>
              <a:rPr lang="fr-FR" altLang="ja-JP" sz="3200" b="1" dirty="0"/>
              <a:t>'</a:t>
            </a:r>
            <a:r>
              <a:rPr lang="en-US" altLang="ja-JP" sz="3200" b="1" dirty="0"/>
              <a:t>s hierarchy of needs</a:t>
            </a:r>
          </a:p>
          <a:p>
            <a:pPr lvl="1"/>
            <a:r>
              <a:rPr lang="en-US" altLang="ja-JP" sz="3200" dirty="0"/>
              <a:t>Hierarchal arrangement of the innate needs that motivate our </a:t>
            </a:r>
            <a:r>
              <a:rPr lang="en-US" altLang="ja-JP" sz="3200" dirty="0" err="1"/>
              <a:t>behaviour</a:t>
            </a:r>
            <a:endParaRPr lang="en-US" altLang="ja-JP" sz="3200" dirty="0"/>
          </a:p>
        </p:txBody>
      </p:sp>
      <p:pic>
        <p:nvPicPr>
          <p:cNvPr id="6" name="Picture 2" descr="Griggs4e_8UN08.jpg"/>
          <p:cNvPicPr>
            <a:picLocks noChangeAspect="1"/>
          </p:cNvPicPr>
          <p:nvPr/>
        </p:nvPicPr>
        <p:blipFill rotWithShape="1">
          <a:blip r:embed="rId2">
            <a:extLst>
              <a:ext uri="{28A0092B-C50C-407E-A947-70E740481C1C}">
                <a14:useLocalDpi xmlns:a14="http://schemas.microsoft.com/office/drawing/2010/main" val="0"/>
              </a:ext>
            </a:extLst>
          </a:blip>
          <a:srcRect b="7392"/>
          <a:stretch/>
        </p:blipFill>
        <p:spPr bwMode="auto">
          <a:xfrm>
            <a:off x="7363968" y="1161606"/>
            <a:ext cx="4651248" cy="498829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04419223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226">
                                            <p:txEl>
                                              <p:pRg st="0" end="0"/>
                                            </p:txEl>
                                          </p:spTgt>
                                        </p:tgtEl>
                                        <p:attrNameLst>
                                          <p:attrName>style.visibility</p:attrName>
                                        </p:attrNameLst>
                                      </p:cBhvr>
                                      <p:to>
                                        <p:strVal val="visible"/>
                                      </p:to>
                                    </p:set>
                                    <p:animEffect transition="in" filter="fade">
                                      <p:cBhvr>
                                        <p:cTn id="12" dur="500"/>
                                        <p:tgtEl>
                                          <p:spTgt spid="5222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2226">
                                            <p:txEl>
                                              <p:pRg st="1" end="1"/>
                                            </p:txEl>
                                          </p:spTgt>
                                        </p:tgtEl>
                                        <p:attrNameLst>
                                          <p:attrName>style.visibility</p:attrName>
                                        </p:attrNameLst>
                                      </p:cBhvr>
                                      <p:to>
                                        <p:strVal val="visible"/>
                                      </p:to>
                                    </p:set>
                                    <p:animEffect transition="in" filter="fade">
                                      <p:cBhvr>
                                        <p:cTn id="17" dur="500"/>
                                        <p:tgtEl>
                                          <p:spTgt spid="5222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2226">
                                            <p:txEl>
                                              <p:pRg st="2" end="2"/>
                                            </p:txEl>
                                          </p:spTgt>
                                        </p:tgtEl>
                                        <p:attrNameLst>
                                          <p:attrName>style.visibility</p:attrName>
                                        </p:attrNameLst>
                                      </p:cBhvr>
                                      <p:to>
                                        <p:strVal val="visible"/>
                                      </p:to>
                                    </p:set>
                                    <p:animEffect transition="in" filter="fade">
                                      <p:cBhvr>
                                        <p:cTn id="22" dur="500"/>
                                        <p:tgtEl>
                                          <p:spTgt spid="5222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2226">
                                            <p:txEl>
                                              <p:pRg st="3" end="3"/>
                                            </p:txEl>
                                          </p:spTgt>
                                        </p:tgtEl>
                                        <p:attrNameLst>
                                          <p:attrName>style.visibility</p:attrName>
                                        </p:attrNameLst>
                                      </p:cBhvr>
                                      <p:to>
                                        <p:strVal val="visible"/>
                                      </p:to>
                                    </p:set>
                                    <p:animEffect transition="in" filter="fade">
                                      <p:cBhvr>
                                        <p:cTn id="27" dur="500"/>
                                        <p:tgtEl>
                                          <p:spTgt spid="5222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2226">
                                            <p:txEl>
                                              <p:pRg st="4" end="4"/>
                                            </p:txEl>
                                          </p:spTgt>
                                        </p:tgtEl>
                                        <p:attrNameLst>
                                          <p:attrName>style.visibility</p:attrName>
                                        </p:attrNameLst>
                                      </p:cBhvr>
                                      <p:to>
                                        <p:strVal val="visible"/>
                                      </p:to>
                                    </p:set>
                                    <p:animEffect transition="in" filter="fade">
                                      <p:cBhvr>
                                        <p:cTn id="32" dur="500"/>
                                        <p:tgtEl>
                                          <p:spTgt spid="5222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3"/>
          <p:cNvSpPr>
            <a:spLocks noGrp="1" noChangeArrowheads="1"/>
          </p:cNvSpPr>
          <p:nvPr>
            <p:ph type="title"/>
          </p:nvPr>
        </p:nvSpPr>
        <p:spPr>
          <a:xfrm>
            <a:off x="609600" y="122238"/>
            <a:ext cx="3621024" cy="6168834"/>
          </a:xfrm>
        </p:spPr>
        <p:txBody>
          <a:bodyPr>
            <a:normAutofit/>
          </a:bodyPr>
          <a:lstStyle/>
          <a:p>
            <a:r>
              <a:rPr lang="en-US" sz="5400" dirty="0"/>
              <a:t>Maslow</a:t>
            </a:r>
            <a:r>
              <a:rPr lang="fr-FR" altLang="ja-JP" sz="5400" dirty="0"/>
              <a:t>'</a:t>
            </a:r>
            <a:r>
              <a:rPr lang="en-US" altLang="ja-JP" sz="5400" dirty="0"/>
              <a:t>s Hierarchy of Needs</a:t>
            </a:r>
            <a:endParaRPr lang="en-US" sz="5400" dirty="0"/>
          </a:p>
        </p:txBody>
      </p:sp>
      <p:pic>
        <p:nvPicPr>
          <p:cNvPr id="3" name="Picture 2" descr="Screen Shot 2013-11-04 at 1.13.31 PM.png"/>
          <p:cNvPicPr>
            <a:picLocks noChangeAspect="1"/>
          </p:cNvPicPr>
          <p:nvPr/>
        </p:nvPicPr>
        <p:blipFill>
          <a:blip r:embed="rId3">
            <a:extLst>
              <a:ext uri="{BEBA8EAE-BF5A-486C-A8C5-ECC9F3942E4B}">
                <a14:imgProps xmlns:a14="http://schemas.microsoft.com/office/drawing/2010/main">
                  <a14:imgLayer r:embed="rId4">
                    <a14:imgEffect>
                      <a14:backgroundRemoval t="3387" b="99355" l="943" r="98467"/>
                    </a14:imgEffect>
                  </a14:imgLayer>
                </a14:imgProps>
              </a:ext>
              <a:ext uri="{28A0092B-C50C-407E-A947-70E740481C1C}">
                <a14:useLocalDpi xmlns:a14="http://schemas.microsoft.com/office/drawing/2010/main" val="0"/>
              </a:ext>
            </a:extLst>
          </a:blip>
          <a:stretch>
            <a:fillRect/>
          </a:stretch>
        </p:blipFill>
        <p:spPr>
          <a:xfrm>
            <a:off x="3137714" y="122238"/>
            <a:ext cx="9212782" cy="6735762"/>
          </a:xfrm>
          <a:prstGeom prst="rect">
            <a:avLst/>
          </a:prstGeom>
        </p:spPr>
      </p:pic>
      <p:sp>
        <p:nvSpPr>
          <p:cNvPr id="2" name="Rectangle 1"/>
          <p:cNvSpPr/>
          <p:nvPr/>
        </p:nvSpPr>
        <p:spPr bwMode="auto">
          <a:xfrm>
            <a:off x="4925568" y="354787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5" name="Rectangle 4"/>
          <p:cNvSpPr/>
          <p:nvPr/>
        </p:nvSpPr>
        <p:spPr bwMode="auto">
          <a:xfrm>
            <a:off x="4925568" y="464515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4925568" y="5742432"/>
            <a:ext cx="5949696" cy="10972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5565648" y="1901952"/>
            <a:ext cx="4541520" cy="15240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6193536" y="377952"/>
            <a:ext cx="3255264" cy="13167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1382443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
                                        </p:tgtEl>
                                      </p:cBhvr>
                                    </p:animEffect>
                                    <p:anim calcmode="lin" valueType="num">
                                      <p:cBhvr>
                                        <p:cTn id="2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
                                        </p:tgtEl>
                                        <p:attrNameLst>
                                          <p:attrName>ppt_h</p:attrName>
                                        </p:attrNameLst>
                                      </p:cBhvr>
                                      <p:tavLst>
                                        <p:tav tm="0">
                                          <p:val>
                                            <p:strVal val="ppt_h"/>
                                          </p:val>
                                        </p:tav>
                                        <p:tav tm="100000">
                                          <p:val>
                                            <p:strVal val="ppt_h"/>
                                          </p:val>
                                        </p:tav>
                                      </p:tavLst>
                                    </p:anim>
                                    <p:set>
                                      <p:cBhvr>
                                        <p:cTn id="23" dur="1" fill="hold">
                                          <p:stCondLst>
                                            <p:cond delay="1999"/>
                                          </p:stCondLst>
                                        </p:cTn>
                                        <p:tgtEl>
                                          <p:spTgt spid="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7"/>
                                        </p:tgtEl>
                                      </p:cBhvr>
                                    </p:animEffect>
                                    <p:anim calcmode="lin" valueType="num">
                                      <p:cBhvr>
                                        <p:cTn id="28"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7"/>
                                        </p:tgtEl>
                                        <p:attrNameLst>
                                          <p:attrName>ppt_h</p:attrName>
                                        </p:attrNameLst>
                                      </p:cBhvr>
                                      <p:tavLst>
                                        <p:tav tm="0">
                                          <p:val>
                                            <p:strVal val="ppt_h"/>
                                          </p:val>
                                        </p:tav>
                                        <p:tav tm="100000">
                                          <p:val>
                                            <p:strVal val="ppt_h"/>
                                          </p:val>
                                        </p:tav>
                                      </p:tavLst>
                                    </p:anim>
                                    <p:set>
                                      <p:cBhvr>
                                        <p:cTn id="30" dur="1" fill="hold">
                                          <p:stCondLst>
                                            <p:cond delay="19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8"/>
                                        </p:tgtEl>
                                      </p:cBhvr>
                                    </p:animEffect>
                                    <p:anim calcmode="lin" valueType="num">
                                      <p:cBhvr>
                                        <p:cTn id="3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8"/>
                                        </p:tgtEl>
                                        <p:attrNameLst>
                                          <p:attrName>ppt_h</p:attrName>
                                        </p:attrNameLst>
                                      </p:cBhvr>
                                      <p:tavLst>
                                        <p:tav tm="0">
                                          <p:val>
                                            <p:strVal val="ppt_h"/>
                                          </p:val>
                                        </p:tav>
                                        <p:tav tm="100000">
                                          <p:val>
                                            <p:strVal val="ppt_h"/>
                                          </p:val>
                                        </p:tav>
                                      </p:tavLst>
                                    </p:anim>
                                    <p:set>
                                      <p:cBhvr>
                                        <p:cTn id="37"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normAutofit/>
          </a:bodyPr>
          <a:lstStyle/>
          <a:p>
            <a:r>
              <a:rPr lang="en-US" sz="4000" dirty="0"/>
              <a:t>Self-Actualization: Maslow</a:t>
            </a:r>
          </a:p>
        </p:txBody>
      </p:sp>
      <p:sp>
        <p:nvSpPr>
          <p:cNvPr id="54274" name="Rectangle 3"/>
          <p:cNvSpPr>
            <a:spLocks noGrp="1" noChangeArrowheads="1"/>
          </p:cNvSpPr>
          <p:nvPr>
            <p:ph idx="1"/>
          </p:nvPr>
        </p:nvSpPr>
        <p:spPr>
          <a:xfrm>
            <a:off x="609600" y="1417638"/>
            <a:ext cx="11058144" cy="4830763"/>
          </a:xfrm>
        </p:spPr>
        <p:txBody>
          <a:bodyPr>
            <a:noAutofit/>
          </a:bodyPr>
          <a:lstStyle/>
          <a:p>
            <a:r>
              <a:rPr lang="en-US" sz="3200" b="1" dirty="0"/>
              <a:t>Characteristics of self-actualized people </a:t>
            </a:r>
          </a:p>
          <a:p>
            <a:pPr lvl="1"/>
            <a:r>
              <a:rPr lang="en-US" sz="3200" dirty="0"/>
              <a:t>Accepting themselves, others, and the nature of the world for what they are</a:t>
            </a:r>
          </a:p>
          <a:p>
            <a:pPr lvl="1"/>
            <a:r>
              <a:rPr lang="en-US" sz="3200" dirty="0"/>
              <a:t>Having a need for privacy and only a few close, emotional relationships</a:t>
            </a:r>
          </a:p>
          <a:p>
            <a:pPr lvl="1"/>
            <a:r>
              <a:rPr lang="en-US" sz="3200" dirty="0"/>
              <a:t>Being autonomous and independent, democratic, and very creative</a:t>
            </a:r>
          </a:p>
          <a:p>
            <a:pPr lvl="1"/>
            <a:r>
              <a:rPr lang="en-US" sz="3200" dirty="0"/>
              <a:t>Having peak experiences, which are experiences of deep insight in which they experience whatever they are doing as fully as possible </a:t>
            </a:r>
          </a:p>
        </p:txBody>
      </p:sp>
    </p:spTree>
    <p:extLst>
      <p:ext uri="{BB962C8B-B14F-4D97-AF65-F5344CB8AC3E}">
        <p14:creationId xmlns:p14="http://schemas.microsoft.com/office/powerpoint/2010/main" val="36648308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4274">
                                            <p:txEl>
                                              <p:pRg st="0" end="0"/>
                                            </p:txEl>
                                          </p:spTgt>
                                        </p:tgtEl>
                                        <p:attrNameLst>
                                          <p:attrName>style.visibility</p:attrName>
                                        </p:attrNameLst>
                                      </p:cBhvr>
                                      <p:to>
                                        <p:strVal val="visible"/>
                                      </p:to>
                                    </p:set>
                                    <p:animEffect transition="in" filter="fade">
                                      <p:cBhvr>
                                        <p:cTn id="7" dur="500"/>
                                        <p:tgtEl>
                                          <p:spTgt spid="5427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4274">
                                            <p:txEl>
                                              <p:pRg st="1" end="1"/>
                                            </p:txEl>
                                          </p:spTgt>
                                        </p:tgtEl>
                                        <p:attrNameLst>
                                          <p:attrName>style.visibility</p:attrName>
                                        </p:attrNameLst>
                                      </p:cBhvr>
                                      <p:to>
                                        <p:strVal val="visible"/>
                                      </p:to>
                                    </p:set>
                                    <p:animEffect transition="in" filter="fade">
                                      <p:cBhvr>
                                        <p:cTn id="12" dur="500"/>
                                        <p:tgtEl>
                                          <p:spTgt spid="5427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274">
                                            <p:txEl>
                                              <p:pRg st="2" end="2"/>
                                            </p:txEl>
                                          </p:spTgt>
                                        </p:tgtEl>
                                        <p:attrNameLst>
                                          <p:attrName>style.visibility</p:attrName>
                                        </p:attrNameLst>
                                      </p:cBhvr>
                                      <p:to>
                                        <p:strVal val="visible"/>
                                      </p:to>
                                    </p:set>
                                    <p:animEffect transition="in" filter="fade">
                                      <p:cBhvr>
                                        <p:cTn id="17" dur="500"/>
                                        <p:tgtEl>
                                          <p:spTgt spid="5427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4274">
                                            <p:txEl>
                                              <p:pRg st="3" end="3"/>
                                            </p:txEl>
                                          </p:spTgt>
                                        </p:tgtEl>
                                        <p:attrNameLst>
                                          <p:attrName>style.visibility</p:attrName>
                                        </p:attrNameLst>
                                      </p:cBhvr>
                                      <p:to>
                                        <p:strVal val="visible"/>
                                      </p:to>
                                    </p:set>
                                    <p:animEffect transition="in" filter="fade">
                                      <p:cBhvr>
                                        <p:cTn id="22" dur="500"/>
                                        <p:tgtEl>
                                          <p:spTgt spid="5427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4274">
                                            <p:txEl>
                                              <p:pRg st="4" end="4"/>
                                            </p:txEl>
                                          </p:spTgt>
                                        </p:tgtEl>
                                        <p:attrNameLst>
                                          <p:attrName>style.visibility</p:attrName>
                                        </p:attrNameLst>
                                      </p:cBhvr>
                                      <p:to>
                                        <p:strVal val="visible"/>
                                      </p:to>
                                    </p:set>
                                    <p:animEffect transition="in" filter="fade">
                                      <p:cBhvr>
                                        <p:cTn id="27" dur="500"/>
                                        <p:tgtEl>
                                          <p:spTgt spid="5427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838200" y="1"/>
            <a:ext cx="10515600" cy="1172726"/>
          </a:xfrm>
        </p:spPr>
        <p:txBody>
          <a:bodyPr>
            <a:normAutofit/>
          </a:bodyPr>
          <a:lstStyle/>
          <a:p>
            <a:r>
              <a:rPr lang="en-US" sz="5400" dirty="0"/>
              <a:t>Evaluation of Maslow</a:t>
            </a:r>
            <a:r>
              <a:rPr lang="fr-FR" sz="5400" dirty="0"/>
              <a:t>'</a:t>
            </a:r>
            <a:r>
              <a:rPr lang="en-US" sz="5400" dirty="0"/>
              <a:t>s Theory</a:t>
            </a:r>
          </a:p>
        </p:txBody>
      </p:sp>
      <p:sp>
        <p:nvSpPr>
          <p:cNvPr id="55298" name="Rectangle 3"/>
          <p:cNvSpPr>
            <a:spLocks noGrp="1" noChangeArrowheads="1"/>
          </p:cNvSpPr>
          <p:nvPr>
            <p:ph idx="1"/>
          </p:nvPr>
        </p:nvSpPr>
        <p:spPr>
          <a:xfrm>
            <a:off x="304800" y="1438848"/>
            <a:ext cx="4812056" cy="4529137"/>
          </a:xfrm>
        </p:spPr>
        <p:txBody>
          <a:bodyPr>
            <a:noAutofit/>
          </a:bodyPr>
          <a:lstStyle/>
          <a:p>
            <a:r>
              <a:rPr lang="en-US" sz="3200" b="1" dirty="0"/>
              <a:t>Maslow’s hierarchy of needs</a:t>
            </a:r>
          </a:p>
          <a:p>
            <a:pPr lvl="1"/>
            <a:r>
              <a:rPr lang="en-US" sz="3200" dirty="0"/>
              <a:t>Criticized for being based on non-empirical, vague studies of a small number of people that were subjectively selected as self-actualized </a:t>
            </a:r>
          </a:p>
        </p:txBody>
      </p:sp>
      <p:sp>
        <p:nvSpPr>
          <p:cNvPr id="2" name="Rectangle 1"/>
          <p:cNvSpPr/>
          <p:nvPr/>
        </p:nvSpPr>
        <p:spPr bwMode="auto">
          <a:xfrm>
            <a:off x="5223641" y="1172726"/>
            <a:ext cx="6674069" cy="1093076"/>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Studied people he felt were ‘self-actualised’</a:t>
            </a:r>
          </a:p>
        </p:txBody>
      </p:sp>
      <p:sp>
        <p:nvSpPr>
          <p:cNvPr id="3" name="Rectangle 2"/>
          <p:cNvSpPr/>
          <p:nvPr/>
        </p:nvSpPr>
        <p:spPr bwMode="auto">
          <a:xfrm>
            <a:off x="5223641" y="2468125"/>
            <a:ext cx="6674069" cy="1893667"/>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These included living subjects</a:t>
            </a:r>
            <a:r>
              <a:rPr kumimoji="0" lang="en-GB" sz="2800" b="0" i="0" u="none" strike="noStrike" cap="none" normalizeH="0" dirty="0">
                <a:ln>
                  <a:noFill/>
                </a:ln>
                <a:solidFill>
                  <a:srgbClr val="000000"/>
                </a:solidFill>
                <a:effectLst/>
                <a:latin typeface="Arial" charset="0"/>
                <a:ea typeface="ＭＳ Ｐゴシック" charset="0"/>
              </a:rPr>
              <a:t> like Albert Einstein and Eleanor Roosevelt along with historical figures like Thomas Jefferson and Abraham Lincoln</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
        <p:nvSpPr>
          <p:cNvPr id="4" name="Rectangle 3"/>
          <p:cNvSpPr/>
          <p:nvPr/>
        </p:nvSpPr>
        <p:spPr bwMode="auto">
          <a:xfrm>
            <a:off x="5223641" y="4671849"/>
            <a:ext cx="6674069" cy="1576552"/>
          </a:xfrm>
          <a:prstGeom prst="rect">
            <a:avLst/>
          </a:prstGeom>
          <a:solidFill>
            <a:srgbClr val="FFFF00"/>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2800" b="0" i="0" u="none" strike="noStrike" cap="none" normalizeH="0" baseline="0" dirty="0">
                <a:ln>
                  <a:noFill/>
                </a:ln>
                <a:solidFill>
                  <a:srgbClr val="000000"/>
                </a:solidFill>
                <a:effectLst/>
                <a:latin typeface="Arial" charset="0"/>
                <a:ea typeface="ＭＳ Ｐゴシック" charset="0"/>
              </a:rPr>
              <a:t>His</a:t>
            </a:r>
            <a:r>
              <a:rPr kumimoji="0" lang="en-GB" sz="2800" b="0" i="0" u="none" strike="noStrike" cap="none" normalizeH="0" dirty="0">
                <a:ln>
                  <a:noFill/>
                </a:ln>
                <a:solidFill>
                  <a:srgbClr val="000000"/>
                </a:solidFill>
                <a:effectLst/>
                <a:latin typeface="Arial" charset="0"/>
                <a:ea typeface="ＭＳ Ｐゴシック" charset="0"/>
              </a:rPr>
              <a:t> approach popularised the humanistic movement – human potential and the positive side of humankind</a:t>
            </a:r>
            <a:endParaRPr kumimoji="0" lang="en-GB" sz="2800" b="0" i="0" u="none" strike="noStrike" cap="none" normalizeH="0" baseline="0" dirty="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41984711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highest level of personal well-being?</a:t>
            </a:r>
          </a:p>
        </p:txBody>
      </p:sp>
      <p:sp>
        <p:nvSpPr>
          <p:cNvPr id="3" name="Content Placeholder 2"/>
          <p:cNvSpPr>
            <a:spLocks noGrp="1"/>
          </p:cNvSpPr>
          <p:nvPr>
            <p:ph idx="1"/>
          </p:nvPr>
        </p:nvSpPr>
        <p:spPr>
          <a:xfrm>
            <a:off x="567558" y="1690688"/>
            <a:ext cx="11056883" cy="4830763"/>
          </a:xfrm>
        </p:spPr>
        <p:txBody>
          <a:bodyPr>
            <a:normAutofit/>
          </a:bodyPr>
          <a:lstStyle/>
          <a:p>
            <a:r>
              <a:rPr lang="en-GB" sz="3200" dirty="0"/>
              <a:t>In ancient Greece, </a:t>
            </a:r>
            <a:r>
              <a:rPr lang="en-GB" sz="3200" b="1" dirty="0" err="1"/>
              <a:t>Eudaimonia</a:t>
            </a:r>
            <a:r>
              <a:rPr lang="en-GB" sz="3200" dirty="0"/>
              <a:t> – personal well-being, a deep sense of human flourishing, highest goal</a:t>
            </a:r>
          </a:p>
          <a:p>
            <a:r>
              <a:rPr lang="en-GB" sz="3200" dirty="0"/>
              <a:t>Not transitory, passing, temporary but an overarching state of well-being which persists over time</a:t>
            </a:r>
          </a:p>
          <a:p>
            <a:r>
              <a:rPr lang="en-GB" sz="3200" b="1" dirty="0"/>
              <a:t>Nirvana</a:t>
            </a:r>
            <a:r>
              <a:rPr lang="en-GB" sz="3200" dirty="0"/>
              <a:t> in Buddhism as the perfect state, of quietude, of a higher order of existence … the fires of rebirth keep the life cycle going. When we calm the flames we have arrived at a complete and perfect level of existence, free from the cycle of birth, life and death</a:t>
            </a:r>
          </a:p>
        </p:txBody>
      </p:sp>
    </p:spTree>
    <p:extLst>
      <p:ext uri="{BB962C8B-B14F-4D97-AF65-F5344CB8AC3E}">
        <p14:creationId xmlns:p14="http://schemas.microsoft.com/office/powerpoint/2010/main" val="34362744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02536" y="-8243"/>
            <a:ext cx="9153143" cy="6864858"/>
          </a:xfrm>
          <a:prstGeom prst="rect">
            <a:avLst/>
          </a:prstGeom>
        </p:spPr>
      </p:pic>
      <p:sp>
        <p:nvSpPr>
          <p:cNvPr id="5" name="TextBox 4"/>
          <p:cNvSpPr txBox="1"/>
          <p:nvPr/>
        </p:nvSpPr>
        <p:spPr>
          <a:xfrm>
            <a:off x="8542067" y="2529520"/>
            <a:ext cx="903685" cy="584775"/>
          </a:xfrm>
          <a:prstGeom prst="rect">
            <a:avLst/>
          </a:prstGeom>
          <a:noFill/>
        </p:spPr>
        <p:txBody>
          <a:bodyPr wrap="square" rtlCol="0">
            <a:spAutoFit/>
          </a:bodyPr>
          <a:lstStyle/>
          <a:p>
            <a:r>
              <a:rPr lang="en-GB" sz="3200" b="1" dirty="0">
                <a:solidFill>
                  <a:prstClr val="white"/>
                </a:solidFill>
              </a:rPr>
              <a:t>Id</a:t>
            </a:r>
          </a:p>
        </p:txBody>
      </p:sp>
      <p:sp>
        <p:nvSpPr>
          <p:cNvPr id="6" name="TextBox 5"/>
          <p:cNvSpPr txBox="1"/>
          <p:nvPr/>
        </p:nvSpPr>
        <p:spPr>
          <a:xfrm>
            <a:off x="6197968" y="1209471"/>
            <a:ext cx="1309256" cy="584775"/>
          </a:xfrm>
          <a:prstGeom prst="rect">
            <a:avLst/>
          </a:prstGeom>
          <a:noFill/>
        </p:spPr>
        <p:txBody>
          <a:bodyPr wrap="square" rtlCol="0">
            <a:spAutoFit/>
          </a:bodyPr>
          <a:lstStyle/>
          <a:p>
            <a:r>
              <a:rPr lang="en-GB" sz="3200" b="1" dirty="0">
                <a:solidFill>
                  <a:prstClr val="white"/>
                </a:solidFill>
              </a:rPr>
              <a:t>Ego</a:t>
            </a:r>
          </a:p>
        </p:txBody>
      </p:sp>
      <p:sp>
        <p:nvSpPr>
          <p:cNvPr id="7" name="TextBox 6"/>
          <p:cNvSpPr txBox="1"/>
          <p:nvPr/>
        </p:nvSpPr>
        <p:spPr>
          <a:xfrm>
            <a:off x="2645664" y="2529520"/>
            <a:ext cx="2548914" cy="584775"/>
          </a:xfrm>
          <a:prstGeom prst="rect">
            <a:avLst/>
          </a:prstGeom>
          <a:noFill/>
        </p:spPr>
        <p:txBody>
          <a:bodyPr wrap="square" rtlCol="0">
            <a:spAutoFit/>
          </a:bodyPr>
          <a:lstStyle/>
          <a:p>
            <a:r>
              <a:rPr lang="en-GB" sz="3200" b="1" dirty="0">
                <a:solidFill>
                  <a:prstClr val="white"/>
                </a:solidFill>
              </a:rPr>
              <a:t>Superego</a:t>
            </a:r>
          </a:p>
        </p:txBody>
      </p:sp>
      <p:sp>
        <p:nvSpPr>
          <p:cNvPr id="2" name="Slide Number Placeholder 1"/>
          <p:cNvSpPr>
            <a:spLocks noGrp="1"/>
          </p:cNvSpPr>
          <p:nvPr>
            <p:ph type="sldNum" sz="quarter" idx="12"/>
          </p:nvPr>
        </p:nvSpPr>
        <p:spPr>
          <a:xfrm>
            <a:off x="9448800" y="6356350"/>
            <a:ext cx="2743200" cy="365125"/>
          </a:xfrm>
          <a:prstGeom prst="rect">
            <a:avLst/>
          </a:prstGeom>
        </p:spPr>
        <p:txBody>
          <a:bodyPr/>
          <a:lstStyle/>
          <a:p>
            <a:fld id="{160757F8-C851-43C4-AAE3-0AEE253EEF8A}"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38070431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Image result for carl rog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12580" y="-92240"/>
            <a:ext cx="8559774" cy="6954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897423"/>
      </p:ext>
    </p:extLst>
  </p:cSld>
  <p:clrMapOvr>
    <a:masterClrMapping/>
  </p:clrMapOvr>
  <p:transition spd="med">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216309" y="38202"/>
            <a:ext cx="11137491" cy="1325563"/>
          </a:xfrm>
        </p:spPr>
        <p:txBody>
          <a:bodyPr>
            <a:normAutofit/>
          </a:bodyPr>
          <a:lstStyle/>
          <a:p>
            <a:r>
              <a:rPr lang="en-US" sz="6000"/>
              <a:t>Roger</a:t>
            </a:r>
            <a:r>
              <a:rPr lang="en-US" altLang="ja-JP" sz="6000"/>
              <a:t>s’ </a:t>
            </a:r>
            <a:r>
              <a:rPr lang="en-US" altLang="ja-JP" sz="6000" dirty="0"/>
              <a:t>Self Theory</a:t>
            </a:r>
            <a:endParaRPr lang="en-US" sz="6000" dirty="0"/>
          </a:p>
        </p:txBody>
      </p:sp>
      <p:sp>
        <p:nvSpPr>
          <p:cNvPr id="56322" name="Rectangle 3"/>
          <p:cNvSpPr>
            <a:spLocks noGrp="1" noChangeArrowheads="1"/>
          </p:cNvSpPr>
          <p:nvPr>
            <p:ph sz="half" idx="1"/>
          </p:nvPr>
        </p:nvSpPr>
        <p:spPr>
          <a:xfrm>
            <a:off x="216309" y="1712913"/>
            <a:ext cx="6379564" cy="4757737"/>
          </a:xfrm>
        </p:spPr>
        <p:txBody>
          <a:bodyPr>
            <a:noAutofit/>
          </a:bodyPr>
          <a:lstStyle/>
          <a:p>
            <a:r>
              <a:rPr lang="en-US" sz="3200" b="1" dirty="0"/>
              <a:t>Carl Rogers (1902 – 1987)</a:t>
            </a:r>
          </a:p>
          <a:p>
            <a:pPr lvl="1"/>
            <a:r>
              <a:rPr lang="en-US" sz="3200" dirty="0"/>
              <a:t>Was a client-centered therapist who dealt with young, bright college students with adjustment problems</a:t>
            </a:r>
          </a:p>
          <a:p>
            <a:pPr lvl="1"/>
            <a:r>
              <a:rPr lang="en-US" sz="3200" dirty="0"/>
              <a:t>Emphasized </a:t>
            </a:r>
            <a:r>
              <a:rPr lang="en-US" sz="3200" b="1" dirty="0"/>
              <a:t>self-actualization</a:t>
            </a:r>
          </a:p>
          <a:p>
            <a:pPr lvl="1"/>
            <a:r>
              <a:rPr lang="en-US" sz="3200" dirty="0"/>
              <a:t>Believed that people have a strong need for </a:t>
            </a:r>
            <a:r>
              <a:rPr lang="en-US" sz="3200" b="1" dirty="0"/>
              <a:t>positive regard </a:t>
            </a:r>
            <a:r>
              <a:rPr lang="en-US" sz="3200" dirty="0"/>
              <a:t>in order to become fully-functioning</a:t>
            </a:r>
          </a:p>
        </p:txBody>
      </p:sp>
      <p:pic>
        <p:nvPicPr>
          <p:cNvPr id="6" name="Picture 2" descr="Griggs4e_8UN09.jpg"/>
          <p:cNvPicPr>
            <a:picLocks noChangeAspect="1"/>
          </p:cNvPicPr>
          <p:nvPr/>
        </p:nvPicPr>
        <p:blipFill rotWithShape="1">
          <a:blip r:embed="rId3">
            <a:extLst>
              <a:ext uri="{28A0092B-C50C-407E-A947-70E740481C1C}">
                <a14:useLocalDpi xmlns:a14="http://schemas.microsoft.com/office/drawing/2010/main" val="0"/>
              </a:ext>
            </a:extLst>
          </a:blip>
          <a:srcRect b="7280"/>
          <a:stretch/>
        </p:blipFill>
        <p:spPr bwMode="auto">
          <a:xfrm>
            <a:off x="6595873" y="122237"/>
            <a:ext cx="5596127" cy="66975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6617119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56322">
                                            <p:txEl>
                                              <p:pRg st="0" end="0"/>
                                            </p:txEl>
                                          </p:spTgt>
                                        </p:tgtEl>
                                        <p:attrNameLst>
                                          <p:attrName>style.visibility</p:attrName>
                                        </p:attrNameLst>
                                      </p:cBhvr>
                                      <p:to>
                                        <p:strVal val="visible"/>
                                      </p:to>
                                    </p:set>
                                    <p:animEffect transition="in" filter="fade">
                                      <p:cBhvr>
                                        <p:cTn id="14" dur="500"/>
                                        <p:tgtEl>
                                          <p:spTgt spid="5632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6322">
                                            <p:txEl>
                                              <p:pRg st="1" end="1"/>
                                            </p:txEl>
                                          </p:spTgt>
                                        </p:tgtEl>
                                        <p:attrNameLst>
                                          <p:attrName>style.visibility</p:attrName>
                                        </p:attrNameLst>
                                      </p:cBhvr>
                                      <p:to>
                                        <p:strVal val="visible"/>
                                      </p:to>
                                    </p:set>
                                    <p:animEffect transition="in" filter="fade">
                                      <p:cBhvr>
                                        <p:cTn id="19" dur="500"/>
                                        <p:tgtEl>
                                          <p:spTgt spid="56322">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6322">
                                            <p:txEl>
                                              <p:pRg st="2" end="2"/>
                                            </p:txEl>
                                          </p:spTgt>
                                        </p:tgtEl>
                                        <p:attrNameLst>
                                          <p:attrName>style.visibility</p:attrName>
                                        </p:attrNameLst>
                                      </p:cBhvr>
                                      <p:to>
                                        <p:strVal val="visible"/>
                                      </p:to>
                                    </p:set>
                                    <p:animEffect transition="in" filter="fade">
                                      <p:cBhvr>
                                        <p:cTn id="24" dur="500"/>
                                        <p:tgtEl>
                                          <p:spTgt spid="56322">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6322">
                                            <p:txEl>
                                              <p:pRg st="3" end="3"/>
                                            </p:txEl>
                                          </p:spTgt>
                                        </p:tgtEl>
                                        <p:attrNameLst>
                                          <p:attrName>style.visibility</p:attrName>
                                        </p:attrNameLst>
                                      </p:cBhvr>
                                      <p:to>
                                        <p:strVal val="visible"/>
                                      </p:to>
                                    </p:set>
                                    <p:animEffect transition="in" filter="fade">
                                      <p:cBhvr>
                                        <p:cTn id="29" dur="500"/>
                                        <p:tgtEl>
                                          <p:spTgt spid="563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7904480" y="85725"/>
            <a:ext cx="3667760" cy="197167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426720" y="640080"/>
            <a:ext cx="6685280" cy="5648960"/>
          </a:xfrm>
        </p:spPr>
        <p:txBody>
          <a:bodyPr>
            <a:normAutofit/>
          </a:bodyPr>
          <a:lstStyle/>
          <a:p>
            <a:pPr marL="0" indent="0">
              <a:buNone/>
            </a:pPr>
            <a:r>
              <a:rPr lang="en-US" sz="4800" b="1" dirty="0"/>
              <a:t>Conditions of worth</a:t>
            </a:r>
          </a:p>
          <a:p>
            <a:pPr marL="0" indent="0">
              <a:buNone/>
            </a:pPr>
            <a:endParaRPr lang="en-US" sz="3600" b="1" dirty="0"/>
          </a:p>
          <a:p>
            <a:pPr lvl="1"/>
            <a:r>
              <a:rPr lang="en-US" sz="3600" dirty="0"/>
              <a:t>These develop as parents set up </a:t>
            </a:r>
            <a:r>
              <a:rPr lang="en-US" sz="3600" dirty="0" err="1"/>
              <a:t>behaviours</a:t>
            </a:r>
            <a:r>
              <a:rPr lang="en-US" sz="3600" dirty="0"/>
              <a:t> and attitudes for which they would </a:t>
            </a:r>
            <a:r>
              <a:rPr lang="en-US" sz="3600" b="1" dirty="0"/>
              <a:t>give us positive regard</a:t>
            </a:r>
          </a:p>
          <a:p>
            <a:pPr lvl="1"/>
            <a:r>
              <a:rPr lang="en-US" sz="3600" dirty="0"/>
              <a:t>Contribute to a person</a:t>
            </a:r>
            <a:r>
              <a:rPr lang="fr-FR" sz="3600" dirty="0"/>
              <a:t>'</a:t>
            </a:r>
            <a:r>
              <a:rPr lang="en-US" sz="3600" dirty="0"/>
              <a:t>s development of a self-concept</a:t>
            </a:r>
          </a:p>
          <a:p>
            <a:pPr lvl="1"/>
            <a:r>
              <a:rPr lang="en-US" sz="3600" dirty="0"/>
              <a:t>Meeting conditions of worth continues throughout life</a:t>
            </a:r>
          </a:p>
        </p:txBody>
      </p:sp>
      <p:sp>
        <p:nvSpPr>
          <p:cNvPr id="5" name="Oval 4"/>
          <p:cNvSpPr/>
          <p:nvPr/>
        </p:nvSpPr>
        <p:spPr>
          <a:xfrm>
            <a:off x="7741920" y="2346960"/>
            <a:ext cx="3830320" cy="3606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How might parents do this?</a:t>
            </a:r>
          </a:p>
        </p:txBody>
      </p:sp>
    </p:spTree>
    <p:extLst>
      <p:ext uri="{BB962C8B-B14F-4D97-AF65-F5344CB8AC3E}">
        <p14:creationId xmlns:p14="http://schemas.microsoft.com/office/powerpoint/2010/main" val="40087681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2" end="2"/>
                                            </p:txEl>
                                          </p:spTgt>
                                        </p:tgtEl>
                                        <p:attrNameLst>
                                          <p:attrName>style.visibility</p:attrName>
                                        </p:attrNameLst>
                                      </p:cBhvr>
                                      <p:to>
                                        <p:strVal val="visible"/>
                                      </p:to>
                                    </p:set>
                                    <p:animEffect transition="in" filter="fade">
                                      <p:cBhvr>
                                        <p:cTn id="12" dur="500"/>
                                        <p:tgtEl>
                                          <p:spTgt spid="5837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3" end="3"/>
                                            </p:txEl>
                                          </p:spTgt>
                                        </p:tgtEl>
                                        <p:attrNameLst>
                                          <p:attrName>style.visibility</p:attrName>
                                        </p:attrNameLst>
                                      </p:cBhvr>
                                      <p:to>
                                        <p:strVal val="visible"/>
                                      </p:to>
                                    </p:set>
                                    <p:animEffect transition="in" filter="fade">
                                      <p:cBhvr>
                                        <p:cTn id="17" dur="500"/>
                                        <p:tgtEl>
                                          <p:spTgt spid="5837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8370">
                                            <p:txEl>
                                              <p:pRg st="4" end="4"/>
                                            </p:txEl>
                                          </p:spTgt>
                                        </p:tgtEl>
                                        <p:attrNameLst>
                                          <p:attrName>style.visibility</p:attrName>
                                        </p:attrNameLst>
                                      </p:cBhvr>
                                      <p:to>
                                        <p:strVal val="visible"/>
                                      </p:to>
                                    </p:set>
                                    <p:animEffect transition="in" filter="fade">
                                      <p:cBhvr>
                                        <p:cTn id="22" dur="500"/>
                                        <p:tgtEl>
                                          <p:spTgt spid="5837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heel(1)">
                                      <p:cBhvr>
                                        <p:cTn id="2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build="p"/>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518160" y="174308"/>
            <a:ext cx="8087360" cy="1255395"/>
          </a:xfrm>
        </p:spPr>
        <p:txBody>
          <a:bodyPr>
            <a:normAutofit/>
          </a:bodyPr>
          <a:lstStyle/>
          <a:p>
            <a:r>
              <a:rPr lang="en-US" sz="6000" dirty="0"/>
              <a:t>Roger</a:t>
            </a:r>
            <a:r>
              <a:rPr lang="fr-FR" altLang="ja-JP" sz="6000" dirty="0"/>
              <a:t>'</a:t>
            </a:r>
            <a:r>
              <a:rPr lang="en-US" altLang="ja-JP" sz="6000" dirty="0"/>
              <a:t>s Self Theory</a:t>
            </a:r>
            <a:endParaRPr lang="en-US" sz="6000" dirty="0"/>
          </a:p>
        </p:txBody>
      </p:sp>
      <p:sp>
        <p:nvSpPr>
          <p:cNvPr id="58370" name="Rectangle 3"/>
          <p:cNvSpPr>
            <a:spLocks noGrp="1" noChangeArrowheads="1"/>
          </p:cNvSpPr>
          <p:nvPr>
            <p:ph idx="1"/>
          </p:nvPr>
        </p:nvSpPr>
        <p:spPr>
          <a:xfrm>
            <a:off x="518160" y="1838960"/>
            <a:ext cx="6268720" cy="4643120"/>
          </a:xfrm>
        </p:spPr>
        <p:txBody>
          <a:bodyPr>
            <a:normAutofit/>
          </a:bodyPr>
          <a:lstStyle/>
          <a:p>
            <a:pPr marL="0" indent="0">
              <a:buNone/>
            </a:pPr>
            <a:r>
              <a:rPr lang="en-US" sz="4400" b="1" dirty="0"/>
              <a:t>Unconditional positive regard</a:t>
            </a:r>
          </a:p>
          <a:p>
            <a:pPr lvl="1"/>
            <a:r>
              <a:rPr lang="en-US" sz="3600" dirty="0"/>
              <a:t>Acceptance and approval </a:t>
            </a:r>
            <a:r>
              <a:rPr lang="en-US" sz="3600" b="1" dirty="0"/>
              <a:t>without conditions</a:t>
            </a:r>
          </a:p>
          <a:p>
            <a:pPr lvl="1"/>
            <a:r>
              <a:rPr lang="en-US" sz="3600" dirty="0"/>
              <a:t>Necessary for self-actualization </a:t>
            </a:r>
          </a:p>
        </p:txBody>
      </p:sp>
      <p:sp>
        <p:nvSpPr>
          <p:cNvPr id="2" name="Oval 1"/>
          <p:cNvSpPr/>
          <p:nvPr/>
        </p:nvSpPr>
        <p:spPr>
          <a:xfrm>
            <a:off x="7569200" y="601662"/>
            <a:ext cx="445008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Empathy</a:t>
            </a:r>
          </a:p>
        </p:txBody>
      </p:sp>
      <p:sp>
        <p:nvSpPr>
          <p:cNvPr id="5" name="Oval 4"/>
          <p:cNvSpPr/>
          <p:nvPr/>
        </p:nvSpPr>
        <p:spPr>
          <a:xfrm>
            <a:off x="5659120" y="4043680"/>
            <a:ext cx="4907280" cy="25196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Genuine respect for feelings</a:t>
            </a:r>
          </a:p>
        </p:txBody>
      </p:sp>
      <p:sp>
        <p:nvSpPr>
          <p:cNvPr id="6" name="Oval 5"/>
          <p:cNvSpPr/>
          <p:nvPr/>
        </p:nvSpPr>
        <p:spPr>
          <a:xfrm>
            <a:off x="6675120" y="2298383"/>
            <a:ext cx="4612640" cy="166401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prstClr val="white"/>
                </a:solidFill>
              </a:rPr>
              <a:t>Acceptance</a:t>
            </a:r>
          </a:p>
        </p:txBody>
      </p:sp>
    </p:spTree>
    <p:extLst>
      <p:ext uri="{BB962C8B-B14F-4D97-AF65-F5344CB8AC3E}">
        <p14:creationId xmlns:p14="http://schemas.microsoft.com/office/powerpoint/2010/main" val="5942600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8370">
                                            <p:txEl>
                                              <p:pRg st="0" end="0"/>
                                            </p:txEl>
                                          </p:spTgt>
                                        </p:tgtEl>
                                        <p:attrNameLst>
                                          <p:attrName>style.visibility</p:attrName>
                                        </p:attrNameLst>
                                      </p:cBhvr>
                                      <p:to>
                                        <p:strVal val="visible"/>
                                      </p:to>
                                    </p:set>
                                    <p:animEffect transition="in" filter="fade">
                                      <p:cBhvr>
                                        <p:cTn id="7" dur="500"/>
                                        <p:tgtEl>
                                          <p:spTgt spid="5837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8370">
                                            <p:txEl>
                                              <p:pRg st="1" end="1"/>
                                            </p:txEl>
                                          </p:spTgt>
                                        </p:tgtEl>
                                        <p:attrNameLst>
                                          <p:attrName>style.visibility</p:attrName>
                                        </p:attrNameLst>
                                      </p:cBhvr>
                                      <p:to>
                                        <p:strVal val="visible"/>
                                      </p:to>
                                    </p:set>
                                    <p:animEffect transition="in" filter="fade">
                                      <p:cBhvr>
                                        <p:cTn id="12" dur="500"/>
                                        <p:tgtEl>
                                          <p:spTgt spid="5837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8370">
                                            <p:txEl>
                                              <p:pRg st="2" end="2"/>
                                            </p:txEl>
                                          </p:spTgt>
                                        </p:tgtEl>
                                        <p:attrNameLst>
                                          <p:attrName>style.visibility</p:attrName>
                                        </p:attrNameLst>
                                      </p:cBhvr>
                                      <p:to>
                                        <p:strVal val="visible"/>
                                      </p:to>
                                    </p:set>
                                    <p:animEffect transition="in" filter="fade">
                                      <p:cBhvr>
                                        <p:cTn id="17" dur="500"/>
                                        <p:tgtEl>
                                          <p:spTgt spid="5837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wheel(1)">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heel(1)">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8974556"/>
              </p:ext>
            </p:extLst>
          </p:nvPr>
        </p:nvGraphicFramePr>
        <p:xfrm>
          <a:off x="1881051" y="1"/>
          <a:ext cx="10121763" cy="6695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5689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F0A667-86E9-421D-95A7-D0B5CAB1504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F1A7FEE-C4D5-41DE-B70D-A831266B1A87}"/>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C227CF7E-1383-4560-867C-BBAB8621C9A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E7699E47-CF54-4B94-8C6D-BD3FFAAF013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A8C0720B-81CA-429F-8544-06DDF2106EA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701107" y="812800"/>
            <a:ext cx="5490893" cy="5369948"/>
          </a:xfrm>
          <a:prstGeom prst="rect">
            <a:avLst/>
          </a:prstGeom>
        </p:spPr>
      </p:pic>
      <p:sp>
        <p:nvSpPr>
          <p:cNvPr id="5" name="Title 4"/>
          <p:cNvSpPr>
            <a:spLocks noGrp="1"/>
          </p:cNvSpPr>
          <p:nvPr>
            <p:ph type="title"/>
          </p:nvPr>
        </p:nvSpPr>
        <p:spPr>
          <a:xfrm>
            <a:off x="609600" y="122237"/>
            <a:ext cx="10972800" cy="1322249"/>
          </a:xfrm>
        </p:spPr>
        <p:txBody>
          <a:bodyPr>
            <a:normAutofit/>
          </a:bodyPr>
          <a:lstStyle/>
          <a:p>
            <a:r>
              <a:rPr lang="en-GB" sz="6000" dirty="0"/>
              <a:t>Rogers</a:t>
            </a:r>
          </a:p>
        </p:txBody>
      </p:sp>
      <p:sp>
        <p:nvSpPr>
          <p:cNvPr id="6" name="Content Placeholder 5"/>
          <p:cNvSpPr>
            <a:spLocks noGrp="1"/>
          </p:cNvSpPr>
          <p:nvPr>
            <p:ph idx="1"/>
          </p:nvPr>
        </p:nvSpPr>
        <p:spPr>
          <a:xfrm>
            <a:off x="463828" y="1342886"/>
            <a:ext cx="7125692" cy="5214731"/>
          </a:xfrm>
        </p:spPr>
        <p:txBody>
          <a:bodyPr>
            <a:noAutofit/>
          </a:bodyPr>
          <a:lstStyle/>
          <a:p>
            <a:r>
              <a:rPr lang="en-GB" sz="3600" dirty="0"/>
              <a:t>To grow as people, we need an environment where a number of key elements shape our living conditions: </a:t>
            </a:r>
          </a:p>
          <a:p>
            <a:pPr lvl="1"/>
            <a:r>
              <a:rPr lang="en-GB" sz="3600" b="1" dirty="0"/>
              <a:t>Genuineness</a:t>
            </a:r>
            <a:r>
              <a:rPr lang="en-GB" sz="3600" dirty="0"/>
              <a:t> (openness and self-disclosure)</a:t>
            </a:r>
          </a:p>
          <a:p>
            <a:pPr lvl="1"/>
            <a:r>
              <a:rPr lang="en-GB" sz="3600" b="1" dirty="0"/>
              <a:t>Acceptance</a:t>
            </a:r>
            <a:r>
              <a:rPr lang="en-GB" sz="3600" dirty="0"/>
              <a:t> (being seen with unconditional positive regard)</a:t>
            </a:r>
          </a:p>
          <a:p>
            <a:pPr lvl="1"/>
            <a:r>
              <a:rPr lang="en-GB" sz="3600" b="1" dirty="0"/>
              <a:t>Empathy</a:t>
            </a:r>
            <a:r>
              <a:rPr lang="en-GB" sz="3600" dirty="0"/>
              <a:t> (being listened to and understood)</a:t>
            </a:r>
          </a:p>
        </p:txBody>
      </p:sp>
    </p:spTree>
    <p:extLst>
      <p:ext uri="{BB962C8B-B14F-4D97-AF65-F5344CB8AC3E}">
        <p14:creationId xmlns:p14="http://schemas.microsoft.com/office/powerpoint/2010/main" val="269111755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1000"/>
                                        <p:tgtEl>
                                          <p:spTgt spid="6">
                                            <p:txEl>
                                              <p:pRg st="0" end="0"/>
                                            </p:txEl>
                                          </p:spTgt>
                                        </p:tgtEl>
                                      </p:cBhvr>
                                    </p:animEffect>
                                    <p:anim calcmode="lin" valueType="num">
                                      <p:cBhvr>
                                        <p:cTn id="13"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2" end="2"/>
                                            </p:txEl>
                                          </p:spTgt>
                                        </p:tgtEl>
                                        <p:attrNameLst>
                                          <p:attrName>style.visibility</p:attrName>
                                        </p:attrNameLst>
                                      </p:cBhvr>
                                      <p:to>
                                        <p:strVal val="visible"/>
                                      </p:to>
                                    </p:set>
                                    <p:anim calcmode="lin" valueType="num">
                                      <p:cBhvr additive="base">
                                        <p:cTn id="26"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00294" y="893378"/>
            <a:ext cx="11891705" cy="5202621"/>
          </a:xfrm>
          <a:prstGeom prst="rect">
            <a:avLst/>
          </a:prstGeom>
        </p:spPr>
      </p:pic>
      <p:sp>
        <p:nvSpPr>
          <p:cNvPr id="5" name="Title 4"/>
          <p:cNvSpPr>
            <a:spLocks noGrp="1"/>
          </p:cNvSpPr>
          <p:nvPr>
            <p:ph type="title"/>
          </p:nvPr>
        </p:nvSpPr>
        <p:spPr>
          <a:xfrm>
            <a:off x="300294" y="45437"/>
            <a:ext cx="10515600" cy="1325563"/>
          </a:xfrm>
        </p:spPr>
        <p:txBody>
          <a:bodyPr>
            <a:normAutofit/>
          </a:bodyPr>
          <a:lstStyle/>
          <a:p>
            <a:r>
              <a:rPr lang="en-GB" sz="6000" dirty="0"/>
              <a:t>Rogers</a:t>
            </a:r>
          </a:p>
        </p:txBody>
      </p:sp>
      <p:sp>
        <p:nvSpPr>
          <p:cNvPr id="6" name="Content Placeholder 5"/>
          <p:cNvSpPr>
            <a:spLocks noGrp="1"/>
          </p:cNvSpPr>
          <p:nvPr>
            <p:ph idx="1"/>
          </p:nvPr>
        </p:nvSpPr>
        <p:spPr>
          <a:xfrm>
            <a:off x="2878163" y="131377"/>
            <a:ext cx="5727357" cy="1707583"/>
          </a:xfrm>
        </p:spPr>
        <p:txBody>
          <a:bodyPr>
            <a:normAutofit/>
          </a:bodyPr>
          <a:lstStyle/>
          <a:p>
            <a:pPr marL="0" indent="0">
              <a:buNone/>
            </a:pPr>
            <a:r>
              <a:rPr lang="en-GB" sz="3600" dirty="0"/>
              <a:t>Without these elements we will not thrive and grow as we should</a:t>
            </a:r>
          </a:p>
        </p:txBody>
      </p:sp>
      <p:pic>
        <p:nvPicPr>
          <p:cNvPr id="3" name="Picture 2"/>
          <p:cNvPicPr>
            <a:picLocks noChangeAspect="1"/>
          </p:cNvPicPr>
          <p:nvPr/>
        </p:nvPicPr>
        <p:blipFill>
          <a:blip r:embed="rId3"/>
          <a:stretch>
            <a:fillRect/>
          </a:stretch>
        </p:blipFill>
        <p:spPr>
          <a:xfrm>
            <a:off x="8054496" y="2590800"/>
            <a:ext cx="4065589" cy="2580640"/>
          </a:xfrm>
          <a:prstGeom prst="rect">
            <a:avLst/>
          </a:prstGeom>
        </p:spPr>
      </p:pic>
      <p:sp>
        <p:nvSpPr>
          <p:cNvPr id="2" name="Rectangle 1"/>
          <p:cNvSpPr/>
          <p:nvPr/>
        </p:nvSpPr>
        <p:spPr>
          <a:xfrm>
            <a:off x="4016026" y="4970151"/>
            <a:ext cx="4460239" cy="1588127"/>
          </a:xfrm>
          <a:prstGeom prst="rect">
            <a:avLst/>
          </a:prstGeom>
        </p:spPr>
        <p:txBody>
          <a:bodyPr wrap="square">
            <a:spAutoFit/>
          </a:bodyPr>
          <a:lstStyle/>
          <a:p>
            <a:pPr lvl="0">
              <a:lnSpc>
                <a:spcPct val="90000"/>
              </a:lnSpc>
              <a:spcBef>
                <a:spcPts val="1000"/>
              </a:spcBef>
            </a:pPr>
            <a:r>
              <a:rPr lang="en-GB" sz="3600" dirty="0">
                <a:solidFill>
                  <a:prstClr val="black"/>
                </a:solidFill>
              </a:rPr>
              <a:t>Every person can achieve their goals and wishes in life</a:t>
            </a:r>
          </a:p>
        </p:txBody>
      </p:sp>
    </p:spTree>
    <p:extLst>
      <p:ext uri="{BB962C8B-B14F-4D97-AF65-F5344CB8AC3E}">
        <p14:creationId xmlns:p14="http://schemas.microsoft.com/office/powerpoint/2010/main" val="3075084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1127069" y="0"/>
            <a:ext cx="9725150" cy="12229013"/>
          </a:xfrm>
          <a:prstGeom prst="rect">
            <a:avLst/>
          </a:prstGeom>
        </p:spPr>
      </p:pic>
    </p:spTree>
    <p:extLst>
      <p:ext uri="{BB962C8B-B14F-4D97-AF65-F5344CB8AC3E}">
        <p14:creationId xmlns:p14="http://schemas.microsoft.com/office/powerpoint/2010/main" val="628183423"/>
      </p:ext>
    </p:extLst>
  </p:cSld>
  <p:clrMapOvr>
    <a:masterClrMapping/>
  </p:clrMapOvr>
  <p:transition spd="med">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1066779" y="-7415683"/>
            <a:ext cx="10448632" cy="13138765"/>
          </a:xfrm>
          <a:prstGeom prst="rect">
            <a:avLst/>
          </a:prstGeom>
        </p:spPr>
      </p:pic>
    </p:spTree>
    <p:extLst>
      <p:ext uri="{BB962C8B-B14F-4D97-AF65-F5344CB8AC3E}">
        <p14:creationId xmlns:p14="http://schemas.microsoft.com/office/powerpoint/2010/main" val="841345552"/>
      </p:ext>
    </p:extLst>
  </p:cSld>
  <p:clrMapOvr>
    <a:masterClrMapping/>
  </p:clrMapOvr>
  <p:transition spd="med">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893763-D86B-4DF4-9669-D14EF2E76A30}"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TextBox 5"/>
          <p:cNvSpPr txBox="1"/>
          <p:nvPr/>
        </p:nvSpPr>
        <p:spPr>
          <a:xfrm>
            <a:off x="1172991" y="447040"/>
            <a:ext cx="9356844" cy="5909310"/>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rPr>
              <a:t>It’s all about tenacity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rPr>
              <a:t>… determination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rPr>
              <a:t>… sticking with it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rPr>
              <a:t>… not being afraid to 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rPr>
              <a:t>… grit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5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930523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987" y="178771"/>
            <a:ext cx="12074013" cy="1325563"/>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333646"/>
            <a:ext cx="11582400" cy="5262226"/>
          </a:xfrm>
        </p:spPr>
        <p:txBody>
          <a:bodyPr>
            <a:normAutofit/>
          </a:bodyPr>
          <a:lstStyle/>
          <a:p>
            <a:pPr marL="514350" indent="-514350">
              <a:buFont typeface="+mj-lt"/>
              <a:buAutoNum type="arabicPeriod"/>
            </a:pPr>
            <a:r>
              <a:rPr lang="en-GB" sz="3600" b="1" dirty="0"/>
              <a:t>Open to experience: </a:t>
            </a:r>
          </a:p>
          <a:p>
            <a:pPr marL="0" indent="0">
              <a:buNone/>
            </a:pPr>
            <a:r>
              <a:rPr lang="en-GB" sz="3200" dirty="0"/>
              <a:t>both positive and negative emotions accepted. Negative feelings are not denied, but worked through (rather than resorting to ego defence mechanisms).</a:t>
            </a:r>
          </a:p>
          <a:p>
            <a:pPr marL="0" indent="0">
              <a:buNone/>
            </a:pPr>
            <a:endParaRPr lang="en-GB" sz="3200" dirty="0"/>
          </a:p>
          <a:p>
            <a:pPr marL="514350" indent="-514350">
              <a:buFont typeface="+mj-lt"/>
              <a:buAutoNum type="arabicPeriod" startAt="2"/>
            </a:pPr>
            <a:r>
              <a:rPr lang="en-GB" sz="3600" b="1" dirty="0"/>
              <a:t>Existential living: </a:t>
            </a:r>
          </a:p>
          <a:p>
            <a:pPr marL="0" indent="0">
              <a:buNone/>
            </a:pPr>
            <a:r>
              <a:rPr lang="en-GB" sz="3200" dirty="0"/>
              <a:t>in touch with different experiences as they occur in life, avoiding prejudging and preconceptions. Being able to live and fully appreciate the present, not always looking back to the past or forward to the future (i.e. living for the moment).</a:t>
            </a:r>
          </a:p>
        </p:txBody>
      </p:sp>
    </p:spTree>
    <p:extLst>
      <p:ext uri="{BB962C8B-B14F-4D97-AF65-F5344CB8AC3E}">
        <p14:creationId xmlns:p14="http://schemas.microsoft.com/office/powerpoint/2010/main" val="75317434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7651"/>
            <a:ext cx="11503742" cy="864779"/>
          </a:xfrm>
        </p:spPr>
        <p:txBody>
          <a:bodyPr>
            <a:noAutofit/>
          </a:bodyPr>
          <a:lstStyle/>
          <a:p>
            <a:r>
              <a:rPr lang="en-GB" sz="4800" dirty="0"/>
              <a:t>Characteristics of the fully-functioning person</a:t>
            </a:r>
          </a:p>
        </p:txBody>
      </p:sp>
      <p:sp>
        <p:nvSpPr>
          <p:cNvPr id="3" name="Content Placeholder 2"/>
          <p:cNvSpPr>
            <a:spLocks noGrp="1"/>
          </p:cNvSpPr>
          <p:nvPr>
            <p:ph idx="1"/>
          </p:nvPr>
        </p:nvSpPr>
        <p:spPr>
          <a:xfrm>
            <a:off x="609600" y="1110344"/>
            <a:ext cx="11582400" cy="5747656"/>
          </a:xfrm>
        </p:spPr>
        <p:txBody>
          <a:bodyPr>
            <a:normAutofit/>
          </a:bodyPr>
          <a:lstStyle/>
          <a:p>
            <a:pPr marL="514350" indent="-514350">
              <a:buFont typeface="+mj-lt"/>
              <a:buAutoNum type="arabicPeriod" startAt="3"/>
            </a:pPr>
            <a:r>
              <a:rPr lang="en-GB" sz="3600" b="1" dirty="0"/>
              <a:t>Trust feelings: </a:t>
            </a:r>
          </a:p>
          <a:p>
            <a:pPr marL="0" indent="0">
              <a:buNone/>
            </a:pPr>
            <a:r>
              <a:rPr lang="en-GB" sz="2800" dirty="0"/>
              <a:t>feeling, instincts and gut-reactions are paid attention to and trusted. People’s own decisions are the right ones and we should trust ourselves to make the right choices.</a:t>
            </a:r>
          </a:p>
          <a:p>
            <a:pPr marL="514350" indent="-514350">
              <a:buFont typeface="+mj-lt"/>
              <a:buAutoNum type="arabicPeriod" startAt="4"/>
            </a:pPr>
            <a:r>
              <a:rPr lang="en-GB" sz="3600" b="1" dirty="0"/>
              <a:t>Creativity: </a:t>
            </a:r>
          </a:p>
          <a:p>
            <a:pPr marL="0" indent="0">
              <a:buNone/>
            </a:pPr>
            <a:r>
              <a:rPr lang="en-GB" sz="2800" dirty="0"/>
              <a:t>creative thinking and risk taking are features of a person’s life. A person does not play safe all the time. This involves the ability to adjust and change and seek new experiences.</a:t>
            </a:r>
          </a:p>
          <a:p>
            <a:pPr marL="514350" indent="-514350">
              <a:buFont typeface="+mj-lt"/>
              <a:buAutoNum type="arabicPeriod" startAt="5"/>
            </a:pPr>
            <a:r>
              <a:rPr lang="en-GB" sz="3600" b="1" dirty="0"/>
              <a:t>Fulfilled life: </a:t>
            </a:r>
          </a:p>
          <a:p>
            <a:pPr marL="0" indent="0">
              <a:buNone/>
            </a:pPr>
            <a:r>
              <a:rPr lang="en-GB" sz="2800" dirty="0"/>
              <a:t>person is happy and satisfied with life, and always looking for new challenges and experiences</a:t>
            </a:r>
          </a:p>
        </p:txBody>
      </p:sp>
    </p:spTree>
    <p:extLst>
      <p:ext uri="{BB962C8B-B14F-4D97-AF65-F5344CB8AC3E}">
        <p14:creationId xmlns:p14="http://schemas.microsoft.com/office/powerpoint/2010/main" val="10824934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87936" y="-49367"/>
            <a:ext cx="4804064" cy="6907367"/>
          </a:xfrm>
          <a:prstGeom prst="rect">
            <a:avLst/>
          </a:prstGeom>
        </p:spPr>
      </p:pic>
      <p:sp>
        <p:nvSpPr>
          <p:cNvPr id="5" name="TextBox 4"/>
          <p:cNvSpPr txBox="1"/>
          <p:nvPr/>
        </p:nvSpPr>
        <p:spPr>
          <a:xfrm>
            <a:off x="203201" y="0"/>
            <a:ext cx="6866408" cy="6740307"/>
          </a:xfrm>
          <a:prstGeom prst="rect">
            <a:avLst/>
          </a:prstGeom>
          <a:noFill/>
        </p:spPr>
        <p:txBody>
          <a:bodyPr wrap="square" rtlCol="0">
            <a:spAutoFit/>
          </a:bodyPr>
          <a:lstStyle/>
          <a:p>
            <a:pPr algn="ctr"/>
            <a:r>
              <a:rPr lang="en-GB" sz="3600" b="1" dirty="0">
                <a:solidFill>
                  <a:srgbClr val="C00000"/>
                </a:solidFill>
              </a:rPr>
              <a:t>Where have you been?</a:t>
            </a:r>
          </a:p>
          <a:p>
            <a:pPr algn="ctr"/>
            <a:r>
              <a:rPr lang="en-GB" sz="3600" b="1" dirty="0">
                <a:solidFill>
                  <a:srgbClr val="C00000"/>
                </a:solidFill>
              </a:rPr>
              <a:t>What have you done in the past?</a:t>
            </a:r>
          </a:p>
          <a:p>
            <a:pPr algn="ctr"/>
            <a:r>
              <a:rPr lang="en-GB" sz="3600" b="1" dirty="0">
                <a:solidFill>
                  <a:srgbClr val="C00000"/>
                </a:solidFill>
              </a:rPr>
              <a:t>What have you learned</a:t>
            </a:r>
          </a:p>
          <a:p>
            <a:pPr algn="ctr"/>
            <a:endParaRPr lang="en-GB" sz="3600" b="1" dirty="0">
              <a:solidFill>
                <a:srgbClr val="C00000"/>
              </a:solidFill>
            </a:endParaRPr>
          </a:p>
          <a:p>
            <a:pPr algn="ctr"/>
            <a:r>
              <a:rPr lang="en-GB" sz="3600" b="1" dirty="0">
                <a:solidFill>
                  <a:srgbClr val="C00000"/>
                </a:solidFill>
              </a:rPr>
              <a:t>Where are you now?</a:t>
            </a:r>
          </a:p>
          <a:p>
            <a:pPr algn="ctr"/>
            <a:r>
              <a:rPr lang="en-GB" sz="3600" b="1" dirty="0">
                <a:solidFill>
                  <a:srgbClr val="C00000"/>
                </a:solidFill>
              </a:rPr>
              <a:t>What are you doing now?</a:t>
            </a:r>
          </a:p>
          <a:p>
            <a:pPr algn="ctr"/>
            <a:r>
              <a:rPr lang="en-GB" sz="3600" b="1" dirty="0">
                <a:solidFill>
                  <a:srgbClr val="C00000"/>
                </a:solidFill>
              </a:rPr>
              <a:t>What are you learning?</a:t>
            </a:r>
          </a:p>
          <a:p>
            <a:pPr algn="ctr"/>
            <a:endParaRPr lang="en-GB" sz="3600" b="1" dirty="0">
              <a:solidFill>
                <a:srgbClr val="C00000"/>
              </a:solidFill>
            </a:endParaRPr>
          </a:p>
          <a:p>
            <a:pPr algn="ctr"/>
            <a:r>
              <a:rPr lang="en-GB" sz="3600" b="1" dirty="0">
                <a:solidFill>
                  <a:srgbClr val="C00000"/>
                </a:solidFill>
              </a:rPr>
              <a:t>Where do you want to go?</a:t>
            </a:r>
          </a:p>
          <a:p>
            <a:pPr algn="ctr"/>
            <a:r>
              <a:rPr lang="en-GB" sz="3600" b="1" dirty="0">
                <a:solidFill>
                  <a:srgbClr val="C00000"/>
                </a:solidFill>
              </a:rPr>
              <a:t>What do you want to achieve?</a:t>
            </a:r>
          </a:p>
          <a:p>
            <a:pPr algn="ctr"/>
            <a:r>
              <a:rPr lang="en-GB" sz="3600" b="1" dirty="0">
                <a:solidFill>
                  <a:srgbClr val="C00000"/>
                </a:solidFill>
              </a:rPr>
              <a:t>What key steps are needed for you to get there?</a:t>
            </a:r>
          </a:p>
        </p:txBody>
      </p:sp>
    </p:spTree>
    <p:extLst>
      <p:ext uri="{BB962C8B-B14F-4D97-AF65-F5344CB8AC3E}">
        <p14:creationId xmlns:p14="http://schemas.microsoft.com/office/powerpoint/2010/main" val="734718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descr="A desk with a computer and a cup of coffee&#10;&#10;Description automatically generated">
            <a:extLst>
              <a:ext uri="{FF2B5EF4-FFF2-40B4-BE49-F238E27FC236}">
                <a16:creationId xmlns:a16="http://schemas.microsoft.com/office/drawing/2014/main" id="{2DF7578B-357B-4296-AB76-86FEA68C92D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03640" y="264370"/>
            <a:ext cx="4945222" cy="6593630"/>
          </a:xfrm>
        </p:spPr>
      </p:pic>
    </p:spTree>
    <p:extLst>
      <p:ext uri="{BB962C8B-B14F-4D97-AF65-F5344CB8AC3E}">
        <p14:creationId xmlns:p14="http://schemas.microsoft.com/office/powerpoint/2010/main" val="1783503094"/>
      </p:ext>
    </p:extLst>
  </p:cSld>
  <p:clrMapOvr>
    <a:masterClrMapping/>
  </p:clrMapOvr>
  <p:transition spd="med">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C3A160-01B7-4653-9030-9CBAF24EEE11}"/>
              </a:ext>
            </a:extLst>
          </p:cNvPr>
          <p:cNvSpPr>
            <a:spLocks noGrp="1"/>
          </p:cNvSpPr>
          <p:nvPr>
            <p:ph type="title"/>
          </p:nvPr>
        </p:nvSpPr>
        <p:spPr>
          <a:xfrm>
            <a:off x="749710" y="2103437"/>
            <a:ext cx="10515600" cy="1325563"/>
          </a:xfrm>
        </p:spPr>
        <p:txBody>
          <a:bodyPr>
            <a:noAutofit/>
          </a:bodyPr>
          <a:lstStyle/>
          <a:p>
            <a:r>
              <a:rPr lang="en-GB" sz="9600" dirty="0"/>
              <a:t>Personality 3</a:t>
            </a:r>
          </a:p>
        </p:txBody>
      </p:sp>
      <p:sp>
        <p:nvSpPr>
          <p:cNvPr id="2" name="Slide Number Placeholder 1">
            <a:extLst>
              <a:ext uri="{FF2B5EF4-FFF2-40B4-BE49-F238E27FC236}">
                <a16:creationId xmlns:a16="http://schemas.microsoft.com/office/drawing/2014/main" id="{18A260AD-6C5B-4ACF-B9E5-0BEE195AF7E2}"/>
              </a:ext>
            </a:extLst>
          </p:cNvPr>
          <p:cNvSpPr>
            <a:spLocks noGrp="1"/>
          </p:cNvSpPr>
          <p:nvPr>
            <p:ph type="sldNum" sz="quarter" idx="12"/>
          </p:nvPr>
        </p:nvSpPr>
        <p:spPr/>
        <p:txBody>
          <a:bodyPr/>
          <a:lstStyle/>
          <a:p>
            <a:fld id="{C7893763-D86B-4DF4-9669-D14EF2E76A30}" type="slidenum">
              <a:rPr lang="en-GB" smtClean="0"/>
              <a:t>41</a:t>
            </a:fld>
            <a:endParaRPr lang="en-GB"/>
          </a:p>
        </p:txBody>
      </p:sp>
    </p:spTree>
    <p:extLst>
      <p:ext uri="{BB962C8B-B14F-4D97-AF65-F5344CB8AC3E}">
        <p14:creationId xmlns:p14="http://schemas.microsoft.com/office/powerpoint/2010/main" val="2388742479"/>
      </p:ext>
    </p:extLst>
  </p:cSld>
  <p:clrMapOvr>
    <a:masterClrMapping/>
  </p:clrMapOvr>
  <p:transition spd="med">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86813" y="365126"/>
            <a:ext cx="11700387" cy="824578"/>
          </a:xfrm>
        </p:spPr>
        <p:txBody>
          <a:bodyPr>
            <a:noAutofit/>
          </a:bodyPr>
          <a:lstStyle/>
          <a:p>
            <a:r>
              <a:rPr lang="en-US" sz="4800" dirty="0"/>
              <a:t>The Social-Cognitive Approach to Personality </a:t>
            </a:r>
          </a:p>
        </p:txBody>
      </p:sp>
      <p:sp>
        <p:nvSpPr>
          <p:cNvPr id="60418" name="Rectangle 3"/>
          <p:cNvSpPr>
            <a:spLocks noGrp="1" noChangeArrowheads="1"/>
          </p:cNvSpPr>
          <p:nvPr>
            <p:ph idx="1"/>
          </p:nvPr>
        </p:nvSpPr>
        <p:spPr>
          <a:xfrm>
            <a:off x="609600" y="1417638"/>
            <a:ext cx="11448288" cy="4830763"/>
          </a:xfrm>
        </p:spPr>
        <p:txBody>
          <a:bodyPr>
            <a:noAutofit/>
          </a:bodyPr>
          <a:lstStyle/>
          <a:p>
            <a:pPr marL="0" indent="0">
              <a:buNone/>
            </a:pPr>
            <a:r>
              <a:rPr lang="en-US" sz="4000" b="1" dirty="0"/>
              <a:t>Social-cognitive approach</a:t>
            </a:r>
          </a:p>
          <a:p>
            <a:pPr lvl="1"/>
            <a:r>
              <a:rPr lang="en-US" sz="3200" dirty="0"/>
              <a:t>Is research-based by combining </a:t>
            </a:r>
            <a:br>
              <a:rPr lang="en-US" sz="3200" dirty="0"/>
            </a:br>
            <a:r>
              <a:rPr lang="en-US" sz="3200" dirty="0"/>
              <a:t>elements of three major research perspectives </a:t>
            </a:r>
          </a:p>
          <a:p>
            <a:pPr lvl="2"/>
            <a:r>
              <a:rPr lang="en-US" sz="3200" b="1" dirty="0"/>
              <a:t>Cognitive</a:t>
            </a:r>
          </a:p>
          <a:p>
            <a:pPr lvl="2"/>
            <a:r>
              <a:rPr lang="en-US" sz="3200" b="1" dirty="0" err="1"/>
              <a:t>Behavioural</a:t>
            </a:r>
            <a:endParaRPr lang="en-US" sz="3200" b="1" dirty="0"/>
          </a:p>
          <a:p>
            <a:pPr lvl="2"/>
            <a:r>
              <a:rPr lang="en-US" sz="3200" b="1" dirty="0"/>
              <a:t>Sociocultural</a:t>
            </a:r>
          </a:p>
          <a:p>
            <a:pPr lvl="1"/>
            <a:r>
              <a:rPr lang="en-US" sz="3200" dirty="0"/>
              <a:t>Maintains that learning through environmental conditioning contributes to personality development</a:t>
            </a:r>
          </a:p>
          <a:p>
            <a:pPr lvl="1"/>
            <a:r>
              <a:rPr lang="en-US" sz="3200" dirty="0"/>
              <a:t>Suggests importance of learning/modeling and cognitive processes</a:t>
            </a:r>
          </a:p>
        </p:txBody>
      </p:sp>
    </p:spTree>
    <p:extLst>
      <p:ext uri="{BB962C8B-B14F-4D97-AF65-F5344CB8AC3E}">
        <p14:creationId xmlns:p14="http://schemas.microsoft.com/office/powerpoint/2010/main" val="26855964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Effect transition="in" filter="fade">
                                      <p:cBhvr>
                                        <p:cTn id="7" dur="500"/>
                                        <p:tgtEl>
                                          <p:spTgt spid="6041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8">
                                            <p:txEl>
                                              <p:pRg st="1" end="1"/>
                                            </p:txEl>
                                          </p:spTgt>
                                        </p:tgtEl>
                                        <p:attrNameLst>
                                          <p:attrName>style.visibility</p:attrName>
                                        </p:attrNameLst>
                                      </p:cBhvr>
                                      <p:to>
                                        <p:strVal val="visible"/>
                                      </p:to>
                                    </p:set>
                                    <p:animEffect transition="in" filter="fade">
                                      <p:cBhvr>
                                        <p:cTn id="10" dur="500"/>
                                        <p:tgtEl>
                                          <p:spTgt spid="6041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0418">
                                            <p:txEl>
                                              <p:pRg st="2" end="2"/>
                                            </p:txEl>
                                          </p:spTgt>
                                        </p:tgtEl>
                                        <p:attrNameLst>
                                          <p:attrName>style.visibility</p:attrName>
                                        </p:attrNameLst>
                                      </p:cBhvr>
                                      <p:to>
                                        <p:strVal val="visible"/>
                                      </p:to>
                                    </p:set>
                                    <p:animEffect transition="in" filter="fade">
                                      <p:cBhvr>
                                        <p:cTn id="15" dur="500"/>
                                        <p:tgtEl>
                                          <p:spTgt spid="60418">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0418">
                                            <p:txEl>
                                              <p:pRg st="3" end="3"/>
                                            </p:txEl>
                                          </p:spTgt>
                                        </p:tgtEl>
                                        <p:attrNameLst>
                                          <p:attrName>style.visibility</p:attrName>
                                        </p:attrNameLst>
                                      </p:cBhvr>
                                      <p:to>
                                        <p:strVal val="visible"/>
                                      </p:to>
                                    </p:set>
                                    <p:animEffect transition="in" filter="fade">
                                      <p:cBhvr>
                                        <p:cTn id="18" dur="500"/>
                                        <p:tgtEl>
                                          <p:spTgt spid="6041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0418">
                                            <p:txEl>
                                              <p:pRg st="4" end="4"/>
                                            </p:txEl>
                                          </p:spTgt>
                                        </p:tgtEl>
                                        <p:attrNameLst>
                                          <p:attrName>style.visibility</p:attrName>
                                        </p:attrNameLst>
                                      </p:cBhvr>
                                      <p:to>
                                        <p:strVal val="visible"/>
                                      </p:to>
                                    </p:set>
                                    <p:animEffect transition="in" filter="fade">
                                      <p:cBhvr>
                                        <p:cTn id="21" dur="500"/>
                                        <p:tgtEl>
                                          <p:spTgt spid="60418">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0418">
                                            <p:txEl>
                                              <p:pRg st="5" end="5"/>
                                            </p:txEl>
                                          </p:spTgt>
                                        </p:tgtEl>
                                        <p:attrNameLst>
                                          <p:attrName>style.visibility</p:attrName>
                                        </p:attrNameLst>
                                      </p:cBhvr>
                                      <p:to>
                                        <p:strVal val="visible"/>
                                      </p:to>
                                    </p:set>
                                    <p:animEffect transition="in" filter="fade">
                                      <p:cBhvr>
                                        <p:cTn id="26" dur="500"/>
                                        <p:tgtEl>
                                          <p:spTgt spid="60418">
                                            <p:txEl>
                                              <p:pRg st="5" end="5"/>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60418">
                                            <p:txEl>
                                              <p:pRg st="6" end="6"/>
                                            </p:txEl>
                                          </p:spTgt>
                                        </p:tgtEl>
                                        <p:attrNameLst>
                                          <p:attrName>style.visibility</p:attrName>
                                        </p:attrNameLst>
                                      </p:cBhvr>
                                      <p:to>
                                        <p:strVal val="visible"/>
                                      </p:to>
                                    </p:set>
                                    <p:animEffect transition="in" filter="fade">
                                      <p:cBhvr>
                                        <p:cTn id="29" dur="500"/>
                                        <p:tgtEl>
                                          <p:spTgt spid="6041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14720" y="1992630"/>
            <a:ext cx="6112091" cy="4112260"/>
          </a:xfrm>
          <a:prstGeom prst="rect">
            <a:avLst/>
          </a:prstGeom>
        </p:spPr>
      </p:pic>
      <p:sp>
        <p:nvSpPr>
          <p:cNvPr id="62465" name="Rectangle 2"/>
          <p:cNvSpPr>
            <a:spLocks noGrp="1" noChangeArrowheads="1"/>
          </p:cNvSpPr>
          <p:nvPr>
            <p:ph type="title"/>
          </p:nvPr>
        </p:nvSpPr>
        <p:spPr>
          <a:xfrm>
            <a:off x="838200" y="365125"/>
            <a:ext cx="10515600" cy="1260475"/>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213360" y="1625600"/>
            <a:ext cx="5801360" cy="4846320"/>
          </a:xfrm>
        </p:spPr>
        <p:txBody>
          <a:bodyPr>
            <a:noAutofit/>
          </a:bodyPr>
          <a:lstStyle/>
          <a:p>
            <a:pPr marL="0" indent="0">
              <a:buNone/>
            </a:pPr>
            <a:r>
              <a:rPr lang="en-US" sz="4400" b="1" dirty="0"/>
              <a:t>Self-system </a:t>
            </a:r>
          </a:p>
          <a:p>
            <a:pPr lvl="1"/>
            <a:r>
              <a:rPr lang="en-US" sz="3200" dirty="0"/>
              <a:t>Set of cognitive processes by which a person observes, evaluates, and regulates his/her social </a:t>
            </a:r>
            <a:r>
              <a:rPr lang="en-US" sz="3200" dirty="0" err="1"/>
              <a:t>behaviour</a:t>
            </a:r>
            <a:endParaRPr lang="en-US" sz="3200" dirty="0"/>
          </a:p>
          <a:p>
            <a:pPr lvl="1"/>
            <a:r>
              <a:rPr lang="en-US" sz="3200" dirty="0"/>
              <a:t>Includes a conscious decision to choose what </a:t>
            </a:r>
            <a:r>
              <a:rPr lang="en-US" sz="3200" dirty="0" err="1"/>
              <a:t>behaviour</a:t>
            </a:r>
            <a:r>
              <a:rPr lang="en-US" sz="3200" dirty="0"/>
              <a:t> to engage in, based on assessment of reinforcement value</a:t>
            </a:r>
          </a:p>
        </p:txBody>
      </p:sp>
    </p:spTree>
    <p:extLst>
      <p:ext uri="{BB962C8B-B14F-4D97-AF65-F5344CB8AC3E}">
        <p14:creationId xmlns:p14="http://schemas.microsoft.com/office/powerpoint/2010/main" val="210158842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6">
                                            <p:txEl>
                                              <p:pRg st="1" end="1"/>
                                            </p:txEl>
                                          </p:spTgt>
                                        </p:tgtEl>
                                        <p:attrNameLst>
                                          <p:attrName>style.visibility</p:attrName>
                                        </p:attrNameLst>
                                      </p:cBhvr>
                                      <p:to>
                                        <p:strVal val="visible"/>
                                      </p:to>
                                    </p:set>
                                    <p:animEffect transition="in" filter="fade">
                                      <p:cBhvr>
                                        <p:cTn id="10" dur="500"/>
                                        <p:tgtEl>
                                          <p:spTgt spid="62466">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2466">
                                            <p:txEl>
                                              <p:pRg st="2" end="2"/>
                                            </p:txEl>
                                          </p:spTgt>
                                        </p:tgtEl>
                                        <p:attrNameLst>
                                          <p:attrName>style.visibility</p:attrName>
                                        </p:attrNameLst>
                                      </p:cBhvr>
                                      <p:to>
                                        <p:strVal val="visible"/>
                                      </p:to>
                                    </p:set>
                                    <p:animEffect transition="in" filter="fade">
                                      <p:cBhvr>
                                        <p:cTn id="13" dur="500"/>
                                        <p:tgtEl>
                                          <p:spTgt spid="624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838200" y="365125"/>
            <a:ext cx="10515600" cy="805499"/>
          </a:xfrm>
        </p:spPr>
        <p:txBody>
          <a:bodyPr>
            <a:noAutofit/>
          </a:bodyPr>
          <a:lstStyle/>
          <a:p>
            <a:r>
              <a:rPr lang="en-US" sz="6000" dirty="0"/>
              <a:t>Bandura</a:t>
            </a:r>
            <a:r>
              <a:rPr lang="fr-FR" altLang="ja-JP" sz="6000" dirty="0"/>
              <a:t>'</a:t>
            </a:r>
            <a:r>
              <a:rPr lang="en-US" altLang="ja-JP" sz="6000" dirty="0"/>
              <a:t>s Self-System</a:t>
            </a:r>
            <a:endParaRPr lang="en-US" sz="6000" dirty="0"/>
          </a:p>
        </p:txBody>
      </p:sp>
      <p:sp>
        <p:nvSpPr>
          <p:cNvPr id="62466" name="Rectangle 3"/>
          <p:cNvSpPr>
            <a:spLocks noGrp="1" noChangeArrowheads="1"/>
          </p:cNvSpPr>
          <p:nvPr>
            <p:ph idx="1"/>
          </p:nvPr>
        </p:nvSpPr>
        <p:spPr>
          <a:xfrm>
            <a:off x="609600" y="1788160"/>
            <a:ext cx="10099040" cy="4439920"/>
          </a:xfrm>
        </p:spPr>
        <p:txBody>
          <a:bodyPr>
            <a:noAutofit/>
          </a:bodyPr>
          <a:lstStyle/>
          <a:p>
            <a:pPr marL="0" indent="0">
              <a:buNone/>
            </a:pPr>
            <a:r>
              <a:rPr lang="en-US" sz="4400" b="1" dirty="0"/>
              <a:t>Self-efficacy</a:t>
            </a:r>
          </a:p>
          <a:p>
            <a:pPr lvl="1"/>
            <a:r>
              <a:rPr lang="en-US" sz="3200" dirty="0"/>
              <a:t>Judgment of one</a:t>
            </a:r>
            <a:r>
              <a:rPr lang="fr-FR" altLang="ja-JP" sz="3200" dirty="0"/>
              <a:t>'</a:t>
            </a:r>
            <a:r>
              <a:rPr lang="en-US" altLang="ja-JP" sz="3200" dirty="0"/>
              <a:t>s effectiveness in dealing with particular situations and plays a major role in determining our </a:t>
            </a:r>
            <a:r>
              <a:rPr lang="en-US" altLang="ja-JP" sz="3200" dirty="0" err="1"/>
              <a:t>behaviour</a:t>
            </a:r>
            <a:endParaRPr lang="en-US" altLang="ja-JP" sz="3200" dirty="0"/>
          </a:p>
          <a:p>
            <a:pPr lvl="2"/>
            <a:r>
              <a:rPr lang="en-US" sz="3200" b="1" dirty="0"/>
              <a:t>Low self-efficacy </a:t>
            </a:r>
            <a:r>
              <a:rPr lang="en-US" sz="3200" dirty="0"/>
              <a:t>is associated with depression, anxiety, and helplessness</a:t>
            </a:r>
          </a:p>
          <a:p>
            <a:pPr lvl="2"/>
            <a:r>
              <a:rPr lang="en-US" sz="3200" b="1" dirty="0"/>
              <a:t>High self-efficacy </a:t>
            </a:r>
            <a:r>
              <a:rPr lang="en-US" sz="3200" dirty="0"/>
              <a:t>is associated with self-confidence, positive outlook, and minimal self-doubt </a:t>
            </a:r>
          </a:p>
        </p:txBody>
      </p:sp>
    </p:spTree>
    <p:extLst>
      <p:ext uri="{BB962C8B-B14F-4D97-AF65-F5344CB8AC3E}">
        <p14:creationId xmlns:p14="http://schemas.microsoft.com/office/powerpoint/2010/main" val="29879401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Effect transition="in" filter="fade">
                                      <p:cBhvr>
                                        <p:cTn id="7" dur="500"/>
                                        <p:tgtEl>
                                          <p:spTgt spid="6246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2466">
                                            <p:txEl>
                                              <p:pRg st="1" end="1"/>
                                            </p:txEl>
                                          </p:spTgt>
                                        </p:tgtEl>
                                        <p:attrNameLst>
                                          <p:attrName>style.visibility</p:attrName>
                                        </p:attrNameLst>
                                      </p:cBhvr>
                                      <p:to>
                                        <p:strVal val="visible"/>
                                      </p:to>
                                    </p:set>
                                    <p:animEffect transition="in" filter="fade">
                                      <p:cBhvr>
                                        <p:cTn id="12" dur="500"/>
                                        <p:tgtEl>
                                          <p:spTgt spid="6246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466">
                                            <p:txEl>
                                              <p:pRg st="2" end="2"/>
                                            </p:txEl>
                                          </p:spTgt>
                                        </p:tgtEl>
                                        <p:attrNameLst>
                                          <p:attrName>style.visibility</p:attrName>
                                        </p:attrNameLst>
                                      </p:cBhvr>
                                      <p:to>
                                        <p:strVal val="visible"/>
                                      </p:to>
                                    </p:set>
                                    <p:animEffect transition="in" filter="fade">
                                      <p:cBhvr>
                                        <p:cTn id="17" dur="500"/>
                                        <p:tgtEl>
                                          <p:spTgt spid="62466">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2466">
                                            <p:txEl>
                                              <p:pRg st="3" end="3"/>
                                            </p:txEl>
                                          </p:spTgt>
                                        </p:tgtEl>
                                        <p:attrNameLst>
                                          <p:attrName>style.visibility</p:attrName>
                                        </p:attrNameLst>
                                      </p:cBhvr>
                                      <p:to>
                                        <p:strVal val="visible"/>
                                      </p:to>
                                    </p:set>
                                    <p:animEffect transition="in" filter="fade">
                                      <p:cBhvr>
                                        <p:cTn id="20" dur="500"/>
                                        <p:tgtEl>
                                          <p:spTgt spid="6246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p:txBody>
          <a:bodyPr>
            <a:normAutofit/>
          </a:bodyPr>
          <a:lstStyle/>
          <a:p>
            <a:r>
              <a:rPr lang="en-US" sz="6000" dirty="0"/>
              <a:t>Rotter</a:t>
            </a:r>
            <a:r>
              <a:rPr lang="fr-FR" sz="6000" dirty="0"/>
              <a:t>'</a:t>
            </a:r>
            <a:r>
              <a:rPr lang="en-US" altLang="ja-JP" sz="6000" dirty="0"/>
              <a:t>s Locus of Control</a:t>
            </a:r>
            <a:endParaRPr lang="en-US" sz="6000" dirty="0"/>
          </a:p>
        </p:txBody>
      </p:sp>
      <p:sp>
        <p:nvSpPr>
          <p:cNvPr id="64514" name="Rectangle 3"/>
          <p:cNvSpPr>
            <a:spLocks noGrp="1" noChangeArrowheads="1"/>
          </p:cNvSpPr>
          <p:nvPr>
            <p:ph idx="1"/>
          </p:nvPr>
        </p:nvSpPr>
        <p:spPr>
          <a:xfrm>
            <a:off x="609600" y="1524000"/>
            <a:ext cx="11265408" cy="4724401"/>
          </a:xfrm>
        </p:spPr>
        <p:txBody>
          <a:bodyPr>
            <a:normAutofit/>
          </a:bodyPr>
          <a:lstStyle/>
          <a:p>
            <a:r>
              <a:rPr lang="en-US" sz="3600" b="1" dirty="0"/>
              <a:t>Locus of control</a:t>
            </a:r>
          </a:p>
          <a:p>
            <a:pPr lvl="1"/>
            <a:r>
              <a:rPr lang="en-US" sz="3600" dirty="0"/>
              <a:t>A person</a:t>
            </a:r>
            <a:r>
              <a:rPr lang="fr-FR" altLang="ja-JP" sz="3600" dirty="0"/>
              <a:t>'</a:t>
            </a:r>
            <a:r>
              <a:rPr lang="en-US" altLang="ja-JP" sz="3600" dirty="0"/>
              <a:t>s perception of the extent to which he/she controls what happens to him or her</a:t>
            </a:r>
          </a:p>
          <a:p>
            <a:pPr lvl="2"/>
            <a:r>
              <a:rPr lang="en-US" sz="3600" b="1" dirty="0"/>
              <a:t>External locus of control </a:t>
            </a:r>
            <a:r>
              <a:rPr lang="en-US" sz="3600" dirty="0"/>
              <a:t>refers to the perception that chance or external forces beyond your control determine your fate</a:t>
            </a:r>
          </a:p>
          <a:p>
            <a:pPr lvl="2"/>
            <a:r>
              <a:rPr lang="en-US" sz="3600" b="1" dirty="0"/>
              <a:t>Internal locus of control </a:t>
            </a:r>
            <a:r>
              <a:rPr lang="en-US" sz="3600" dirty="0"/>
              <a:t>refers to the perception that you control your own fate</a:t>
            </a:r>
          </a:p>
        </p:txBody>
      </p:sp>
    </p:spTree>
    <p:extLst>
      <p:ext uri="{BB962C8B-B14F-4D97-AF65-F5344CB8AC3E}">
        <p14:creationId xmlns:p14="http://schemas.microsoft.com/office/powerpoint/2010/main" val="317330463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Effect transition="in" filter="fade">
                                      <p:cBhvr>
                                        <p:cTn id="7" dur="500"/>
                                        <p:tgtEl>
                                          <p:spTgt spid="645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514">
                                            <p:txEl>
                                              <p:pRg st="1" end="1"/>
                                            </p:txEl>
                                          </p:spTgt>
                                        </p:tgtEl>
                                        <p:attrNameLst>
                                          <p:attrName>style.visibility</p:attrName>
                                        </p:attrNameLst>
                                      </p:cBhvr>
                                      <p:to>
                                        <p:strVal val="visible"/>
                                      </p:to>
                                    </p:set>
                                    <p:animEffect transition="in" filter="fade">
                                      <p:cBhvr>
                                        <p:cTn id="12" dur="500"/>
                                        <p:tgtEl>
                                          <p:spTgt spid="645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4514">
                                            <p:txEl>
                                              <p:pRg st="2" end="2"/>
                                            </p:txEl>
                                          </p:spTgt>
                                        </p:tgtEl>
                                        <p:attrNameLst>
                                          <p:attrName>style.visibility</p:attrName>
                                        </p:attrNameLst>
                                      </p:cBhvr>
                                      <p:to>
                                        <p:strVal val="visible"/>
                                      </p:to>
                                    </p:set>
                                    <p:animEffect transition="in" filter="fade">
                                      <p:cBhvr>
                                        <p:cTn id="17" dur="500"/>
                                        <p:tgtEl>
                                          <p:spTgt spid="645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4514">
                                            <p:txEl>
                                              <p:pRg st="3" end="3"/>
                                            </p:txEl>
                                          </p:spTgt>
                                        </p:tgtEl>
                                        <p:attrNameLst>
                                          <p:attrName>style.visibility</p:attrName>
                                        </p:attrNameLst>
                                      </p:cBhvr>
                                      <p:to>
                                        <p:strVal val="visible"/>
                                      </p:to>
                                    </p:set>
                                    <p:animEffect transition="in" filter="fade">
                                      <p:cBhvr>
                                        <p:cTn id="22" dur="500"/>
                                        <p:tgtEl>
                                          <p:spTgt spid="645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p:txBody>
          <a:bodyPr>
            <a:normAutofit/>
          </a:bodyPr>
          <a:lstStyle/>
          <a:p>
            <a:r>
              <a:rPr lang="en-US" sz="6000" dirty="0"/>
              <a:t>Rotter</a:t>
            </a:r>
            <a:r>
              <a:rPr lang="fr-FR" sz="6000" dirty="0"/>
              <a:t>'</a:t>
            </a:r>
            <a:r>
              <a:rPr lang="en-US" sz="6000" dirty="0"/>
              <a:t>s Locus of Control</a:t>
            </a:r>
          </a:p>
        </p:txBody>
      </p:sp>
      <p:sp>
        <p:nvSpPr>
          <p:cNvPr id="65538" name="Rectangle 3"/>
          <p:cNvSpPr>
            <a:spLocks noGrp="1" noChangeArrowheads="1"/>
          </p:cNvSpPr>
          <p:nvPr>
            <p:ph idx="1"/>
          </p:nvPr>
        </p:nvSpPr>
        <p:spPr>
          <a:xfrm>
            <a:off x="609600" y="1536192"/>
            <a:ext cx="11308080" cy="5118608"/>
          </a:xfrm>
        </p:spPr>
        <p:txBody>
          <a:bodyPr>
            <a:normAutofit/>
          </a:bodyPr>
          <a:lstStyle/>
          <a:p>
            <a:pPr marL="0" indent="0">
              <a:buNone/>
            </a:pPr>
            <a:r>
              <a:rPr lang="en-US" sz="3200" dirty="0"/>
              <a:t>People with an </a:t>
            </a:r>
            <a:r>
              <a:rPr lang="en-US" sz="3200" b="1" dirty="0"/>
              <a:t>internal locus of control</a:t>
            </a:r>
          </a:p>
          <a:p>
            <a:pPr lvl="1"/>
            <a:r>
              <a:rPr lang="en-US" sz="3200" dirty="0"/>
              <a:t>Perceive success as dependent upon their own needs</a:t>
            </a:r>
          </a:p>
          <a:p>
            <a:pPr lvl="1"/>
            <a:r>
              <a:rPr lang="en-US" sz="3200" dirty="0"/>
              <a:t>May or may not feel that they have competence (efficacy) to bring about successful outcomes in various situations</a:t>
            </a:r>
          </a:p>
          <a:p>
            <a:pPr lvl="1"/>
            <a:r>
              <a:rPr lang="en-US" sz="3200" dirty="0"/>
              <a:t>Experience psychologically and physically better outcomes</a:t>
            </a:r>
          </a:p>
          <a:p>
            <a:pPr marL="0" indent="0">
              <a:buNone/>
            </a:pPr>
            <a:endParaRPr lang="en-US" sz="3200" dirty="0"/>
          </a:p>
          <a:p>
            <a:pPr marL="0" indent="0">
              <a:buNone/>
            </a:pPr>
            <a:r>
              <a:rPr lang="en-US" sz="3200" dirty="0"/>
              <a:t>People with </a:t>
            </a:r>
            <a:r>
              <a:rPr lang="en-US" sz="3200" b="1" dirty="0"/>
              <a:t>external locus of control</a:t>
            </a:r>
          </a:p>
          <a:p>
            <a:pPr lvl="1"/>
            <a:r>
              <a:rPr lang="en-US" sz="3200" dirty="0"/>
              <a:t>May develop learned helplessness or hopelessness</a:t>
            </a:r>
          </a:p>
          <a:p>
            <a:pPr lvl="1"/>
            <a:r>
              <a:rPr lang="en-US" sz="3200" dirty="0"/>
              <a:t>May think that they is unable to prevent unpleasant events</a:t>
            </a:r>
          </a:p>
        </p:txBody>
      </p:sp>
    </p:spTree>
    <p:extLst>
      <p:ext uri="{BB962C8B-B14F-4D97-AF65-F5344CB8AC3E}">
        <p14:creationId xmlns:p14="http://schemas.microsoft.com/office/powerpoint/2010/main" val="72383181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animEffect transition="in" filter="fade">
                                      <p:cBhvr>
                                        <p:cTn id="7" dur="500"/>
                                        <p:tgtEl>
                                          <p:spTgt spid="655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538">
                                            <p:txEl>
                                              <p:pRg st="1" end="1"/>
                                            </p:txEl>
                                          </p:spTgt>
                                        </p:tgtEl>
                                        <p:attrNameLst>
                                          <p:attrName>style.visibility</p:attrName>
                                        </p:attrNameLst>
                                      </p:cBhvr>
                                      <p:to>
                                        <p:strVal val="visible"/>
                                      </p:to>
                                    </p:set>
                                    <p:animEffect transition="in" filter="fade">
                                      <p:cBhvr>
                                        <p:cTn id="12" dur="500"/>
                                        <p:tgtEl>
                                          <p:spTgt spid="655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5538">
                                            <p:txEl>
                                              <p:pRg st="2" end="2"/>
                                            </p:txEl>
                                          </p:spTgt>
                                        </p:tgtEl>
                                        <p:attrNameLst>
                                          <p:attrName>style.visibility</p:attrName>
                                        </p:attrNameLst>
                                      </p:cBhvr>
                                      <p:to>
                                        <p:strVal val="visible"/>
                                      </p:to>
                                    </p:set>
                                    <p:animEffect transition="in" filter="fade">
                                      <p:cBhvr>
                                        <p:cTn id="17" dur="500"/>
                                        <p:tgtEl>
                                          <p:spTgt spid="655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5538">
                                            <p:txEl>
                                              <p:pRg st="3" end="3"/>
                                            </p:txEl>
                                          </p:spTgt>
                                        </p:tgtEl>
                                        <p:attrNameLst>
                                          <p:attrName>style.visibility</p:attrName>
                                        </p:attrNameLst>
                                      </p:cBhvr>
                                      <p:to>
                                        <p:strVal val="visible"/>
                                      </p:to>
                                    </p:set>
                                    <p:animEffect transition="in" filter="fade">
                                      <p:cBhvr>
                                        <p:cTn id="22" dur="500"/>
                                        <p:tgtEl>
                                          <p:spTgt spid="655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5538">
                                            <p:txEl>
                                              <p:pRg st="5" end="5"/>
                                            </p:txEl>
                                          </p:spTgt>
                                        </p:tgtEl>
                                        <p:attrNameLst>
                                          <p:attrName>style.visibility</p:attrName>
                                        </p:attrNameLst>
                                      </p:cBhvr>
                                      <p:to>
                                        <p:strVal val="visible"/>
                                      </p:to>
                                    </p:set>
                                    <p:animEffect transition="in" filter="fade">
                                      <p:cBhvr>
                                        <p:cTn id="27" dur="500"/>
                                        <p:tgtEl>
                                          <p:spTgt spid="65538">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5538">
                                            <p:txEl>
                                              <p:pRg st="6" end="6"/>
                                            </p:txEl>
                                          </p:spTgt>
                                        </p:tgtEl>
                                        <p:attrNameLst>
                                          <p:attrName>style.visibility</p:attrName>
                                        </p:attrNameLst>
                                      </p:cBhvr>
                                      <p:to>
                                        <p:strVal val="visible"/>
                                      </p:to>
                                    </p:set>
                                    <p:animEffect transition="in" filter="fade">
                                      <p:cBhvr>
                                        <p:cTn id="32" dur="500"/>
                                        <p:tgtEl>
                                          <p:spTgt spid="65538">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5538">
                                            <p:txEl>
                                              <p:pRg st="7" end="7"/>
                                            </p:txEl>
                                          </p:spTgt>
                                        </p:tgtEl>
                                        <p:attrNameLst>
                                          <p:attrName>style.visibility</p:attrName>
                                        </p:attrNameLst>
                                      </p:cBhvr>
                                      <p:to>
                                        <p:strVal val="visible"/>
                                      </p:to>
                                    </p:set>
                                    <p:animEffect transition="in" filter="fade">
                                      <p:cBhvr>
                                        <p:cTn id="37" dur="500"/>
                                        <p:tgtEl>
                                          <p:spTgt spid="6553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p:txBody>
          <a:bodyPr>
            <a:normAutofit/>
          </a:bodyPr>
          <a:lstStyle/>
          <a:p>
            <a:r>
              <a:rPr lang="en-US" sz="6000" dirty="0"/>
              <a:t>Self-Perception</a:t>
            </a:r>
          </a:p>
        </p:txBody>
      </p:sp>
      <p:sp>
        <p:nvSpPr>
          <p:cNvPr id="66562" name="Rectangle 3"/>
          <p:cNvSpPr>
            <a:spLocks noGrp="1" noChangeArrowheads="1"/>
          </p:cNvSpPr>
          <p:nvPr>
            <p:ph idx="1"/>
          </p:nvPr>
        </p:nvSpPr>
        <p:spPr/>
        <p:txBody>
          <a:bodyPr>
            <a:normAutofit/>
          </a:bodyPr>
          <a:lstStyle/>
          <a:p>
            <a:r>
              <a:rPr lang="en-US" sz="3200" b="1" dirty="0"/>
              <a:t>Attribution </a:t>
            </a:r>
          </a:p>
          <a:p>
            <a:pPr lvl="1"/>
            <a:r>
              <a:rPr lang="en-US" sz="3200" dirty="0"/>
              <a:t>The process by which we explain our own </a:t>
            </a:r>
            <a:r>
              <a:rPr lang="en-US" sz="3200" dirty="0" err="1"/>
              <a:t>behaviour</a:t>
            </a:r>
            <a:r>
              <a:rPr lang="en-US" sz="3200" dirty="0"/>
              <a:t> and that of others</a:t>
            </a:r>
          </a:p>
          <a:p>
            <a:r>
              <a:rPr lang="en-US" sz="3200" b="1" dirty="0"/>
              <a:t>Internal attribution </a:t>
            </a:r>
          </a:p>
          <a:p>
            <a:pPr lvl="1"/>
            <a:r>
              <a:rPr lang="en-US" sz="3200" dirty="0"/>
              <a:t>Means that the outcome is attributed to the person</a:t>
            </a:r>
          </a:p>
          <a:p>
            <a:r>
              <a:rPr lang="en-US" sz="3200" b="1" dirty="0"/>
              <a:t>External attribution</a:t>
            </a:r>
          </a:p>
          <a:p>
            <a:pPr lvl="1"/>
            <a:r>
              <a:rPr lang="en-US" sz="3200" dirty="0"/>
              <a:t>Means that the outcome is attributed to factors outside the person</a:t>
            </a:r>
          </a:p>
        </p:txBody>
      </p:sp>
    </p:spTree>
    <p:extLst>
      <p:ext uri="{BB962C8B-B14F-4D97-AF65-F5344CB8AC3E}">
        <p14:creationId xmlns:p14="http://schemas.microsoft.com/office/powerpoint/2010/main" val="23034073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656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656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p:txBody>
          <a:bodyPr>
            <a:normAutofit/>
          </a:bodyPr>
          <a:lstStyle/>
          <a:p>
            <a:r>
              <a:rPr lang="en-US" sz="6000" dirty="0"/>
              <a:t>Self-Perception</a:t>
            </a:r>
          </a:p>
        </p:txBody>
      </p:sp>
      <p:sp>
        <p:nvSpPr>
          <p:cNvPr id="67586" name="Rectangle 3"/>
          <p:cNvSpPr>
            <a:spLocks noGrp="1" noChangeArrowheads="1"/>
          </p:cNvSpPr>
          <p:nvPr>
            <p:ph idx="1"/>
          </p:nvPr>
        </p:nvSpPr>
        <p:spPr/>
        <p:txBody>
          <a:bodyPr>
            <a:normAutofit/>
          </a:bodyPr>
          <a:lstStyle/>
          <a:p>
            <a:r>
              <a:rPr lang="en-US" sz="3200" b="1" dirty="0"/>
              <a:t>Self-serving bias</a:t>
            </a:r>
          </a:p>
          <a:p>
            <a:pPr lvl="1"/>
            <a:r>
              <a:rPr lang="en-US" sz="3200" dirty="0"/>
              <a:t>Tendency to make attributions so that one can perceive oneself </a:t>
            </a:r>
            <a:r>
              <a:rPr lang="en-US" sz="3200" dirty="0" err="1"/>
              <a:t>favourably</a:t>
            </a:r>
            <a:endParaRPr lang="en-US" sz="3200" dirty="0"/>
          </a:p>
          <a:p>
            <a:pPr lvl="1"/>
            <a:r>
              <a:rPr lang="en-US" sz="3200" dirty="0"/>
              <a:t>Is adaptive because it protects one from falling prey to learned helplessness and depression</a:t>
            </a:r>
          </a:p>
          <a:p>
            <a:pPr lvl="2"/>
            <a:r>
              <a:rPr lang="en-US" sz="3200" dirty="0"/>
              <a:t>If the outcome is positive, an internal attribution for it is made</a:t>
            </a:r>
          </a:p>
          <a:p>
            <a:pPr lvl="2"/>
            <a:r>
              <a:rPr lang="en-US" sz="3200" dirty="0"/>
              <a:t>If the outcome is negative, an external attribution for it occurs</a:t>
            </a:r>
          </a:p>
        </p:txBody>
      </p:sp>
    </p:spTree>
    <p:extLst>
      <p:ext uri="{BB962C8B-B14F-4D97-AF65-F5344CB8AC3E}">
        <p14:creationId xmlns:p14="http://schemas.microsoft.com/office/powerpoint/2010/main" val="4934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animEffect transition="in" filter="fade">
                                      <p:cBhvr>
                                        <p:cTn id="7" dur="500"/>
                                        <p:tgtEl>
                                          <p:spTgt spid="6758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7586">
                                            <p:txEl>
                                              <p:pRg st="1" end="1"/>
                                            </p:txEl>
                                          </p:spTgt>
                                        </p:tgtEl>
                                        <p:attrNameLst>
                                          <p:attrName>style.visibility</p:attrName>
                                        </p:attrNameLst>
                                      </p:cBhvr>
                                      <p:to>
                                        <p:strVal val="visible"/>
                                      </p:to>
                                    </p:set>
                                    <p:animEffect transition="in" filter="fade">
                                      <p:cBhvr>
                                        <p:cTn id="10" dur="500"/>
                                        <p:tgtEl>
                                          <p:spTgt spid="6758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7586">
                                            <p:txEl>
                                              <p:pRg st="2" end="2"/>
                                            </p:txEl>
                                          </p:spTgt>
                                        </p:tgtEl>
                                        <p:attrNameLst>
                                          <p:attrName>style.visibility</p:attrName>
                                        </p:attrNameLst>
                                      </p:cBhvr>
                                      <p:to>
                                        <p:strVal val="visible"/>
                                      </p:to>
                                    </p:set>
                                    <p:animEffect transition="in" filter="fade">
                                      <p:cBhvr>
                                        <p:cTn id="13" dur="500"/>
                                        <p:tgtEl>
                                          <p:spTgt spid="6758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7586">
                                            <p:txEl>
                                              <p:pRg st="3" end="3"/>
                                            </p:txEl>
                                          </p:spTgt>
                                        </p:tgtEl>
                                        <p:attrNameLst>
                                          <p:attrName>style.visibility</p:attrName>
                                        </p:attrNameLst>
                                      </p:cBhvr>
                                      <p:to>
                                        <p:strVal val="visible"/>
                                      </p:to>
                                    </p:set>
                                    <p:animEffect transition="in" filter="fade">
                                      <p:cBhvr>
                                        <p:cTn id="16" dur="500"/>
                                        <p:tgtEl>
                                          <p:spTgt spid="6758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7586">
                                            <p:txEl>
                                              <p:pRg st="4" end="4"/>
                                            </p:txEl>
                                          </p:spTgt>
                                        </p:tgtEl>
                                        <p:attrNameLst>
                                          <p:attrName>style.visibility</p:attrName>
                                        </p:attrNameLst>
                                      </p:cBhvr>
                                      <p:to>
                                        <p:strVal val="visible"/>
                                      </p:to>
                                    </p:set>
                                    <p:animEffect transition="in" filter="fade">
                                      <p:cBhvr>
                                        <p:cTn id="19" dur="500"/>
                                        <p:tgtEl>
                                          <p:spTgt spid="6758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normAutofit/>
          </a:bodyPr>
          <a:lstStyle/>
          <a:p>
            <a:r>
              <a:rPr lang="en-US" sz="5400" dirty="0"/>
              <a:t>Learned Helplessness and Depression</a:t>
            </a:r>
          </a:p>
        </p:txBody>
      </p:sp>
      <p:sp>
        <p:nvSpPr>
          <p:cNvPr id="68610" name="Rectangle 3"/>
          <p:cNvSpPr>
            <a:spLocks noGrp="1" noChangeArrowheads="1"/>
          </p:cNvSpPr>
          <p:nvPr>
            <p:ph idx="1"/>
          </p:nvPr>
        </p:nvSpPr>
        <p:spPr/>
        <p:txBody>
          <a:bodyPr>
            <a:normAutofit/>
          </a:bodyPr>
          <a:lstStyle/>
          <a:p>
            <a:r>
              <a:rPr lang="en-US" sz="3200" b="1" dirty="0"/>
              <a:t>Can result from: </a:t>
            </a:r>
          </a:p>
          <a:p>
            <a:pPr lvl="1"/>
            <a:r>
              <a:rPr lang="en-US" sz="3200" dirty="0"/>
              <a:t>Internal attributions for negative outcomes </a:t>
            </a:r>
            <a:br>
              <a:rPr lang="en-US" sz="3200" dirty="0"/>
            </a:br>
            <a:r>
              <a:rPr lang="en-US" sz="3200" dirty="0"/>
              <a:t>(</a:t>
            </a:r>
            <a:r>
              <a:rPr lang="ja-JP" altLang="en-US" sz="3200" dirty="0"/>
              <a:t>“</a:t>
            </a:r>
            <a:r>
              <a:rPr lang="en-US" altLang="ja-JP" sz="3200" dirty="0"/>
              <a:t>I failed the test because I am no good at </a:t>
            </a:r>
            <a:r>
              <a:rPr lang="en-US" altLang="ja-JP" sz="3200" dirty="0" err="1"/>
              <a:t>maths</a:t>
            </a:r>
            <a:r>
              <a:rPr lang="ja-JP" altLang="en-US" sz="3200" dirty="0"/>
              <a:t>”</a:t>
            </a:r>
            <a:r>
              <a:rPr lang="en-US" altLang="ja-JP" sz="3200" dirty="0"/>
              <a:t>)</a:t>
            </a:r>
          </a:p>
          <a:p>
            <a:pPr lvl="1"/>
            <a:r>
              <a:rPr lang="en-US" sz="3200" dirty="0"/>
              <a:t>External attributions for positive outcomes </a:t>
            </a:r>
            <a:br>
              <a:rPr lang="en-US" sz="3200" dirty="0"/>
            </a:br>
            <a:r>
              <a:rPr lang="en-US" sz="3200" dirty="0"/>
              <a:t>(</a:t>
            </a:r>
            <a:r>
              <a:rPr lang="ja-JP" altLang="en-US" sz="3200" dirty="0"/>
              <a:t>“</a:t>
            </a:r>
            <a:r>
              <a:rPr lang="en-US" altLang="ja-JP" sz="3200" dirty="0"/>
              <a:t>I aced the test because it was so easy</a:t>
            </a:r>
            <a:r>
              <a:rPr lang="ja-JP" altLang="en-US" sz="3200" dirty="0"/>
              <a:t>”</a:t>
            </a:r>
            <a:r>
              <a:rPr lang="en-US" altLang="ja-JP" sz="3200" dirty="0"/>
              <a:t>)</a:t>
            </a:r>
          </a:p>
          <a:p>
            <a:r>
              <a:rPr lang="en-US" sz="3200" b="1" dirty="0"/>
              <a:t>Pessimistic explanations are also:</a:t>
            </a:r>
          </a:p>
          <a:p>
            <a:pPr lvl="1"/>
            <a:r>
              <a:rPr lang="en-US" sz="3200" dirty="0"/>
              <a:t>Stable ( </a:t>
            </a:r>
            <a:r>
              <a:rPr lang="ja-JP" altLang="en-US" sz="3200" dirty="0"/>
              <a:t>“</a:t>
            </a:r>
            <a:r>
              <a:rPr lang="en-US" altLang="ja-JP" sz="3200" dirty="0"/>
              <a:t>I will always have no ability for </a:t>
            </a:r>
            <a:r>
              <a:rPr lang="en-US" altLang="ja-JP" sz="3200" dirty="0" err="1"/>
              <a:t>maths</a:t>
            </a:r>
            <a:r>
              <a:rPr lang="ja-JP" altLang="en-US" sz="3200" dirty="0"/>
              <a:t>”</a:t>
            </a:r>
            <a:r>
              <a:rPr lang="en-US" altLang="ja-JP" sz="3200" dirty="0"/>
              <a:t>) </a:t>
            </a:r>
          </a:p>
          <a:p>
            <a:pPr lvl="1"/>
            <a:r>
              <a:rPr lang="en-US" altLang="ja-JP" sz="3200" dirty="0"/>
              <a:t>Global (</a:t>
            </a:r>
            <a:r>
              <a:rPr lang="ja-JP" altLang="en-US" sz="3200" dirty="0"/>
              <a:t>“</a:t>
            </a:r>
            <a:r>
              <a:rPr lang="en-US" altLang="ja-JP" sz="3200" dirty="0"/>
              <a:t>I have no ability for anything</a:t>
            </a:r>
            <a:r>
              <a:rPr lang="ja-JP" altLang="en-US" sz="3200" dirty="0"/>
              <a:t>”</a:t>
            </a:r>
            <a:r>
              <a:rPr lang="en-US" altLang="ja-JP" sz="3200" dirty="0"/>
              <a:t>)</a:t>
            </a:r>
            <a:endParaRPr lang="en-US" sz="3200" dirty="0"/>
          </a:p>
        </p:txBody>
      </p:sp>
    </p:spTree>
    <p:extLst>
      <p:ext uri="{BB962C8B-B14F-4D97-AF65-F5344CB8AC3E}">
        <p14:creationId xmlns:p14="http://schemas.microsoft.com/office/powerpoint/2010/main" val="131405516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6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610">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6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61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861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6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Grp="1" noChangeArrowheads="1"/>
          </p:cNvSpPr>
          <p:nvPr>
            <p:ph type="title"/>
          </p:nvPr>
        </p:nvSpPr>
        <p:spPr/>
        <p:txBody>
          <a:bodyPr>
            <a:noAutofit/>
          </a:bodyPr>
          <a:lstStyle/>
          <a:p>
            <a:r>
              <a:rPr lang="en-US" sz="5400" dirty="0"/>
              <a:t>Trait Theories of Personality and Personality Assessment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527607650"/>
              </p:ext>
            </p:extLst>
          </p:nvPr>
        </p:nvGraphicFramePr>
        <p:xfrm>
          <a:off x="1810512" y="1417638"/>
          <a:ext cx="9601200" cy="50779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72043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F919807-AF26-1647-BCDC-A9E1D15450E9}"/>
                                            </p:graphicEl>
                                          </p:spTgt>
                                        </p:tgtEl>
                                        <p:attrNameLst>
                                          <p:attrName>style.visibility</p:attrName>
                                        </p:attrNameLst>
                                      </p:cBhvr>
                                      <p:to>
                                        <p:strVal val="visible"/>
                                      </p:to>
                                    </p:set>
                                    <p:animEffect transition="in" filter="fade">
                                      <p:cBhvr>
                                        <p:cTn id="7" dur="500"/>
                                        <p:tgtEl>
                                          <p:spTgt spid="2">
                                            <p:graphicEl>
                                              <a:dgm id="{2F919807-AF26-1647-BCDC-A9E1D15450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492B28-0C5B-0A49-9CA5-8B6134B85EEE}"/>
                                            </p:graphicEl>
                                          </p:spTgt>
                                        </p:tgtEl>
                                        <p:attrNameLst>
                                          <p:attrName>style.visibility</p:attrName>
                                        </p:attrNameLst>
                                      </p:cBhvr>
                                      <p:to>
                                        <p:strVal val="visible"/>
                                      </p:to>
                                    </p:set>
                                    <p:animEffect transition="in" filter="fade">
                                      <p:cBhvr>
                                        <p:cTn id="12" dur="500"/>
                                        <p:tgtEl>
                                          <p:spTgt spid="2">
                                            <p:graphicEl>
                                              <a:dgm id="{DB492B28-0C5B-0A49-9CA5-8B6134B85EE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A3EE632-AE56-5445-A1C1-0CEFD7BA33F8}"/>
                                            </p:graphicEl>
                                          </p:spTgt>
                                        </p:tgtEl>
                                        <p:attrNameLst>
                                          <p:attrName>style.visibility</p:attrName>
                                        </p:attrNameLst>
                                      </p:cBhvr>
                                      <p:to>
                                        <p:strVal val="visible"/>
                                      </p:to>
                                    </p:set>
                                    <p:animEffect transition="in" filter="fade">
                                      <p:cBhvr>
                                        <p:cTn id="17" dur="500"/>
                                        <p:tgtEl>
                                          <p:spTgt spid="2">
                                            <p:graphicEl>
                                              <a:dgm id="{2A3EE632-AE56-5445-A1C1-0CEFD7BA33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B252156-197B-A147-9D5D-C1F478578E32}"/>
                                            </p:graphicEl>
                                          </p:spTgt>
                                        </p:tgtEl>
                                        <p:attrNameLst>
                                          <p:attrName>style.visibility</p:attrName>
                                        </p:attrNameLst>
                                      </p:cBhvr>
                                      <p:to>
                                        <p:strVal val="visible"/>
                                      </p:to>
                                    </p:set>
                                    <p:animEffect transition="in" filter="fade">
                                      <p:cBhvr>
                                        <p:cTn id="22" dur="500"/>
                                        <p:tgtEl>
                                          <p:spTgt spid="2">
                                            <p:graphicEl>
                                              <a:dgm id="{3B252156-197B-A147-9D5D-C1F478578E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noAutofit/>
          </a:bodyPr>
          <a:lstStyle/>
          <a:p>
            <a:r>
              <a:rPr lang="en-US" sz="5400" dirty="0"/>
              <a:t>Trait Theories of Personality and Personality Assessment </a:t>
            </a:r>
          </a:p>
        </p:txBody>
      </p:sp>
      <p:sp>
        <p:nvSpPr>
          <p:cNvPr id="70658" name="Rectangle 3"/>
          <p:cNvSpPr>
            <a:spLocks noGrp="1" noChangeArrowheads="1"/>
          </p:cNvSpPr>
          <p:nvPr>
            <p:ph idx="1"/>
          </p:nvPr>
        </p:nvSpPr>
        <p:spPr>
          <a:xfrm>
            <a:off x="838200" y="1825624"/>
            <a:ext cx="11252200" cy="5032375"/>
          </a:xfrm>
        </p:spPr>
        <p:txBody>
          <a:bodyPr>
            <a:noAutofit/>
          </a:bodyPr>
          <a:lstStyle/>
          <a:p>
            <a:r>
              <a:rPr lang="en-US" sz="3600" b="1" dirty="0"/>
              <a:t>Personality traits</a:t>
            </a:r>
          </a:p>
          <a:p>
            <a:pPr lvl="1"/>
            <a:r>
              <a:rPr lang="en-US" sz="2800" dirty="0"/>
              <a:t>Are internally based, relatively stable characteristics that define an individual</a:t>
            </a:r>
            <a:r>
              <a:rPr lang="fr-FR" altLang="ja-JP" sz="2800" dirty="0"/>
              <a:t>'</a:t>
            </a:r>
            <a:r>
              <a:rPr lang="en-US" altLang="ja-JP" sz="2800" dirty="0"/>
              <a:t>s personality</a:t>
            </a:r>
          </a:p>
          <a:p>
            <a:pPr lvl="1"/>
            <a:r>
              <a:rPr lang="en-US" sz="2800" dirty="0"/>
              <a:t>Contain a dimension, a continuum ranging from one extreme of the dimension to the other</a:t>
            </a:r>
          </a:p>
          <a:p>
            <a:r>
              <a:rPr lang="en-US" sz="3600" b="1" dirty="0"/>
              <a:t>Trait theorists</a:t>
            </a:r>
          </a:p>
          <a:p>
            <a:pPr lvl="1"/>
            <a:r>
              <a:rPr lang="en-US" sz="2800" dirty="0"/>
              <a:t>Use </a:t>
            </a:r>
            <a:r>
              <a:rPr lang="en-US" sz="2800" i="1" dirty="0"/>
              <a:t>factor analysis </a:t>
            </a:r>
            <a:r>
              <a:rPr lang="en-US" sz="2800" dirty="0"/>
              <a:t>and other statistical techniques</a:t>
            </a:r>
          </a:p>
          <a:p>
            <a:pPr lvl="2"/>
            <a:r>
              <a:rPr lang="en-US" sz="2800" dirty="0"/>
              <a:t>To tell them how many basic personality factors (or traits) are needed to describe human personality and the factors themselves</a:t>
            </a:r>
          </a:p>
          <a:p>
            <a:pPr lvl="2"/>
            <a:r>
              <a:rPr lang="en-US" sz="2800" dirty="0"/>
              <a:t>To identify clusters of test items (e.g., on a personality test) that measure the same factor/trait </a:t>
            </a:r>
          </a:p>
        </p:txBody>
      </p:sp>
    </p:spTree>
    <p:extLst>
      <p:ext uri="{BB962C8B-B14F-4D97-AF65-F5344CB8AC3E}">
        <p14:creationId xmlns:p14="http://schemas.microsoft.com/office/powerpoint/2010/main" val="406863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animEffect transition="in" filter="fade">
                                      <p:cBhvr>
                                        <p:cTn id="7" dur="500"/>
                                        <p:tgtEl>
                                          <p:spTgt spid="70658">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58">
                                            <p:txEl>
                                              <p:pRg st="1" end="1"/>
                                            </p:txEl>
                                          </p:spTgt>
                                        </p:tgtEl>
                                        <p:attrNameLst>
                                          <p:attrName>style.visibility</p:attrName>
                                        </p:attrNameLst>
                                      </p:cBhvr>
                                      <p:to>
                                        <p:strVal val="visible"/>
                                      </p:to>
                                    </p:set>
                                    <p:animEffect transition="in" filter="fade">
                                      <p:cBhvr>
                                        <p:cTn id="10" dur="500"/>
                                        <p:tgtEl>
                                          <p:spTgt spid="70658">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58">
                                            <p:txEl>
                                              <p:pRg st="2" end="2"/>
                                            </p:txEl>
                                          </p:spTgt>
                                        </p:tgtEl>
                                        <p:attrNameLst>
                                          <p:attrName>style.visibility</p:attrName>
                                        </p:attrNameLst>
                                      </p:cBhvr>
                                      <p:to>
                                        <p:strVal val="visible"/>
                                      </p:to>
                                    </p:set>
                                    <p:animEffect transition="in" filter="fade">
                                      <p:cBhvr>
                                        <p:cTn id="13" dur="500"/>
                                        <p:tgtEl>
                                          <p:spTgt spid="70658">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70658">
                                            <p:txEl>
                                              <p:pRg st="3" end="3"/>
                                            </p:txEl>
                                          </p:spTgt>
                                        </p:tgtEl>
                                        <p:attrNameLst>
                                          <p:attrName>style.visibility</p:attrName>
                                        </p:attrNameLst>
                                      </p:cBhvr>
                                      <p:to>
                                        <p:strVal val="visible"/>
                                      </p:to>
                                    </p:set>
                                    <p:animEffect transition="in" filter="fade">
                                      <p:cBhvr>
                                        <p:cTn id="18" dur="500"/>
                                        <p:tgtEl>
                                          <p:spTgt spid="70658">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70658">
                                            <p:txEl>
                                              <p:pRg st="4" end="4"/>
                                            </p:txEl>
                                          </p:spTgt>
                                        </p:tgtEl>
                                        <p:attrNameLst>
                                          <p:attrName>style.visibility</p:attrName>
                                        </p:attrNameLst>
                                      </p:cBhvr>
                                      <p:to>
                                        <p:strVal val="visible"/>
                                      </p:to>
                                    </p:set>
                                    <p:animEffect transition="in" filter="fade">
                                      <p:cBhvr>
                                        <p:cTn id="21" dur="500"/>
                                        <p:tgtEl>
                                          <p:spTgt spid="70658">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70658">
                                            <p:txEl>
                                              <p:pRg st="5" end="5"/>
                                            </p:txEl>
                                          </p:spTgt>
                                        </p:tgtEl>
                                        <p:attrNameLst>
                                          <p:attrName>style.visibility</p:attrName>
                                        </p:attrNameLst>
                                      </p:cBhvr>
                                      <p:to>
                                        <p:strVal val="visible"/>
                                      </p:to>
                                    </p:set>
                                    <p:animEffect transition="in" filter="fade">
                                      <p:cBhvr>
                                        <p:cTn id="24" dur="500"/>
                                        <p:tgtEl>
                                          <p:spTgt spid="70658">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animEffect transition="in" filter="fade">
                                      <p:cBhvr>
                                        <p:cTn id="27" dur="500"/>
                                        <p:tgtEl>
                                          <p:spTgt spid="7065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3"/>
          <p:cNvSpPr>
            <a:spLocks noGrp="1" noChangeArrowheads="1"/>
          </p:cNvSpPr>
          <p:nvPr>
            <p:ph idx="1"/>
          </p:nvPr>
        </p:nvSpPr>
        <p:spPr>
          <a:xfrm>
            <a:off x="432619" y="210744"/>
            <a:ext cx="5978013" cy="1988821"/>
          </a:xfrm>
        </p:spPr>
        <p:txBody>
          <a:bodyPr>
            <a:noAutofit/>
          </a:bodyPr>
          <a:lstStyle/>
          <a:p>
            <a:r>
              <a:rPr lang="en-US" sz="3200" b="1" dirty="0"/>
              <a:t>Raymond B. </a:t>
            </a:r>
            <a:r>
              <a:rPr lang="en-US" sz="3200" b="1" dirty="0" err="1"/>
              <a:t>Cattell</a:t>
            </a:r>
            <a:endParaRPr lang="en-US" sz="3200" b="1" dirty="0"/>
          </a:p>
          <a:p>
            <a:pPr lvl="1"/>
            <a:r>
              <a:rPr lang="en-US" sz="3200" dirty="0"/>
              <a:t>Used factor analysis and found that 16 traits were necessary to describe human personality</a:t>
            </a:r>
          </a:p>
        </p:txBody>
      </p:sp>
      <p:pic>
        <p:nvPicPr>
          <p:cNvPr id="3" name="Picture 2">
            <a:extLst>
              <a:ext uri="{FF2B5EF4-FFF2-40B4-BE49-F238E27FC236}">
                <a16:creationId xmlns:a16="http://schemas.microsoft.com/office/drawing/2014/main" id="{0059B26C-0BF8-46E0-9CE4-5B9D096739EC}"/>
              </a:ext>
            </a:extLst>
          </p:cNvPr>
          <p:cNvPicPr>
            <a:picLocks noChangeAspect="1"/>
          </p:cNvPicPr>
          <p:nvPr/>
        </p:nvPicPr>
        <p:blipFill>
          <a:blip r:embed="rId2"/>
          <a:stretch>
            <a:fillRect/>
          </a:stretch>
        </p:blipFill>
        <p:spPr>
          <a:xfrm>
            <a:off x="6862916" y="459254"/>
            <a:ext cx="4807973" cy="3137977"/>
          </a:xfrm>
          <a:prstGeom prst="rect">
            <a:avLst/>
          </a:prstGeom>
        </p:spPr>
      </p:pic>
      <p:pic>
        <p:nvPicPr>
          <p:cNvPr id="5" name="Picture 4">
            <a:hlinkClick r:id="rId3"/>
            <a:extLst>
              <a:ext uri="{FF2B5EF4-FFF2-40B4-BE49-F238E27FC236}">
                <a16:creationId xmlns:a16="http://schemas.microsoft.com/office/drawing/2014/main" id="{03017DE2-D5EB-42FB-BB2F-A951B20C7A31}"/>
              </a:ext>
            </a:extLst>
          </p:cNvPr>
          <p:cNvPicPr>
            <a:picLocks noChangeAspect="1"/>
          </p:cNvPicPr>
          <p:nvPr/>
        </p:nvPicPr>
        <p:blipFill>
          <a:blip r:embed="rId4"/>
          <a:stretch>
            <a:fillRect/>
          </a:stretch>
        </p:blipFill>
        <p:spPr>
          <a:xfrm>
            <a:off x="961007" y="2388500"/>
            <a:ext cx="4210760" cy="4443331"/>
          </a:xfrm>
          <a:prstGeom prst="rect">
            <a:avLst/>
          </a:prstGeom>
        </p:spPr>
      </p:pic>
      <p:sp>
        <p:nvSpPr>
          <p:cNvPr id="11" name="TextBox 10">
            <a:extLst>
              <a:ext uri="{FF2B5EF4-FFF2-40B4-BE49-F238E27FC236}">
                <a16:creationId xmlns:a16="http://schemas.microsoft.com/office/drawing/2014/main" id="{DD4F2CB1-33AA-42AF-AF2C-941DC96B8A05}"/>
              </a:ext>
            </a:extLst>
          </p:cNvPr>
          <p:cNvSpPr txBox="1"/>
          <p:nvPr/>
        </p:nvSpPr>
        <p:spPr>
          <a:xfrm>
            <a:off x="5574889" y="4469500"/>
            <a:ext cx="6096000" cy="1929246"/>
          </a:xfrm>
          <a:prstGeom prst="rect">
            <a:avLst/>
          </a:prstGeom>
          <a:noFill/>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Hans Eysenck</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Used factor analysis and argued for three trait dimensions</a:t>
            </a:r>
          </a:p>
        </p:txBody>
      </p:sp>
    </p:spTree>
    <p:extLst>
      <p:ext uri="{BB962C8B-B14F-4D97-AF65-F5344CB8AC3E}">
        <p14:creationId xmlns:p14="http://schemas.microsoft.com/office/powerpoint/2010/main" val="116082406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2706">
                                            <p:txEl>
                                              <p:pRg st="0" end="0"/>
                                            </p:txEl>
                                          </p:spTgt>
                                        </p:tgtEl>
                                        <p:attrNameLst>
                                          <p:attrName>style.visibility</p:attrName>
                                        </p:attrNameLst>
                                      </p:cBhvr>
                                      <p:to>
                                        <p:strVal val="visible"/>
                                      </p:to>
                                    </p:set>
                                    <p:animEffect transition="in" filter="fade">
                                      <p:cBhvr>
                                        <p:cTn id="7" dur="500"/>
                                        <p:tgtEl>
                                          <p:spTgt spid="7270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2706">
                                            <p:txEl>
                                              <p:pRg st="1" end="1"/>
                                            </p:txEl>
                                          </p:spTgt>
                                        </p:tgtEl>
                                        <p:attrNameLst>
                                          <p:attrName>style.visibility</p:attrName>
                                        </p:attrNameLst>
                                      </p:cBhvr>
                                      <p:to>
                                        <p:strVal val="visible"/>
                                      </p:to>
                                    </p:set>
                                    <p:animEffect transition="in" filter="fade">
                                      <p:cBhvr>
                                        <p:cTn id="10" dur="500"/>
                                        <p:tgtEl>
                                          <p:spTgt spid="7270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248920" y="1706245"/>
            <a:ext cx="3478161" cy="2614049"/>
          </a:xfrm>
        </p:spPr>
        <p:txBody>
          <a:bodyPr>
            <a:noAutofit/>
          </a:bodyPr>
          <a:lstStyle/>
          <a:p>
            <a:r>
              <a:rPr lang="en-US" sz="6000" dirty="0"/>
              <a:t>Eysenck</a:t>
            </a:r>
            <a:r>
              <a:rPr lang="fr-FR" altLang="ja-JP" sz="6000" dirty="0"/>
              <a:t>'</a:t>
            </a:r>
            <a:r>
              <a:rPr lang="en-US" altLang="ja-JP" sz="6000" dirty="0"/>
              <a:t>s Three-Factor Theory</a:t>
            </a:r>
            <a:endParaRPr lang="en-US" sz="60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2722522"/>
              </p:ext>
            </p:extLst>
          </p:nvPr>
        </p:nvGraphicFramePr>
        <p:xfrm>
          <a:off x="2528266" y="672920"/>
          <a:ext cx="9663734" cy="5819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05401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graphicEl>
                                              <a:dgm id="{0ED224AF-C9E0-0049-ABC6-EAFB780AC1DA}"/>
                                            </p:graphicEl>
                                          </p:spTgt>
                                        </p:tgtEl>
                                        <p:attrNameLst>
                                          <p:attrName>style.visibility</p:attrName>
                                        </p:attrNameLst>
                                      </p:cBhvr>
                                      <p:to>
                                        <p:strVal val="visible"/>
                                      </p:to>
                                    </p:set>
                                    <p:animEffect transition="in" filter="wheel(1)">
                                      <p:cBhvr>
                                        <p:cTn id="7" dur="2000"/>
                                        <p:tgtEl>
                                          <p:spTgt spid="2">
                                            <p:graphicEl>
                                              <a:dgm id="{0ED224AF-C9E0-0049-ABC6-EAFB780AC1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graphicEl>
                                              <a:dgm id="{ECD15D9D-D63A-8B45-93F8-EA89517425BE}"/>
                                            </p:graphicEl>
                                          </p:spTgt>
                                        </p:tgtEl>
                                        <p:attrNameLst>
                                          <p:attrName>style.visibility</p:attrName>
                                        </p:attrNameLst>
                                      </p:cBhvr>
                                      <p:to>
                                        <p:strVal val="visible"/>
                                      </p:to>
                                    </p:set>
                                    <p:animEffect transition="in" filter="wheel(1)">
                                      <p:cBhvr>
                                        <p:cTn id="12" dur="2000"/>
                                        <p:tgtEl>
                                          <p:spTgt spid="2">
                                            <p:graphicEl>
                                              <a:dgm id="{ECD15D9D-D63A-8B45-93F8-EA89517425BE}"/>
                                            </p:graphicEl>
                                          </p:spTgt>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2">
                                            <p:graphicEl>
                                              <a:dgm id="{C5D14A4D-9326-1845-B124-FFA24C7F2965}"/>
                                            </p:graphicEl>
                                          </p:spTgt>
                                        </p:tgtEl>
                                        <p:attrNameLst>
                                          <p:attrName>style.visibility</p:attrName>
                                        </p:attrNameLst>
                                      </p:cBhvr>
                                      <p:to>
                                        <p:strVal val="visible"/>
                                      </p:to>
                                    </p:set>
                                    <p:animEffect transition="in" filter="wheel(1)">
                                      <p:cBhvr>
                                        <p:cTn id="15" dur="2000"/>
                                        <p:tgtEl>
                                          <p:spTgt spid="2">
                                            <p:graphicEl>
                                              <a:dgm id="{C5D14A4D-9326-1845-B124-FFA24C7F29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2">
                                            <p:graphicEl>
                                              <a:dgm id="{073DD2E2-DA91-C841-AB02-7D169996D537}"/>
                                            </p:graphicEl>
                                          </p:spTgt>
                                        </p:tgtEl>
                                        <p:attrNameLst>
                                          <p:attrName>style.visibility</p:attrName>
                                        </p:attrNameLst>
                                      </p:cBhvr>
                                      <p:to>
                                        <p:strVal val="visible"/>
                                      </p:to>
                                    </p:set>
                                    <p:animEffect transition="in" filter="wheel(1)">
                                      <p:cBhvr>
                                        <p:cTn id="20" dur="2000"/>
                                        <p:tgtEl>
                                          <p:spTgt spid="2">
                                            <p:graphicEl>
                                              <a:dgm id="{073DD2E2-DA91-C841-AB02-7D169996D537}"/>
                                            </p:graphicEl>
                                          </p:spTgt>
                                        </p:tgtEl>
                                      </p:cBhvr>
                                    </p:animEffect>
                                  </p:childTnLst>
                                </p:cTn>
                              </p:par>
                              <p:par>
                                <p:cTn id="21" presetID="21" presetClass="entr" presetSubtype="1" fill="hold" grpId="0" nodeType="withEffect">
                                  <p:stCondLst>
                                    <p:cond delay="0"/>
                                  </p:stCondLst>
                                  <p:childTnLst>
                                    <p:set>
                                      <p:cBhvr>
                                        <p:cTn id="22" dur="1" fill="hold">
                                          <p:stCondLst>
                                            <p:cond delay="0"/>
                                          </p:stCondLst>
                                        </p:cTn>
                                        <p:tgtEl>
                                          <p:spTgt spid="2">
                                            <p:graphicEl>
                                              <a:dgm id="{F92357AE-1E06-A947-BBC2-C49AE6BF4117}"/>
                                            </p:graphicEl>
                                          </p:spTgt>
                                        </p:tgtEl>
                                        <p:attrNameLst>
                                          <p:attrName>style.visibility</p:attrName>
                                        </p:attrNameLst>
                                      </p:cBhvr>
                                      <p:to>
                                        <p:strVal val="visible"/>
                                      </p:to>
                                    </p:set>
                                    <p:animEffect transition="in" filter="wheel(1)">
                                      <p:cBhvr>
                                        <p:cTn id="23" dur="2000"/>
                                        <p:tgtEl>
                                          <p:spTgt spid="2">
                                            <p:graphicEl>
                                              <a:dgm id="{F92357AE-1E06-A947-BBC2-C49AE6BF411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2">
                                            <p:graphicEl>
                                              <a:dgm id="{5BCB7AA3-9481-BC40-9E26-8DA23101B2F0}"/>
                                            </p:graphicEl>
                                          </p:spTgt>
                                        </p:tgtEl>
                                        <p:attrNameLst>
                                          <p:attrName>style.visibility</p:attrName>
                                        </p:attrNameLst>
                                      </p:cBhvr>
                                      <p:to>
                                        <p:strVal val="visible"/>
                                      </p:to>
                                    </p:set>
                                    <p:animEffect transition="in" filter="wheel(1)">
                                      <p:cBhvr>
                                        <p:cTn id="28" dur="2000"/>
                                        <p:tgtEl>
                                          <p:spTgt spid="2">
                                            <p:graphicEl>
                                              <a:dgm id="{5BCB7AA3-9481-BC40-9E26-8DA23101B2F0}"/>
                                            </p:graphic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2">
                                            <p:graphicEl>
                                              <a:dgm id="{CD2FAF35-4F73-8D4E-A647-8397026D7047}"/>
                                            </p:graphicEl>
                                          </p:spTgt>
                                        </p:tgtEl>
                                        <p:attrNameLst>
                                          <p:attrName>style.visibility</p:attrName>
                                        </p:attrNameLst>
                                      </p:cBhvr>
                                      <p:to>
                                        <p:strVal val="visible"/>
                                      </p:to>
                                    </p:set>
                                    <p:animEffect transition="in" filter="wheel(1)">
                                      <p:cBhvr>
                                        <p:cTn id="31" dur="2000"/>
                                        <p:tgtEl>
                                          <p:spTgt spid="2">
                                            <p:graphicEl>
                                              <a:dgm id="{CD2FAF35-4F73-8D4E-A647-8397026D70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CE06232-69FD-453D-8EB2-706087A902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753" name="Rectangle 2"/>
          <p:cNvSpPr>
            <a:spLocks noGrp="1" noChangeArrowheads="1"/>
          </p:cNvSpPr>
          <p:nvPr>
            <p:ph type="title"/>
          </p:nvPr>
        </p:nvSpPr>
        <p:spPr>
          <a:xfrm>
            <a:off x="455262" y="1671484"/>
            <a:ext cx="4125677" cy="3738638"/>
          </a:xfrm>
          <a:solidFill>
            <a:schemeClr val="bg1">
              <a:alpha val="50000"/>
            </a:schemeClr>
          </a:solidFill>
          <a:ln w="25400" cap="sq">
            <a:solidFill>
              <a:schemeClr val="tx1"/>
            </a:solidFill>
            <a:miter lim="800000"/>
          </a:ln>
        </p:spPr>
        <p:txBody>
          <a:bodyPr>
            <a:noAutofit/>
          </a:bodyPr>
          <a:lstStyle/>
          <a:p>
            <a:pPr algn="ctr"/>
            <a:r>
              <a:rPr lang="en-US" sz="6000" dirty="0"/>
              <a:t>Eysenck</a:t>
            </a:r>
            <a:r>
              <a:rPr lang="fr-FR" altLang="ja-JP" sz="6000" dirty="0"/>
              <a:t>'</a:t>
            </a:r>
            <a:r>
              <a:rPr lang="en-US" altLang="ja-JP" sz="6000" dirty="0"/>
              <a:t>s Three-Factor Theory</a:t>
            </a:r>
            <a:endParaRPr lang="en-US" sz="6000" dirty="0"/>
          </a:p>
        </p:txBody>
      </p:sp>
      <p:sp>
        <p:nvSpPr>
          <p:cNvPr id="74754" name="Rectangle 3"/>
          <p:cNvSpPr>
            <a:spLocks noGrp="1" noChangeArrowheads="1"/>
          </p:cNvSpPr>
          <p:nvPr>
            <p:ph idx="1"/>
          </p:nvPr>
        </p:nvSpPr>
        <p:spPr>
          <a:xfrm>
            <a:off x="5722373" y="422787"/>
            <a:ext cx="6135329" cy="6302477"/>
          </a:xfrm>
        </p:spPr>
        <p:txBody>
          <a:bodyPr anchor="ctr">
            <a:noAutofit/>
          </a:bodyPr>
          <a:lstStyle/>
          <a:p>
            <a:r>
              <a:rPr lang="en-US" sz="3200" dirty="0">
                <a:solidFill>
                  <a:schemeClr val="bg1"/>
                </a:solidFill>
              </a:rPr>
              <a:t>The biological basis for the </a:t>
            </a:r>
            <a:r>
              <a:rPr lang="en-US" sz="3200" b="1" dirty="0">
                <a:solidFill>
                  <a:schemeClr val="bg1"/>
                </a:solidFill>
              </a:rPr>
              <a:t>extraversion-introversion trait</a:t>
            </a:r>
            <a:r>
              <a:rPr lang="en-US" sz="3200" dirty="0">
                <a:solidFill>
                  <a:schemeClr val="bg1"/>
                </a:solidFill>
              </a:rPr>
              <a:t>: Level of cortical arousal (neuronal activity)</a:t>
            </a:r>
          </a:p>
          <a:p>
            <a:endParaRPr lang="en-US" sz="3200" dirty="0">
              <a:solidFill>
                <a:schemeClr val="bg1"/>
              </a:solidFill>
            </a:endParaRPr>
          </a:p>
          <a:p>
            <a:pPr lvl="1"/>
            <a:r>
              <a:rPr lang="en-US" sz="3200" dirty="0">
                <a:solidFill>
                  <a:schemeClr val="bg1"/>
                </a:solidFill>
              </a:rPr>
              <a:t>Extraverts need to seek out external stimulation to raise the level of arousal in the brain to a more optimal level</a:t>
            </a:r>
          </a:p>
          <a:p>
            <a:pPr lvl="1"/>
            <a:r>
              <a:rPr lang="en-US" sz="3200" dirty="0">
                <a:solidFill>
                  <a:schemeClr val="bg1"/>
                </a:solidFill>
              </a:rPr>
              <a:t>Introverts have higher normal-levels of arousal than extraverts</a:t>
            </a:r>
          </a:p>
        </p:txBody>
      </p:sp>
    </p:spTree>
    <p:extLst>
      <p:ext uri="{BB962C8B-B14F-4D97-AF65-F5344CB8AC3E}">
        <p14:creationId xmlns:p14="http://schemas.microsoft.com/office/powerpoint/2010/main" val="244464208"/>
      </p:ext>
    </p:extLst>
  </p:cSld>
  <p:clrMapOvr>
    <a:masterClrMapping/>
  </p:clrMapOvr>
  <p:transition spd="med">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p:txBody>
          <a:bodyPr>
            <a:normAutofit/>
          </a:bodyPr>
          <a:lstStyle/>
          <a:p>
            <a:r>
              <a:rPr lang="en-US" sz="6000" dirty="0"/>
              <a:t>Eysenck</a:t>
            </a:r>
            <a:r>
              <a:rPr lang="fr-FR" altLang="ja-JP" sz="6000" dirty="0"/>
              <a:t>'</a:t>
            </a:r>
            <a:r>
              <a:rPr lang="en-US" altLang="ja-JP" sz="6000" dirty="0"/>
              <a:t>s Three-Factor Theory</a:t>
            </a:r>
            <a:endParaRPr lang="en-US" sz="6000" dirty="0"/>
          </a:p>
        </p:txBody>
      </p:sp>
      <p:sp>
        <p:nvSpPr>
          <p:cNvPr id="73730" name="Rectangle 3"/>
          <p:cNvSpPr>
            <a:spLocks noGrp="1" noChangeArrowheads="1"/>
          </p:cNvSpPr>
          <p:nvPr>
            <p:ph idx="1"/>
          </p:nvPr>
        </p:nvSpPr>
        <p:spPr>
          <a:xfrm>
            <a:off x="838200" y="1825624"/>
            <a:ext cx="10756392" cy="4782439"/>
          </a:xfrm>
        </p:spPr>
        <p:txBody>
          <a:bodyPr>
            <a:normAutofit/>
          </a:bodyPr>
          <a:lstStyle/>
          <a:p>
            <a:r>
              <a:rPr lang="en-US" sz="3200" dirty="0"/>
              <a:t>People who are high on the </a:t>
            </a:r>
            <a:r>
              <a:rPr lang="en-US" sz="3200" b="1" dirty="0"/>
              <a:t>neuroticism-emotional</a:t>
            </a:r>
            <a:r>
              <a:rPr lang="en-US" sz="3200" dirty="0"/>
              <a:t> stability dimension tend to be overly anxious, emotionally unstable, and easily upset because of a more reactive sympathetic nervous system</a:t>
            </a:r>
          </a:p>
          <a:p>
            <a:r>
              <a:rPr lang="en-US" sz="3200" dirty="0"/>
              <a:t>The </a:t>
            </a:r>
            <a:r>
              <a:rPr lang="en-US" sz="3200" b="1" dirty="0"/>
              <a:t>psychoticism-impulse control </a:t>
            </a:r>
            <a:r>
              <a:rPr lang="en-US" sz="3200" dirty="0"/>
              <a:t>trait is concerned with aggressiveness, impulsiveness, and empathy</a:t>
            </a:r>
          </a:p>
          <a:p>
            <a:pPr lvl="1"/>
            <a:r>
              <a:rPr lang="en-US" sz="2800" dirty="0"/>
              <a:t>A high level of testosterone and a low level of MAO (monoamine oxidase), a neurotransmitter inhibitor, lead to high levels of psychoticism</a:t>
            </a:r>
          </a:p>
        </p:txBody>
      </p:sp>
    </p:spTree>
    <p:extLst>
      <p:ext uri="{BB962C8B-B14F-4D97-AF65-F5344CB8AC3E}">
        <p14:creationId xmlns:p14="http://schemas.microsoft.com/office/powerpoint/2010/main" val="1007785764"/>
      </p:ext>
    </p:extLst>
  </p:cSld>
  <p:clrMapOvr>
    <a:masterClrMapping/>
  </p:clrMapOvr>
  <p:transition spd="med">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noAutofit/>
          </a:bodyPr>
          <a:lstStyle/>
          <a:p>
            <a:r>
              <a:rPr lang="en-US" sz="6000" dirty="0"/>
              <a:t>McCrae and Costa Five-Factor Model of Personality </a:t>
            </a:r>
          </a:p>
        </p:txBody>
      </p:sp>
      <p:sp>
        <p:nvSpPr>
          <p:cNvPr id="76802" name="Rectangle 3"/>
          <p:cNvSpPr>
            <a:spLocks noGrp="1" noChangeArrowheads="1"/>
          </p:cNvSpPr>
          <p:nvPr>
            <p:ph idx="1"/>
          </p:nvPr>
        </p:nvSpPr>
        <p:spPr>
          <a:xfrm>
            <a:off x="609600" y="2222090"/>
            <a:ext cx="11362944" cy="4312822"/>
          </a:xfrm>
        </p:spPr>
        <p:txBody>
          <a:bodyPr>
            <a:normAutofit/>
          </a:bodyPr>
          <a:lstStyle/>
          <a:p>
            <a:r>
              <a:rPr lang="en-US" sz="3200" b="1" dirty="0"/>
              <a:t>Five factors</a:t>
            </a:r>
          </a:p>
          <a:p>
            <a:pPr lvl="1"/>
            <a:r>
              <a:rPr lang="en-US" sz="3200" dirty="0"/>
              <a:t>Include openness, conscientiousness, extraversion, agreeableness, and neuroticism (OCEAN)</a:t>
            </a:r>
          </a:p>
          <a:p>
            <a:pPr lvl="1"/>
            <a:r>
              <a:rPr lang="en-US" sz="3200" dirty="0"/>
              <a:t>Appear to be universal</a:t>
            </a:r>
          </a:p>
          <a:p>
            <a:pPr lvl="1"/>
            <a:r>
              <a:rPr lang="en-US" sz="3200" dirty="0"/>
              <a:t>Observed across gender and diverse languages and cultures</a:t>
            </a:r>
          </a:p>
          <a:p>
            <a:pPr lvl="1"/>
            <a:r>
              <a:rPr lang="en-US" sz="3200" dirty="0"/>
              <a:t>Are measured using several assessment instruments: NEO-PI-R,  NEO-PI-3, and NEO-FFI</a:t>
            </a:r>
          </a:p>
        </p:txBody>
      </p:sp>
    </p:spTree>
    <p:extLst>
      <p:ext uri="{BB962C8B-B14F-4D97-AF65-F5344CB8AC3E}">
        <p14:creationId xmlns:p14="http://schemas.microsoft.com/office/powerpoint/2010/main" val="1525223067"/>
      </p:ext>
    </p:extLst>
  </p:cSld>
  <p:clrMapOvr>
    <a:masterClrMapping/>
  </p:clrMapOvr>
  <p:transition spd="med">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3152" y="0"/>
            <a:ext cx="10195356" cy="6858000"/>
          </a:xfrm>
          <a:prstGeom prst="rect">
            <a:avLst/>
          </a:prstGeom>
        </p:spPr>
      </p:pic>
      <p:sp>
        <p:nvSpPr>
          <p:cNvPr id="5" name="TextBox 4"/>
          <p:cNvSpPr txBox="1"/>
          <p:nvPr/>
        </p:nvSpPr>
        <p:spPr>
          <a:xfrm>
            <a:off x="10186314" y="776990"/>
            <a:ext cx="1901952" cy="2862322"/>
          </a:xfrm>
          <a:prstGeom prst="rect">
            <a:avLst/>
          </a:prstGeom>
          <a:noFill/>
        </p:spPr>
        <p:txBody>
          <a:bodyPr wrap="square" rtlCol="0">
            <a:spAutoFit/>
          </a:bodyPr>
          <a:lstStyle/>
          <a:p>
            <a:pPr algn="ctr"/>
            <a:r>
              <a:rPr lang="en-GB" sz="6000" b="1" dirty="0"/>
              <a:t>The </a:t>
            </a:r>
          </a:p>
          <a:p>
            <a:pPr algn="ctr"/>
            <a:r>
              <a:rPr lang="en-GB" sz="6000" b="1" dirty="0"/>
              <a:t>big </a:t>
            </a:r>
          </a:p>
          <a:p>
            <a:pPr algn="ctr"/>
            <a:r>
              <a:rPr lang="en-GB" sz="6000" b="1" dirty="0"/>
              <a:t>5</a:t>
            </a:r>
          </a:p>
        </p:txBody>
      </p:sp>
      <p:sp>
        <p:nvSpPr>
          <p:cNvPr id="6" name="Rectangle 5"/>
          <p:cNvSpPr/>
          <p:nvPr/>
        </p:nvSpPr>
        <p:spPr>
          <a:xfrm>
            <a:off x="3803904" y="14630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Rectangle 6"/>
          <p:cNvSpPr/>
          <p:nvPr/>
        </p:nvSpPr>
        <p:spPr>
          <a:xfrm>
            <a:off x="3803904" y="2529840"/>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Rectangle 7"/>
          <p:cNvSpPr/>
          <p:nvPr/>
        </p:nvSpPr>
        <p:spPr>
          <a:xfrm>
            <a:off x="3803904" y="3639312"/>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Rectangle 8"/>
          <p:cNvSpPr/>
          <p:nvPr/>
        </p:nvSpPr>
        <p:spPr>
          <a:xfrm>
            <a:off x="3803904" y="4748784"/>
            <a:ext cx="6089904" cy="83210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p:cNvSpPr/>
          <p:nvPr/>
        </p:nvSpPr>
        <p:spPr>
          <a:xfrm>
            <a:off x="3803904" y="5721096"/>
            <a:ext cx="6089904" cy="7345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 name="Rectangle 1"/>
          <p:cNvSpPr/>
          <p:nvPr/>
        </p:nvSpPr>
        <p:spPr>
          <a:xfrm>
            <a:off x="10186314" y="3641896"/>
            <a:ext cx="2002434" cy="1938992"/>
          </a:xfrm>
          <a:prstGeom prst="rect">
            <a:avLst/>
          </a:prstGeom>
        </p:spPr>
        <p:txBody>
          <a:bodyPr wrap="square">
            <a:spAutoFit/>
          </a:bodyPr>
          <a:lstStyle/>
          <a:p>
            <a:r>
              <a:rPr lang="en-GB" sz="2400" dirty="0"/>
              <a:t>McCrae and Costa’s (1999) Five-Factor Model of Personality </a:t>
            </a:r>
          </a:p>
        </p:txBody>
      </p:sp>
    </p:spTree>
    <p:extLst>
      <p:ext uri="{BB962C8B-B14F-4D97-AF65-F5344CB8AC3E}">
        <p14:creationId xmlns:p14="http://schemas.microsoft.com/office/powerpoint/2010/main" val="24203177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9"/>
                                        </p:tgtEl>
                                        <p:attrNameLst>
                                          <p:attrName>ppt_w</p:attrName>
                                        </p:attrNameLst>
                                      </p:cBhvr>
                                      <p:tavLst>
                                        <p:tav tm="0">
                                          <p:val>
                                            <p:strVal val="ppt_w"/>
                                          </p:val>
                                        </p:tav>
                                        <p:tav tm="100000">
                                          <p:val>
                                            <p:fltVal val="0"/>
                                          </p:val>
                                        </p:tav>
                                      </p:tavLst>
                                    </p:anim>
                                    <p:anim calcmode="lin" valueType="num">
                                      <p:cBhvr>
                                        <p:cTn id="28" dur="500"/>
                                        <p:tgtEl>
                                          <p:spTgt spid="9"/>
                                        </p:tgtEl>
                                        <p:attrNameLst>
                                          <p:attrName>ppt_h</p:attrName>
                                        </p:attrNameLst>
                                      </p:cBhvr>
                                      <p:tavLst>
                                        <p:tav tm="0">
                                          <p:val>
                                            <p:strVal val="ppt_h"/>
                                          </p:val>
                                        </p:tav>
                                        <p:tav tm="100000">
                                          <p:val>
                                            <p:fltVal val="0"/>
                                          </p:val>
                                        </p:tav>
                                      </p:tavLst>
                                    </p:anim>
                                    <p:animEffect transition="out" filter="fade">
                                      <p:cBhvr>
                                        <p:cTn id="29" dur="500"/>
                                        <p:tgtEl>
                                          <p:spTgt spid="9"/>
                                        </p:tgtEl>
                                      </p:cBhvr>
                                    </p:animEffect>
                                    <p:set>
                                      <p:cBhvr>
                                        <p:cTn id="30" dur="1" fill="hold">
                                          <p:stCondLst>
                                            <p:cond delay="499"/>
                                          </p:stCondLst>
                                        </p:cTn>
                                        <p:tgtEl>
                                          <p:spTgt spid="9"/>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10"/>
                                        </p:tgtEl>
                                        <p:attrNameLst>
                                          <p:attrName>ppt_w</p:attrName>
                                        </p:attrNameLst>
                                      </p:cBhvr>
                                      <p:tavLst>
                                        <p:tav tm="0">
                                          <p:val>
                                            <p:strVal val="ppt_w"/>
                                          </p:val>
                                        </p:tav>
                                        <p:tav tm="100000">
                                          <p:val>
                                            <p:fltVal val="0"/>
                                          </p:val>
                                        </p:tav>
                                      </p:tavLst>
                                    </p:anim>
                                    <p:anim calcmode="lin" valueType="num">
                                      <p:cBhvr>
                                        <p:cTn id="35" dur="500"/>
                                        <p:tgtEl>
                                          <p:spTgt spid="10"/>
                                        </p:tgtEl>
                                        <p:attrNameLst>
                                          <p:attrName>ppt_h</p:attrName>
                                        </p:attrNameLst>
                                      </p:cBhvr>
                                      <p:tavLst>
                                        <p:tav tm="0">
                                          <p:val>
                                            <p:strVal val="ppt_h"/>
                                          </p:val>
                                        </p:tav>
                                        <p:tav tm="100000">
                                          <p:val>
                                            <p:fltVal val="0"/>
                                          </p:val>
                                        </p:tav>
                                      </p:tavLst>
                                    </p:anim>
                                    <p:animEffect transition="out" filter="fade">
                                      <p:cBhvr>
                                        <p:cTn id="36" dur="500"/>
                                        <p:tgtEl>
                                          <p:spTgt spid="10"/>
                                        </p:tgtEl>
                                      </p:cBhvr>
                                    </p:animEffect>
                                    <p:set>
                                      <p:cBhvr>
                                        <p:cTn id="3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0F19B8-5D53-815D-9DB3-899CDD0189AB}"/>
              </a:ext>
            </a:extLst>
          </p:cNvPr>
          <p:cNvSpPr>
            <a:spLocks noGrp="1"/>
          </p:cNvSpPr>
          <p:nvPr>
            <p:ph type="sldNum" sz="quarter" idx="12"/>
          </p:nvPr>
        </p:nvSpPr>
        <p:spPr/>
        <p:txBody>
          <a:bodyPr/>
          <a:lstStyle/>
          <a:p>
            <a:fld id="{C7893763-D86B-4DF4-9669-D14EF2E76A30}" type="slidenum">
              <a:rPr lang="en-GB" smtClean="0"/>
              <a:t>58</a:t>
            </a:fld>
            <a:endParaRPr lang="en-GB"/>
          </a:p>
        </p:txBody>
      </p:sp>
      <p:pic>
        <p:nvPicPr>
          <p:cNvPr id="4" name="Picture 3">
            <a:hlinkClick r:id="rId2"/>
            <a:extLst>
              <a:ext uri="{FF2B5EF4-FFF2-40B4-BE49-F238E27FC236}">
                <a16:creationId xmlns:a16="http://schemas.microsoft.com/office/drawing/2014/main" id="{8DF66FF9-A0FE-4FC1-792D-3F4632C31DCF}"/>
              </a:ext>
            </a:extLst>
          </p:cNvPr>
          <p:cNvPicPr>
            <a:picLocks noChangeAspect="1"/>
          </p:cNvPicPr>
          <p:nvPr/>
        </p:nvPicPr>
        <p:blipFill>
          <a:blip r:embed="rId3"/>
          <a:stretch>
            <a:fillRect/>
          </a:stretch>
        </p:blipFill>
        <p:spPr>
          <a:xfrm>
            <a:off x="621662" y="806594"/>
            <a:ext cx="11339226" cy="48405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54801475"/>
      </p:ext>
    </p:extLst>
  </p:cSld>
  <p:clrMapOvr>
    <a:masterClrMapping/>
  </p:clrMapOvr>
  <p:transition spd="med">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4"/>
          <p:cNvSpPr>
            <a:spLocks noGrp="1"/>
          </p:cNvSpPr>
          <p:nvPr>
            <p:ph type="title"/>
          </p:nvPr>
        </p:nvSpPr>
        <p:spPr/>
        <p:txBody>
          <a:bodyPr>
            <a:normAutofit/>
          </a:bodyPr>
          <a:lstStyle/>
          <a:p>
            <a:r>
              <a:rPr lang="en-US" sz="4000" dirty="0"/>
              <a:t>The Big Five Personality Trait Dimensions</a:t>
            </a:r>
          </a:p>
        </p:txBody>
      </p:sp>
      <p:pic>
        <p:nvPicPr>
          <p:cNvPr id="5" name="Picture 4" descr="Screen Shot 2013-11-04 at 1.19.06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328" y="1310958"/>
            <a:ext cx="12091672" cy="5440362"/>
          </a:xfrm>
          <a:prstGeom prst="rect">
            <a:avLst/>
          </a:prstGeom>
        </p:spPr>
      </p:pic>
      <p:sp>
        <p:nvSpPr>
          <p:cNvPr id="2" name="Rectangle 1"/>
          <p:cNvSpPr/>
          <p:nvPr/>
        </p:nvSpPr>
        <p:spPr bwMode="auto">
          <a:xfrm>
            <a:off x="7162800" y="2804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6" name="Rectangle 5"/>
          <p:cNvSpPr/>
          <p:nvPr/>
        </p:nvSpPr>
        <p:spPr bwMode="auto">
          <a:xfrm>
            <a:off x="7162800" y="368808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7" name="Rectangle 6"/>
          <p:cNvSpPr/>
          <p:nvPr/>
        </p:nvSpPr>
        <p:spPr bwMode="auto">
          <a:xfrm>
            <a:off x="289560" y="3581400"/>
            <a:ext cx="3931920" cy="68580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8" name="Rectangle 7"/>
          <p:cNvSpPr/>
          <p:nvPr/>
        </p:nvSpPr>
        <p:spPr bwMode="auto">
          <a:xfrm>
            <a:off x="7162800" y="438912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9" name="Rectangle 8"/>
          <p:cNvSpPr/>
          <p:nvPr/>
        </p:nvSpPr>
        <p:spPr bwMode="auto">
          <a:xfrm>
            <a:off x="289560" y="426720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0" name="Rectangle 9"/>
          <p:cNvSpPr/>
          <p:nvPr/>
        </p:nvSpPr>
        <p:spPr bwMode="auto">
          <a:xfrm>
            <a:off x="7162800" y="509016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1" name="Rectangle 10"/>
          <p:cNvSpPr/>
          <p:nvPr/>
        </p:nvSpPr>
        <p:spPr bwMode="auto">
          <a:xfrm>
            <a:off x="289560" y="5090160"/>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2" name="Rectangle 11"/>
          <p:cNvSpPr/>
          <p:nvPr/>
        </p:nvSpPr>
        <p:spPr bwMode="auto">
          <a:xfrm>
            <a:off x="7162800" y="5905500"/>
            <a:ext cx="417576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13" name="Rectangle 12"/>
          <p:cNvSpPr/>
          <p:nvPr/>
        </p:nvSpPr>
        <p:spPr bwMode="auto">
          <a:xfrm>
            <a:off x="289560" y="5882322"/>
            <a:ext cx="3931920" cy="57912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248121165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grpId="0" nodeType="clickEffect">
                                  <p:stCondLst>
                                    <p:cond delay="0"/>
                                  </p:stCondLst>
                                  <p:childTnLst>
                                    <p:animEffect transition="out" filter="circle(out)">
                                      <p:cBhvr>
                                        <p:cTn id="6" dur="2000"/>
                                        <p:tgtEl>
                                          <p:spTgt spid="2"/>
                                        </p:tgtEl>
                                      </p:cBhvr>
                                    </p:animEffect>
                                    <p:set>
                                      <p:cBhvr>
                                        <p:cTn id="7" dur="1" fill="hold">
                                          <p:stCondLst>
                                            <p:cond delay="19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grpId="0" nodeType="clickEffect">
                                  <p:stCondLst>
                                    <p:cond delay="0"/>
                                  </p:stCondLst>
                                  <p:childTnLst>
                                    <p:animEffect transition="out" filter="circle(out)">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6" presetClass="exit" presetSubtype="32" fill="hold" grpId="0" nodeType="clickEffect">
                                  <p:stCondLst>
                                    <p:cond delay="0"/>
                                  </p:stCondLst>
                                  <p:childTnLst>
                                    <p:animEffect transition="out" filter="circle(out)">
                                      <p:cBhvr>
                                        <p:cTn id="16" dur="2000"/>
                                        <p:tgtEl>
                                          <p:spTgt spid="6"/>
                                        </p:tgtEl>
                                      </p:cBhvr>
                                    </p:animEffect>
                                    <p:set>
                                      <p:cBhvr>
                                        <p:cTn id="17" dur="1" fill="hold">
                                          <p:stCondLst>
                                            <p:cond delay="1999"/>
                                          </p:stCondLst>
                                        </p:cTn>
                                        <p:tgtEl>
                                          <p:spTgt spid="6"/>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6" presetClass="exit" presetSubtype="32" fill="hold" grpId="0" nodeType="clickEffect">
                                  <p:stCondLst>
                                    <p:cond delay="0"/>
                                  </p:stCondLst>
                                  <p:childTnLst>
                                    <p:animEffect transition="out" filter="circle(out)">
                                      <p:cBhvr>
                                        <p:cTn id="21" dur="2000"/>
                                        <p:tgtEl>
                                          <p:spTgt spid="9"/>
                                        </p:tgtEl>
                                      </p:cBhvr>
                                    </p:animEffect>
                                    <p:set>
                                      <p:cBhvr>
                                        <p:cTn id="22" dur="1" fill="hold">
                                          <p:stCondLst>
                                            <p:cond delay="1999"/>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6" presetClass="exit" presetSubtype="32" fill="hold" grpId="0" nodeType="clickEffect">
                                  <p:stCondLst>
                                    <p:cond delay="0"/>
                                  </p:stCondLst>
                                  <p:childTnLst>
                                    <p:animEffect transition="out" filter="circle(out)">
                                      <p:cBhvr>
                                        <p:cTn id="26" dur="2000"/>
                                        <p:tgtEl>
                                          <p:spTgt spid="8"/>
                                        </p:tgtEl>
                                      </p:cBhvr>
                                    </p:animEffect>
                                    <p:set>
                                      <p:cBhvr>
                                        <p:cTn id="27" dur="1" fill="hold">
                                          <p:stCondLst>
                                            <p:cond delay="1999"/>
                                          </p:stCondLst>
                                        </p:cTn>
                                        <p:tgtEl>
                                          <p:spTgt spid="8"/>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6" presetClass="exit" presetSubtype="32" fill="hold" grpId="0" nodeType="clickEffect">
                                  <p:stCondLst>
                                    <p:cond delay="0"/>
                                  </p:stCondLst>
                                  <p:childTnLst>
                                    <p:animEffect transition="out" filter="circle(out)">
                                      <p:cBhvr>
                                        <p:cTn id="31" dur="2000"/>
                                        <p:tgtEl>
                                          <p:spTgt spid="11"/>
                                        </p:tgtEl>
                                      </p:cBhvr>
                                    </p:animEffect>
                                    <p:set>
                                      <p:cBhvr>
                                        <p:cTn id="32" dur="1" fill="hold">
                                          <p:stCondLst>
                                            <p:cond delay="1999"/>
                                          </p:stCondLst>
                                        </p:cTn>
                                        <p:tgtEl>
                                          <p:spTgt spid="11"/>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6" presetClass="exit" presetSubtype="32" fill="hold" grpId="0" nodeType="clickEffect">
                                  <p:stCondLst>
                                    <p:cond delay="0"/>
                                  </p:stCondLst>
                                  <p:childTnLst>
                                    <p:animEffect transition="out" filter="circle(out)">
                                      <p:cBhvr>
                                        <p:cTn id="36" dur="2000"/>
                                        <p:tgtEl>
                                          <p:spTgt spid="10"/>
                                        </p:tgtEl>
                                      </p:cBhvr>
                                    </p:animEffect>
                                    <p:set>
                                      <p:cBhvr>
                                        <p:cTn id="37" dur="1" fill="hold">
                                          <p:stCondLst>
                                            <p:cond delay="1999"/>
                                          </p:stCondLst>
                                        </p:cTn>
                                        <p:tgtEl>
                                          <p:spTgt spid="10"/>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6" presetClass="exit" presetSubtype="32" fill="hold" grpId="0" nodeType="clickEffect">
                                  <p:stCondLst>
                                    <p:cond delay="0"/>
                                  </p:stCondLst>
                                  <p:childTnLst>
                                    <p:animEffect transition="out" filter="circle(out)">
                                      <p:cBhvr>
                                        <p:cTn id="41" dur="2000"/>
                                        <p:tgtEl>
                                          <p:spTgt spid="13"/>
                                        </p:tgtEl>
                                      </p:cBhvr>
                                    </p:animEffect>
                                    <p:set>
                                      <p:cBhvr>
                                        <p:cTn id="42" dur="1" fill="hold">
                                          <p:stCondLst>
                                            <p:cond delay="1999"/>
                                          </p:stCondLst>
                                        </p:cTn>
                                        <p:tgtEl>
                                          <p:spTgt spid="13"/>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6" presetClass="exit" presetSubtype="32" fill="hold" grpId="0" nodeType="clickEffect">
                                  <p:stCondLst>
                                    <p:cond delay="0"/>
                                  </p:stCondLst>
                                  <p:childTnLst>
                                    <p:animEffect transition="out" filter="circle(out)">
                                      <p:cBhvr>
                                        <p:cTn id="46" dur="2000"/>
                                        <p:tgtEl>
                                          <p:spTgt spid="12"/>
                                        </p:tgtEl>
                                      </p:cBhvr>
                                    </p:animEffect>
                                    <p:set>
                                      <p:cBhvr>
                                        <p:cTn id="47" dur="1" fill="hold">
                                          <p:stCondLst>
                                            <p:cond delay="1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7825" name="Rectangle 2"/>
          <p:cNvSpPr>
            <a:spLocks noGrp="1" noChangeArrowheads="1"/>
          </p:cNvSpPr>
          <p:nvPr>
            <p:ph type="title"/>
          </p:nvPr>
        </p:nvSpPr>
        <p:spPr/>
        <p:txBody>
          <a:bodyPr>
            <a:normAutofit/>
          </a:bodyPr>
          <a:lstStyle/>
          <a:p>
            <a:r>
              <a:rPr lang="en-US" sz="6000" dirty="0"/>
              <a:t>Personality Assessment</a:t>
            </a:r>
          </a:p>
        </p:txBody>
      </p:sp>
      <p:sp>
        <p:nvSpPr>
          <p:cNvPr id="77826" name="Rectangle 3"/>
          <p:cNvSpPr>
            <a:spLocks noGrp="1" noChangeArrowheads="1"/>
          </p:cNvSpPr>
          <p:nvPr>
            <p:ph idx="1"/>
          </p:nvPr>
        </p:nvSpPr>
        <p:spPr/>
        <p:txBody>
          <a:bodyPr/>
          <a:lstStyle/>
          <a:p>
            <a:r>
              <a:rPr lang="en-US" b="1" dirty="0"/>
              <a:t>Primary uses of personality tests</a:t>
            </a:r>
          </a:p>
          <a:p>
            <a:pPr lvl="1"/>
            <a:r>
              <a:rPr lang="en-US" sz="2800" dirty="0"/>
              <a:t>Aid in diagnosing people with problems</a:t>
            </a:r>
          </a:p>
          <a:p>
            <a:pPr lvl="1"/>
            <a:r>
              <a:rPr lang="en-US" sz="2800" dirty="0"/>
              <a:t>Counselling</a:t>
            </a:r>
          </a:p>
          <a:p>
            <a:pPr lvl="1"/>
            <a:r>
              <a:rPr lang="en-US" sz="2800" dirty="0"/>
              <a:t>Making personnel decisions</a:t>
            </a:r>
          </a:p>
          <a:p>
            <a:r>
              <a:rPr lang="en-US" b="1" dirty="0"/>
              <a:t>Personality assessments</a:t>
            </a:r>
          </a:p>
          <a:p>
            <a:pPr lvl="1"/>
            <a:r>
              <a:rPr lang="en-US" sz="2800" dirty="0"/>
              <a:t>Personality inventories</a:t>
            </a:r>
          </a:p>
          <a:p>
            <a:pPr lvl="1"/>
            <a:r>
              <a:rPr lang="en-US" sz="2800" dirty="0"/>
              <a:t>Projective tests </a:t>
            </a:r>
          </a:p>
        </p:txBody>
      </p:sp>
    </p:spTree>
    <p:extLst>
      <p:ext uri="{BB962C8B-B14F-4D97-AF65-F5344CB8AC3E}">
        <p14:creationId xmlns:p14="http://schemas.microsoft.com/office/powerpoint/2010/main" val="284716686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anim calcmode="lin" valueType="num">
                                      <p:cBhvr additive="base">
                                        <p:cTn id="7" dur="500" fill="hold"/>
                                        <p:tgtEl>
                                          <p:spTgt spid="778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7826">
                                            <p:txEl>
                                              <p:pRg st="1" end="1"/>
                                            </p:txEl>
                                          </p:spTgt>
                                        </p:tgtEl>
                                        <p:attrNameLst>
                                          <p:attrName>style.visibility</p:attrName>
                                        </p:attrNameLst>
                                      </p:cBhvr>
                                      <p:to>
                                        <p:strVal val="visible"/>
                                      </p:to>
                                    </p:set>
                                    <p:anim calcmode="lin" valueType="num">
                                      <p:cBhvr additive="base">
                                        <p:cTn id="11" dur="500" fill="hold"/>
                                        <p:tgtEl>
                                          <p:spTgt spid="7782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782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7826">
                                            <p:txEl>
                                              <p:pRg st="2" end="2"/>
                                            </p:txEl>
                                          </p:spTgt>
                                        </p:tgtEl>
                                        <p:attrNameLst>
                                          <p:attrName>style.visibility</p:attrName>
                                        </p:attrNameLst>
                                      </p:cBhvr>
                                      <p:to>
                                        <p:strVal val="visible"/>
                                      </p:to>
                                    </p:set>
                                    <p:anim calcmode="lin" valueType="num">
                                      <p:cBhvr additive="base">
                                        <p:cTn id="15" dur="5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782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7826">
                                            <p:txEl>
                                              <p:pRg st="3" end="3"/>
                                            </p:txEl>
                                          </p:spTgt>
                                        </p:tgtEl>
                                        <p:attrNameLst>
                                          <p:attrName>style.visibility</p:attrName>
                                        </p:attrNameLst>
                                      </p:cBhvr>
                                      <p:to>
                                        <p:strVal val="visible"/>
                                      </p:to>
                                    </p:set>
                                    <p:anim calcmode="lin" valueType="num">
                                      <p:cBhvr additive="base">
                                        <p:cTn id="19" dur="5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78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7826">
                                            <p:txEl>
                                              <p:pRg st="4" end="4"/>
                                            </p:txEl>
                                          </p:spTgt>
                                        </p:tgtEl>
                                        <p:attrNameLst>
                                          <p:attrName>style.visibility</p:attrName>
                                        </p:attrNameLst>
                                      </p:cBhvr>
                                      <p:to>
                                        <p:strVal val="visible"/>
                                      </p:to>
                                    </p:set>
                                    <p:anim calcmode="lin" valueType="num">
                                      <p:cBhvr additive="base">
                                        <p:cTn id="25" dur="500" fill="hold"/>
                                        <p:tgtEl>
                                          <p:spTgt spid="7782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6">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77826">
                                            <p:txEl>
                                              <p:pRg st="5" end="5"/>
                                            </p:txEl>
                                          </p:spTgt>
                                        </p:tgtEl>
                                        <p:attrNameLst>
                                          <p:attrName>style.visibility</p:attrName>
                                        </p:attrNameLst>
                                      </p:cBhvr>
                                      <p:to>
                                        <p:strVal val="visible"/>
                                      </p:to>
                                    </p:set>
                                    <p:anim calcmode="lin" valueType="num">
                                      <p:cBhvr additive="base">
                                        <p:cTn id="29" dur="500" fill="hold"/>
                                        <p:tgtEl>
                                          <p:spTgt spid="77826">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7826">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77826">
                                            <p:txEl>
                                              <p:pRg st="6" end="6"/>
                                            </p:txEl>
                                          </p:spTgt>
                                        </p:tgtEl>
                                        <p:attrNameLst>
                                          <p:attrName>style.visibility</p:attrName>
                                        </p:attrNameLst>
                                      </p:cBhvr>
                                      <p:to>
                                        <p:strVal val="visible"/>
                                      </p:to>
                                    </p:set>
                                    <p:anim calcmode="lin" valueType="num">
                                      <p:cBhvr additive="base">
                                        <p:cTn id="33" dur="500" fill="hold"/>
                                        <p:tgtEl>
                                          <p:spTgt spid="77826">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782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build="p"/>
    </p:bldLst>
  </p:timing>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normAutofit/>
          </a:bodyPr>
          <a:lstStyle/>
          <a:p>
            <a:r>
              <a:rPr lang="en-US" sz="6000" dirty="0"/>
              <a:t>Personality Assessment</a:t>
            </a:r>
          </a:p>
        </p:txBody>
      </p:sp>
      <p:sp>
        <p:nvSpPr>
          <p:cNvPr id="78850" name="Rectangle 3"/>
          <p:cNvSpPr>
            <a:spLocks noGrp="1" noChangeArrowheads="1"/>
          </p:cNvSpPr>
          <p:nvPr>
            <p:ph idx="1"/>
          </p:nvPr>
        </p:nvSpPr>
        <p:spPr/>
        <p:txBody>
          <a:bodyPr>
            <a:normAutofit/>
          </a:bodyPr>
          <a:lstStyle/>
          <a:p>
            <a:r>
              <a:rPr lang="en-US" b="1" dirty="0"/>
              <a:t>Personality inventories</a:t>
            </a:r>
          </a:p>
          <a:p>
            <a:pPr lvl="1"/>
            <a:r>
              <a:rPr lang="en-US" sz="2800" dirty="0"/>
              <a:t>Are designed to measure multiple traits of personality, and in some cases, disorders</a:t>
            </a:r>
          </a:p>
          <a:p>
            <a:pPr lvl="1"/>
            <a:r>
              <a:rPr lang="en-US" sz="2800" dirty="0"/>
              <a:t>Include a series of questions or statements for which the test taker must indicate whether they are personally applicable</a:t>
            </a:r>
          </a:p>
          <a:p>
            <a:r>
              <a:rPr lang="en-US" b="1" dirty="0"/>
              <a:t>MMPI-2 (the Minnesota Multiphasic Personality Inventory)</a:t>
            </a:r>
          </a:p>
          <a:p>
            <a:pPr lvl="1"/>
            <a:r>
              <a:rPr lang="en-US" sz="2800" dirty="0"/>
              <a:t>Is most widely used, translated into more than 100 languages </a:t>
            </a:r>
          </a:p>
        </p:txBody>
      </p:sp>
    </p:spTree>
    <p:extLst>
      <p:ext uri="{BB962C8B-B14F-4D97-AF65-F5344CB8AC3E}">
        <p14:creationId xmlns:p14="http://schemas.microsoft.com/office/powerpoint/2010/main" val="37671276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8850">
                                            <p:txEl>
                                              <p:pRg st="0" end="0"/>
                                            </p:txEl>
                                          </p:spTgt>
                                        </p:tgtEl>
                                        <p:attrNameLst>
                                          <p:attrName>style.visibility</p:attrName>
                                        </p:attrNameLst>
                                      </p:cBhvr>
                                      <p:to>
                                        <p:strVal val="visible"/>
                                      </p:to>
                                    </p:set>
                                    <p:anim calcmode="lin" valueType="num">
                                      <p:cBhvr additive="base">
                                        <p:cTn id="7" dur="500" fill="hold"/>
                                        <p:tgtEl>
                                          <p:spTgt spid="788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8850">
                                            <p:txEl>
                                              <p:pRg st="1" end="1"/>
                                            </p:txEl>
                                          </p:spTgt>
                                        </p:tgtEl>
                                        <p:attrNameLst>
                                          <p:attrName>style.visibility</p:attrName>
                                        </p:attrNameLst>
                                      </p:cBhvr>
                                      <p:to>
                                        <p:strVal val="visible"/>
                                      </p:to>
                                    </p:set>
                                    <p:anim calcmode="lin" valueType="num">
                                      <p:cBhvr additive="base">
                                        <p:cTn id="11" dur="500" fill="hold"/>
                                        <p:tgtEl>
                                          <p:spTgt spid="7885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8850">
                                            <p:txEl>
                                              <p:pRg st="2" end="2"/>
                                            </p:txEl>
                                          </p:spTgt>
                                        </p:tgtEl>
                                        <p:attrNameLst>
                                          <p:attrName>style.visibility</p:attrName>
                                        </p:attrNameLst>
                                      </p:cBhvr>
                                      <p:to>
                                        <p:strVal val="visible"/>
                                      </p:to>
                                    </p:set>
                                    <p:anim calcmode="lin" valueType="num">
                                      <p:cBhvr additive="base">
                                        <p:cTn id="15" dur="500" fill="hold"/>
                                        <p:tgtEl>
                                          <p:spTgt spid="788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78850">
                                            <p:txEl>
                                              <p:pRg st="3" end="3"/>
                                            </p:txEl>
                                          </p:spTgt>
                                        </p:tgtEl>
                                        <p:attrNameLst>
                                          <p:attrName>style.visibility</p:attrName>
                                        </p:attrNameLst>
                                      </p:cBhvr>
                                      <p:to>
                                        <p:strVal val="visible"/>
                                      </p:to>
                                    </p:set>
                                    <p:anim calcmode="lin" valueType="num">
                                      <p:cBhvr additive="base">
                                        <p:cTn id="21" dur="500" fill="hold"/>
                                        <p:tgtEl>
                                          <p:spTgt spid="7885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885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8850">
                                            <p:txEl>
                                              <p:pRg st="4" end="4"/>
                                            </p:txEl>
                                          </p:spTgt>
                                        </p:tgtEl>
                                        <p:attrNameLst>
                                          <p:attrName>style.visibility</p:attrName>
                                        </p:attrNameLst>
                                      </p:cBhvr>
                                      <p:to>
                                        <p:strVal val="visible"/>
                                      </p:to>
                                    </p:set>
                                    <p:anim calcmode="lin" valueType="num">
                                      <p:cBhvr additive="base">
                                        <p:cTn id="25" dur="500" fill="hold"/>
                                        <p:tgtEl>
                                          <p:spTgt spid="7885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885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build="p"/>
    </p:bldLst>
  </p:timing>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p:txBody>
          <a:bodyPr>
            <a:normAutofit/>
          </a:bodyPr>
          <a:lstStyle/>
          <a:p>
            <a:r>
              <a:rPr lang="en-US" sz="6000" dirty="0"/>
              <a:t>Personality Assessment</a:t>
            </a:r>
          </a:p>
        </p:txBody>
      </p:sp>
      <p:sp>
        <p:nvSpPr>
          <p:cNvPr id="79874" name="Rectangle 3"/>
          <p:cNvSpPr>
            <a:spLocks noGrp="1" noChangeArrowheads="1"/>
          </p:cNvSpPr>
          <p:nvPr>
            <p:ph idx="1"/>
          </p:nvPr>
        </p:nvSpPr>
        <p:spPr>
          <a:xfrm>
            <a:off x="599768" y="1801096"/>
            <a:ext cx="11423904" cy="4830763"/>
          </a:xfrm>
        </p:spPr>
        <p:txBody>
          <a:bodyPr>
            <a:normAutofit/>
          </a:bodyPr>
          <a:lstStyle/>
          <a:p>
            <a:r>
              <a:rPr lang="en-US" b="1" dirty="0"/>
              <a:t>MMPI-2 (formally MMPI-1)</a:t>
            </a:r>
          </a:p>
          <a:p>
            <a:pPr lvl="1"/>
            <a:r>
              <a:rPr lang="en-US" sz="2800" dirty="0"/>
              <a:t>Uses a </a:t>
            </a:r>
            <a:r>
              <a:rPr lang="ja-JP" altLang="en-US" sz="2800" dirty="0"/>
              <a:t>“</a:t>
            </a:r>
            <a:r>
              <a:rPr lang="en-US" altLang="ja-JP" sz="2800" dirty="0"/>
              <a:t>True/False/Cannot Say</a:t>
            </a:r>
            <a:r>
              <a:rPr lang="ja-JP" altLang="en-US" sz="2800" dirty="0"/>
              <a:t>”</a:t>
            </a:r>
            <a:r>
              <a:rPr lang="en-US" altLang="ja-JP" sz="2800" dirty="0"/>
              <a:t> format with 567 simple statements (e.g., </a:t>
            </a:r>
            <a:r>
              <a:rPr lang="ja-JP" altLang="en-US" sz="2800" dirty="0"/>
              <a:t>“</a:t>
            </a:r>
            <a:r>
              <a:rPr lang="en-US" altLang="ja-JP" sz="2800" dirty="0"/>
              <a:t>I like to cook</a:t>
            </a:r>
            <a:r>
              <a:rPr lang="ja-JP" altLang="en-US" sz="2800" dirty="0"/>
              <a:t>”</a:t>
            </a:r>
            <a:r>
              <a:rPr lang="en-US" altLang="ja-JP" sz="2800" dirty="0"/>
              <a:t>)</a:t>
            </a:r>
          </a:p>
          <a:p>
            <a:pPr lvl="1"/>
            <a:r>
              <a:rPr lang="en-US" sz="2800" dirty="0"/>
              <a:t>Was developed to be a measure of abnormal personality, with 10 clinical scales such as depression and schizophrenia</a:t>
            </a:r>
          </a:p>
          <a:p>
            <a:pPr lvl="1"/>
            <a:r>
              <a:rPr lang="en-US" sz="2800" dirty="0"/>
              <a:t>Contains three validity scales</a:t>
            </a:r>
          </a:p>
          <a:p>
            <a:pPr lvl="1"/>
            <a:r>
              <a:rPr lang="en-US" sz="2800" dirty="0"/>
              <a:t>Has test construction method that leads to good predictive validity for its clinical scales</a:t>
            </a:r>
          </a:p>
          <a:p>
            <a:pPr lvl="1"/>
            <a:r>
              <a:rPr lang="en-US" sz="2800" dirty="0"/>
              <a:t>Has an objective scoring procedure that leads to reliability in interpretation</a:t>
            </a:r>
          </a:p>
          <a:p>
            <a:pPr lvl="1"/>
            <a:endParaRPr lang="en-US" dirty="0"/>
          </a:p>
        </p:txBody>
      </p:sp>
    </p:spTree>
    <p:extLst>
      <p:ext uri="{BB962C8B-B14F-4D97-AF65-F5344CB8AC3E}">
        <p14:creationId xmlns:p14="http://schemas.microsoft.com/office/powerpoint/2010/main" val="33120948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9874">
                                            <p:txEl>
                                              <p:pRg st="0" end="0"/>
                                            </p:txEl>
                                          </p:spTgt>
                                        </p:tgtEl>
                                        <p:attrNameLst>
                                          <p:attrName>style.visibility</p:attrName>
                                        </p:attrNameLst>
                                      </p:cBhvr>
                                      <p:to>
                                        <p:strVal val="visible"/>
                                      </p:to>
                                    </p:set>
                                    <p:anim calcmode="lin" valueType="num">
                                      <p:cBhvr additive="base">
                                        <p:cTn id="7" dur="500" fill="hold"/>
                                        <p:tgtEl>
                                          <p:spTgt spid="798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9874">
                                            <p:txEl>
                                              <p:pRg st="1" end="1"/>
                                            </p:txEl>
                                          </p:spTgt>
                                        </p:tgtEl>
                                        <p:attrNameLst>
                                          <p:attrName>style.visibility</p:attrName>
                                        </p:attrNameLst>
                                      </p:cBhvr>
                                      <p:to>
                                        <p:strVal val="visible"/>
                                      </p:to>
                                    </p:set>
                                    <p:anim calcmode="lin" valueType="num">
                                      <p:cBhvr additive="base">
                                        <p:cTn id="11" dur="500" fill="hold"/>
                                        <p:tgtEl>
                                          <p:spTgt spid="7987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987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9874">
                                            <p:txEl>
                                              <p:pRg st="2" end="2"/>
                                            </p:txEl>
                                          </p:spTgt>
                                        </p:tgtEl>
                                        <p:attrNameLst>
                                          <p:attrName>style.visibility</p:attrName>
                                        </p:attrNameLst>
                                      </p:cBhvr>
                                      <p:to>
                                        <p:strVal val="visible"/>
                                      </p:to>
                                    </p:set>
                                    <p:anim calcmode="lin" valueType="num">
                                      <p:cBhvr additive="base">
                                        <p:cTn id="15" dur="500" fill="hold"/>
                                        <p:tgtEl>
                                          <p:spTgt spid="7987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987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9874">
                                            <p:txEl>
                                              <p:pRg st="3" end="3"/>
                                            </p:txEl>
                                          </p:spTgt>
                                        </p:tgtEl>
                                        <p:attrNameLst>
                                          <p:attrName>style.visibility</p:attrName>
                                        </p:attrNameLst>
                                      </p:cBhvr>
                                      <p:to>
                                        <p:strVal val="visible"/>
                                      </p:to>
                                    </p:set>
                                    <p:anim calcmode="lin" valueType="num">
                                      <p:cBhvr additive="base">
                                        <p:cTn id="19" dur="500" fill="hold"/>
                                        <p:tgtEl>
                                          <p:spTgt spid="7987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9874">
                                            <p:txEl>
                                              <p:pRg st="4" end="4"/>
                                            </p:txEl>
                                          </p:spTgt>
                                        </p:tgtEl>
                                        <p:attrNameLst>
                                          <p:attrName>style.visibility</p:attrName>
                                        </p:attrNameLst>
                                      </p:cBhvr>
                                      <p:to>
                                        <p:strVal val="visible"/>
                                      </p:to>
                                    </p:set>
                                    <p:anim calcmode="lin" valueType="num">
                                      <p:cBhvr additive="base">
                                        <p:cTn id="23" dur="500" fill="hold"/>
                                        <p:tgtEl>
                                          <p:spTgt spid="7987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987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9874">
                                            <p:txEl>
                                              <p:pRg st="5" end="5"/>
                                            </p:txEl>
                                          </p:spTgt>
                                        </p:tgtEl>
                                        <p:attrNameLst>
                                          <p:attrName>style.visibility</p:attrName>
                                        </p:attrNameLst>
                                      </p:cBhvr>
                                      <p:to>
                                        <p:strVal val="visible"/>
                                      </p:to>
                                    </p:set>
                                    <p:anim calcmode="lin" valueType="num">
                                      <p:cBhvr additive="base">
                                        <p:cTn id="27" dur="500" fill="hold"/>
                                        <p:tgtEl>
                                          <p:spTgt spid="7987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987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p:txBody>
          <a:bodyPr>
            <a:normAutofit/>
          </a:bodyPr>
          <a:lstStyle/>
          <a:p>
            <a:r>
              <a:rPr lang="en-US" sz="6000" dirty="0"/>
              <a:t>Personality Assessment</a:t>
            </a:r>
          </a:p>
        </p:txBody>
      </p:sp>
      <p:sp>
        <p:nvSpPr>
          <p:cNvPr id="81922" name="Rectangle 3"/>
          <p:cNvSpPr>
            <a:spLocks noGrp="1" noChangeArrowheads="1"/>
          </p:cNvSpPr>
          <p:nvPr>
            <p:ph idx="1"/>
          </p:nvPr>
        </p:nvSpPr>
        <p:spPr>
          <a:xfrm>
            <a:off x="609600" y="2153265"/>
            <a:ext cx="6059424" cy="4095136"/>
          </a:xfrm>
        </p:spPr>
        <p:txBody>
          <a:bodyPr>
            <a:normAutofit/>
          </a:bodyPr>
          <a:lstStyle/>
          <a:p>
            <a:r>
              <a:rPr lang="en-US" b="1" dirty="0"/>
              <a:t>Projective tests</a:t>
            </a:r>
          </a:p>
          <a:p>
            <a:pPr lvl="1"/>
            <a:r>
              <a:rPr lang="en-US" sz="2800" dirty="0"/>
              <a:t>Contain a series of ambiguous stimuli, such as inkblots, to which the test taker must respond about perceptions of the stimuli</a:t>
            </a:r>
          </a:p>
          <a:p>
            <a:r>
              <a:rPr lang="en-US" b="1" dirty="0"/>
              <a:t>Sample tests</a:t>
            </a:r>
          </a:p>
          <a:p>
            <a:pPr lvl="1"/>
            <a:r>
              <a:rPr lang="en-US" sz="2800" dirty="0"/>
              <a:t>Rorschach Inkblots Test </a:t>
            </a:r>
          </a:p>
          <a:p>
            <a:pPr lvl="1"/>
            <a:r>
              <a:rPr lang="en-US" sz="2800" dirty="0"/>
              <a:t>Thematic Apperception Tests (TAT) </a:t>
            </a:r>
          </a:p>
        </p:txBody>
      </p:sp>
      <p:pic>
        <p:nvPicPr>
          <p:cNvPr id="2" name="Picture 1">
            <a:hlinkClick r:id="rId2"/>
          </p:cNvPr>
          <p:cNvPicPr>
            <a:picLocks noChangeAspect="1"/>
          </p:cNvPicPr>
          <p:nvPr/>
        </p:nvPicPr>
        <p:blipFill>
          <a:blip r:embed="rId3"/>
          <a:stretch>
            <a:fillRect/>
          </a:stretch>
        </p:blipFill>
        <p:spPr>
          <a:xfrm>
            <a:off x="6420963" y="3782568"/>
            <a:ext cx="5550437" cy="1962340"/>
          </a:xfrm>
          <a:prstGeom prst="rect">
            <a:avLst/>
          </a:prstGeom>
        </p:spPr>
      </p:pic>
      <p:pic>
        <p:nvPicPr>
          <p:cNvPr id="3" name="Picture 2"/>
          <p:cNvPicPr>
            <a:picLocks noChangeAspect="1"/>
          </p:cNvPicPr>
          <p:nvPr/>
        </p:nvPicPr>
        <p:blipFill>
          <a:blip r:embed="rId4"/>
          <a:stretch>
            <a:fillRect/>
          </a:stretch>
        </p:blipFill>
        <p:spPr>
          <a:xfrm>
            <a:off x="7607808" y="222389"/>
            <a:ext cx="3035808" cy="3445623"/>
          </a:xfrm>
          <a:prstGeom prst="rect">
            <a:avLst/>
          </a:prstGeom>
        </p:spPr>
      </p:pic>
    </p:spTree>
    <p:extLst>
      <p:ext uri="{BB962C8B-B14F-4D97-AF65-F5344CB8AC3E}">
        <p14:creationId xmlns:p14="http://schemas.microsoft.com/office/powerpoint/2010/main" val="252627586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1922">
                                            <p:txEl>
                                              <p:pRg st="1" end="1"/>
                                            </p:txEl>
                                          </p:spTgt>
                                        </p:tgtEl>
                                        <p:attrNameLst>
                                          <p:attrName>style.visibility</p:attrName>
                                        </p:attrNameLst>
                                      </p:cBhvr>
                                      <p:to>
                                        <p:strVal val="visible"/>
                                      </p:to>
                                    </p:set>
                                    <p:anim calcmode="lin" valueType="num">
                                      <p:cBhvr additive="base">
                                        <p:cTn id="11" dur="500" fill="hold"/>
                                        <p:tgtEl>
                                          <p:spTgt spid="8192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19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1922">
                                            <p:txEl>
                                              <p:pRg st="2" end="2"/>
                                            </p:txEl>
                                          </p:spTgt>
                                        </p:tgtEl>
                                        <p:attrNameLst>
                                          <p:attrName>style.visibility</p:attrName>
                                        </p:attrNameLst>
                                      </p:cBhvr>
                                      <p:to>
                                        <p:strVal val="visible"/>
                                      </p:to>
                                    </p:set>
                                    <p:anim calcmode="lin" valueType="num">
                                      <p:cBhvr additive="base">
                                        <p:cTn id="17" dur="500" fill="hold"/>
                                        <p:tgtEl>
                                          <p:spTgt spid="8192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192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1922">
                                            <p:txEl>
                                              <p:pRg st="3" end="3"/>
                                            </p:txEl>
                                          </p:spTgt>
                                        </p:tgtEl>
                                        <p:attrNameLst>
                                          <p:attrName>style.visibility</p:attrName>
                                        </p:attrNameLst>
                                      </p:cBhvr>
                                      <p:to>
                                        <p:strVal val="visible"/>
                                      </p:to>
                                    </p:set>
                                    <p:anim calcmode="lin" valueType="num">
                                      <p:cBhvr additive="base">
                                        <p:cTn id="21" dur="500" fill="hold"/>
                                        <p:tgtEl>
                                          <p:spTgt spid="8192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192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1922">
                                            <p:txEl>
                                              <p:pRg st="4" end="4"/>
                                            </p:txEl>
                                          </p:spTgt>
                                        </p:tgtEl>
                                        <p:attrNameLst>
                                          <p:attrName>style.visibility</p:attrName>
                                        </p:attrNameLst>
                                      </p:cBhvr>
                                      <p:to>
                                        <p:strVal val="visible"/>
                                      </p:to>
                                    </p:set>
                                    <p:anim calcmode="lin" valueType="num">
                                      <p:cBhvr additive="base">
                                        <p:cTn id="25" dur="500" fill="hold"/>
                                        <p:tgtEl>
                                          <p:spTgt spid="8192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2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normAutofit/>
          </a:bodyPr>
          <a:lstStyle/>
          <a:p>
            <a:r>
              <a:rPr lang="en-US" dirty="0"/>
              <a:t>Personality Assessment</a:t>
            </a:r>
          </a:p>
        </p:txBody>
      </p:sp>
      <p:sp>
        <p:nvSpPr>
          <p:cNvPr id="82946" name="Rectangle 3"/>
          <p:cNvSpPr>
            <a:spLocks noGrp="1" noChangeArrowheads="1"/>
          </p:cNvSpPr>
          <p:nvPr>
            <p:ph sz="half" idx="1"/>
          </p:nvPr>
        </p:nvSpPr>
        <p:spPr>
          <a:xfrm>
            <a:off x="609599" y="1417638"/>
            <a:ext cx="6684517" cy="4946586"/>
          </a:xfrm>
        </p:spPr>
        <p:txBody>
          <a:bodyPr>
            <a:normAutofit fontScale="92500" lnSpcReduction="10000"/>
          </a:bodyPr>
          <a:lstStyle/>
          <a:p>
            <a:r>
              <a:rPr lang="en-US" sz="3800" b="1" dirty="0"/>
              <a:t>Rorschach Inkblots Test</a:t>
            </a:r>
          </a:p>
          <a:p>
            <a:pPr lvl="1"/>
            <a:r>
              <a:rPr lang="en-US" sz="3000" dirty="0"/>
              <a:t>Contains 10 symmetric inkblots used in the test, in which the examiner then goes through the cards and asks the test taker to clarify her responses by identifying the various parts of the inkblot that led to the response</a:t>
            </a:r>
          </a:p>
          <a:p>
            <a:pPr lvl="1"/>
            <a:r>
              <a:rPr lang="en-US" sz="3000" dirty="0"/>
              <a:t>Assumes the test taker</a:t>
            </a:r>
            <a:r>
              <a:rPr lang="fr-FR" altLang="ja-JP" sz="3000" dirty="0"/>
              <a:t>'</a:t>
            </a:r>
            <a:r>
              <a:rPr lang="en-US" altLang="ja-JP" sz="3000" dirty="0"/>
              <a:t>s responses are projections of their personal conflicts and personality dynamics</a:t>
            </a:r>
          </a:p>
          <a:p>
            <a:pPr lvl="1"/>
            <a:r>
              <a:rPr lang="en-US" sz="3000" dirty="0"/>
              <a:t>Is widely used but not demonstrated to be reliable and valid </a:t>
            </a:r>
          </a:p>
        </p:txBody>
      </p:sp>
      <p:pic>
        <p:nvPicPr>
          <p:cNvPr id="6" name="Picture 2" descr="Griggs4e_8UN13.jpg"/>
          <p:cNvPicPr>
            <a:picLocks noChangeAspect="1"/>
          </p:cNvPicPr>
          <p:nvPr/>
        </p:nvPicPr>
        <p:blipFill rotWithShape="1">
          <a:blip r:embed="rId2">
            <a:extLst>
              <a:ext uri="{28A0092B-C50C-407E-A947-70E740481C1C}">
                <a14:useLocalDpi xmlns:a14="http://schemas.microsoft.com/office/drawing/2010/main" val="0"/>
              </a:ext>
            </a:extLst>
          </a:blip>
          <a:srcRect b="6027"/>
          <a:stretch/>
        </p:blipFill>
        <p:spPr bwMode="auto">
          <a:xfrm>
            <a:off x="7294117" y="777241"/>
            <a:ext cx="4654490" cy="528218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62070298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2946">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2946">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294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69" name="Rectangle 2"/>
          <p:cNvSpPr>
            <a:spLocks noGrp="1" noChangeArrowheads="1"/>
          </p:cNvSpPr>
          <p:nvPr>
            <p:ph type="title"/>
          </p:nvPr>
        </p:nvSpPr>
        <p:spPr/>
        <p:txBody>
          <a:bodyPr>
            <a:normAutofit/>
          </a:bodyPr>
          <a:lstStyle/>
          <a:p>
            <a:r>
              <a:rPr lang="en-US" sz="6000" dirty="0"/>
              <a:t>Personality Assessment</a:t>
            </a:r>
          </a:p>
        </p:txBody>
      </p:sp>
      <p:sp>
        <p:nvSpPr>
          <p:cNvPr id="83970" name="Rectangle 3"/>
          <p:cNvSpPr>
            <a:spLocks noGrp="1" noChangeArrowheads="1"/>
          </p:cNvSpPr>
          <p:nvPr>
            <p:ph idx="1"/>
          </p:nvPr>
        </p:nvSpPr>
        <p:spPr/>
        <p:txBody>
          <a:bodyPr>
            <a:normAutofit/>
          </a:bodyPr>
          <a:lstStyle/>
          <a:p>
            <a:r>
              <a:rPr lang="en-US" sz="3200" b="1" dirty="0"/>
              <a:t>Thematic Apperception Tests (TAT)</a:t>
            </a:r>
          </a:p>
          <a:p>
            <a:pPr lvl="1"/>
            <a:r>
              <a:rPr lang="en-US" sz="2800" dirty="0"/>
              <a:t>Consists of 31 cards with black and white pictures of ambiguous settings and one blank card</a:t>
            </a:r>
          </a:p>
          <a:p>
            <a:pPr lvl="1"/>
            <a:r>
              <a:rPr lang="en-US" sz="2800" dirty="0"/>
              <a:t>Requires test taker to make up a story for each card seen (what happened before, is happening now, what the people are feeling and thinking, and how things will turn out)</a:t>
            </a:r>
          </a:p>
          <a:p>
            <a:pPr lvl="1"/>
            <a:r>
              <a:rPr lang="en-US" sz="2800" dirty="0"/>
              <a:t>Looks for recurring themes in the responses</a:t>
            </a:r>
          </a:p>
          <a:p>
            <a:pPr lvl="1"/>
            <a:r>
              <a:rPr lang="en-US" sz="2800" dirty="0"/>
              <a:t>Scoring has yet to be demonstrated to be reliable or valid </a:t>
            </a:r>
          </a:p>
        </p:txBody>
      </p:sp>
    </p:spTree>
    <p:extLst>
      <p:ext uri="{BB962C8B-B14F-4D97-AF65-F5344CB8AC3E}">
        <p14:creationId xmlns:p14="http://schemas.microsoft.com/office/powerpoint/2010/main" val="37408655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0">
                                            <p:txEl>
                                              <p:pRg st="0" end="0"/>
                                            </p:txEl>
                                          </p:spTgt>
                                        </p:tgtEl>
                                        <p:attrNameLst>
                                          <p:attrName>style.visibility</p:attrName>
                                        </p:attrNameLst>
                                      </p:cBhvr>
                                      <p:to>
                                        <p:strVal val="visible"/>
                                      </p:to>
                                    </p:set>
                                    <p:anim calcmode="lin" valueType="num">
                                      <p:cBhvr additive="base">
                                        <p:cTn id="7" dur="500" fill="hold"/>
                                        <p:tgtEl>
                                          <p:spTgt spid="839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3970">
                                            <p:txEl>
                                              <p:pRg st="1" end="1"/>
                                            </p:txEl>
                                          </p:spTgt>
                                        </p:tgtEl>
                                        <p:attrNameLst>
                                          <p:attrName>style.visibility</p:attrName>
                                        </p:attrNameLst>
                                      </p:cBhvr>
                                      <p:to>
                                        <p:strVal val="visible"/>
                                      </p:to>
                                    </p:set>
                                    <p:anim calcmode="lin" valueType="num">
                                      <p:cBhvr additive="base">
                                        <p:cTn id="11" dur="500" fill="hold"/>
                                        <p:tgtEl>
                                          <p:spTgt spid="8397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397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3970">
                                            <p:txEl>
                                              <p:pRg st="2" end="2"/>
                                            </p:txEl>
                                          </p:spTgt>
                                        </p:tgtEl>
                                        <p:attrNameLst>
                                          <p:attrName>style.visibility</p:attrName>
                                        </p:attrNameLst>
                                      </p:cBhvr>
                                      <p:to>
                                        <p:strVal val="visible"/>
                                      </p:to>
                                    </p:set>
                                    <p:anim calcmode="lin" valueType="num">
                                      <p:cBhvr additive="base">
                                        <p:cTn id="15" dur="500" fill="hold"/>
                                        <p:tgtEl>
                                          <p:spTgt spid="8397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397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3970">
                                            <p:txEl>
                                              <p:pRg st="3" end="3"/>
                                            </p:txEl>
                                          </p:spTgt>
                                        </p:tgtEl>
                                        <p:attrNameLst>
                                          <p:attrName>style.visibility</p:attrName>
                                        </p:attrNameLst>
                                      </p:cBhvr>
                                      <p:to>
                                        <p:strVal val="visible"/>
                                      </p:to>
                                    </p:set>
                                    <p:anim calcmode="lin" valueType="num">
                                      <p:cBhvr additive="base">
                                        <p:cTn id="19" dur="500" fill="hold"/>
                                        <p:tgtEl>
                                          <p:spTgt spid="8397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3970">
                                            <p:txEl>
                                              <p:pRg st="4" end="4"/>
                                            </p:txEl>
                                          </p:spTgt>
                                        </p:tgtEl>
                                        <p:attrNameLst>
                                          <p:attrName>style.visibility</p:attrName>
                                        </p:attrNameLst>
                                      </p:cBhvr>
                                      <p:to>
                                        <p:strVal val="visible"/>
                                      </p:to>
                                    </p:set>
                                    <p:anim calcmode="lin" valueType="num">
                                      <p:cBhvr additive="base">
                                        <p:cTn id="23" dur="500" fill="hold"/>
                                        <p:tgtEl>
                                          <p:spTgt spid="8397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397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p:bld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Egan G (2002) </a:t>
            </a:r>
            <a:r>
              <a:rPr lang="en-GB" i="1" dirty="0"/>
              <a:t>The Skilled Helper: a problem management and opportunity development approach to helping (7th edition). </a:t>
            </a:r>
            <a:r>
              <a:rPr lang="en-GB" dirty="0"/>
              <a:t>Pacific Grove, CA: Brooks Cole</a:t>
            </a:r>
          </a:p>
          <a:p>
            <a:r>
              <a:rPr lang="en-GB" dirty="0"/>
              <a:t>Egan G (2006)  </a:t>
            </a:r>
            <a:r>
              <a:rPr lang="en-GB" i="1" dirty="0"/>
              <a:t>Essentials of Skilled Helping: managing problems, developing opportunities. </a:t>
            </a:r>
            <a:r>
              <a:rPr lang="en-GB" dirty="0"/>
              <a:t>Pacific Grove, CA: Brooks Cole</a:t>
            </a:r>
          </a:p>
        </p:txBody>
      </p:sp>
      <p:sp>
        <p:nvSpPr>
          <p:cNvPr id="2" name="Slide Number Placeholder 1"/>
          <p:cNvSpPr>
            <a:spLocks noGrp="1"/>
          </p:cNvSpPr>
          <p:nvPr>
            <p:ph type="sldNum" sz="quarter" idx="12"/>
          </p:nvPr>
        </p:nvSpPr>
        <p:spPr>
          <a:prstGeom prst="rect">
            <a:avLst/>
          </a:prstGeom>
        </p:spPr>
        <p:txBody>
          <a:bodyPr/>
          <a:lstStyle/>
          <a:p>
            <a:fld id="{160757F8-C851-43C4-AAE3-0AEE253EEF8A}" type="slidenum">
              <a:rPr lang="en-GB" smtClean="0"/>
              <a:t>66</a:t>
            </a:fld>
            <a:endParaRPr lang="en-GB"/>
          </a:p>
        </p:txBody>
      </p:sp>
    </p:spTree>
    <p:extLst>
      <p:ext uri="{BB962C8B-B14F-4D97-AF65-F5344CB8AC3E}">
        <p14:creationId xmlns:p14="http://schemas.microsoft.com/office/powerpoint/2010/main" val="312366816"/>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825</TotalTime>
  <Words>2844</Words>
  <Application>Microsoft Office PowerPoint</Application>
  <PresentationFormat>Widescreen</PresentationFormat>
  <Paragraphs>337</Paragraphs>
  <Slides>66</Slides>
  <Notes>14</Notes>
  <HiddenSlides>7</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66</vt:i4>
      </vt:variant>
    </vt:vector>
  </HeadingPairs>
  <TitlesOfParts>
    <vt:vector size="70" baseType="lpstr">
      <vt:lpstr>Arial</vt:lpstr>
      <vt:lpstr>Calibri</vt:lpstr>
      <vt:lpstr>Calibri Light</vt:lpstr>
      <vt:lpstr>Office Theme</vt:lpstr>
      <vt:lpstr>Personality Theory</vt:lpstr>
      <vt:lpstr>Objectives</vt:lpstr>
      <vt:lpstr>What makes you, you?</vt:lpstr>
      <vt:lpstr>What makes me, me?</vt:lpstr>
      <vt:lpstr>What is…?</vt:lpstr>
      <vt:lpstr>Myers-Briggs Type Indicator (MBTI)</vt:lpstr>
      <vt:lpstr>PowerPoint Presentation</vt:lpstr>
      <vt:lpstr>PowerPoint Presentation</vt:lpstr>
      <vt:lpstr>PowerPoint Presentation</vt:lpstr>
      <vt:lpstr>PowerPoint Presentation</vt:lpstr>
      <vt:lpstr>Why not Myers-Briggs?</vt:lpstr>
      <vt:lpstr>PowerPoint Presentation</vt:lpstr>
      <vt:lpstr>PowerPoint Presentation</vt:lpstr>
      <vt:lpstr>Picking the right people for the job</vt:lpstr>
      <vt:lpstr>PowerPoint Presentation</vt:lpstr>
      <vt:lpstr>Personality 2</vt:lpstr>
      <vt:lpstr>PowerPoint Presentation</vt:lpstr>
      <vt:lpstr>PowerPoint Presentation</vt:lpstr>
      <vt:lpstr>PowerPoint Presentation</vt:lpstr>
      <vt:lpstr>PowerPoint Presentation</vt:lpstr>
      <vt:lpstr>The Humanistic Approach to Personality </vt:lpstr>
      <vt:lpstr>Maslow's Hierarchy of Needs</vt:lpstr>
      <vt:lpstr>Self-Actualization: Maslow</vt:lpstr>
      <vt:lpstr>Evaluation of Maslow's Theory</vt:lpstr>
      <vt:lpstr>The highest level of personal well-being?</vt:lpstr>
      <vt:lpstr>PowerPoint Presentation</vt:lpstr>
      <vt:lpstr>PowerPoint Presentation</vt:lpstr>
      <vt:lpstr>Rogers’ Self Theory</vt:lpstr>
      <vt:lpstr>Roger's Self Theory</vt:lpstr>
      <vt:lpstr>Roger's Self Theory</vt:lpstr>
      <vt:lpstr>PowerPoint Presentation</vt:lpstr>
      <vt:lpstr>Rogers</vt:lpstr>
      <vt:lpstr>Rogers</vt:lpstr>
      <vt:lpstr>PowerPoint Presentation</vt:lpstr>
      <vt:lpstr>PowerPoint Presentation</vt:lpstr>
      <vt:lpstr>PowerPoint Presentation</vt:lpstr>
      <vt:lpstr>Characteristics of the fully-functioning person</vt:lpstr>
      <vt:lpstr>Characteristics of the fully-functioning person</vt:lpstr>
      <vt:lpstr>PowerPoint Presentation</vt:lpstr>
      <vt:lpstr>PowerPoint Presentation</vt:lpstr>
      <vt:lpstr>Personality 3</vt:lpstr>
      <vt:lpstr>The Social-Cognitive Approach to Personality </vt:lpstr>
      <vt:lpstr>Bandura's Self-System</vt:lpstr>
      <vt:lpstr>Bandura's Self-System</vt:lpstr>
      <vt:lpstr>Rotter's Locus of Control</vt:lpstr>
      <vt:lpstr>Rotter's Locus of Control</vt:lpstr>
      <vt:lpstr>Self-Perception</vt:lpstr>
      <vt:lpstr>Self-Perception</vt:lpstr>
      <vt:lpstr>Learned Helplessness and Depression</vt:lpstr>
      <vt:lpstr>Trait Theories of Personality and Personality Assessment</vt:lpstr>
      <vt:lpstr>Trait Theories of Personality and Personality Assessment </vt:lpstr>
      <vt:lpstr>PowerPoint Presentation</vt:lpstr>
      <vt:lpstr>Eysenck's Three-Factor Theory</vt:lpstr>
      <vt:lpstr>Eysenck's Three-Factor Theory</vt:lpstr>
      <vt:lpstr>Eysenck's Three-Factor Theory</vt:lpstr>
      <vt:lpstr>McCrae and Costa Five-Factor Model of Personality </vt:lpstr>
      <vt:lpstr>PowerPoint Presentation</vt:lpstr>
      <vt:lpstr>PowerPoint Presentation</vt:lpstr>
      <vt:lpstr>The Big Five Personality Trait Dimensions</vt:lpstr>
      <vt:lpstr>Personality Assessment</vt:lpstr>
      <vt:lpstr>Personality Assessment</vt:lpstr>
      <vt:lpstr>Personality Assessment</vt:lpstr>
      <vt:lpstr>Personality Assessment</vt:lpstr>
      <vt:lpstr>Personality Assessment</vt:lpstr>
      <vt:lpstr>Personality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Personality Theory</dc:title>
  <dc:creator>Mike Durke</dc:creator>
  <cp:lastModifiedBy>Mike Durke</cp:lastModifiedBy>
  <cp:revision>12</cp:revision>
  <dcterms:created xsi:type="dcterms:W3CDTF">2020-10-05T10:53:00Z</dcterms:created>
  <dcterms:modified xsi:type="dcterms:W3CDTF">2023-10-29T15:41:48Z</dcterms:modified>
</cp:coreProperties>
</file>