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87" r:id="rId3"/>
    <p:sldId id="288" r:id="rId4"/>
    <p:sldId id="289" r:id="rId5"/>
    <p:sldId id="290" r:id="rId6"/>
    <p:sldId id="297" r:id="rId7"/>
    <p:sldId id="298" r:id="rId8"/>
    <p:sldId id="299" r:id="rId9"/>
    <p:sldId id="300" r:id="rId10"/>
    <p:sldId id="291" r:id="rId11"/>
    <p:sldId id="301" r:id="rId12"/>
    <p:sldId id="292" r:id="rId13"/>
    <p:sldId id="293" r:id="rId14"/>
    <p:sldId id="302" r:id="rId15"/>
    <p:sldId id="294" r:id="rId16"/>
    <p:sldId id="295" r:id="rId17"/>
    <p:sldId id="286" r:id="rId18"/>
    <p:sldId id="257" r:id="rId19"/>
    <p:sldId id="267" r:id="rId20"/>
    <p:sldId id="262" r:id="rId21"/>
    <p:sldId id="265" r:id="rId22"/>
    <p:sldId id="258" r:id="rId23"/>
    <p:sldId id="268" r:id="rId24"/>
    <p:sldId id="259" r:id="rId25"/>
    <p:sldId id="261" r:id="rId26"/>
    <p:sldId id="260" r:id="rId27"/>
    <p:sldId id="266" r:id="rId28"/>
    <p:sldId id="269" r:id="rId29"/>
    <p:sldId id="263" r:id="rId30"/>
    <p:sldId id="285" r:id="rId31"/>
    <p:sldId id="303" r:id="rId32"/>
    <p:sldId id="284" r:id="rId33"/>
    <p:sldId id="270" r:id="rId34"/>
    <p:sldId id="271" r:id="rId35"/>
    <p:sldId id="273" r:id="rId36"/>
    <p:sldId id="274" r:id="rId37"/>
    <p:sldId id="276" r:id="rId38"/>
    <p:sldId id="277" r:id="rId39"/>
    <p:sldId id="279" r:id="rId40"/>
    <p:sldId id="280" r:id="rId41"/>
    <p:sldId id="272" r:id="rId42"/>
    <p:sldId id="281" r:id="rId43"/>
    <p:sldId id="282" r:id="rId44"/>
    <p:sldId id="296" r:id="rId45"/>
    <p:sldId id="304" r:id="rId46"/>
    <p:sldId id="283"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62" autoAdjust="0"/>
    <p:restoredTop sz="94660"/>
  </p:normalViewPr>
  <p:slideViewPr>
    <p:cSldViewPr snapToGrid="0">
      <p:cViewPr varScale="1">
        <p:scale>
          <a:sx n="89" d="100"/>
          <a:sy n="89" d="100"/>
        </p:scale>
        <p:origin x="176" y="6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diagrams/_rels/data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s>
</file>

<file path=ppt/diagrams/_rels/data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image" Target="../media/image12.svg"/><Relationship Id="rId4" Type="http://schemas.openxmlformats.org/officeDocument/2006/relationships/image" Target="../media/image1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image" Target="../media/image12.sv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accent1_2#18">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23">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24">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19">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12">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0D9A23-FB4C-4D6F-9423-54FF14DA4A2D}" type="doc">
      <dgm:prSet loTypeId="urn:microsoft.com/office/officeart/2005/8/layout/hierarchy1" loCatId="hierarchy" qsTypeId="urn:microsoft.com/office/officeart/2005/8/quickstyle/simple4#13" qsCatId="simple" csTypeId="urn:microsoft.com/office/officeart/2005/8/colors/accent1_2#18" csCatId="accent1"/>
      <dgm:spPr/>
      <dgm:t>
        <a:bodyPr/>
        <a:lstStyle/>
        <a:p>
          <a:endParaRPr lang="en-US"/>
        </a:p>
      </dgm:t>
    </dgm:pt>
    <dgm:pt modelId="{C649FD01-6E9E-4A2E-A800-E0B7F67A005F}">
      <dgm:prSet/>
      <dgm:spPr/>
      <dgm:t>
        <a:bodyPr/>
        <a:lstStyle/>
        <a:p>
          <a:r>
            <a:rPr lang="en-GB"/>
            <a:t>Recent evidence (Ammar et al., 2020) suggests that physical activity levels have decreased by ~30% and sitting time has increased by ~30%. </a:t>
          </a:r>
          <a:endParaRPr lang="en-US"/>
        </a:p>
      </dgm:t>
    </dgm:pt>
    <dgm:pt modelId="{94396C46-E708-44DD-980F-41F357FFC602}" type="parTrans" cxnId="{6C06F85D-C33B-4152-8B3C-FE4C14E42C89}">
      <dgm:prSet/>
      <dgm:spPr/>
      <dgm:t>
        <a:bodyPr/>
        <a:lstStyle/>
        <a:p>
          <a:endParaRPr lang="en-US"/>
        </a:p>
      </dgm:t>
    </dgm:pt>
    <dgm:pt modelId="{49F45B2C-030E-4690-B325-81DDC3BB20A3}" type="sibTrans" cxnId="{6C06F85D-C33B-4152-8B3C-FE4C14E42C89}">
      <dgm:prSet/>
      <dgm:spPr/>
      <dgm:t>
        <a:bodyPr/>
        <a:lstStyle/>
        <a:p>
          <a:endParaRPr lang="en-US"/>
        </a:p>
      </dgm:t>
    </dgm:pt>
    <dgm:pt modelId="{206F19C9-2435-41E7-B920-9EBC74F5234F}">
      <dgm:prSet/>
      <dgm:spPr/>
      <dgm:t>
        <a:bodyPr/>
        <a:lstStyle/>
        <a:p>
          <a:r>
            <a:rPr lang="en-GB"/>
            <a:t>This is a major concern as physical inactivity and sedentary behaviour are risk factors for cardiovascular disease, obesity, cancer, diabetes, hypertension, bone and joint disease, depression and premature death (Warburton &amp; Bredin, 2017)</a:t>
          </a:r>
          <a:endParaRPr lang="en-US"/>
        </a:p>
      </dgm:t>
    </dgm:pt>
    <dgm:pt modelId="{C600D767-6225-4C5E-8CF7-130135702F4F}" type="parTrans" cxnId="{95E46650-06F1-4B7E-9A7D-56C871616F37}">
      <dgm:prSet/>
      <dgm:spPr/>
      <dgm:t>
        <a:bodyPr/>
        <a:lstStyle/>
        <a:p>
          <a:endParaRPr lang="en-US"/>
        </a:p>
      </dgm:t>
    </dgm:pt>
    <dgm:pt modelId="{51BDC393-CBB0-46C5-BE2C-0A9722D8BBAB}" type="sibTrans" cxnId="{95E46650-06F1-4B7E-9A7D-56C871616F37}">
      <dgm:prSet/>
      <dgm:spPr/>
      <dgm:t>
        <a:bodyPr/>
        <a:lstStyle/>
        <a:p>
          <a:endParaRPr lang="en-US"/>
        </a:p>
      </dgm:t>
    </dgm:pt>
    <dgm:pt modelId="{0E7A3E61-599A-FD4A-B943-5B5648CC9F2C}" type="pres">
      <dgm:prSet presAssocID="{600D9A23-FB4C-4D6F-9423-54FF14DA4A2D}" presName="hierChild1" presStyleCnt="0">
        <dgm:presLayoutVars>
          <dgm:chPref val="1"/>
          <dgm:dir/>
          <dgm:animOne val="branch"/>
          <dgm:animLvl val="lvl"/>
          <dgm:resizeHandles/>
        </dgm:presLayoutVars>
      </dgm:prSet>
      <dgm:spPr/>
    </dgm:pt>
    <dgm:pt modelId="{5811BBD7-B32E-B445-B29B-7BCF9F4CB26C}" type="pres">
      <dgm:prSet presAssocID="{C649FD01-6E9E-4A2E-A800-E0B7F67A005F}" presName="hierRoot1" presStyleCnt="0"/>
      <dgm:spPr/>
    </dgm:pt>
    <dgm:pt modelId="{BBD23C7F-2C01-9941-B52D-6F23504CA696}" type="pres">
      <dgm:prSet presAssocID="{C649FD01-6E9E-4A2E-A800-E0B7F67A005F}" presName="composite" presStyleCnt="0"/>
      <dgm:spPr/>
    </dgm:pt>
    <dgm:pt modelId="{05D3A67D-F324-D847-B322-7F3CBA99587D}" type="pres">
      <dgm:prSet presAssocID="{C649FD01-6E9E-4A2E-A800-E0B7F67A005F}" presName="background" presStyleLbl="node0" presStyleIdx="0" presStyleCnt="2"/>
      <dgm:spPr/>
    </dgm:pt>
    <dgm:pt modelId="{31E62CBC-0ED1-5648-A16F-A125245FFC49}" type="pres">
      <dgm:prSet presAssocID="{C649FD01-6E9E-4A2E-A800-E0B7F67A005F}" presName="text" presStyleLbl="fgAcc0" presStyleIdx="0" presStyleCnt="2">
        <dgm:presLayoutVars>
          <dgm:chPref val="3"/>
        </dgm:presLayoutVars>
      </dgm:prSet>
      <dgm:spPr/>
    </dgm:pt>
    <dgm:pt modelId="{762416A4-4307-7246-B581-195A019BA8BA}" type="pres">
      <dgm:prSet presAssocID="{C649FD01-6E9E-4A2E-A800-E0B7F67A005F}" presName="hierChild2" presStyleCnt="0"/>
      <dgm:spPr/>
    </dgm:pt>
    <dgm:pt modelId="{5E86C196-7961-EA46-A377-CD2D45D52959}" type="pres">
      <dgm:prSet presAssocID="{206F19C9-2435-41E7-B920-9EBC74F5234F}" presName="hierRoot1" presStyleCnt="0"/>
      <dgm:spPr/>
    </dgm:pt>
    <dgm:pt modelId="{963B5B38-CF55-2D4E-9130-A1F6C9F8BA30}" type="pres">
      <dgm:prSet presAssocID="{206F19C9-2435-41E7-B920-9EBC74F5234F}" presName="composite" presStyleCnt="0"/>
      <dgm:spPr/>
    </dgm:pt>
    <dgm:pt modelId="{D7943E3D-776A-B647-B857-424C94362955}" type="pres">
      <dgm:prSet presAssocID="{206F19C9-2435-41E7-B920-9EBC74F5234F}" presName="background" presStyleLbl="node0" presStyleIdx="1" presStyleCnt="2"/>
      <dgm:spPr/>
    </dgm:pt>
    <dgm:pt modelId="{BF8009BD-6ED2-374F-836E-6916C8BC65B4}" type="pres">
      <dgm:prSet presAssocID="{206F19C9-2435-41E7-B920-9EBC74F5234F}" presName="text" presStyleLbl="fgAcc0" presStyleIdx="1" presStyleCnt="2">
        <dgm:presLayoutVars>
          <dgm:chPref val="3"/>
        </dgm:presLayoutVars>
      </dgm:prSet>
      <dgm:spPr/>
    </dgm:pt>
    <dgm:pt modelId="{F16856C1-1A6F-1841-B899-8F15190099BB}" type="pres">
      <dgm:prSet presAssocID="{206F19C9-2435-41E7-B920-9EBC74F5234F}" presName="hierChild2" presStyleCnt="0"/>
      <dgm:spPr/>
    </dgm:pt>
  </dgm:ptLst>
  <dgm:cxnLst>
    <dgm:cxn modelId="{95E46650-06F1-4B7E-9A7D-56C871616F37}" srcId="{600D9A23-FB4C-4D6F-9423-54FF14DA4A2D}" destId="{206F19C9-2435-41E7-B920-9EBC74F5234F}" srcOrd="1" destOrd="0" parTransId="{C600D767-6225-4C5E-8CF7-130135702F4F}" sibTransId="{51BDC393-CBB0-46C5-BE2C-0A9722D8BBAB}"/>
    <dgm:cxn modelId="{6C06F85D-C33B-4152-8B3C-FE4C14E42C89}" srcId="{600D9A23-FB4C-4D6F-9423-54FF14DA4A2D}" destId="{C649FD01-6E9E-4A2E-A800-E0B7F67A005F}" srcOrd="0" destOrd="0" parTransId="{94396C46-E708-44DD-980F-41F357FFC602}" sibTransId="{49F45B2C-030E-4690-B325-81DDC3BB20A3}"/>
    <dgm:cxn modelId="{0AB4745F-B5D9-984D-8F0F-1BDCB749FC5F}" type="presOf" srcId="{C649FD01-6E9E-4A2E-A800-E0B7F67A005F}" destId="{31E62CBC-0ED1-5648-A16F-A125245FFC49}" srcOrd="0" destOrd="0" presId="urn:microsoft.com/office/officeart/2005/8/layout/hierarchy1"/>
    <dgm:cxn modelId="{9790C185-F0FE-F547-BB6C-C74E25C3F5C9}" type="presOf" srcId="{600D9A23-FB4C-4D6F-9423-54FF14DA4A2D}" destId="{0E7A3E61-599A-FD4A-B943-5B5648CC9F2C}" srcOrd="0" destOrd="0" presId="urn:microsoft.com/office/officeart/2005/8/layout/hierarchy1"/>
    <dgm:cxn modelId="{6506F986-770E-FF42-A087-A3FAB13E0A41}" type="presOf" srcId="{206F19C9-2435-41E7-B920-9EBC74F5234F}" destId="{BF8009BD-6ED2-374F-836E-6916C8BC65B4}" srcOrd="0" destOrd="0" presId="urn:microsoft.com/office/officeart/2005/8/layout/hierarchy1"/>
    <dgm:cxn modelId="{0BDCAC06-D4D4-DE49-A009-3FA6E203E591}" type="presParOf" srcId="{0E7A3E61-599A-FD4A-B943-5B5648CC9F2C}" destId="{5811BBD7-B32E-B445-B29B-7BCF9F4CB26C}" srcOrd="0" destOrd="0" presId="urn:microsoft.com/office/officeart/2005/8/layout/hierarchy1"/>
    <dgm:cxn modelId="{E577D8AF-9EE6-7848-B969-143AB842055C}" type="presParOf" srcId="{5811BBD7-B32E-B445-B29B-7BCF9F4CB26C}" destId="{BBD23C7F-2C01-9941-B52D-6F23504CA696}" srcOrd="0" destOrd="0" presId="urn:microsoft.com/office/officeart/2005/8/layout/hierarchy1"/>
    <dgm:cxn modelId="{7DDA365E-106C-9D49-97BE-2C0D381A664B}" type="presParOf" srcId="{BBD23C7F-2C01-9941-B52D-6F23504CA696}" destId="{05D3A67D-F324-D847-B322-7F3CBA99587D}" srcOrd="0" destOrd="0" presId="urn:microsoft.com/office/officeart/2005/8/layout/hierarchy1"/>
    <dgm:cxn modelId="{0F283141-BD15-EA42-B068-92352667854C}" type="presParOf" srcId="{BBD23C7F-2C01-9941-B52D-6F23504CA696}" destId="{31E62CBC-0ED1-5648-A16F-A125245FFC49}" srcOrd="1" destOrd="0" presId="urn:microsoft.com/office/officeart/2005/8/layout/hierarchy1"/>
    <dgm:cxn modelId="{BBC2596B-0A0D-BF48-8F37-DB98F49353AA}" type="presParOf" srcId="{5811BBD7-B32E-B445-B29B-7BCF9F4CB26C}" destId="{762416A4-4307-7246-B581-195A019BA8BA}" srcOrd="1" destOrd="0" presId="urn:microsoft.com/office/officeart/2005/8/layout/hierarchy1"/>
    <dgm:cxn modelId="{E05831D3-DD15-B64C-962E-6959C2B64A71}" type="presParOf" srcId="{0E7A3E61-599A-FD4A-B943-5B5648CC9F2C}" destId="{5E86C196-7961-EA46-A377-CD2D45D52959}" srcOrd="1" destOrd="0" presId="urn:microsoft.com/office/officeart/2005/8/layout/hierarchy1"/>
    <dgm:cxn modelId="{85168151-E47E-884C-8179-E63D573F7D96}" type="presParOf" srcId="{5E86C196-7961-EA46-A377-CD2D45D52959}" destId="{963B5B38-CF55-2D4E-9130-A1F6C9F8BA30}" srcOrd="0" destOrd="0" presId="urn:microsoft.com/office/officeart/2005/8/layout/hierarchy1"/>
    <dgm:cxn modelId="{FE1BC98A-5084-4F40-9267-846A059B7CB5}" type="presParOf" srcId="{963B5B38-CF55-2D4E-9130-A1F6C9F8BA30}" destId="{D7943E3D-776A-B647-B857-424C94362955}" srcOrd="0" destOrd="0" presId="urn:microsoft.com/office/officeart/2005/8/layout/hierarchy1"/>
    <dgm:cxn modelId="{8C89C96B-B0D8-0F4F-A7E9-E2D687B9D06A}" type="presParOf" srcId="{963B5B38-CF55-2D4E-9130-A1F6C9F8BA30}" destId="{BF8009BD-6ED2-374F-836E-6916C8BC65B4}" srcOrd="1" destOrd="0" presId="urn:microsoft.com/office/officeart/2005/8/layout/hierarchy1"/>
    <dgm:cxn modelId="{53AD8B83-32E9-4B4C-86D6-BAB00F4B1D7F}" type="presParOf" srcId="{5E86C196-7961-EA46-A377-CD2D45D52959}" destId="{F16856C1-1A6F-1841-B899-8F15190099B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92F2AFB-3E85-46D2-9B0C-C71E17368B9D}" type="doc">
      <dgm:prSet loTypeId="urn:microsoft.com/office/officeart/2005/8/layout/hList1" loCatId="list" qsTypeId="urn:microsoft.com/office/officeart/2005/8/quickstyle/simple1#66" qsCatId="simple" csTypeId="urn:microsoft.com/office/officeart/2005/8/colors/colorful2#23" csCatId="colorful"/>
      <dgm:spPr/>
      <dgm:t>
        <a:bodyPr/>
        <a:lstStyle/>
        <a:p>
          <a:endParaRPr lang="en-US"/>
        </a:p>
      </dgm:t>
    </dgm:pt>
    <dgm:pt modelId="{E3C2BFF8-E49F-4BF8-8930-D57BA2C768CC}">
      <dgm:prSet/>
      <dgm:spPr/>
      <dgm:t>
        <a:bodyPr/>
        <a:lstStyle/>
        <a:p>
          <a:r>
            <a:rPr lang="en-GB"/>
            <a:t>During the initial phase of the COVID-19 pandemic, governing bodies worldwide took decisive action to protect their citizens against the novel coronavirus by enforcing public lockdown and closing all non-essential services.</a:t>
          </a:r>
          <a:endParaRPr lang="en-US"/>
        </a:p>
      </dgm:t>
    </dgm:pt>
    <dgm:pt modelId="{F6260AB7-0953-4295-BE63-EC8E617485EB}" type="parTrans" cxnId="{10E554E7-A519-45BB-A338-E03215B287F9}">
      <dgm:prSet/>
      <dgm:spPr/>
      <dgm:t>
        <a:bodyPr/>
        <a:lstStyle/>
        <a:p>
          <a:endParaRPr lang="en-US"/>
        </a:p>
      </dgm:t>
    </dgm:pt>
    <dgm:pt modelId="{04A75C55-9F8F-4618-8B2A-847D53D77FA1}" type="sibTrans" cxnId="{10E554E7-A519-45BB-A338-E03215B287F9}">
      <dgm:prSet/>
      <dgm:spPr/>
      <dgm:t>
        <a:bodyPr/>
        <a:lstStyle/>
        <a:p>
          <a:endParaRPr lang="en-US"/>
        </a:p>
      </dgm:t>
    </dgm:pt>
    <dgm:pt modelId="{26D55A3D-0E7A-4980-8D36-9F1B8F1E75B4}">
      <dgm:prSet/>
      <dgm:spPr/>
      <dgm:t>
        <a:bodyPr/>
        <a:lstStyle/>
        <a:p>
          <a:r>
            <a:rPr lang="en-GB"/>
            <a:t>Although such measures helped to “flatten the curve” and minimize infection rates, the restrictions also had significant consequences on citizens’ health and well-being in that pandemic-related concerns amplified mental distress of citizens worldwide.</a:t>
          </a:r>
          <a:endParaRPr lang="en-US"/>
        </a:p>
      </dgm:t>
    </dgm:pt>
    <dgm:pt modelId="{602939E6-E042-475D-A15D-21551EC06D10}" type="parTrans" cxnId="{94B12104-1C4D-4583-92C7-9C11465A2465}">
      <dgm:prSet/>
      <dgm:spPr/>
      <dgm:t>
        <a:bodyPr/>
        <a:lstStyle/>
        <a:p>
          <a:endParaRPr lang="en-US"/>
        </a:p>
      </dgm:t>
    </dgm:pt>
    <dgm:pt modelId="{9029987D-114A-45B5-93ED-71C0778EE5F0}" type="sibTrans" cxnId="{94B12104-1C4D-4583-92C7-9C11465A2465}">
      <dgm:prSet/>
      <dgm:spPr/>
      <dgm:t>
        <a:bodyPr/>
        <a:lstStyle/>
        <a:p>
          <a:endParaRPr lang="en-US"/>
        </a:p>
      </dgm:t>
    </dgm:pt>
    <dgm:pt modelId="{AECEAFD1-4E84-4A17-8E67-C8594CA27B12}">
      <dgm:prSet/>
      <dgm:spPr/>
      <dgm:t>
        <a:bodyPr/>
        <a:lstStyle/>
        <a:p>
          <a:r>
            <a:rPr lang="en-GB" baseline="0"/>
            <a:t>Casagrande et al. (2020)</a:t>
          </a:r>
          <a:endParaRPr lang="en-US"/>
        </a:p>
      </dgm:t>
    </dgm:pt>
    <dgm:pt modelId="{CA28B0A7-4B6D-43B7-9945-12FCF09EEB30}" type="parTrans" cxnId="{3BA9D7B2-3FF7-41A5-9254-2DEBCC6717D9}">
      <dgm:prSet/>
      <dgm:spPr/>
      <dgm:t>
        <a:bodyPr/>
        <a:lstStyle/>
        <a:p>
          <a:endParaRPr lang="en-US"/>
        </a:p>
      </dgm:t>
    </dgm:pt>
    <dgm:pt modelId="{D9AC6C00-D22A-466D-8A34-1247AB3DB394}" type="sibTrans" cxnId="{3BA9D7B2-3FF7-41A5-9254-2DEBCC6717D9}">
      <dgm:prSet/>
      <dgm:spPr/>
      <dgm:t>
        <a:bodyPr/>
        <a:lstStyle/>
        <a:p>
          <a:endParaRPr lang="en-US"/>
        </a:p>
      </dgm:t>
    </dgm:pt>
    <dgm:pt modelId="{C9F0CB1F-755F-42F5-B87A-7A20ACACB640}">
      <dgm:prSet/>
      <dgm:spPr/>
      <dgm:t>
        <a:bodyPr/>
        <a:lstStyle/>
        <a:p>
          <a:r>
            <a:rPr lang="en-GB" baseline="0"/>
            <a:t>Huang &amp; Zhao (2020)</a:t>
          </a:r>
          <a:endParaRPr lang="en-US"/>
        </a:p>
      </dgm:t>
    </dgm:pt>
    <dgm:pt modelId="{2236A103-3A6D-4D9D-8E60-1ACF94171D0F}" type="parTrans" cxnId="{9C577305-B205-476C-9303-4EA3A5DA8810}">
      <dgm:prSet/>
      <dgm:spPr/>
      <dgm:t>
        <a:bodyPr/>
        <a:lstStyle/>
        <a:p>
          <a:endParaRPr lang="en-US"/>
        </a:p>
      </dgm:t>
    </dgm:pt>
    <dgm:pt modelId="{C695BC7E-123E-42C1-9BAE-6E387E52C007}" type="sibTrans" cxnId="{9C577305-B205-476C-9303-4EA3A5DA8810}">
      <dgm:prSet/>
      <dgm:spPr/>
      <dgm:t>
        <a:bodyPr/>
        <a:lstStyle/>
        <a:p>
          <a:endParaRPr lang="en-US"/>
        </a:p>
      </dgm:t>
    </dgm:pt>
    <dgm:pt modelId="{F7104691-A04B-474E-97A4-F9F737CB9933}">
      <dgm:prSet/>
      <dgm:spPr/>
      <dgm:t>
        <a:bodyPr/>
        <a:lstStyle/>
        <a:p>
          <a:r>
            <a:rPr lang="en-GB" baseline="0"/>
            <a:t>Jungmann &amp; Witthoft (2020)</a:t>
          </a:r>
          <a:endParaRPr lang="en-US"/>
        </a:p>
      </dgm:t>
    </dgm:pt>
    <dgm:pt modelId="{F11A2E5E-B9F9-459E-A7E6-0D56CC5053E9}" type="parTrans" cxnId="{44396862-89AB-45C7-83C6-BF2B12EB253C}">
      <dgm:prSet/>
      <dgm:spPr/>
      <dgm:t>
        <a:bodyPr/>
        <a:lstStyle/>
        <a:p>
          <a:endParaRPr lang="en-US"/>
        </a:p>
      </dgm:t>
    </dgm:pt>
    <dgm:pt modelId="{8120CA33-461E-4343-ABE6-80AA3086F19E}" type="sibTrans" cxnId="{44396862-89AB-45C7-83C6-BF2B12EB253C}">
      <dgm:prSet/>
      <dgm:spPr/>
      <dgm:t>
        <a:bodyPr/>
        <a:lstStyle/>
        <a:p>
          <a:endParaRPr lang="en-US"/>
        </a:p>
      </dgm:t>
    </dgm:pt>
    <dgm:pt modelId="{59DCE0BF-8C52-43E3-B685-3BE2CB8843BB}">
      <dgm:prSet/>
      <dgm:spPr/>
      <dgm:t>
        <a:bodyPr/>
        <a:lstStyle/>
        <a:p>
          <a:r>
            <a:rPr lang="en-GB" baseline="0"/>
            <a:t>Luo et al. (2020)</a:t>
          </a:r>
          <a:endParaRPr lang="en-US"/>
        </a:p>
      </dgm:t>
    </dgm:pt>
    <dgm:pt modelId="{85FA85DE-1F6F-406D-8B78-15671C2427DC}" type="parTrans" cxnId="{679DB9BB-1769-4496-9D6C-F2CC294CDE14}">
      <dgm:prSet/>
      <dgm:spPr/>
      <dgm:t>
        <a:bodyPr/>
        <a:lstStyle/>
        <a:p>
          <a:endParaRPr lang="en-US"/>
        </a:p>
      </dgm:t>
    </dgm:pt>
    <dgm:pt modelId="{BD643A6F-3BDA-49C1-A4BE-4B4311171FCF}" type="sibTrans" cxnId="{679DB9BB-1769-4496-9D6C-F2CC294CDE14}">
      <dgm:prSet/>
      <dgm:spPr/>
      <dgm:t>
        <a:bodyPr/>
        <a:lstStyle/>
        <a:p>
          <a:endParaRPr lang="en-US"/>
        </a:p>
      </dgm:t>
    </dgm:pt>
    <dgm:pt modelId="{9648A780-C2E9-4C5E-AF57-7EC942E99F24}">
      <dgm:prSet/>
      <dgm:spPr/>
      <dgm:t>
        <a:bodyPr/>
        <a:lstStyle/>
        <a:p>
          <a:r>
            <a:rPr lang="en-GB" baseline="0"/>
            <a:t>Mazza et al. (2020)</a:t>
          </a:r>
          <a:endParaRPr lang="en-US"/>
        </a:p>
      </dgm:t>
    </dgm:pt>
    <dgm:pt modelId="{F2EE51F7-61A7-42ED-BB9D-077806A8ADEE}" type="parTrans" cxnId="{37F8D1D5-3457-4424-8CE4-90F9C55E0491}">
      <dgm:prSet/>
      <dgm:spPr/>
      <dgm:t>
        <a:bodyPr/>
        <a:lstStyle/>
        <a:p>
          <a:endParaRPr lang="en-US"/>
        </a:p>
      </dgm:t>
    </dgm:pt>
    <dgm:pt modelId="{C4BA4AFA-8337-4EBE-BB13-D9E9AC41E774}" type="sibTrans" cxnId="{37F8D1D5-3457-4424-8CE4-90F9C55E0491}">
      <dgm:prSet/>
      <dgm:spPr/>
      <dgm:t>
        <a:bodyPr/>
        <a:lstStyle/>
        <a:p>
          <a:endParaRPr lang="en-US"/>
        </a:p>
      </dgm:t>
    </dgm:pt>
    <dgm:pt modelId="{DE70F8DF-F3F0-5E41-A28D-FAA727064B24}" type="pres">
      <dgm:prSet presAssocID="{C92F2AFB-3E85-46D2-9B0C-C71E17368B9D}" presName="Name0" presStyleCnt="0">
        <dgm:presLayoutVars>
          <dgm:dir/>
          <dgm:animLvl val="lvl"/>
          <dgm:resizeHandles val="exact"/>
        </dgm:presLayoutVars>
      </dgm:prSet>
      <dgm:spPr/>
    </dgm:pt>
    <dgm:pt modelId="{3A6B4FBF-6E9C-C34D-8766-4EAA2E19969C}" type="pres">
      <dgm:prSet presAssocID="{E3C2BFF8-E49F-4BF8-8930-D57BA2C768CC}" presName="composite" presStyleCnt="0"/>
      <dgm:spPr/>
    </dgm:pt>
    <dgm:pt modelId="{308D4EA9-307C-2A47-8BE4-E2E1DDB6B9C3}" type="pres">
      <dgm:prSet presAssocID="{E3C2BFF8-E49F-4BF8-8930-D57BA2C768CC}" presName="parTx" presStyleLbl="alignNode1" presStyleIdx="0" presStyleCnt="2">
        <dgm:presLayoutVars>
          <dgm:chMax val="0"/>
          <dgm:chPref val="0"/>
          <dgm:bulletEnabled val="1"/>
        </dgm:presLayoutVars>
      </dgm:prSet>
      <dgm:spPr/>
    </dgm:pt>
    <dgm:pt modelId="{6521B53C-9502-E046-B3F5-C4CB20FBB73E}" type="pres">
      <dgm:prSet presAssocID="{E3C2BFF8-E49F-4BF8-8930-D57BA2C768CC}" presName="desTx" presStyleLbl="alignAccFollowNode1" presStyleIdx="0" presStyleCnt="2">
        <dgm:presLayoutVars>
          <dgm:bulletEnabled val="1"/>
        </dgm:presLayoutVars>
      </dgm:prSet>
      <dgm:spPr/>
    </dgm:pt>
    <dgm:pt modelId="{B7253888-513A-CC4F-A0A4-7D54C5BD228A}" type="pres">
      <dgm:prSet presAssocID="{04A75C55-9F8F-4618-8B2A-847D53D77FA1}" presName="space" presStyleCnt="0"/>
      <dgm:spPr/>
    </dgm:pt>
    <dgm:pt modelId="{C913E365-F416-BB47-AECE-949BB0980007}" type="pres">
      <dgm:prSet presAssocID="{26D55A3D-0E7A-4980-8D36-9F1B8F1E75B4}" presName="composite" presStyleCnt="0"/>
      <dgm:spPr/>
    </dgm:pt>
    <dgm:pt modelId="{25425B15-9A1E-FD40-9817-61F9B1D60292}" type="pres">
      <dgm:prSet presAssocID="{26D55A3D-0E7A-4980-8D36-9F1B8F1E75B4}" presName="parTx" presStyleLbl="alignNode1" presStyleIdx="1" presStyleCnt="2">
        <dgm:presLayoutVars>
          <dgm:chMax val="0"/>
          <dgm:chPref val="0"/>
          <dgm:bulletEnabled val="1"/>
        </dgm:presLayoutVars>
      </dgm:prSet>
      <dgm:spPr/>
    </dgm:pt>
    <dgm:pt modelId="{C0140BEF-F85E-AE4D-A3A8-0D174DCED914}" type="pres">
      <dgm:prSet presAssocID="{26D55A3D-0E7A-4980-8D36-9F1B8F1E75B4}" presName="desTx" presStyleLbl="alignAccFollowNode1" presStyleIdx="1" presStyleCnt="2">
        <dgm:presLayoutVars>
          <dgm:bulletEnabled val="1"/>
        </dgm:presLayoutVars>
      </dgm:prSet>
      <dgm:spPr/>
    </dgm:pt>
  </dgm:ptLst>
  <dgm:cxnLst>
    <dgm:cxn modelId="{94B12104-1C4D-4583-92C7-9C11465A2465}" srcId="{C92F2AFB-3E85-46D2-9B0C-C71E17368B9D}" destId="{26D55A3D-0E7A-4980-8D36-9F1B8F1E75B4}" srcOrd="1" destOrd="0" parTransId="{602939E6-E042-475D-A15D-21551EC06D10}" sibTransId="{9029987D-114A-45B5-93ED-71C0778EE5F0}"/>
    <dgm:cxn modelId="{9C577305-B205-476C-9303-4EA3A5DA8810}" srcId="{26D55A3D-0E7A-4980-8D36-9F1B8F1E75B4}" destId="{C9F0CB1F-755F-42F5-B87A-7A20ACACB640}" srcOrd="1" destOrd="0" parTransId="{2236A103-3A6D-4D9D-8E60-1ACF94171D0F}" sibTransId="{C695BC7E-123E-42C1-9BAE-6E387E52C007}"/>
    <dgm:cxn modelId="{9E0BD034-8767-5146-AE86-AB2318EC828A}" type="presOf" srcId="{AECEAFD1-4E84-4A17-8E67-C8594CA27B12}" destId="{C0140BEF-F85E-AE4D-A3A8-0D174DCED914}" srcOrd="0" destOrd="0" presId="urn:microsoft.com/office/officeart/2005/8/layout/hList1"/>
    <dgm:cxn modelId="{ACF3FC3B-3767-5843-AE68-FFF3A55A31BD}" type="presOf" srcId="{26D55A3D-0E7A-4980-8D36-9F1B8F1E75B4}" destId="{25425B15-9A1E-FD40-9817-61F9B1D60292}" srcOrd="0" destOrd="0" presId="urn:microsoft.com/office/officeart/2005/8/layout/hList1"/>
    <dgm:cxn modelId="{75507958-C4AE-2144-84AF-2B39DF6050D6}" type="presOf" srcId="{E3C2BFF8-E49F-4BF8-8930-D57BA2C768CC}" destId="{308D4EA9-307C-2A47-8BE4-E2E1DDB6B9C3}" srcOrd="0" destOrd="0" presId="urn:microsoft.com/office/officeart/2005/8/layout/hList1"/>
    <dgm:cxn modelId="{44396862-89AB-45C7-83C6-BF2B12EB253C}" srcId="{26D55A3D-0E7A-4980-8D36-9F1B8F1E75B4}" destId="{F7104691-A04B-474E-97A4-F9F737CB9933}" srcOrd="2" destOrd="0" parTransId="{F11A2E5E-B9F9-459E-A7E6-0D56CC5053E9}" sibTransId="{8120CA33-461E-4343-ABE6-80AA3086F19E}"/>
    <dgm:cxn modelId="{3E62B078-A88D-5A49-88B8-157449A63E67}" type="presOf" srcId="{9648A780-C2E9-4C5E-AF57-7EC942E99F24}" destId="{C0140BEF-F85E-AE4D-A3A8-0D174DCED914}" srcOrd="0" destOrd="4" presId="urn:microsoft.com/office/officeart/2005/8/layout/hList1"/>
    <dgm:cxn modelId="{D54382A0-8FFB-A843-B921-929CBCBB0F4D}" type="presOf" srcId="{C9F0CB1F-755F-42F5-B87A-7A20ACACB640}" destId="{C0140BEF-F85E-AE4D-A3A8-0D174DCED914}" srcOrd="0" destOrd="1" presId="urn:microsoft.com/office/officeart/2005/8/layout/hList1"/>
    <dgm:cxn modelId="{854EBCAF-CDFB-794B-9D39-DD236FFFA616}" type="presOf" srcId="{C92F2AFB-3E85-46D2-9B0C-C71E17368B9D}" destId="{DE70F8DF-F3F0-5E41-A28D-FAA727064B24}" srcOrd="0" destOrd="0" presId="urn:microsoft.com/office/officeart/2005/8/layout/hList1"/>
    <dgm:cxn modelId="{3BA9D7B2-3FF7-41A5-9254-2DEBCC6717D9}" srcId="{26D55A3D-0E7A-4980-8D36-9F1B8F1E75B4}" destId="{AECEAFD1-4E84-4A17-8E67-C8594CA27B12}" srcOrd="0" destOrd="0" parTransId="{CA28B0A7-4B6D-43B7-9945-12FCF09EEB30}" sibTransId="{D9AC6C00-D22A-466D-8A34-1247AB3DB394}"/>
    <dgm:cxn modelId="{679DB9BB-1769-4496-9D6C-F2CC294CDE14}" srcId="{26D55A3D-0E7A-4980-8D36-9F1B8F1E75B4}" destId="{59DCE0BF-8C52-43E3-B685-3BE2CB8843BB}" srcOrd="3" destOrd="0" parTransId="{85FA85DE-1F6F-406D-8B78-15671C2427DC}" sibTransId="{BD643A6F-3BDA-49C1-A4BE-4B4311171FCF}"/>
    <dgm:cxn modelId="{B9FF26CB-1432-C948-9D39-6C96B013DB1C}" type="presOf" srcId="{59DCE0BF-8C52-43E3-B685-3BE2CB8843BB}" destId="{C0140BEF-F85E-AE4D-A3A8-0D174DCED914}" srcOrd="0" destOrd="3" presId="urn:microsoft.com/office/officeart/2005/8/layout/hList1"/>
    <dgm:cxn modelId="{37F8D1D5-3457-4424-8CE4-90F9C55E0491}" srcId="{26D55A3D-0E7A-4980-8D36-9F1B8F1E75B4}" destId="{9648A780-C2E9-4C5E-AF57-7EC942E99F24}" srcOrd="4" destOrd="0" parTransId="{F2EE51F7-61A7-42ED-BB9D-077806A8ADEE}" sibTransId="{C4BA4AFA-8337-4EBE-BB13-D9E9AC41E774}"/>
    <dgm:cxn modelId="{E95ECBD7-28C8-2A43-BADC-6DCDA25EF8B6}" type="presOf" srcId="{F7104691-A04B-474E-97A4-F9F737CB9933}" destId="{C0140BEF-F85E-AE4D-A3A8-0D174DCED914}" srcOrd="0" destOrd="2" presId="urn:microsoft.com/office/officeart/2005/8/layout/hList1"/>
    <dgm:cxn modelId="{10E554E7-A519-45BB-A338-E03215B287F9}" srcId="{C92F2AFB-3E85-46D2-9B0C-C71E17368B9D}" destId="{E3C2BFF8-E49F-4BF8-8930-D57BA2C768CC}" srcOrd="0" destOrd="0" parTransId="{F6260AB7-0953-4295-BE63-EC8E617485EB}" sibTransId="{04A75C55-9F8F-4618-8B2A-847D53D77FA1}"/>
    <dgm:cxn modelId="{59C48176-10D7-014F-9AF8-BEBCEC8B0FCB}" type="presParOf" srcId="{DE70F8DF-F3F0-5E41-A28D-FAA727064B24}" destId="{3A6B4FBF-6E9C-C34D-8766-4EAA2E19969C}" srcOrd="0" destOrd="0" presId="urn:microsoft.com/office/officeart/2005/8/layout/hList1"/>
    <dgm:cxn modelId="{279B8A6B-24D8-7047-8F6B-C31DB146166E}" type="presParOf" srcId="{3A6B4FBF-6E9C-C34D-8766-4EAA2E19969C}" destId="{308D4EA9-307C-2A47-8BE4-E2E1DDB6B9C3}" srcOrd="0" destOrd="0" presId="urn:microsoft.com/office/officeart/2005/8/layout/hList1"/>
    <dgm:cxn modelId="{3B632F26-E890-A34C-A96D-A6DB1CEFF7F7}" type="presParOf" srcId="{3A6B4FBF-6E9C-C34D-8766-4EAA2E19969C}" destId="{6521B53C-9502-E046-B3F5-C4CB20FBB73E}" srcOrd="1" destOrd="0" presId="urn:microsoft.com/office/officeart/2005/8/layout/hList1"/>
    <dgm:cxn modelId="{BFB78221-30C1-E749-B6DF-C6AC46D076C3}" type="presParOf" srcId="{DE70F8DF-F3F0-5E41-A28D-FAA727064B24}" destId="{B7253888-513A-CC4F-A0A4-7D54C5BD228A}" srcOrd="1" destOrd="0" presId="urn:microsoft.com/office/officeart/2005/8/layout/hList1"/>
    <dgm:cxn modelId="{45939848-9995-A04E-9A92-7755FD114231}" type="presParOf" srcId="{DE70F8DF-F3F0-5E41-A28D-FAA727064B24}" destId="{C913E365-F416-BB47-AECE-949BB0980007}" srcOrd="2" destOrd="0" presId="urn:microsoft.com/office/officeart/2005/8/layout/hList1"/>
    <dgm:cxn modelId="{C9328FD6-81E6-6F48-B798-61C59E017E96}" type="presParOf" srcId="{C913E365-F416-BB47-AECE-949BB0980007}" destId="{25425B15-9A1E-FD40-9817-61F9B1D60292}" srcOrd="0" destOrd="0" presId="urn:microsoft.com/office/officeart/2005/8/layout/hList1"/>
    <dgm:cxn modelId="{AA54BB85-B2F4-7C4B-892A-F096F81A8536}" type="presParOf" srcId="{C913E365-F416-BB47-AECE-949BB0980007}" destId="{C0140BEF-F85E-AE4D-A3A8-0D174DCED914}"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354A0E-9186-4BA1-903B-39C7B31678BC}" type="doc">
      <dgm:prSet loTypeId="urn:microsoft.com/office/officeart/2005/8/layout/process4" loCatId="process" qsTypeId="urn:microsoft.com/office/officeart/2005/8/quickstyle/simple4#14" qsCatId="simple" csTypeId="urn:microsoft.com/office/officeart/2005/8/colors/colorful2#24" csCatId="colorful" phldr="1"/>
      <dgm:spPr/>
      <dgm:t>
        <a:bodyPr/>
        <a:lstStyle/>
        <a:p>
          <a:endParaRPr lang="en-US"/>
        </a:p>
      </dgm:t>
    </dgm:pt>
    <dgm:pt modelId="{D829CD43-6AE0-435C-A579-B4251D073A2D}">
      <dgm:prSet/>
      <dgm:spPr/>
      <dgm:t>
        <a:bodyPr/>
        <a:lstStyle/>
        <a:p>
          <a:r>
            <a:rPr lang="en-GB" dirty="0"/>
            <a:t>Did your exercise behaviour change at all during (and now ‘post’) the Covid-19 pandemic?</a:t>
          </a:r>
          <a:endParaRPr lang="en-US" dirty="0"/>
        </a:p>
      </dgm:t>
    </dgm:pt>
    <dgm:pt modelId="{DE8C3377-0239-49A3-99B4-F5C5C89A9EA4}" type="parTrans" cxnId="{2DC962C0-9C5F-4AEC-BAF2-5582FD660C98}">
      <dgm:prSet/>
      <dgm:spPr/>
      <dgm:t>
        <a:bodyPr/>
        <a:lstStyle/>
        <a:p>
          <a:endParaRPr lang="en-US"/>
        </a:p>
      </dgm:t>
    </dgm:pt>
    <dgm:pt modelId="{311EE495-A9F1-481B-BAE8-FFDBA97FA325}" type="sibTrans" cxnId="{2DC962C0-9C5F-4AEC-BAF2-5582FD660C98}">
      <dgm:prSet/>
      <dgm:spPr/>
      <dgm:t>
        <a:bodyPr/>
        <a:lstStyle/>
        <a:p>
          <a:endParaRPr lang="en-US"/>
        </a:p>
      </dgm:t>
    </dgm:pt>
    <dgm:pt modelId="{C75ECA62-4057-43A5-9271-C45099D1DF2B}">
      <dgm:prSet/>
      <dgm:spPr/>
      <dgm:t>
        <a:bodyPr/>
        <a:lstStyle/>
        <a:p>
          <a:r>
            <a:rPr lang="en-GB"/>
            <a:t>Consider the following times:</a:t>
          </a:r>
          <a:endParaRPr lang="en-US"/>
        </a:p>
      </dgm:t>
    </dgm:pt>
    <dgm:pt modelId="{9A360F44-5C7E-4968-9D25-B1B155CD8ADE}" type="parTrans" cxnId="{3A85C380-2BC1-4BC4-B55E-7194C9A06C22}">
      <dgm:prSet/>
      <dgm:spPr/>
      <dgm:t>
        <a:bodyPr/>
        <a:lstStyle/>
        <a:p>
          <a:endParaRPr lang="en-US"/>
        </a:p>
      </dgm:t>
    </dgm:pt>
    <dgm:pt modelId="{89515281-3564-4C21-9C95-4CDD72BD5D59}" type="sibTrans" cxnId="{3A85C380-2BC1-4BC4-B55E-7194C9A06C22}">
      <dgm:prSet/>
      <dgm:spPr/>
      <dgm:t>
        <a:bodyPr/>
        <a:lstStyle/>
        <a:p>
          <a:endParaRPr lang="en-US"/>
        </a:p>
      </dgm:t>
    </dgm:pt>
    <dgm:pt modelId="{9B6775FE-1672-46B1-BBEF-9E36F4660967}">
      <dgm:prSet/>
      <dgm:spPr/>
      <dgm:t>
        <a:bodyPr/>
        <a:lstStyle/>
        <a:p>
          <a:r>
            <a:rPr lang="en-GB"/>
            <a:t>Lockdown (first and second major ones)</a:t>
          </a:r>
          <a:endParaRPr lang="en-US"/>
        </a:p>
      </dgm:t>
    </dgm:pt>
    <dgm:pt modelId="{99B5AB3F-788B-46F4-B0D9-6A98398BDDB2}" type="parTrans" cxnId="{DA34118D-968A-438C-AF57-F3287DB3EEE9}">
      <dgm:prSet/>
      <dgm:spPr/>
      <dgm:t>
        <a:bodyPr/>
        <a:lstStyle/>
        <a:p>
          <a:endParaRPr lang="en-US"/>
        </a:p>
      </dgm:t>
    </dgm:pt>
    <dgm:pt modelId="{5EDF230B-EF7F-40D7-8BA3-047CB67BBBCE}" type="sibTrans" cxnId="{DA34118D-968A-438C-AF57-F3287DB3EEE9}">
      <dgm:prSet/>
      <dgm:spPr/>
      <dgm:t>
        <a:bodyPr/>
        <a:lstStyle/>
        <a:p>
          <a:endParaRPr lang="en-US"/>
        </a:p>
      </dgm:t>
    </dgm:pt>
    <dgm:pt modelId="{EDD1CE2F-F176-4EBA-A34F-13AFF831ACA9}">
      <dgm:prSet/>
      <dgm:spPr/>
      <dgm:t>
        <a:bodyPr/>
        <a:lstStyle/>
        <a:p>
          <a:r>
            <a:rPr lang="en-GB"/>
            <a:t>Firebreak Wales (two weeks)</a:t>
          </a:r>
          <a:endParaRPr lang="en-US"/>
        </a:p>
      </dgm:t>
    </dgm:pt>
    <dgm:pt modelId="{EDC00A87-498F-456E-9E3A-5B3050B05475}" type="parTrans" cxnId="{82ABF0F1-67E0-4A75-BC93-9C22DDD801FF}">
      <dgm:prSet/>
      <dgm:spPr/>
      <dgm:t>
        <a:bodyPr/>
        <a:lstStyle/>
        <a:p>
          <a:endParaRPr lang="en-US"/>
        </a:p>
      </dgm:t>
    </dgm:pt>
    <dgm:pt modelId="{FB4A7AE4-B54A-47DC-880A-E1E6FCBFD7A3}" type="sibTrans" cxnId="{82ABF0F1-67E0-4A75-BC93-9C22DDD801FF}">
      <dgm:prSet/>
      <dgm:spPr/>
      <dgm:t>
        <a:bodyPr/>
        <a:lstStyle/>
        <a:p>
          <a:endParaRPr lang="en-US"/>
        </a:p>
      </dgm:t>
    </dgm:pt>
    <dgm:pt modelId="{B74134E8-13CA-44B6-B5A2-FBC4A6497B79}">
      <dgm:prSet/>
      <dgm:spPr/>
      <dgm:t>
        <a:bodyPr/>
        <a:lstStyle/>
        <a:p>
          <a:r>
            <a:rPr lang="en-GB"/>
            <a:t>Now…Back to normal?</a:t>
          </a:r>
          <a:endParaRPr lang="en-US"/>
        </a:p>
      </dgm:t>
    </dgm:pt>
    <dgm:pt modelId="{EFBFCADF-5E9C-4DDD-8159-B99DDA851E25}" type="parTrans" cxnId="{15C0EE84-A7BF-4126-99EC-BFF3C5000E31}">
      <dgm:prSet/>
      <dgm:spPr/>
      <dgm:t>
        <a:bodyPr/>
        <a:lstStyle/>
        <a:p>
          <a:endParaRPr lang="en-US"/>
        </a:p>
      </dgm:t>
    </dgm:pt>
    <dgm:pt modelId="{8AE2B151-09F2-40DD-B944-DDF8A5001FC4}" type="sibTrans" cxnId="{15C0EE84-A7BF-4126-99EC-BFF3C5000E31}">
      <dgm:prSet/>
      <dgm:spPr/>
      <dgm:t>
        <a:bodyPr/>
        <a:lstStyle/>
        <a:p>
          <a:endParaRPr lang="en-US"/>
        </a:p>
      </dgm:t>
    </dgm:pt>
    <dgm:pt modelId="{61FCCF3A-C215-B543-8079-9AC1E971243A}" type="pres">
      <dgm:prSet presAssocID="{D8354A0E-9186-4BA1-903B-39C7B31678BC}" presName="Name0" presStyleCnt="0">
        <dgm:presLayoutVars>
          <dgm:dir/>
          <dgm:animLvl val="lvl"/>
          <dgm:resizeHandles val="exact"/>
        </dgm:presLayoutVars>
      </dgm:prSet>
      <dgm:spPr/>
    </dgm:pt>
    <dgm:pt modelId="{0F611187-FE96-834B-B340-A8EF65AC3F81}" type="pres">
      <dgm:prSet presAssocID="{C75ECA62-4057-43A5-9271-C45099D1DF2B}" presName="boxAndChildren" presStyleCnt="0"/>
      <dgm:spPr/>
    </dgm:pt>
    <dgm:pt modelId="{CA2846FA-604D-3C44-8651-A43F20284EB1}" type="pres">
      <dgm:prSet presAssocID="{C75ECA62-4057-43A5-9271-C45099D1DF2B}" presName="parentTextBox" presStyleLbl="node1" presStyleIdx="0" presStyleCnt="2"/>
      <dgm:spPr/>
    </dgm:pt>
    <dgm:pt modelId="{E53C2704-CC16-B846-9DCA-9014EEE96D4F}" type="pres">
      <dgm:prSet presAssocID="{C75ECA62-4057-43A5-9271-C45099D1DF2B}" presName="entireBox" presStyleLbl="node1" presStyleIdx="0" presStyleCnt="2"/>
      <dgm:spPr/>
    </dgm:pt>
    <dgm:pt modelId="{71C23125-EAEF-4640-A593-6D6326178793}" type="pres">
      <dgm:prSet presAssocID="{C75ECA62-4057-43A5-9271-C45099D1DF2B}" presName="descendantBox" presStyleCnt="0"/>
      <dgm:spPr/>
    </dgm:pt>
    <dgm:pt modelId="{97E3AD8C-283B-A743-A623-0E1450F6A901}" type="pres">
      <dgm:prSet presAssocID="{9B6775FE-1672-46B1-BBEF-9E36F4660967}" presName="childTextBox" presStyleLbl="fgAccFollowNode1" presStyleIdx="0" presStyleCnt="3">
        <dgm:presLayoutVars>
          <dgm:bulletEnabled val="1"/>
        </dgm:presLayoutVars>
      </dgm:prSet>
      <dgm:spPr/>
    </dgm:pt>
    <dgm:pt modelId="{84F55193-66AE-E949-9D67-33BC07B4E039}" type="pres">
      <dgm:prSet presAssocID="{EDD1CE2F-F176-4EBA-A34F-13AFF831ACA9}" presName="childTextBox" presStyleLbl="fgAccFollowNode1" presStyleIdx="1" presStyleCnt="3">
        <dgm:presLayoutVars>
          <dgm:bulletEnabled val="1"/>
        </dgm:presLayoutVars>
      </dgm:prSet>
      <dgm:spPr/>
    </dgm:pt>
    <dgm:pt modelId="{50148496-00FB-D34C-906C-B393741A88C4}" type="pres">
      <dgm:prSet presAssocID="{B74134E8-13CA-44B6-B5A2-FBC4A6497B79}" presName="childTextBox" presStyleLbl="fgAccFollowNode1" presStyleIdx="2" presStyleCnt="3">
        <dgm:presLayoutVars>
          <dgm:bulletEnabled val="1"/>
        </dgm:presLayoutVars>
      </dgm:prSet>
      <dgm:spPr/>
    </dgm:pt>
    <dgm:pt modelId="{B17E7F08-3CB0-5047-B10D-BD0F6A4AAA2B}" type="pres">
      <dgm:prSet presAssocID="{311EE495-A9F1-481B-BAE8-FFDBA97FA325}" presName="sp" presStyleCnt="0"/>
      <dgm:spPr/>
    </dgm:pt>
    <dgm:pt modelId="{99FD9A5A-E21C-1F44-8CC4-224010FFD2CF}" type="pres">
      <dgm:prSet presAssocID="{D829CD43-6AE0-435C-A579-B4251D073A2D}" presName="arrowAndChildren" presStyleCnt="0"/>
      <dgm:spPr/>
    </dgm:pt>
    <dgm:pt modelId="{9883BCFD-E799-CD48-99E0-8159825707E8}" type="pres">
      <dgm:prSet presAssocID="{D829CD43-6AE0-435C-A579-B4251D073A2D}" presName="parentTextArrow" presStyleLbl="node1" presStyleIdx="1" presStyleCnt="2"/>
      <dgm:spPr/>
    </dgm:pt>
  </dgm:ptLst>
  <dgm:cxnLst>
    <dgm:cxn modelId="{5C39081A-9FD0-2947-921C-95B8A623BEBE}" type="presOf" srcId="{EDD1CE2F-F176-4EBA-A34F-13AFF831ACA9}" destId="{84F55193-66AE-E949-9D67-33BC07B4E039}" srcOrd="0" destOrd="0" presId="urn:microsoft.com/office/officeart/2005/8/layout/process4"/>
    <dgm:cxn modelId="{E9DB3268-A31C-7643-A115-2103BB190CB1}" type="presOf" srcId="{D8354A0E-9186-4BA1-903B-39C7B31678BC}" destId="{61FCCF3A-C215-B543-8079-9AC1E971243A}" srcOrd="0" destOrd="0" presId="urn:microsoft.com/office/officeart/2005/8/layout/process4"/>
    <dgm:cxn modelId="{3A85C380-2BC1-4BC4-B55E-7194C9A06C22}" srcId="{D8354A0E-9186-4BA1-903B-39C7B31678BC}" destId="{C75ECA62-4057-43A5-9271-C45099D1DF2B}" srcOrd="1" destOrd="0" parTransId="{9A360F44-5C7E-4968-9D25-B1B155CD8ADE}" sibTransId="{89515281-3564-4C21-9C95-4CDD72BD5D59}"/>
    <dgm:cxn modelId="{15C0EE84-A7BF-4126-99EC-BFF3C5000E31}" srcId="{C75ECA62-4057-43A5-9271-C45099D1DF2B}" destId="{B74134E8-13CA-44B6-B5A2-FBC4A6497B79}" srcOrd="2" destOrd="0" parTransId="{EFBFCADF-5E9C-4DDD-8159-B99DDA851E25}" sibTransId="{8AE2B151-09F2-40DD-B944-DDF8A5001FC4}"/>
    <dgm:cxn modelId="{DA34118D-968A-438C-AF57-F3287DB3EEE9}" srcId="{C75ECA62-4057-43A5-9271-C45099D1DF2B}" destId="{9B6775FE-1672-46B1-BBEF-9E36F4660967}" srcOrd="0" destOrd="0" parTransId="{99B5AB3F-788B-46F4-B0D9-6A98398BDDB2}" sibTransId="{5EDF230B-EF7F-40D7-8BA3-047CB67BBBCE}"/>
    <dgm:cxn modelId="{F33171B4-0924-E04D-A05A-A9A1128F0A1B}" type="presOf" srcId="{D829CD43-6AE0-435C-A579-B4251D073A2D}" destId="{9883BCFD-E799-CD48-99E0-8159825707E8}" srcOrd="0" destOrd="0" presId="urn:microsoft.com/office/officeart/2005/8/layout/process4"/>
    <dgm:cxn modelId="{2DC962C0-9C5F-4AEC-BAF2-5582FD660C98}" srcId="{D8354A0E-9186-4BA1-903B-39C7B31678BC}" destId="{D829CD43-6AE0-435C-A579-B4251D073A2D}" srcOrd="0" destOrd="0" parTransId="{DE8C3377-0239-49A3-99B4-F5C5C89A9EA4}" sibTransId="{311EE495-A9F1-481B-BAE8-FFDBA97FA325}"/>
    <dgm:cxn modelId="{3D06D4D4-DD2C-9B4E-B23F-15F83DBE5DDB}" type="presOf" srcId="{B74134E8-13CA-44B6-B5A2-FBC4A6497B79}" destId="{50148496-00FB-D34C-906C-B393741A88C4}" srcOrd="0" destOrd="0" presId="urn:microsoft.com/office/officeart/2005/8/layout/process4"/>
    <dgm:cxn modelId="{F9B5EFD4-2E71-4D4F-ACF3-5541AC72B774}" type="presOf" srcId="{C75ECA62-4057-43A5-9271-C45099D1DF2B}" destId="{CA2846FA-604D-3C44-8651-A43F20284EB1}" srcOrd="0" destOrd="0" presId="urn:microsoft.com/office/officeart/2005/8/layout/process4"/>
    <dgm:cxn modelId="{EEA174DC-C4CB-904A-82B8-F09645832FB2}" type="presOf" srcId="{9B6775FE-1672-46B1-BBEF-9E36F4660967}" destId="{97E3AD8C-283B-A743-A623-0E1450F6A901}" srcOrd="0" destOrd="0" presId="urn:microsoft.com/office/officeart/2005/8/layout/process4"/>
    <dgm:cxn modelId="{82ABF0F1-67E0-4A75-BC93-9C22DDD801FF}" srcId="{C75ECA62-4057-43A5-9271-C45099D1DF2B}" destId="{EDD1CE2F-F176-4EBA-A34F-13AFF831ACA9}" srcOrd="1" destOrd="0" parTransId="{EDC00A87-498F-456E-9E3A-5B3050B05475}" sibTransId="{FB4A7AE4-B54A-47DC-880A-E1E6FCBFD7A3}"/>
    <dgm:cxn modelId="{AB93F8FF-9B7F-AD47-812A-8264C3A933CC}" type="presOf" srcId="{C75ECA62-4057-43A5-9271-C45099D1DF2B}" destId="{E53C2704-CC16-B846-9DCA-9014EEE96D4F}" srcOrd="1" destOrd="0" presId="urn:microsoft.com/office/officeart/2005/8/layout/process4"/>
    <dgm:cxn modelId="{E5DC9C81-147F-434F-8AC0-CF338BAA989E}" type="presParOf" srcId="{61FCCF3A-C215-B543-8079-9AC1E971243A}" destId="{0F611187-FE96-834B-B340-A8EF65AC3F81}" srcOrd="0" destOrd="0" presId="urn:microsoft.com/office/officeart/2005/8/layout/process4"/>
    <dgm:cxn modelId="{A55C2F41-986A-B142-8ED8-80380502114E}" type="presParOf" srcId="{0F611187-FE96-834B-B340-A8EF65AC3F81}" destId="{CA2846FA-604D-3C44-8651-A43F20284EB1}" srcOrd="0" destOrd="0" presId="urn:microsoft.com/office/officeart/2005/8/layout/process4"/>
    <dgm:cxn modelId="{2C07653A-5CA0-8842-A7D6-070E49EB71BA}" type="presParOf" srcId="{0F611187-FE96-834B-B340-A8EF65AC3F81}" destId="{E53C2704-CC16-B846-9DCA-9014EEE96D4F}" srcOrd="1" destOrd="0" presId="urn:microsoft.com/office/officeart/2005/8/layout/process4"/>
    <dgm:cxn modelId="{186C7192-2D53-1646-B9C5-D0E60E511AB0}" type="presParOf" srcId="{0F611187-FE96-834B-B340-A8EF65AC3F81}" destId="{71C23125-EAEF-4640-A593-6D6326178793}" srcOrd="2" destOrd="0" presId="urn:microsoft.com/office/officeart/2005/8/layout/process4"/>
    <dgm:cxn modelId="{92D85637-FFDA-8D49-8661-773D9D4A272D}" type="presParOf" srcId="{71C23125-EAEF-4640-A593-6D6326178793}" destId="{97E3AD8C-283B-A743-A623-0E1450F6A901}" srcOrd="0" destOrd="0" presId="urn:microsoft.com/office/officeart/2005/8/layout/process4"/>
    <dgm:cxn modelId="{F5F4077C-B551-AB40-A14E-E45C6BDF823D}" type="presParOf" srcId="{71C23125-EAEF-4640-A593-6D6326178793}" destId="{84F55193-66AE-E949-9D67-33BC07B4E039}" srcOrd="1" destOrd="0" presId="urn:microsoft.com/office/officeart/2005/8/layout/process4"/>
    <dgm:cxn modelId="{D3F7D27A-B969-3341-8C13-2E42D6DFDF02}" type="presParOf" srcId="{71C23125-EAEF-4640-A593-6D6326178793}" destId="{50148496-00FB-D34C-906C-B393741A88C4}" srcOrd="2" destOrd="0" presId="urn:microsoft.com/office/officeart/2005/8/layout/process4"/>
    <dgm:cxn modelId="{67736202-9CB5-CC41-B269-B734015F587C}" type="presParOf" srcId="{61FCCF3A-C215-B543-8079-9AC1E971243A}" destId="{B17E7F08-3CB0-5047-B10D-BD0F6A4AAA2B}" srcOrd="1" destOrd="0" presId="urn:microsoft.com/office/officeart/2005/8/layout/process4"/>
    <dgm:cxn modelId="{31C91768-D84C-F549-B7DC-63DA252666FC}" type="presParOf" srcId="{61FCCF3A-C215-B543-8079-9AC1E971243A}" destId="{99FD9A5A-E21C-1F44-8CC4-224010FFD2CF}" srcOrd="2" destOrd="0" presId="urn:microsoft.com/office/officeart/2005/8/layout/process4"/>
    <dgm:cxn modelId="{28915E8C-8E9D-A143-A867-1C1118F56B02}" type="presParOf" srcId="{99FD9A5A-E21C-1F44-8CC4-224010FFD2CF}" destId="{9883BCFD-E799-CD48-99E0-8159825707E8}"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25CDD12-00B6-4380-A05C-92A751DB25F5}" type="doc">
      <dgm:prSet loTypeId="urn:microsoft.com/office/officeart/2018/2/layout/IconLabelList" loCatId="icon" qsTypeId="urn:microsoft.com/office/officeart/2005/8/quickstyle/simple1#67" qsCatId="simple" csTypeId="urn:microsoft.com/office/officeart/2005/8/colors/accent1_2#19" csCatId="accent1" phldr="1"/>
      <dgm:spPr/>
      <dgm:t>
        <a:bodyPr/>
        <a:lstStyle/>
        <a:p>
          <a:endParaRPr lang="en-US"/>
        </a:p>
      </dgm:t>
    </dgm:pt>
    <dgm:pt modelId="{F7517C27-012C-4037-BAB7-03B92A412BA8}">
      <dgm:prSet/>
      <dgm:spPr/>
      <dgm:t>
        <a:bodyPr/>
        <a:lstStyle/>
        <a:p>
          <a:pPr>
            <a:lnSpc>
              <a:spcPct val="100000"/>
            </a:lnSpc>
          </a:pPr>
          <a:r>
            <a:rPr lang="en-GB"/>
            <a:t>To date, more than 130 authors from across the world have provided COVID- 19-related commentary on these concerns. </a:t>
          </a:r>
          <a:endParaRPr lang="en-US"/>
        </a:p>
      </dgm:t>
    </dgm:pt>
    <dgm:pt modelId="{B8870703-6F2E-4DF5-AED6-CEFC5400A354}" type="parTrans" cxnId="{A9F21F35-E2D8-4688-B18E-C29A0E69F20E}">
      <dgm:prSet/>
      <dgm:spPr/>
      <dgm:t>
        <a:bodyPr/>
        <a:lstStyle/>
        <a:p>
          <a:endParaRPr lang="en-US"/>
        </a:p>
      </dgm:t>
    </dgm:pt>
    <dgm:pt modelId="{1F44CCD6-E28B-424C-A822-6FCCD3A315E6}" type="sibTrans" cxnId="{A9F21F35-E2D8-4688-B18E-C29A0E69F20E}">
      <dgm:prSet/>
      <dgm:spPr/>
      <dgm:t>
        <a:bodyPr/>
        <a:lstStyle/>
        <a:p>
          <a:endParaRPr lang="en-US"/>
        </a:p>
      </dgm:t>
    </dgm:pt>
    <dgm:pt modelId="{6B1E334F-9D6B-4305-A078-7B6A7F7F5042}">
      <dgm:prSet/>
      <dgm:spPr/>
      <dgm:t>
        <a:bodyPr/>
        <a:lstStyle/>
        <a:p>
          <a:pPr>
            <a:lnSpc>
              <a:spcPct val="100000"/>
            </a:lnSpc>
          </a:pPr>
          <a:r>
            <a:rPr lang="en-GB"/>
            <a:t>Many experts (Arena &amp; Lavie, 2020) have emphasised the importance of increasing healthy living behaviours and others (Hall et al., 2020) have indicated that we are now simultaneously fighting not one but two pandemics (ie, COVID-19, physical inactivity).</a:t>
          </a:r>
          <a:endParaRPr lang="en-US"/>
        </a:p>
      </dgm:t>
    </dgm:pt>
    <dgm:pt modelId="{C11BF8C8-C429-4585-ADCD-859341740B70}" type="parTrans" cxnId="{D24D9771-F3CE-4477-B010-73EB04844F55}">
      <dgm:prSet/>
      <dgm:spPr/>
      <dgm:t>
        <a:bodyPr/>
        <a:lstStyle/>
        <a:p>
          <a:endParaRPr lang="en-US"/>
        </a:p>
      </dgm:t>
    </dgm:pt>
    <dgm:pt modelId="{8386BD8F-6DDA-4E79-9CA7-6DF51C2DD2E2}" type="sibTrans" cxnId="{D24D9771-F3CE-4477-B010-73EB04844F55}">
      <dgm:prSet/>
      <dgm:spPr/>
      <dgm:t>
        <a:bodyPr/>
        <a:lstStyle/>
        <a:p>
          <a:endParaRPr lang="en-US"/>
        </a:p>
      </dgm:t>
    </dgm:pt>
    <dgm:pt modelId="{78C14446-AE57-43A1-AA03-2D4BC8F5072C}">
      <dgm:prSet/>
      <dgm:spPr/>
      <dgm:t>
        <a:bodyPr/>
        <a:lstStyle/>
        <a:p>
          <a:pPr>
            <a:lnSpc>
              <a:spcPct val="100000"/>
            </a:lnSpc>
          </a:pPr>
          <a:r>
            <a:rPr lang="en-GB"/>
            <a:t>Physical inactivity alone results in over 3 million deaths per year (Hall et al., 2020) and a global burden of US$50 billion (Lim et al., 2012)</a:t>
          </a:r>
          <a:endParaRPr lang="en-US"/>
        </a:p>
      </dgm:t>
    </dgm:pt>
    <dgm:pt modelId="{1F62DA90-94C1-447F-B4F5-4C2E733F9EF9}" type="parTrans" cxnId="{5ADA32AE-CAA5-4157-896F-50E2DE158C9C}">
      <dgm:prSet/>
      <dgm:spPr/>
      <dgm:t>
        <a:bodyPr/>
        <a:lstStyle/>
        <a:p>
          <a:endParaRPr lang="en-US"/>
        </a:p>
      </dgm:t>
    </dgm:pt>
    <dgm:pt modelId="{DEC7C642-8D35-4C7D-AF7E-29DFEB826CEE}" type="sibTrans" cxnId="{5ADA32AE-CAA5-4157-896F-50E2DE158C9C}">
      <dgm:prSet/>
      <dgm:spPr/>
      <dgm:t>
        <a:bodyPr/>
        <a:lstStyle/>
        <a:p>
          <a:endParaRPr lang="en-US"/>
        </a:p>
      </dgm:t>
    </dgm:pt>
    <dgm:pt modelId="{A181FCC5-BABC-462B-B638-C30EB861F51A}">
      <dgm:prSet/>
      <dgm:spPr/>
      <dgm:t>
        <a:bodyPr/>
        <a:lstStyle/>
        <a:p>
          <a:pPr>
            <a:lnSpc>
              <a:spcPct val="100000"/>
            </a:lnSpc>
          </a:pPr>
          <a:r>
            <a:rPr lang="en-GB"/>
            <a:t>Immediate action is required to facilitate physical activity during the COVID-19 pandemic because it is an effective form of medicine (Warburton &amp; Bredin, 2017) to promote good health, prevent disease and bolster immune function. </a:t>
          </a:r>
          <a:endParaRPr lang="en-US"/>
        </a:p>
      </dgm:t>
    </dgm:pt>
    <dgm:pt modelId="{AFBB187C-5CDF-4EA7-8BC4-E5EC06AFBE36}" type="parTrans" cxnId="{57E5FEFA-9477-455F-BF67-0711A4F1B5D3}">
      <dgm:prSet/>
      <dgm:spPr/>
      <dgm:t>
        <a:bodyPr/>
        <a:lstStyle/>
        <a:p>
          <a:endParaRPr lang="en-US"/>
        </a:p>
      </dgm:t>
    </dgm:pt>
    <dgm:pt modelId="{95808368-45DD-4C5A-BBFD-851512E11AF2}" type="sibTrans" cxnId="{57E5FEFA-9477-455F-BF67-0711A4F1B5D3}">
      <dgm:prSet/>
      <dgm:spPr/>
      <dgm:t>
        <a:bodyPr/>
        <a:lstStyle/>
        <a:p>
          <a:endParaRPr lang="en-US"/>
        </a:p>
      </dgm:t>
    </dgm:pt>
    <dgm:pt modelId="{9C33BE33-629B-4EA4-9C22-00A3BDBB8102}">
      <dgm:prSet/>
      <dgm:spPr/>
      <dgm:t>
        <a:bodyPr/>
        <a:lstStyle/>
        <a:p>
          <a:pPr>
            <a:lnSpc>
              <a:spcPct val="100000"/>
            </a:lnSpc>
          </a:pPr>
          <a:r>
            <a:rPr lang="en-GB"/>
            <a:t>Accordingly, widespread messaging to keep adults physically active is of paramount importance.</a:t>
          </a:r>
          <a:endParaRPr lang="en-US"/>
        </a:p>
      </dgm:t>
    </dgm:pt>
    <dgm:pt modelId="{1048EA23-AABD-4517-8A7B-11015C5DC09D}" type="parTrans" cxnId="{E6427949-6036-4868-8832-018188BE9887}">
      <dgm:prSet/>
      <dgm:spPr/>
      <dgm:t>
        <a:bodyPr/>
        <a:lstStyle/>
        <a:p>
          <a:endParaRPr lang="en-US"/>
        </a:p>
      </dgm:t>
    </dgm:pt>
    <dgm:pt modelId="{47693E9C-8ECF-4CD1-8337-C783030844D5}" type="sibTrans" cxnId="{E6427949-6036-4868-8832-018188BE9887}">
      <dgm:prSet/>
      <dgm:spPr/>
      <dgm:t>
        <a:bodyPr/>
        <a:lstStyle/>
        <a:p>
          <a:endParaRPr lang="en-US"/>
        </a:p>
      </dgm:t>
    </dgm:pt>
    <dgm:pt modelId="{E2D9171B-932F-4D5B-98A2-90D290D15D53}" type="pres">
      <dgm:prSet presAssocID="{625CDD12-00B6-4380-A05C-92A751DB25F5}" presName="root" presStyleCnt="0">
        <dgm:presLayoutVars>
          <dgm:dir/>
          <dgm:resizeHandles val="exact"/>
        </dgm:presLayoutVars>
      </dgm:prSet>
      <dgm:spPr/>
    </dgm:pt>
    <dgm:pt modelId="{3C3F434A-4C4D-4E18-BD55-591E3AEE405B}" type="pres">
      <dgm:prSet presAssocID="{F7517C27-012C-4037-BAB7-03B92A412BA8}" presName="compNode" presStyleCnt="0"/>
      <dgm:spPr/>
    </dgm:pt>
    <dgm:pt modelId="{4594B8D2-9952-4F56-B794-27829E52B7AF}" type="pres">
      <dgm:prSet presAssocID="{F7517C27-012C-4037-BAB7-03B92A412BA8}"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Quotes"/>
        </a:ext>
      </dgm:extLst>
    </dgm:pt>
    <dgm:pt modelId="{AFA54A42-BBE1-4EE1-9238-3680C49CCFEF}" type="pres">
      <dgm:prSet presAssocID="{F7517C27-012C-4037-BAB7-03B92A412BA8}" presName="spaceRect" presStyleCnt="0"/>
      <dgm:spPr/>
    </dgm:pt>
    <dgm:pt modelId="{D7AF62F1-21C3-410D-9C76-0973D0B66EC6}" type="pres">
      <dgm:prSet presAssocID="{F7517C27-012C-4037-BAB7-03B92A412BA8}" presName="textRect" presStyleLbl="revTx" presStyleIdx="0" presStyleCnt="5">
        <dgm:presLayoutVars>
          <dgm:chMax val="1"/>
          <dgm:chPref val="1"/>
        </dgm:presLayoutVars>
      </dgm:prSet>
      <dgm:spPr/>
    </dgm:pt>
    <dgm:pt modelId="{F15CADC3-D7CE-4D5B-8072-7C6CEA0004E5}" type="pres">
      <dgm:prSet presAssocID="{1F44CCD6-E28B-424C-A822-6FCCD3A315E6}" presName="sibTrans" presStyleCnt="0"/>
      <dgm:spPr/>
    </dgm:pt>
    <dgm:pt modelId="{FBA87BB8-2607-4ED0-869A-A204257DB129}" type="pres">
      <dgm:prSet presAssocID="{6B1E334F-9D6B-4305-A078-7B6A7F7F5042}" presName="compNode" presStyleCnt="0"/>
      <dgm:spPr/>
    </dgm:pt>
    <dgm:pt modelId="{BA35857A-D27E-4FBD-95EA-943B1F62AD6E}" type="pres">
      <dgm:prSet presAssocID="{6B1E334F-9D6B-4305-A078-7B6A7F7F5042}"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ark scene"/>
        </a:ext>
      </dgm:extLst>
    </dgm:pt>
    <dgm:pt modelId="{ADAA0219-5D73-4241-B74A-C5764C537AE2}" type="pres">
      <dgm:prSet presAssocID="{6B1E334F-9D6B-4305-A078-7B6A7F7F5042}" presName="spaceRect" presStyleCnt="0"/>
      <dgm:spPr/>
    </dgm:pt>
    <dgm:pt modelId="{381B0ABB-3D9B-4432-B3C3-12ADB4DD4740}" type="pres">
      <dgm:prSet presAssocID="{6B1E334F-9D6B-4305-A078-7B6A7F7F5042}" presName="textRect" presStyleLbl="revTx" presStyleIdx="1" presStyleCnt="5">
        <dgm:presLayoutVars>
          <dgm:chMax val="1"/>
          <dgm:chPref val="1"/>
        </dgm:presLayoutVars>
      </dgm:prSet>
      <dgm:spPr/>
    </dgm:pt>
    <dgm:pt modelId="{DEF7483C-10B7-4AE0-89F1-B8EF479AC24D}" type="pres">
      <dgm:prSet presAssocID="{8386BD8F-6DDA-4E79-9CA7-6DF51C2DD2E2}" presName="sibTrans" presStyleCnt="0"/>
      <dgm:spPr/>
    </dgm:pt>
    <dgm:pt modelId="{C20C4E6C-55A3-4A1A-9342-10FCE2E5F181}" type="pres">
      <dgm:prSet presAssocID="{78C14446-AE57-43A1-AA03-2D4BC8F5072C}" presName="compNode" presStyleCnt="0"/>
      <dgm:spPr/>
    </dgm:pt>
    <dgm:pt modelId="{0EDA3353-BBAF-4617-9816-0B1AE5AC2D3D}" type="pres">
      <dgm:prSet presAssocID="{78C14446-AE57-43A1-AA03-2D4BC8F5072C}"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Sport Balls"/>
        </a:ext>
      </dgm:extLst>
    </dgm:pt>
    <dgm:pt modelId="{31743230-E6D5-4F46-A2E6-FA389612439C}" type="pres">
      <dgm:prSet presAssocID="{78C14446-AE57-43A1-AA03-2D4BC8F5072C}" presName="spaceRect" presStyleCnt="0"/>
      <dgm:spPr/>
    </dgm:pt>
    <dgm:pt modelId="{BCF2205F-1D47-4BC0-A864-2489F46373C3}" type="pres">
      <dgm:prSet presAssocID="{78C14446-AE57-43A1-AA03-2D4BC8F5072C}" presName="textRect" presStyleLbl="revTx" presStyleIdx="2" presStyleCnt="5">
        <dgm:presLayoutVars>
          <dgm:chMax val="1"/>
          <dgm:chPref val="1"/>
        </dgm:presLayoutVars>
      </dgm:prSet>
      <dgm:spPr/>
    </dgm:pt>
    <dgm:pt modelId="{2E9578C8-9762-4F80-A7FC-0B08FD467879}" type="pres">
      <dgm:prSet presAssocID="{DEC7C642-8D35-4C7D-AF7E-29DFEB826CEE}" presName="sibTrans" presStyleCnt="0"/>
      <dgm:spPr/>
    </dgm:pt>
    <dgm:pt modelId="{C90CBABF-D81E-4587-AF32-65F6FB7F79CF}" type="pres">
      <dgm:prSet presAssocID="{A181FCC5-BABC-462B-B638-C30EB861F51A}" presName="compNode" presStyleCnt="0"/>
      <dgm:spPr/>
    </dgm:pt>
    <dgm:pt modelId="{6B5A2976-E223-4731-ADC3-337CF962FBD2}" type="pres">
      <dgm:prSet presAssocID="{A181FCC5-BABC-462B-B638-C30EB861F51A}"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Target"/>
        </a:ext>
      </dgm:extLst>
    </dgm:pt>
    <dgm:pt modelId="{A9F32CDD-E082-4773-A4E5-0B48B94C0A0F}" type="pres">
      <dgm:prSet presAssocID="{A181FCC5-BABC-462B-B638-C30EB861F51A}" presName="spaceRect" presStyleCnt="0"/>
      <dgm:spPr/>
    </dgm:pt>
    <dgm:pt modelId="{A6C11CEB-E338-4F21-B9C4-66C08C76E54E}" type="pres">
      <dgm:prSet presAssocID="{A181FCC5-BABC-462B-B638-C30EB861F51A}" presName="textRect" presStyleLbl="revTx" presStyleIdx="3" presStyleCnt="5">
        <dgm:presLayoutVars>
          <dgm:chMax val="1"/>
          <dgm:chPref val="1"/>
        </dgm:presLayoutVars>
      </dgm:prSet>
      <dgm:spPr/>
    </dgm:pt>
    <dgm:pt modelId="{52015A9C-536C-4E55-B867-DB1AC4713A7C}" type="pres">
      <dgm:prSet presAssocID="{95808368-45DD-4C5A-BBFD-851512E11AF2}" presName="sibTrans" presStyleCnt="0"/>
      <dgm:spPr/>
    </dgm:pt>
    <dgm:pt modelId="{85BE7C6E-8C37-41C0-88A6-4D6397AE07E9}" type="pres">
      <dgm:prSet presAssocID="{9C33BE33-629B-4EA4-9C22-00A3BDBB8102}" presName="compNode" presStyleCnt="0"/>
      <dgm:spPr/>
    </dgm:pt>
    <dgm:pt modelId="{E5757B8C-163A-4892-A024-B378A7547A1E}" type="pres">
      <dgm:prSet presAssocID="{9C33BE33-629B-4EA4-9C22-00A3BDBB8102}"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Baseball"/>
        </a:ext>
      </dgm:extLst>
    </dgm:pt>
    <dgm:pt modelId="{FA5DE0C4-034B-4D23-AF46-19FA8473C1A8}" type="pres">
      <dgm:prSet presAssocID="{9C33BE33-629B-4EA4-9C22-00A3BDBB8102}" presName="spaceRect" presStyleCnt="0"/>
      <dgm:spPr/>
    </dgm:pt>
    <dgm:pt modelId="{39314AF4-B91A-4374-9597-A145F5A55C2D}" type="pres">
      <dgm:prSet presAssocID="{9C33BE33-629B-4EA4-9C22-00A3BDBB8102}" presName="textRect" presStyleLbl="revTx" presStyleIdx="4" presStyleCnt="5">
        <dgm:presLayoutVars>
          <dgm:chMax val="1"/>
          <dgm:chPref val="1"/>
        </dgm:presLayoutVars>
      </dgm:prSet>
      <dgm:spPr/>
    </dgm:pt>
  </dgm:ptLst>
  <dgm:cxnLst>
    <dgm:cxn modelId="{9701E310-BAEA-4543-9BF5-0E1B7CE8E261}" type="presOf" srcId="{F7517C27-012C-4037-BAB7-03B92A412BA8}" destId="{D7AF62F1-21C3-410D-9C76-0973D0B66EC6}" srcOrd="0" destOrd="0" presId="urn:microsoft.com/office/officeart/2018/2/layout/IconLabelList"/>
    <dgm:cxn modelId="{0EB60D28-5CCE-4D81-B353-E82462E38A74}" type="presOf" srcId="{9C33BE33-629B-4EA4-9C22-00A3BDBB8102}" destId="{39314AF4-B91A-4374-9597-A145F5A55C2D}" srcOrd="0" destOrd="0" presId="urn:microsoft.com/office/officeart/2018/2/layout/IconLabelList"/>
    <dgm:cxn modelId="{A9F21F35-E2D8-4688-B18E-C29A0E69F20E}" srcId="{625CDD12-00B6-4380-A05C-92A751DB25F5}" destId="{F7517C27-012C-4037-BAB7-03B92A412BA8}" srcOrd="0" destOrd="0" parTransId="{B8870703-6F2E-4DF5-AED6-CEFC5400A354}" sibTransId="{1F44CCD6-E28B-424C-A822-6FCCD3A315E6}"/>
    <dgm:cxn modelId="{046E5A40-0BCC-4935-BE28-69C83D12A679}" type="presOf" srcId="{A181FCC5-BABC-462B-B638-C30EB861F51A}" destId="{A6C11CEB-E338-4F21-B9C4-66C08C76E54E}" srcOrd="0" destOrd="0" presId="urn:microsoft.com/office/officeart/2018/2/layout/IconLabelList"/>
    <dgm:cxn modelId="{E6427949-6036-4868-8832-018188BE9887}" srcId="{625CDD12-00B6-4380-A05C-92A751DB25F5}" destId="{9C33BE33-629B-4EA4-9C22-00A3BDBB8102}" srcOrd="4" destOrd="0" parTransId="{1048EA23-AABD-4517-8A7B-11015C5DC09D}" sibTransId="{47693E9C-8ECF-4CD1-8337-C783030844D5}"/>
    <dgm:cxn modelId="{D826CF5A-4360-4D81-AEDD-6853B7806D57}" type="presOf" srcId="{625CDD12-00B6-4380-A05C-92A751DB25F5}" destId="{E2D9171B-932F-4D5B-98A2-90D290D15D53}" srcOrd="0" destOrd="0" presId="urn:microsoft.com/office/officeart/2018/2/layout/IconLabelList"/>
    <dgm:cxn modelId="{D24D9771-F3CE-4477-B010-73EB04844F55}" srcId="{625CDD12-00B6-4380-A05C-92A751DB25F5}" destId="{6B1E334F-9D6B-4305-A078-7B6A7F7F5042}" srcOrd="1" destOrd="0" parTransId="{C11BF8C8-C429-4585-ADCD-859341740B70}" sibTransId="{8386BD8F-6DDA-4E79-9CA7-6DF51C2DD2E2}"/>
    <dgm:cxn modelId="{776E77AB-71FF-482E-A609-606BB4A55AD4}" type="presOf" srcId="{78C14446-AE57-43A1-AA03-2D4BC8F5072C}" destId="{BCF2205F-1D47-4BC0-A864-2489F46373C3}" srcOrd="0" destOrd="0" presId="urn:microsoft.com/office/officeart/2018/2/layout/IconLabelList"/>
    <dgm:cxn modelId="{5ADA32AE-CAA5-4157-896F-50E2DE158C9C}" srcId="{625CDD12-00B6-4380-A05C-92A751DB25F5}" destId="{78C14446-AE57-43A1-AA03-2D4BC8F5072C}" srcOrd="2" destOrd="0" parTransId="{1F62DA90-94C1-447F-B4F5-4C2E733F9EF9}" sibTransId="{DEC7C642-8D35-4C7D-AF7E-29DFEB826CEE}"/>
    <dgm:cxn modelId="{097839EB-901B-45DD-AC95-FB0AFE8D9748}" type="presOf" srcId="{6B1E334F-9D6B-4305-A078-7B6A7F7F5042}" destId="{381B0ABB-3D9B-4432-B3C3-12ADB4DD4740}" srcOrd="0" destOrd="0" presId="urn:microsoft.com/office/officeart/2018/2/layout/IconLabelList"/>
    <dgm:cxn modelId="{57E5FEFA-9477-455F-BF67-0711A4F1B5D3}" srcId="{625CDD12-00B6-4380-A05C-92A751DB25F5}" destId="{A181FCC5-BABC-462B-B638-C30EB861F51A}" srcOrd="3" destOrd="0" parTransId="{AFBB187C-5CDF-4EA7-8BC4-E5EC06AFBE36}" sibTransId="{95808368-45DD-4C5A-BBFD-851512E11AF2}"/>
    <dgm:cxn modelId="{BA94E7E7-A94A-4DD2-A9F0-F375CA09FC92}" type="presParOf" srcId="{E2D9171B-932F-4D5B-98A2-90D290D15D53}" destId="{3C3F434A-4C4D-4E18-BD55-591E3AEE405B}" srcOrd="0" destOrd="0" presId="urn:microsoft.com/office/officeart/2018/2/layout/IconLabelList"/>
    <dgm:cxn modelId="{F87463D2-F0BF-48C4-B7EA-6F6DDF55BE5B}" type="presParOf" srcId="{3C3F434A-4C4D-4E18-BD55-591E3AEE405B}" destId="{4594B8D2-9952-4F56-B794-27829E52B7AF}" srcOrd="0" destOrd="0" presId="urn:microsoft.com/office/officeart/2018/2/layout/IconLabelList"/>
    <dgm:cxn modelId="{2B46B8F3-89EC-49FE-A95E-1E819A188D9E}" type="presParOf" srcId="{3C3F434A-4C4D-4E18-BD55-591E3AEE405B}" destId="{AFA54A42-BBE1-4EE1-9238-3680C49CCFEF}" srcOrd="1" destOrd="0" presId="urn:microsoft.com/office/officeart/2018/2/layout/IconLabelList"/>
    <dgm:cxn modelId="{63683FC5-6D00-4F80-9258-0D0E9CA8A0BC}" type="presParOf" srcId="{3C3F434A-4C4D-4E18-BD55-591E3AEE405B}" destId="{D7AF62F1-21C3-410D-9C76-0973D0B66EC6}" srcOrd="2" destOrd="0" presId="urn:microsoft.com/office/officeart/2018/2/layout/IconLabelList"/>
    <dgm:cxn modelId="{C6DFE05A-40BC-4030-8C80-4F0DCA330988}" type="presParOf" srcId="{E2D9171B-932F-4D5B-98A2-90D290D15D53}" destId="{F15CADC3-D7CE-4D5B-8072-7C6CEA0004E5}" srcOrd="1" destOrd="0" presId="urn:microsoft.com/office/officeart/2018/2/layout/IconLabelList"/>
    <dgm:cxn modelId="{859EB30A-FE7C-42BE-AD84-9DD4D043EFA1}" type="presParOf" srcId="{E2D9171B-932F-4D5B-98A2-90D290D15D53}" destId="{FBA87BB8-2607-4ED0-869A-A204257DB129}" srcOrd="2" destOrd="0" presId="urn:microsoft.com/office/officeart/2018/2/layout/IconLabelList"/>
    <dgm:cxn modelId="{8E0BAD48-2509-4C0A-9234-F7AE6FB86E53}" type="presParOf" srcId="{FBA87BB8-2607-4ED0-869A-A204257DB129}" destId="{BA35857A-D27E-4FBD-95EA-943B1F62AD6E}" srcOrd="0" destOrd="0" presId="urn:microsoft.com/office/officeart/2018/2/layout/IconLabelList"/>
    <dgm:cxn modelId="{6A141667-85F0-463C-A3DA-548EEBCC57AD}" type="presParOf" srcId="{FBA87BB8-2607-4ED0-869A-A204257DB129}" destId="{ADAA0219-5D73-4241-B74A-C5764C537AE2}" srcOrd="1" destOrd="0" presId="urn:microsoft.com/office/officeart/2018/2/layout/IconLabelList"/>
    <dgm:cxn modelId="{3FD69392-042D-4A38-8E61-409C3193B24A}" type="presParOf" srcId="{FBA87BB8-2607-4ED0-869A-A204257DB129}" destId="{381B0ABB-3D9B-4432-B3C3-12ADB4DD4740}" srcOrd="2" destOrd="0" presId="urn:microsoft.com/office/officeart/2018/2/layout/IconLabelList"/>
    <dgm:cxn modelId="{12FB66FA-4ABD-40E8-942A-507486151D0D}" type="presParOf" srcId="{E2D9171B-932F-4D5B-98A2-90D290D15D53}" destId="{DEF7483C-10B7-4AE0-89F1-B8EF479AC24D}" srcOrd="3" destOrd="0" presId="urn:microsoft.com/office/officeart/2018/2/layout/IconLabelList"/>
    <dgm:cxn modelId="{9512765F-46C6-41DC-AF6D-1C59BD24EB8C}" type="presParOf" srcId="{E2D9171B-932F-4D5B-98A2-90D290D15D53}" destId="{C20C4E6C-55A3-4A1A-9342-10FCE2E5F181}" srcOrd="4" destOrd="0" presId="urn:microsoft.com/office/officeart/2018/2/layout/IconLabelList"/>
    <dgm:cxn modelId="{87F19253-48EE-4CAF-A10A-EF1A0136F025}" type="presParOf" srcId="{C20C4E6C-55A3-4A1A-9342-10FCE2E5F181}" destId="{0EDA3353-BBAF-4617-9816-0B1AE5AC2D3D}" srcOrd="0" destOrd="0" presId="urn:microsoft.com/office/officeart/2018/2/layout/IconLabelList"/>
    <dgm:cxn modelId="{98111495-B4BE-4978-980B-4D08482803F0}" type="presParOf" srcId="{C20C4E6C-55A3-4A1A-9342-10FCE2E5F181}" destId="{31743230-E6D5-4F46-A2E6-FA389612439C}" srcOrd="1" destOrd="0" presId="urn:microsoft.com/office/officeart/2018/2/layout/IconLabelList"/>
    <dgm:cxn modelId="{B456AAAE-721F-4AF3-B1E3-24541105D203}" type="presParOf" srcId="{C20C4E6C-55A3-4A1A-9342-10FCE2E5F181}" destId="{BCF2205F-1D47-4BC0-A864-2489F46373C3}" srcOrd="2" destOrd="0" presId="urn:microsoft.com/office/officeart/2018/2/layout/IconLabelList"/>
    <dgm:cxn modelId="{3C844C72-E0E0-4B86-86F5-2936D32F50D1}" type="presParOf" srcId="{E2D9171B-932F-4D5B-98A2-90D290D15D53}" destId="{2E9578C8-9762-4F80-A7FC-0B08FD467879}" srcOrd="5" destOrd="0" presId="urn:microsoft.com/office/officeart/2018/2/layout/IconLabelList"/>
    <dgm:cxn modelId="{E7ED5CC8-92A8-453D-B740-5583156C5CD0}" type="presParOf" srcId="{E2D9171B-932F-4D5B-98A2-90D290D15D53}" destId="{C90CBABF-D81E-4587-AF32-65F6FB7F79CF}" srcOrd="6" destOrd="0" presId="urn:microsoft.com/office/officeart/2018/2/layout/IconLabelList"/>
    <dgm:cxn modelId="{8F0D10C6-3109-4D6A-9ED5-F425BA563A8E}" type="presParOf" srcId="{C90CBABF-D81E-4587-AF32-65F6FB7F79CF}" destId="{6B5A2976-E223-4731-ADC3-337CF962FBD2}" srcOrd="0" destOrd="0" presId="urn:microsoft.com/office/officeart/2018/2/layout/IconLabelList"/>
    <dgm:cxn modelId="{FAD2C705-D814-4F87-8ED1-3C811D53CAC0}" type="presParOf" srcId="{C90CBABF-D81E-4587-AF32-65F6FB7F79CF}" destId="{A9F32CDD-E082-4773-A4E5-0B48B94C0A0F}" srcOrd="1" destOrd="0" presId="urn:microsoft.com/office/officeart/2018/2/layout/IconLabelList"/>
    <dgm:cxn modelId="{0B476B05-862F-4781-BA0C-204AA7782630}" type="presParOf" srcId="{C90CBABF-D81E-4587-AF32-65F6FB7F79CF}" destId="{A6C11CEB-E338-4F21-B9C4-66C08C76E54E}" srcOrd="2" destOrd="0" presId="urn:microsoft.com/office/officeart/2018/2/layout/IconLabelList"/>
    <dgm:cxn modelId="{9BFF45BB-33CA-4E74-8D00-51667E96923E}" type="presParOf" srcId="{E2D9171B-932F-4D5B-98A2-90D290D15D53}" destId="{52015A9C-536C-4E55-B867-DB1AC4713A7C}" srcOrd="7" destOrd="0" presId="urn:microsoft.com/office/officeart/2018/2/layout/IconLabelList"/>
    <dgm:cxn modelId="{E2DDD3BE-77F7-478C-AF71-635615B1932D}" type="presParOf" srcId="{E2D9171B-932F-4D5B-98A2-90D290D15D53}" destId="{85BE7C6E-8C37-41C0-88A6-4D6397AE07E9}" srcOrd="8" destOrd="0" presId="urn:microsoft.com/office/officeart/2018/2/layout/IconLabelList"/>
    <dgm:cxn modelId="{3B9E2F0A-577F-4B21-BABA-3DC58B672484}" type="presParOf" srcId="{85BE7C6E-8C37-41C0-88A6-4D6397AE07E9}" destId="{E5757B8C-163A-4892-A024-B378A7547A1E}" srcOrd="0" destOrd="0" presId="urn:microsoft.com/office/officeart/2018/2/layout/IconLabelList"/>
    <dgm:cxn modelId="{C8E7887B-7F79-4E77-8A43-2FCEBA98E401}" type="presParOf" srcId="{85BE7C6E-8C37-41C0-88A6-4D6397AE07E9}" destId="{FA5DE0C4-034B-4D23-AF46-19FA8473C1A8}" srcOrd="1" destOrd="0" presId="urn:microsoft.com/office/officeart/2018/2/layout/IconLabelList"/>
    <dgm:cxn modelId="{0F4DA02B-29BD-4646-A5F4-DEC848BA1946}" type="presParOf" srcId="{85BE7C6E-8C37-41C0-88A6-4D6397AE07E9}" destId="{39314AF4-B91A-4374-9597-A145F5A55C2D}"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BCFCAFE-849E-4640-AB9A-A1223A0D6F62}" type="doc">
      <dgm:prSet loTypeId="urn:microsoft.com/office/officeart/2018/2/layout/IconVerticalSolidList" loCatId="icon" qsTypeId="urn:microsoft.com/office/officeart/2005/8/quickstyle/simple1#68" qsCatId="simple" csTypeId="urn:microsoft.com/office/officeart/2018/5/colors/Iconchunking_neutralicontext_colorful1" csCatId="colorful" phldr="1"/>
      <dgm:spPr/>
      <dgm:t>
        <a:bodyPr/>
        <a:lstStyle/>
        <a:p>
          <a:endParaRPr lang="en-US"/>
        </a:p>
      </dgm:t>
    </dgm:pt>
    <dgm:pt modelId="{2728C30B-612E-4D93-9038-1CC9206E0F38}">
      <dgm:prSet/>
      <dgm:spPr/>
      <dgm:t>
        <a:bodyPr/>
        <a:lstStyle/>
        <a:p>
          <a:r>
            <a:rPr lang="en-GB"/>
            <a:t>Several organisations including the WHO,  American Heart Association and  American College of Sports Medicine have offered initial suggestions and resources for engaging in physical activity during the COVID-19 pandemic. </a:t>
          </a:r>
          <a:endParaRPr lang="en-US"/>
        </a:p>
      </dgm:t>
    </dgm:pt>
    <dgm:pt modelId="{C3CC204D-1D17-4F85-A793-740E675464D4}" type="parTrans" cxnId="{5265209E-FB15-4294-B9B1-6D416D11A8DF}">
      <dgm:prSet/>
      <dgm:spPr/>
      <dgm:t>
        <a:bodyPr/>
        <a:lstStyle/>
        <a:p>
          <a:endParaRPr lang="en-US"/>
        </a:p>
      </dgm:t>
    </dgm:pt>
    <dgm:pt modelId="{9B847A41-3A8E-4C82-9894-799CED22F3C5}" type="sibTrans" cxnId="{5265209E-FB15-4294-B9B1-6D416D11A8DF}">
      <dgm:prSet/>
      <dgm:spPr/>
      <dgm:t>
        <a:bodyPr/>
        <a:lstStyle/>
        <a:p>
          <a:endParaRPr lang="en-US"/>
        </a:p>
      </dgm:t>
    </dgm:pt>
    <dgm:pt modelId="{3AEBBD7B-8BD5-459F-9D71-004CD33B074F}">
      <dgm:prSet/>
      <dgm:spPr/>
      <dgm:t>
        <a:bodyPr/>
        <a:lstStyle/>
        <a:p>
          <a:r>
            <a:rPr lang="en-GB"/>
            <a:t>Expanding on these resources, Wedig et al. (2021) provided an infographic which aims to present a comprehensive illustration for promoting daily physical activity to the lay audience during the COVID-19 pandemic</a:t>
          </a:r>
          <a:endParaRPr lang="en-US"/>
        </a:p>
      </dgm:t>
    </dgm:pt>
    <dgm:pt modelId="{F1E4154F-FEB0-400F-8474-51310380EABC}" type="parTrans" cxnId="{F3AAAA50-5571-42A7-AA1B-5487E2179E95}">
      <dgm:prSet/>
      <dgm:spPr/>
      <dgm:t>
        <a:bodyPr/>
        <a:lstStyle/>
        <a:p>
          <a:endParaRPr lang="en-US"/>
        </a:p>
      </dgm:t>
    </dgm:pt>
    <dgm:pt modelId="{2AC4B693-6C0D-4677-AB01-1B61A4131EB0}" type="sibTrans" cxnId="{F3AAAA50-5571-42A7-AA1B-5487E2179E95}">
      <dgm:prSet/>
      <dgm:spPr/>
      <dgm:t>
        <a:bodyPr/>
        <a:lstStyle/>
        <a:p>
          <a:endParaRPr lang="en-US"/>
        </a:p>
      </dgm:t>
    </dgm:pt>
    <dgm:pt modelId="{FF41219F-8FE5-46BA-B115-CDBAA0EBAE28}">
      <dgm:prSet/>
      <dgm:spPr/>
      <dgm:t>
        <a:bodyPr/>
        <a:lstStyle/>
        <a:p>
          <a:r>
            <a:rPr lang="en-GB"/>
            <a:t>As illustrated, adults are spending more time at home, moving less and sitting more. Physical activity provides numerous health benefits, some of which may even help directly combat the effects of COVID-19.</a:t>
          </a:r>
          <a:endParaRPr lang="en-US"/>
        </a:p>
      </dgm:t>
    </dgm:pt>
    <dgm:pt modelId="{FC05DDD8-42EE-4D44-9291-9E2A6415B452}" type="parTrans" cxnId="{0713D860-76B7-412E-974A-B55F290DB307}">
      <dgm:prSet/>
      <dgm:spPr/>
      <dgm:t>
        <a:bodyPr/>
        <a:lstStyle/>
        <a:p>
          <a:endParaRPr lang="en-US"/>
        </a:p>
      </dgm:t>
    </dgm:pt>
    <dgm:pt modelId="{5E3040F3-B375-47F2-90B8-1373C2791F06}" type="sibTrans" cxnId="{0713D860-76B7-412E-974A-B55F290DB307}">
      <dgm:prSet/>
      <dgm:spPr/>
      <dgm:t>
        <a:bodyPr/>
        <a:lstStyle/>
        <a:p>
          <a:endParaRPr lang="en-US"/>
        </a:p>
      </dgm:t>
    </dgm:pt>
    <dgm:pt modelId="{F4585C0E-ABAB-4BAE-988E-4CFA90545AF7}" type="pres">
      <dgm:prSet presAssocID="{5BCFCAFE-849E-4640-AB9A-A1223A0D6F62}" presName="root" presStyleCnt="0">
        <dgm:presLayoutVars>
          <dgm:dir/>
          <dgm:resizeHandles val="exact"/>
        </dgm:presLayoutVars>
      </dgm:prSet>
      <dgm:spPr/>
    </dgm:pt>
    <dgm:pt modelId="{E8E7D736-905F-42C1-A0A4-3EF59393BE2C}" type="pres">
      <dgm:prSet presAssocID="{2728C30B-612E-4D93-9038-1CC9206E0F38}" presName="compNode" presStyleCnt="0"/>
      <dgm:spPr/>
    </dgm:pt>
    <dgm:pt modelId="{E170C37E-FDE2-4C4C-9550-F9B33B48A10F}" type="pres">
      <dgm:prSet presAssocID="{2728C30B-612E-4D93-9038-1CC9206E0F38}" presName="bgRect" presStyleLbl="bgShp" presStyleIdx="0" presStyleCnt="3"/>
      <dgm:spPr/>
    </dgm:pt>
    <dgm:pt modelId="{F33B800F-D0FE-4180-A310-DB1416E106B1}" type="pres">
      <dgm:prSet presAssocID="{2728C30B-612E-4D93-9038-1CC9206E0F38}"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Dumbbell"/>
        </a:ext>
      </dgm:extLst>
    </dgm:pt>
    <dgm:pt modelId="{EADA7639-40A1-477F-94C0-B2BAE2ABD2E4}" type="pres">
      <dgm:prSet presAssocID="{2728C30B-612E-4D93-9038-1CC9206E0F38}" presName="spaceRect" presStyleCnt="0"/>
      <dgm:spPr/>
    </dgm:pt>
    <dgm:pt modelId="{A2AB370E-A42C-4188-84B9-055D85189768}" type="pres">
      <dgm:prSet presAssocID="{2728C30B-612E-4D93-9038-1CC9206E0F38}" presName="parTx" presStyleLbl="revTx" presStyleIdx="0" presStyleCnt="3">
        <dgm:presLayoutVars>
          <dgm:chMax val="0"/>
          <dgm:chPref val="0"/>
        </dgm:presLayoutVars>
      </dgm:prSet>
      <dgm:spPr/>
    </dgm:pt>
    <dgm:pt modelId="{22AA4BDB-47DD-49DC-887B-FF24FC675AC5}" type="pres">
      <dgm:prSet presAssocID="{9B847A41-3A8E-4C82-9894-799CED22F3C5}" presName="sibTrans" presStyleCnt="0"/>
      <dgm:spPr/>
    </dgm:pt>
    <dgm:pt modelId="{9CA64A75-58EB-440F-9DD9-250B2F36BE29}" type="pres">
      <dgm:prSet presAssocID="{3AEBBD7B-8BD5-459F-9D71-004CD33B074F}" presName="compNode" presStyleCnt="0"/>
      <dgm:spPr/>
    </dgm:pt>
    <dgm:pt modelId="{EB966ADB-EF4D-42E7-BD93-C768C1A264BB}" type="pres">
      <dgm:prSet presAssocID="{3AEBBD7B-8BD5-459F-9D71-004CD33B074F}" presName="bgRect" presStyleLbl="bgShp" presStyleIdx="1" presStyleCnt="3"/>
      <dgm:spPr/>
    </dgm:pt>
    <dgm:pt modelId="{2B14A972-11A2-46CE-BD32-64435BDAAF8B}" type="pres">
      <dgm:prSet presAssocID="{3AEBBD7B-8BD5-459F-9D71-004CD33B074F}"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oles"/>
        </a:ext>
      </dgm:extLst>
    </dgm:pt>
    <dgm:pt modelId="{541BA997-9CBE-4B05-A1BF-37ECC88C10AE}" type="pres">
      <dgm:prSet presAssocID="{3AEBBD7B-8BD5-459F-9D71-004CD33B074F}" presName="spaceRect" presStyleCnt="0"/>
      <dgm:spPr/>
    </dgm:pt>
    <dgm:pt modelId="{81FA4182-8085-4E8E-8077-43C870E1AB19}" type="pres">
      <dgm:prSet presAssocID="{3AEBBD7B-8BD5-459F-9D71-004CD33B074F}" presName="parTx" presStyleLbl="revTx" presStyleIdx="1" presStyleCnt="3">
        <dgm:presLayoutVars>
          <dgm:chMax val="0"/>
          <dgm:chPref val="0"/>
        </dgm:presLayoutVars>
      </dgm:prSet>
      <dgm:spPr/>
    </dgm:pt>
    <dgm:pt modelId="{4417C5B7-03D0-482F-94AD-1814E8AC1F2A}" type="pres">
      <dgm:prSet presAssocID="{2AC4B693-6C0D-4677-AB01-1B61A4131EB0}" presName="sibTrans" presStyleCnt="0"/>
      <dgm:spPr/>
    </dgm:pt>
    <dgm:pt modelId="{7AA5A3E9-EA2B-4B43-9689-674FED01772F}" type="pres">
      <dgm:prSet presAssocID="{FF41219F-8FE5-46BA-B115-CDBAA0EBAE28}" presName="compNode" presStyleCnt="0"/>
      <dgm:spPr/>
    </dgm:pt>
    <dgm:pt modelId="{DC495431-C1D4-4BDB-A7C0-213B1DF7DAE0}" type="pres">
      <dgm:prSet presAssocID="{FF41219F-8FE5-46BA-B115-CDBAA0EBAE28}" presName="bgRect" presStyleLbl="bgShp" presStyleIdx="2" presStyleCnt="3"/>
      <dgm:spPr/>
    </dgm:pt>
    <dgm:pt modelId="{3E454F28-16FF-4FFD-8E1B-5431FBB57CD2}" type="pres">
      <dgm:prSet presAssocID="{FF41219F-8FE5-46BA-B115-CDBAA0EBAE28}"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Person with Cane"/>
        </a:ext>
      </dgm:extLst>
    </dgm:pt>
    <dgm:pt modelId="{4136E533-E855-4B2E-B911-246629CA812B}" type="pres">
      <dgm:prSet presAssocID="{FF41219F-8FE5-46BA-B115-CDBAA0EBAE28}" presName="spaceRect" presStyleCnt="0"/>
      <dgm:spPr/>
    </dgm:pt>
    <dgm:pt modelId="{F9C2A005-2397-471C-8DBE-6BD84FA902B4}" type="pres">
      <dgm:prSet presAssocID="{FF41219F-8FE5-46BA-B115-CDBAA0EBAE28}" presName="parTx" presStyleLbl="revTx" presStyleIdx="2" presStyleCnt="3">
        <dgm:presLayoutVars>
          <dgm:chMax val="0"/>
          <dgm:chPref val="0"/>
        </dgm:presLayoutVars>
      </dgm:prSet>
      <dgm:spPr/>
    </dgm:pt>
  </dgm:ptLst>
  <dgm:cxnLst>
    <dgm:cxn modelId="{AB8D0A27-BE93-4874-987A-982367FFF618}" type="presOf" srcId="{3AEBBD7B-8BD5-459F-9D71-004CD33B074F}" destId="{81FA4182-8085-4E8E-8077-43C870E1AB19}" srcOrd="0" destOrd="0" presId="urn:microsoft.com/office/officeart/2018/2/layout/IconVerticalSolidList"/>
    <dgm:cxn modelId="{C8D46E48-93AB-4C72-A681-C513260F918F}" type="presOf" srcId="{5BCFCAFE-849E-4640-AB9A-A1223A0D6F62}" destId="{F4585C0E-ABAB-4BAE-988E-4CFA90545AF7}" srcOrd="0" destOrd="0" presId="urn:microsoft.com/office/officeart/2018/2/layout/IconVerticalSolidList"/>
    <dgm:cxn modelId="{F3AAAA50-5571-42A7-AA1B-5487E2179E95}" srcId="{5BCFCAFE-849E-4640-AB9A-A1223A0D6F62}" destId="{3AEBBD7B-8BD5-459F-9D71-004CD33B074F}" srcOrd="1" destOrd="0" parTransId="{F1E4154F-FEB0-400F-8474-51310380EABC}" sibTransId="{2AC4B693-6C0D-4677-AB01-1B61A4131EB0}"/>
    <dgm:cxn modelId="{79713C51-F82A-4A27-ADA1-EB116C6D3D6C}" type="presOf" srcId="{2728C30B-612E-4D93-9038-1CC9206E0F38}" destId="{A2AB370E-A42C-4188-84B9-055D85189768}" srcOrd="0" destOrd="0" presId="urn:microsoft.com/office/officeart/2018/2/layout/IconVerticalSolidList"/>
    <dgm:cxn modelId="{0713D860-76B7-412E-974A-B55F290DB307}" srcId="{5BCFCAFE-849E-4640-AB9A-A1223A0D6F62}" destId="{FF41219F-8FE5-46BA-B115-CDBAA0EBAE28}" srcOrd="2" destOrd="0" parTransId="{FC05DDD8-42EE-4D44-9291-9E2A6415B452}" sibTransId="{5E3040F3-B375-47F2-90B8-1373C2791F06}"/>
    <dgm:cxn modelId="{5265209E-FB15-4294-B9B1-6D416D11A8DF}" srcId="{5BCFCAFE-849E-4640-AB9A-A1223A0D6F62}" destId="{2728C30B-612E-4D93-9038-1CC9206E0F38}" srcOrd="0" destOrd="0" parTransId="{C3CC204D-1D17-4F85-A793-740E675464D4}" sibTransId="{9B847A41-3A8E-4C82-9894-799CED22F3C5}"/>
    <dgm:cxn modelId="{919E3DD8-498D-447E-B920-FD24BE955F65}" type="presOf" srcId="{FF41219F-8FE5-46BA-B115-CDBAA0EBAE28}" destId="{F9C2A005-2397-471C-8DBE-6BD84FA902B4}" srcOrd="0" destOrd="0" presId="urn:microsoft.com/office/officeart/2018/2/layout/IconVerticalSolidList"/>
    <dgm:cxn modelId="{669DB546-C434-4FF3-9423-B1D1CE628F0C}" type="presParOf" srcId="{F4585C0E-ABAB-4BAE-988E-4CFA90545AF7}" destId="{E8E7D736-905F-42C1-A0A4-3EF59393BE2C}" srcOrd="0" destOrd="0" presId="urn:microsoft.com/office/officeart/2018/2/layout/IconVerticalSolidList"/>
    <dgm:cxn modelId="{EDF4BF26-A199-43C4-8397-11198F9086C1}" type="presParOf" srcId="{E8E7D736-905F-42C1-A0A4-3EF59393BE2C}" destId="{E170C37E-FDE2-4C4C-9550-F9B33B48A10F}" srcOrd="0" destOrd="0" presId="urn:microsoft.com/office/officeart/2018/2/layout/IconVerticalSolidList"/>
    <dgm:cxn modelId="{1462F1A9-45BF-4EBA-B008-274B6E5EDCA3}" type="presParOf" srcId="{E8E7D736-905F-42C1-A0A4-3EF59393BE2C}" destId="{F33B800F-D0FE-4180-A310-DB1416E106B1}" srcOrd="1" destOrd="0" presId="urn:microsoft.com/office/officeart/2018/2/layout/IconVerticalSolidList"/>
    <dgm:cxn modelId="{49BE2DE7-AD90-4A5A-9839-B182E7F7551B}" type="presParOf" srcId="{E8E7D736-905F-42C1-A0A4-3EF59393BE2C}" destId="{EADA7639-40A1-477F-94C0-B2BAE2ABD2E4}" srcOrd="2" destOrd="0" presId="urn:microsoft.com/office/officeart/2018/2/layout/IconVerticalSolidList"/>
    <dgm:cxn modelId="{5D8FA79D-1447-44CC-BC09-D867DF2F63F2}" type="presParOf" srcId="{E8E7D736-905F-42C1-A0A4-3EF59393BE2C}" destId="{A2AB370E-A42C-4188-84B9-055D85189768}" srcOrd="3" destOrd="0" presId="urn:microsoft.com/office/officeart/2018/2/layout/IconVerticalSolidList"/>
    <dgm:cxn modelId="{5D4FD126-BAE7-4313-8306-B7317A16B706}" type="presParOf" srcId="{F4585C0E-ABAB-4BAE-988E-4CFA90545AF7}" destId="{22AA4BDB-47DD-49DC-887B-FF24FC675AC5}" srcOrd="1" destOrd="0" presId="urn:microsoft.com/office/officeart/2018/2/layout/IconVerticalSolidList"/>
    <dgm:cxn modelId="{87A8651B-7991-43CC-8050-8100975B428D}" type="presParOf" srcId="{F4585C0E-ABAB-4BAE-988E-4CFA90545AF7}" destId="{9CA64A75-58EB-440F-9DD9-250B2F36BE29}" srcOrd="2" destOrd="0" presId="urn:microsoft.com/office/officeart/2018/2/layout/IconVerticalSolidList"/>
    <dgm:cxn modelId="{5B83D9B9-AE65-4BB4-B8CC-BEADF7173889}" type="presParOf" srcId="{9CA64A75-58EB-440F-9DD9-250B2F36BE29}" destId="{EB966ADB-EF4D-42E7-BD93-C768C1A264BB}" srcOrd="0" destOrd="0" presId="urn:microsoft.com/office/officeart/2018/2/layout/IconVerticalSolidList"/>
    <dgm:cxn modelId="{00FCA8AA-8B37-4EAC-B12A-7E4163C4F2AB}" type="presParOf" srcId="{9CA64A75-58EB-440F-9DD9-250B2F36BE29}" destId="{2B14A972-11A2-46CE-BD32-64435BDAAF8B}" srcOrd="1" destOrd="0" presId="urn:microsoft.com/office/officeart/2018/2/layout/IconVerticalSolidList"/>
    <dgm:cxn modelId="{B85E37F4-B7E1-425E-9BC2-14A616910C8C}" type="presParOf" srcId="{9CA64A75-58EB-440F-9DD9-250B2F36BE29}" destId="{541BA997-9CBE-4B05-A1BF-37ECC88C10AE}" srcOrd="2" destOrd="0" presId="urn:microsoft.com/office/officeart/2018/2/layout/IconVerticalSolidList"/>
    <dgm:cxn modelId="{F6984FAD-797D-472A-9411-7E6208A773ED}" type="presParOf" srcId="{9CA64A75-58EB-440F-9DD9-250B2F36BE29}" destId="{81FA4182-8085-4E8E-8077-43C870E1AB19}" srcOrd="3" destOrd="0" presId="urn:microsoft.com/office/officeart/2018/2/layout/IconVerticalSolidList"/>
    <dgm:cxn modelId="{F5711FC3-738D-42C7-A919-926AB07175AC}" type="presParOf" srcId="{F4585C0E-ABAB-4BAE-988E-4CFA90545AF7}" destId="{4417C5B7-03D0-482F-94AD-1814E8AC1F2A}" srcOrd="3" destOrd="0" presId="urn:microsoft.com/office/officeart/2018/2/layout/IconVerticalSolidList"/>
    <dgm:cxn modelId="{84DDE2E7-2D65-4F61-A24E-56453C923782}" type="presParOf" srcId="{F4585C0E-ABAB-4BAE-988E-4CFA90545AF7}" destId="{7AA5A3E9-EA2B-4B43-9689-674FED01772F}" srcOrd="4" destOrd="0" presId="urn:microsoft.com/office/officeart/2018/2/layout/IconVerticalSolidList"/>
    <dgm:cxn modelId="{C2850B2D-FB9B-4163-9500-10DAB83F18AC}" type="presParOf" srcId="{7AA5A3E9-EA2B-4B43-9689-674FED01772F}" destId="{DC495431-C1D4-4BDB-A7C0-213B1DF7DAE0}" srcOrd="0" destOrd="0" presId="urn:microsoft.com/office/officeart/2018/2/layout/IconVerticalSolidList"/>
    <dgm:cxn modelId="{4CB331DC-FB6F-4888-8582-45F8B4F3C9FB}" type="presParOf" srcId="{7AA5A3E9-EA2B-4B43-9689-674FED01772F}" destId="{3E454F28-16FF-4FFD-8E1B-5431FBB57CD2}" srcOrd="1" destOrd="0" presId="urn:microsoft.com/office/officeart/2018/2/layout/IconVerticalSolidList"/>
    <dgm:cxn modelId="{2ADBA143-88B0-46A9-9103-7AFAE99AAB71}" type="presParOf" srcId="{7AA5A3E9-EA2B-4B43-9689-674FED01772F}" destId="{4136E533-E855-4B2E-B911-246629CA812B}" srcOrd="2" destOrd="0" presId="urn:microsoft.com/office/officeart/2018/2/layout/IconVerticalSolidList"/>
    <dgm:cxn modelId="{EC244147-FFF6-4444-B3F3-D3A9E01753BD}" type="presParOf" srcId="{7AA5A3E9-EA2B-4B43-9689-674FED01772F}" destId="{F9C2A005-2397-471C-8DBE-6BD84FA902B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21EF987-9450-499B-9A13-2DE6E7715E08}" type="doc">
      <dgm:prSet loTypeId="urn:microsoft.com/office/officeart/2018/2/layout/IconVerticalSolidList" loCatId="icon" qsTypeId="urn:microsoft.com/office/officeart/2005/8/quickstyle/simple1#69" qsCatId="simple" csTypeId="urn:microsoft.com/office/officeart/2018/5/colors/Iconchunking_neutralicontext_colorful1" csCatId="colorful" phldr="1"/>
      <dgm:spPr/>
      <dgm:t>
        <a:bodyPr/>
        <a:lstStyle/>
        <a:p>
          <a:endParaRPr lang="en-US"/>
        </a:p>
      </dgm:t>
    </dgm:pt>
    <dgm:pt modelId="{147D50AF-F4C9-48AF-8F8F-1BD30CDD305D}">
      <dgm:prSet/>
      <dgm:spPr/>
      <dgm:t>
        <a:bodyPr/>
        <a:lstStyle/>
        <a:p>
          <a:r>
            <a:rPr lang="en-GB"/>
            <a:t>Aimed to determine what it is about the pandemic that is making people less active. What were the most pertinent motivators reported by those continuing to meet daily PA targets?</a:t>
          </a:r>
          <a:endParaRPr lang="en-US"/>
        </a:p>
      </dgm:t>
    </dgm:pt>
    <dgm:pt modelId="{7413A57F-4520-46CF-9B28-96125B3996D2}" type="parTrans" cxnId="{E770A7C2-1EB0-4FDC-9761-A367FB690019}">
      <dgm:prSet/>
      <dgm:spPr/>
      <dgm:t>
        <a:bodyPr/>
        <a:lstStyle/>
        <a:p>
          <a:endParaRPr lang="en-US"/>
        </a:p>
      </dgm:t>
    </dgm:pt>
    <dgm:pt modelId="{44A98D2F-E3DE-4B21-BDBB-677DC53B08FC}" type="sibTrans" cxnId="{E770A7C2-1EB0-4FDC-9761-A367FB690019}">
      <dgm:prSet/>
      <dgm:spPr/>
      <dgm:t>
        <a:bodyPr/>
        <a:lstStyle/>
        <a:p>
          <a:endParaRPr lang="en-US"/>
        </a:p>
      </dgm:t>
    </dgm:pt>
    <dgm:pt modelId="{3352A413-A4F4-47A7-B47D-A5EF552C2FA9}">
      <dgm:prSet/>
      <dgm:spPr/>
      <dgm:t>
        <a:bodyPr/>
        <a:lstStyle/>
        <a:p>
          <a:r>
            <a:rPr lang="en-GB"/>
            <a:t>They examined shifts in people’s perceived barriers and motivators to being physically active during the pandemic. </a:t>
          </a:r>
          <a:endParaRPr lang="en-US"/>
        </a:p>
      </dgm:t>
    </dgm:pt>
    <dgm:pt modelId="{02E86D66-4731-44B7-9352-A93D4F1CE204}" type="parTrans" cxnId="{5B07BEE4-E22A-4751-91DF-17C48781BC32}">
      <dgm:prSet/>
      <dgm:spPr/>
      <dgm:t>
        <a:bodyPr/>
        <a:lstStyle/>
        <a:p>
          <a:endParaRPr lang="en-US"/>
        </a:p>
      </dgm:t>
    </dgm:pt>
    <dgm:pt modelId="{92879054-CB33-49D0-A8B6-77042CB5A465}" type="sibTrans" cxnId="{5B07BEE4-E22A-4751-91DF-17C48781BC32}">
      <dgm:prSet/>
      <dgm:spPr/>
      <dgm:t>
        <a:bodyPr/>
        <a:lstStyle/>
        <a:p>
          <a:endParaRPr lang="en-US"/>
        </a:p>
      </dgm:t>
    </dgm:pt>
    <dgm:pt modelId="{EAED9223-3DA2-4F89-89C4-21A638532539}">
      <dgm:prSet/>
      <dgm:spPr/>
      <dgm:t>
        <a:bodyPr/>
        <a:lstStyle/>
        <a:p>
          <a:r>
            <a:rPr lang="en-GB"/>
            <a:t>Using an online survey, the present study gathered information from 1669 respondents pertaining to their physical activity, sedentary behaviour and mental health before and during the initial lockdown of COVID-19. </a:t>
          </a:r>
          <a:endParaRPr lang="en-US"/>
        </a:p>
      </dgm:t>
    </dgm:pt>
    <dgm:pt modelId="{C7B83CF5-E87F-4561-95B8-A20307B25727}" type="parTrans" cxnId="{B4E9D553-9D14-46BD-8ADF-8403D1AAC8C3}">
      <dgm:prSet/>
      <dgm:spPr/>
      <dgm:t>
        <a:bodyPr/>
        <a:lstStyle/>
        <a:p>
          <a:endParaRPr lang="en-US"/>
        </a:p>
      </dgm:t>
    </dgm:pt>
    <dgm:pt modelId="{2C0446CE-7051-486A-ABAD-48D5487313FC}" type="sibTrans" cxnId="{B4E9D553-9D14-46BD-8ADF-8403D1AAC8C3}">
      <dgm:prSet/>
      <dgm:spPr/>
      <dgm:t>
        <a:bodyPr/>
        <a:lstStyle/>
        <a:p>
          <a:endParaRPr lang="en-US"/>
        </a:p>
      </dgm:t>
    </dgm:pt>
    <dgm:pt modelId="{73683FB9-B266-46FE-9C62-AB1B0B58AE81}">
      <dgm:prSet/>
      <dgm:spPr/>
      <dgm:t>
        <a:bodyPr/>
        <a:lstStyle/>
        <a:p>
          <a:r>
            <a:rPr lang="en-GB"/>
            <a:t>Results from this survey not only describe changes in barriers and motivators to PA, but provide concrete factors practitioners can explore with clients in an effort to promote PA behaviour during a global pandemic.</a:t>
          </a:r>
          <a:endParaRPr lang="en-US"/>
        </a:p>
      </dgm:t>
    </dgm:pt>
    <dgm:pt modelId="{0E64313C-A214-4B02-9088-6DE2BF9103EF}" type="parTrans" cxnId="{89893E08-D5FE-4826-8D19-3AFDE205F070}">
      <dgm:prSet/>
      <dgm:spPr/>
      <dgm:t>
        <a:bodyPr/>
        <a:lstStyle/>
        <a:p>
          <a:endParaRPr lang="en-US"/>
        </a:p>
      </dgm:t>
    </dgm:pt>
    <dgm:pt modelId="{7020945C-5027-48DE-A94B-ACBB1CF5211B}" type="sibTrans" cxnId="{89893E08-D5FE-4826-8D19-3AFDE205F070}">
      <dgm:prSet/>
      <dgm:spPr/>
      <dgm:t>
        <a:bodyPr/>
        <a:lstStyle/>
        <a:p>
          <a:endParaRPr lang="en-US"/>
        </a:p>
      </dgm:t>
    </dgm:pt>
    <dgm:pt modelId="{694BA93C-5CCE-42A4-831A-78E1F93B91A4}" type="pres">
      <dgm:prSet presAssocID="{621EF987-9450-499B-9A13-2DE6E7715E08}" presName="root" presStyleCnt="0">
        <dgm:presLayoutVars>
          <dgm:dir/>
          <dgm:resizeHandles val="exact"/>
        </dgm:presLayoutVars>
      </dgm:prSet>
      <dgm:spPr/>
    </dgm:pt>
    <dgm:pt modelId="{06888976-28F2-4908-A094-411F897596F1}" type="pres">
      <dgm:prSet presAssocID="{147D50AF-F4C9-48AF-8F8F-1BD30CDD305D}" presName="compNode" presStyleCnt="0"/>
      <dgm:spPr/>
    </dgm:pt>
    <dgm:pt modelId="{86A87EAD-F039-46A4-BECC-CD8DEAE63743}" type="pres">
      <dgm:prSet presAssocID="{147D50AF-F4C9-48AF-8F8F-1BD30CDD305D}" presName="bgRect" presStyleLbl="bgShp" presStyleIdx="0" presStyleCnt="4"/>
      <dgm:spPr/>
    </dgm:pt>
    <dgm:pt modelId="{EE0FD3EC-97E1-4E12-8165-8C87EEB48798}" type="pres">
      <dgm:prSet presAssocID="{147D50AF-F4C9-48AF-8F8F-1BD30CDD305D}"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Light Bulb and Gear"/>
        </a:ext>
      </dgm:extLst>
    </dgm:pt>
    <dgm:pt modelId="{07722EA8-C2DE-452E-A04D-3CDB83F95CC9}" type="pres">
      <dgm:prSet presAssocID="{147D50AF-F4C9-48AF-8F8F-1BD30CDD305D}" presName="spaceRect" presStyleCnt="0"/>
      <dgm:spPr/>
    </dgm:pt>
    <dgm:pt modelId="{089F6DD0-EF95-42FA-9E42-5662EB71A25F}" type="pres">
      <dgm:prSet presAssocID="{147D50AF-F4C9-48AF-8F8F-1BD30CDD305D}" presName="parTx" presStyleLbl="revTx" presStyleIdx="0" presStyleCnt="4">
        <dgm:presLayoutVars>
          <dgm:chMax val="0"/>
          <dgm:chPref val="0"/>
        </dgm:presLayoutVars>
      </dgm:prSet>
      <dgm:spPr/>
    </dgm:pt>
    <dgm:pt modelId="{5C1FDD70-F6BA-4040-9BA9-4AC2FF7F1831}" type="pres">
      <dgm:prSet presAssocID="{44A98D2F-E3DE-4B21-BDBB-677DC53B08FC}" presName="sibTrans" presStyleCnt="0"/>
      <dgm:spPr/>
    </dgm:pt>
    <dgm:pt modelId="{CB6B3E73-A93D-403B-ADAE-DFB4A4ED1B0F}" type="pres">
      <dgm:prSet presAssocID="{3352A413-A4F4-47A7-B47D-A5EF552C2FA9}" presName="compNode" presStyleCnt="0"/>
      <dgm:spPr/>
    </dgm:pt>
    <dgm:pt modelId="{92CE4F09-D63F-4A5B-8960-0A9AFEE94CBF}" type="pres">
      <dgm:prSet presAssocID="{3352A413-A4F4-47A7-B47D-A5EF552C2FA9}" presName="bgRect" presStyleLbl="bgShp" presStyleIdx="1" presStyleCnt="4"/>
      <dgm:spPr/>
    </dgm:pt>
    <dgm:pt modelId="{03789FEB-B166-4BDF-B49C-C42EFC0C8E64}" type="pres">
      <dgm:prSet presAssocID="{3352A413-A4F4-47A7-B47D-A5EF552C2FA9}"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a:ext>
      </dgm:extLst>
    </dgm:pt>
    <dgm:pt modelId="{F6D2D501-088E-4096-84B9-E506C5F76321}" type="pres">
      <dgm:prSet presAssocID="{3352A413-A4F4-47A7-B47D-A5EF552C2FA9}" presName="spaceRect" presStyleCnt="0"/>
      <dgm:spPr/>
    </dgm:pt>
    <dgm:pt modelId="{ABDE9EA8-955B-4C43-B75E-F41D99CDBDF8}" type="pres">
      <dgm:prSet presAssocID="{3352A413-A4F4-47A7-B47D-A5EF552C2FA9}" presName="parTx" presStyleLbl="revTx" presStyleIdx="1" presStyleCnt="4">
        <dgm:presLayoutVars>
          <dgm:chMax val="0"/>
          <dgm:chPref val="0"/>
        </dgm:presLayoutVars>
      </dgm:prSet>
      <dgm:spPr/>
    </dgm:pt>
    <dgm:pt modelId="{84505A25-8CA3-4214-8DCB-A895AEBDEF81}" type="pres">
      <dgm:prSet presAssocID="{92879054-CB33-49D0-A8B6-77042CB5A465}" presName="sibTrans" presStyleCnt="0"/>
      <dgm:spPr/>
    </dgm:pt>
    <dgm:pt modelId="{9B6A137D-8FAE-44E9-A143-1580EC1A95F2}" type="pres">
      <dgm:prSet presAssocID="{EAED9223-3DA2-4F89-89C4-21A638532539}" presName="compNode" presStyleCnt="0"/>
      <dgm:spPr/>
    </dgm:pt>
    <dgm:pt modelId="{5256DF37-7F9A-42AE-B503-4CC0B601CEA9}" type="pres">
      <dgm:prSet presAssocID="{EAED9223-3DA2-4F89-89C4-21A638532539}" presName="bgRect" presStyleLbl="bgShp" presStyleIdx="2" presStyleCnt="4"/>
      <dgm:spPr/>
    </dgm:pt>
    <dgm:pt modelId="{1C74746B-2764-43D6-9AB8-C008EEE1492C}" type="pres">
      <dgm:prSet presAssocID="{EAED9223-3DA2-4F89-89C4-21A638532539}"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Brain in head"/>
        </a:ext>
      </dgm:extLst>
    </dgm:pt>
    <dgm:pt modelId="{CE9D8D88-C3AC-4F13-ABE3-01CC52BBB919}" type="pres">
      <dgm:prSet presAssocID="{EAED9223-3DA2-4F89-89C4-21A638532539}" presName="spaceRect" presStyleCnt="0"/>
      <dgm:spPr/>
    </dgm:pt>
    <dgm:pt modelId="{82EB8579-671F-4304-9B76-23D60FACC550}" type="pres">
      <dgm:prSet presAssocID="{EAED9223-3DA2-4F89-89C4-21A638532539}" presName="parTx" presStyleLbl="revTx" presStyleIdx="2" presStyleCnt="4">
        <dgm:presLayoutVars>
          <dgm:chMax val="0"/>
          <dgm:chPref val="0"/>
        </dgm:presLayoutVars>
      </dgm:prSet>
      <dgm:spPr/>
    </dgm:pt>
    <dgm:pt modelId="{24615373-B4BA-4D2C-8E5F-B35019744FF8}" type="pres">
      <dgm:prSet presAssocID="{2C0446CE-7051-486A-ABAD-48D5487313FC}" presName="sibTrans" presStyleCnt="0"/>
      <dgm:spPr/>
    </dgm:pt>
    <dgm:pt modelId="{DF60E83A-850D-4FA0-8AE3-0DFD489C686A}" type="pres">
      <dgm:prSet presAssocID="{73683FB9-B266-46FE-9C62-AB1B0B58AE81}" presName="compNode" presStyleCnt="0"/>
      <dgm:spPr/>
    </dgm:pt>
    <dgm:pt modelId="{0B5B6959-8D19-422E-921E-4CBF3E575A63}" type="pres">
      <dgm:prSet presAssocID="{73683FB9-B266-46FE-9C62-AB1B0B58AE81}" presName="bgRect" presStyleLbl="bgShp" presStyleIdx="3" presStyleCnt="4"/>
      <dgm:spPr/>
    </dgm:pt>
    <dgm:pt modelId="{99F2816A-165A-4558-81F1-390DA4921FBB}" type="pres">
      <dgm:prSet presAssocID="{73683FB9-B266-46FE-9C62-AB1B0B58AE81}"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tor"/>
        </a:ext>
      </dgm:extLst>
    </dgm:pt>
    <dgm:pt modelId="{4C16F70C-19A2-4EF5-BDDB-8F9FEABCE0BD}" type="pres">
      <dgm:prSet presAssocID="{73683FB9-B266-46FE-9C62-AB1B0B58AE81}" presName="spaceRect" presStyleCnt="0"/>
      <dgm:spPr/>
    </dgm:pt>
    <dgm:pt modelId="{BCF3450C-E391-4124-8B98-9AC479D692D7}" type="pres">
      <dgm:prSet presAssocID="{73683FB9-B266-46FE-9C62-AB1B0B58AE81}" presName="parTx" presStyleLbl="revTx" presStyleIdx="3" presStyleCnt="4">
        <dgm:presLayoutVars>
          <dgm:chMax val="0"/>
          <dgm:chPref val="0"/>
        </dgm:presLayoutVars>
      </dgm:prSet>
      <dgm:spPr/>
    </dgm:pt>
  </dgm:ptLst>
  <dgm:cxnLst>
    <dgm:cxn modelId="{89893E08-D5FE-4826-8D19-3AFDE205F070}" srcId="{621EF987-9450-499B-9A13-2DE6E7715E08}" destId="{73683FB9-B266-46FE-9C62-AB1B0B58AE81}" srcOrd="3" destOrd="0" parTransId="{0E64313C-A214-4B02-9088-6DE2BF9103EF}" sibTransId="{7020945C-5027-48DE-A94B-ACBB1CF5211B}"/>
    <dgm:cxn modelId="{B0989811-5B70-42C9-9B16-CA1A1D9A54B9}" type="presOf" srcId="{73683FB9-B266-46FE-9C62-AB1B0B58AE81}" destId="{BCF3450C-E391-4124-8B98-9AC479D692D7}" srcOrd="0" destOrd="0" presId="urn:microsoft.com/office/officeart/2018/2/layout/IconVerticalSolidList"/>
    <dgm:cxn modelId="{6E9BE849-E0E3-4259-B1A0-CB56457F0D6B}" type="presOf" srcId="{EAED9223-3DA2-4F89-89C4-21A638532539}" destId="{82EB8579-671F-4304-9B76-23D60FACC550}" srcOrd="0" destOrd="0" presId="urn:microsoft.com/office/officeart/2018/2/layout/IconVerticalSolidList"/>
    <dgm:cxn modelId="{B4E9D553-9D14-46BD-8ADF-8403D1AAC8C3}" srcId="{621EF987-9450-499B-9A13-2DE6E7715E08}" destId="{EAED9223-3DA2-4F89-89C4-21A638532539}" srcOrd="2" destOrd="0" parTransId="{C7B83CF5-E87F-4561-95B8-A20307B25727}" sibTransId="{2C0446CE-7051-486A-ABAD-48D5487313FC}"/>
    <dgm:cxn modelId="{DDC7EA7A-6C5E-4DC8-B628-71B6BECBDCC6}" type="presOf" srcId="{621EF987-9450-499B-9A13-2DE6E7715E08}" destId="{694BA93C-5CCE-42A4-831A-78E1F93B91A4}" srcOrd="0" destOrd="0" presId="urn:microsoft.com/office/officeart/2018/2/layout/IconVerticalSolidList"/>
    <dgm:cxn modelId="{6C5A2F90-BCDE-48FD-A72E-ECDF1F62B545}" type="presOf" srcId="{147D50AF-F4C9-48AF-8F8F-1BD30CDD305D}" destId="{089F6DD0-EF95-42FA-9E42-5662EB71A25F}" srcOrd="0" destOrd="0" presId="urn:microsoft.com/office/officeart/2018/2/layout/IconVerticalSolidList"/>
    <dgm:cxn modelId="{E770A7C2-1EB0-4FDC-9761-A367FB690019}" srcId="{621EF987-9450-499B-9A13-2DE6E7715E08}" destId="{147D50AF-F4C9-48AF-8F8F-1BD30CDD305D}" srcOrd="0" destOrd="0" parTransId="{7413A57F-4520-46CF-9B28-96125B3996D2}" sibTransId="{44A98D2F-E3DE-4B21-BDBB-677DC53B08FC}"/>
    <dgm:cxn modelId="{5B07BEE4-E22A-4751-91DF-17C48781BC32}" srcId="{621EF987-9450-499B-9A13-2DE6E7715E08}" destId="{3352A413-A4F4-47A7-B47D-A5EF552C2FA9}" srcOrd="1" destOrd="0" parTransId="{02E86D66-4731-44B7-9352-A93D4F1CE204}" sibTransId="{92879054-CB33-49D0-A8B6-77042CB5A465}"/>
    <dgm:cxn modelId="{858D4BED-85E0-4749-994C-8EB54B4DAC78}" type="presOf" srcId="{3352A413-A4F4-47A7-B47D-A5EF552C2FA9}" destId="{ABDE9EA8-955B-4C43-B75E-F41D99CDBDF8}" srcOrd="0" destOrd="0" presId="urn:microsoft.com/office/officeart/2018/2/layout/IconVerticalSolidList"/>
    <dgm:cxn modelId="{3F08BD24-7390-430A-988C-6D31A1E2070B}" type="presParOf" srcId="{694BA93C-5CCE-42A4-831A-78E1F93B91A4}" destId="{06888976-28F2-4908-A094-411F897596F1}" srcOrd="0" destOrd="0" presId="urn:microsoft.com/office/officeart/2018/2/layout/IconVerticalSolidList"/>
    <dgm:cxn modelId="{511CCACB-1986-49D4-966D-8993B06BBB8D}" type="presParOf" srcId="{06888976-28F2-4908-A094-411F897596F1}" destId="{86A87EAD-F039-46A4-BECC-CD8DEAE63743}" srcOrd="0" destOrd="0" presId="urn:microsoft.com/office/officeart/2018/2/layout/IconVerticalSolidList"/>
    <dgm:cxn modelId="{3E6B0A64-CFB7-49B2-9573-1E69ECCD4916}" type="presParOf" srcId="{06888976-28F2-4908-A094-411F897596F1}" destId="{EE0FD3EC-97E1-4E12-8165-8C87EEB48798}" srcOrd="1" destOrd="0" presId="urn:microsoft.com/office/officeart/2018/2/layout/IconVerticalSolidList"/>
    <dgm:cxn modelId="{85B7DE3F-B715-4FE3-BF94-E43E37D87C57}" type="presParOf" srcId="{06888976-28F2-4908-A094-411F897596F1}" destId="{07722EA8-C2DE-452E-A04D-3CDB83F95CC9}" srcOrd="2" destOrd="0" presId="urn:microsoft.com/office/officeart/2018/2/layout/IconVerticalSolidList"/>
    <dgm:cxn modelId="{E7422F02-E252-46A1-97CD-9825342C821C}" type="presParOf" srcId="{06888976-28F2-4908-A094-411F897596F1}" destId="{089F6DD0-EF95-42FA-9E42-5662EB71A25F}" srcOrd="3" destOrd="0" presId="urn:microsoft.com/office/officeart/2018/2/layout/IconVerticalSolidList"/>
    <dgm:cxn modelId="{0FFAB660-2CFB-473E-80D4-BA7B915235CD}" type="presParOf" srcId="{694BA93C-5CCE-42A4-831A-78E1F93B91A4}" destId="{5C1FDD70-F6BA-4040-9BA9-4AC2FF7F1831}" srcOrd="1" destOrd="0" presId="urn:microsoft.com/office/officeart/2018/2/layout/IconVerticalSolidList"/>
    <dgm:cxn modelId="{629774A5-F3BA-466D-AB4B-C42219634CCB}" type="presParOf" srcId="{694BA93C-5CCE-42A4-831A-78E1F93B91A4}" destId="{CB6B3E73-A93D-403B-ADAE-DFB4A4ED1B0F}" srcOrd="2" destOrd="0" presId="urn:microsoft.com/office/officeart/2018/2/layout/IconVerticalSolidList"/>
    <dgm:cxn modelId="{1AE5D691-5786-4C39-AB4E-F2D63742E8E1}" type="presParOf" srcId="{CB6B3E73-A93D-403B-ADAE-DFB4A4ED1B0F}" destId="{92CE4F09-D63F-4A5B-8960-0A9AFEE94CBF}" srcOrd="0" destOrd="0" presId="urn:microsoft.com/office/officeart/2018/2/layout/IconVerticalSolidList"/>
    <dgm:cxn modelId="{A0186069-19C7-4511-9636-33E74293C2AF}" type="presParOf" srcId="{CB6B3E73-A93D-403B-ADAE-DFB4A4ED1B0F}" destId="{03789FEB-B166-4BDF-B49C-C42EFC0C8E64}" srcOrd="1" destOrd="0" presId="urn:microsoft.com/office/officeart/2018/2/layout/IconVerticalSolidList"/>
    <dgm:cxn modelId="{4EA94787-1B87-488E-AE0E-E81755748917}" type="presParOf" srcId="{CB6B3E73-A93D-403B-ADAE-DFB4A4ED1B0F}" destId="{F6D2D501-088E-4096-84B9-E506C5F76321}" srcOrd="2" destOrd="0" presId="urn:microsoft.com/office/officeart/2018/2/layout/IconVerticalSolidList"/>
    <dgm:cxn modelId="{543C1B7C-C28E-4CC9-93C8-1953C121CA92}" type="presParOf" srcId="{CB6B3E73-A93D-403B-ADAE-DFB4A4ED1B0F}" destId="{ABDE9EA8-955B-4C43-B75E-F41D99CDBDF8}" srcOrd="3" destOrd="0" presId="urn:microsoft.com/office/officeart/2018/2/layout/IconVerticalSolidList"/>
    <dgm:cxn modelId="{33242F5C-D99D-463B-8B11-C55EDCFB437F}" type="presParOf" srcId="{694BA93C-5CCE-42A4-831A-78E1F93B91A4}" destId="{84505A25-8CA3-4214-8DCB-A895AEBDEF81}" srcOrd="3" destOrd="0" presId="urn:microsoft.com/office/officeart/2018/2/layout/IconVerticalSolidList"/>
    <dgm:cxn modelId="{CF62E7B8-DE63-45D4-9CE3-6E301B3E5BFC}" type="presParOf" srcId="{694BA93C-5CCE-42A4-831A-78E1F93B91A4}" destId="{9B6A137D-8FAE-44E9-A143-1580EC1A95F2}" srcOrd="4" destOrd="0" presId="urn:microsoft.com/office/officeart/2018/2/layout/IconVerticalSolidList"/>
    <dgm:cxn modelId="{0AA61BA4-2238-4A79-9873-E5A85A743422}" type="presParOf" srcId="{9B6A137D-8FAE-44E9-A143-1580EC1A95F2}" destId="{5256DF37-7F9A-42AE-B503-4CC0B601CEA9}" srcOrd="0" destOrd="0" presId="urn:microsoft.com/office/officeart/2018/2/layout/IconVerticalSolidList"/>
    <dgm:cxn modelId="{4C8BF981-6AE2-44B9-8DF3-13A301D31662}" type="presParOf" srcId="{9B6A137D-8FAE-44E9-A143-1580EC1A95F2}" destId="{1C74746B-2764-43D6-9AB8-C008EEE1492C}" srcOrd="1" destOrd="0" presId="urn:microsoft.com/office/officeart/2018/2/layout/IconVerticalSolidList"/>
    <dgm:cxn modelId="{DFBC63CD-F622-438A-BE31-9D8AB0605279}" type="presParOf" srcId="{9B6A137D-8FAE-44E9-A143-1580EC1A95F2}" destId="{CE9D8D88-C3AC-4F13-ABE3-01CC52BBB919}" srcOrd="2" destOrd="0" presId="urn:microsoft.com/office/officeart/2018/2/layout/IconVerticalSolidList"/>
    <dgm:cxn modelId="{FABB301F-AEA8-4B1A-9B90-59807AE6E3CC}" type="presParOf" srcId="{9B6A137D-8FAE-44E9-A143-1580EC1A95F2}" destId="{82EB8579-671F-4304-9B76-23D60FACC550}" srcOrd="3" destOrd="0" presId="urn:microsoft.com/office/officeart/2018/2/layout/IconVerticalSolidList"/>
    <dgm:cxn modelId="{62848F2B-71F3-4372-923E-44B586ABEAE3}" type="presParOf" srcId="{694BA93C-5CCE-42A4-831A-78E1F93B91A4}" destId="{24615373-B4BA-4D2C-8E5F-B35019744FF8}" srcOrd="5" destOrd="0" presId="urn:microsoft.com/office/officeart/2018/2/layout/IconVerticalSolidList"/>
    <dgm:cxn modelId="{6AF971A9-F73B-4FD7-9B93-A0EDDE0E99B2}" type="presParOf" srcId="{694BA93C-5CCE-42A4-831A-78E1F93B91A4}" destId="{DF60E83A-850D-4FA0-8AE3-0DFD489C686A}" srcOrd="6" destOrd="0" presId="urn:microsoft.com/office/officeart/2018/2/layout/IconVerticalSolidList"/>
    <dgm:cxn modelId="{9B357177-43B3-474A-8145-6D0EBB8F3F97}" type="presParOf" srcId="{DF60E83A-850D-4FA0-8AE3-0DFD489C686A}" destId="{0B5B6959-8D19-422E-921E-4CBF3E575A63}" srcOrd="0" destOrd="0" presId="urn:microsoft.com/office/officeart/2018/2/layout/IconVerticalSolidList"/>
    <dgm:cxn modelId="{43F9A4E8-9EEC-4666-95FD-0C4DA3504BCA}" type="presParOf" srcId="{DF60E83A-850D-4FA0-8AE3-0DFD489C686A}" destId="{99F2816A-165A-4558-81F1-390DA4921FBB}" srcOrd="1" destOrd="0" presId="urn:microsoft.com/office/officeart/2018/2/layout/IconVerticalSolidList"/>
    <dgm:cxn modelId="{B0565881-22F3-407E-A69B-59D63D1899B2}" type="presParOf" srcId="{DF60E83A-850D-4FA0-8AE3-0DFD489C686A}" destId="{4C16F70C-19A2-4EF5-BDDB-8F9FEABCE0BD}" srcOrd="2" destOrd="0" presId="urn:microsoft.com/office/officeart/2018/2/layout/IconVerticalSolidList"/>
    <dgm:cxn modelId="{1F018E86-C2F1-43A2-A85F-B68E38851E9A}" type="presParOf" srcId="{DF60E83A-850D-4FA0-8AE3-0DFD489C686A}" destId="{BCF3450C-E391-4124-8B98-9AC479D692D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48F595C-F216-4D22-A05E-BA583DD00809}" type="doc">
      <dgm:prSet loTypeId="urn:microsoft.com/office/officeart/2005/8/layout/vProcess5" loCatId="process" qsTypeId="urn:microsoft.com/office/officeart/2005/8/quickstyle/simple1#70" qsCatId="simple" csTypeId="urn:microsoft.com/office/officeart/2005/8/colors/colorful5#12" csCatId="colorful" phldr="1"/>
      <dgm:spPr/>
      <dgm:t>
        <a:bodyPr/>
        <a:lstStyle/>
        <a:p>
          <a:endParaRPr lang="en-US"/>
        </a:p>
      </dgm:t>
    </dgm:pt>
    <dgm:pt modelId="{FADFEA04-F8BE-48AC-839B-83ACDF6C1DC3}">
      <dgm:prSet/>
      <dgm:spPr/>
      <dgm:t>
        <a:bodyPr/>
        <a:lstStyle/>
        <a:p>
          <a:r>
            <a:rPr lang="en-GB"/>
            <a:t>The sample consisted mainly of young (18–29), highly educated (Bachelor’s degree or higher), female-identifying Canadian inhabitants which may limit the generalisation of the results. </a:t>
          </a:r>
          <a:endParaRPr lang="en-US"/>
        </a:p>
      </dgm:t>
    </dgm:pt>
    <dgm:pt modelId="{22AF1DCE-E508-4892-A6EB-75D6412AC4D1}" type="parTrans" cxnId="{5BC0C3E5-50B5-4F1E-B1D9-AEE90779B284}">
      <dgm:prSet/>
      <dgm:spPr/>
      <dgm:t>
        <a:bodyPr/>
        <a:lstStyle/>
        <a:p>
          <a:endParaRPr lang="en-US"/>
        </a:p>
      </dgm:t>
    </dgm:pt>
    <dgm:pt modelId="{6A4A7CB6-B6F0-4891-809E-4A60072BFCA8}" type="sibTrans" cxnId="{5BC0C3E5-50B5-4F1E-B1D9-AEE90779B284}">
      <dgm:prSet/>
      <dgm:spPr/>
      <dgm:t>
        <a:bodyPr/>
        <a:lstStyle/>
        <a:p>
          <a:endParaRPr lang="en-US"/>
        </a:p>
      </dgm:t>
    </dgm:pt>
    <dgm:pt modelId="{317ECB51-28DC-42D9-B626-C7F4079C2CAE}">
      <dgm:prSet/>
      <dgm:spPr/>
      <dgm:t>
        <a:bodyPr/>
        <a:lstStyle/>
        <a:p>
          <a:r>
            <a:rPr lang="en-GB" dirty="0"/>
            <a:t>On average, respondents were meeting the physical activity recommendations, which is not representative of the population at large. </a:t>
          </a:r>
          <a:endParaRPr lang="en-US" dirty="0"/>
        </a:p>
      </dgm:t>
    </dgm:pt>
    <dgm:pt modelId="{179A5466-FE1E-4534-B0CA-5F700AD4E960}" type="parTrans" cxnId="{128917AF-0CF7-4E3C-B91C-8C901B527B26}">
      <dgm:prSet/>
      <dgm:spPr/>
      <dgm:t>
        <a:bodyPr/>
        <a:lstStyle/>
        <a:p>
          <a:endParaRPr lang="en-US"/>
        </a:p>
      </dgm:t>
    </dgm:pt>
    <dgm:pt modelId="{D4CC0E58-523D-417F-BA0F-6F0BE038E4A8}" type="sibTrans" cxnId="{128917AF-0CF7-4E3C-B91C-8C901B527B26}">
      <dgm:prSet/>
      <dgm:spPr/>
      <dgm:t>
        <a:bodyPr/>
        <a:lstStyle/>
        <a:p>
          <a:endParaRPr lang="en-US"/>
        </a:p>
      </dgm:t>
    </dgm:pt>
    <dgm:pt modelId="{36BE6A98-0734-4342-963B-11F10CCE9073}">
      <dgm:prSet/>
      <dgm:spPr/>
      <dgm:t>
        <a:bodyPr/>
        <a:lstStyle/>
        <a:p>
          <a:r>
            <a:rPr lang="en-GB"/>
            <a:t>During stressful times, like the COVID-19 pandemic, people are especially motivated to be physically active for their mental health but may be too anxious or depressed to partake. </a:t>
          </a:r>
          <a:endParaRPr lang="en-US"/>
        </a:p>
      </dgm:t>
    </dgm:pt>
    <dgm:pt modelId="{712B0A44-8AD0-4CD3-8EEA-52CD7F3C729D}" type="parTrans" cxnId="{8A147E6D-11F3-4A9A-9427-464924B3C440}">
      <dgm:prSet/>
      <dgm:spPr/>
      <dgm:t>
        <a:bodyPr/>
        <a:lstStyle/>
        <a:p>
          <a:endParaRPr lang="en-US"/>
        </a:p>
      </dgm:t>
    </dgm:pt>
    <dgm:pt modelId="{BC5F0A32-C010-4F3B-B97A-44A024304C5A}" type="sibTrans" cxnId="{8A147E6D-11F3-4A9A-9427-464924B3C440}">
      <dgm:prSet/>
      <dgm:spPr/>
      <dgm:t>
        <a:bodyPr/>
        <a:lstStyle/>
        <a:p>
          <a:endParaRPr lang="en-US"/>
        </a:p>
      </dgm:t>
    </dgm:pt>
    <dgm:pt modelId="{80C0DA5A-83FF-411F-AC2E-A615203A211B}">
      <dgm:prSet/>
      <dgm:spPr/>
      <dgm:t>
        <a:bodyPr/>
        <a:lstStyle/>
        <a:p>
          <a:r>
            <a:rPr lang="en-GB"/>
            <a:t>The results point to the need for additional psychological support to help people maintain their physical activity levels during stressful times.</a:t>
          </a:r>
          <a:endParaRPr lang="en-US"/>
        </a:p>
      </dgm:t>
    </dgm:pt>
    <dgm:pt modelId="{22C1DEEF-4C22-4F15-8AE0-EE66D6970C69}" type="parTrans" cxnId="{0B206D1C-EA2E-4272-B95D-DA660E582281}">
      <dgm:prSet/>
      <dgm:spPr/>
      <dgm:t>
        <a:bodyPr/>
        <a:lstStyle/>
        <a:p>
          <a:endParaRPr lang="en-US"/>
        </a:p>
      </dgm:t>
    </dgm:pt>
    <dgm:pt modelId="{9C5B3924-548F-427E-880C-7FD83997D522}" type="sibTrans" cxnId="{0B206D1C-EA2E-4272-B95D-DA660E582281}">
      <dgm:prSet/>
      <dgm:spPr/>
      <dgm:t>
        <a:bodyPr/>
        <a:lstStyle/>
        <a:p>
          <a:endParaRPr lang="en-US"/>
        </a:p>
      </dgm:t>
    </dgm:pt>
    <dgm:pt modelId="{20CDC9ED-F986-E64C-AEA1-523A9DE297A5}" type="pres">
      <dgm:prSet presAssocID="{748F595C-F216-4D22-A05E-BA583DD00809}" presName="outerComposite" presStyleCnt="0">
        <dgm:presLayoutVars>
          <dgm:chMax val="5"/>
          <dgm:dir/>
          <dgm:resizeHandles val="exact"/>
        </dgm:presLayoutVars>
      </dgm:prSet>
      <dgm:spPr/>
    </dgm:pt>
    <dgm:pt modelId="{845CCB73-2EFC-B340-A06E-A5626BE9CE5B}" type="pres">
      <dgm:prSet presAssocID="{748F595C-F216-4D22-A05E-BA583DD00809}" presName="dummyMaxCanvas" presStyleCnt="0">
        <dgm:presLayoutVars/>
      </dgm:prSet>
      <dgm:spPr/>
    </dgm:pt>
    <dgm:pt modelId="{4E2A327D-25FF-9444-A276-B868B624659B}" type="pres">
      <dgm:prSet presAssocID="{748F595C-F216-4D22-A05E-BA583DD00809}" presName="FourNodes_1" presStyleLbl="node1" presStyleIdx="0" presStyleCnt="4">
        <dgm:presLayoutVars>
          <dgm:bulletEnabled val="1"/>
        </dgm:presLayoutVars>
      </dgm:prSet>
      <dgm:spPr/>
    </dgm:pt>
    <dgm:pt modelId="{C8BA1D69-F44B-F049-A9EB-726477B162A6}" type="pres">
      <dgm:prSet presAssocID="{748F595C-F216-4D22-A05E-BA583DD00809}" presName="FourNodes_2" presStyleLbl="node1" presStyleIdx="1" presStyleCnt="4">
        <dgm:presLayoutVars>
          <dgm:bulletEnabled val="1"/>
        </dgm:presLayoutVars>
      </dgm:prSet>
      <dgm:spPr/>
    </dgm:pt>
    <dgm:pt modelId="{B864824D-9222-AF41-8310-0F04A76D0D23}" type="pres">
      <dgm:prSet presAssocID="{748F595C-F216-4D22-A05E-BA583DD00809}" presName="FourNodes_3" presStyleLbl="node1" presStyleIdx="2" presStyleCnt="4">
        <dgm:presLayoutVars>
          <dgm:bulletEnabled val="1"/>
        </dgm:presLayoutVars>
      </dgm:prSet>
      <dgm:spPr/>
    </dgm:pt>
    <dgm:pt modelId="{0CEFCBC2-BEE5-8340-BD90-122E5F9603E9}" type="pres">
      <dgm:prSet presAssocID="{748F595C-F216-4D22-A05E-BA583DD00809}" presName="FourNodes_4" presStyleLbl="node1" presStyleIdx="3" presStyleCnt="4">
        <dgm:presLayoutVars>
          <dgm:bulletEnabled val="1"/>
        </dgm:presLayoutVars>
      </dgm:prSet>
      <dgm:spPr/>
    </dgm:pt>
    <dgm:pt modelId="{52E94067-C4E9-4C4F-8D43-58CAAF0B41B8}" type="pres">
      <dgm:prSet presAssocID="{748F595C-F216-4D22-A05E-BA583DD00809}" presName="FourConn_1-2" presStyleLbl="fgAccFollowNode1" presStyleIdx="0" presStyleCnt="3">
        <dgm:presLayoutVars>
          <dgm:bulletEnabled val="1"/>
        </dgm:presLayoutVars>
      </dgm:prSet>
      <dgm:spPr/>
    </dgm:pt>
    <dgm:pt modelId="{E4FBC0C9-E644-3249-942B-2FBC744C51FC}" type="pres">
      <dgm:prSet presAssocID="{748F595C-F216-4D22-A05E-BA583DD00809}" presName="FourConn_2-3" presStyleLbl="fgAccFollowNode1" presStyleIdx="1" presStyleCnt="3">
        <dgm:presLayoutVars>
          <dgm:bulletEnabled val="1"/>
        </dgm:presLayoutVars>
      </dgm:prSet>
      <dgm:spPr/>
    </dgm:pt>
    <dgm:pt modelId="{0376D399-4379-2749-B0F7-3A0D81F05543}" type="pres">
      <dgm:prSet presAssocID="{748F595C-F216-4D22-A05E-BA583DD00809}" presName="FourConn_3-4" presStyleLbl="fgAccFollowNode1" presStyleIdx="2" presStyleCnt="3">
        <dgm:presLayoutVars>
          <dgm:bulletEnabled val="1"/>
        </dgm:presLayoutVars>
      </dgm:prSet>
      <dgm:spPr/>
    </dgm:pt>
    <dgm:pt modelId="{661766AE-D7B9-414C-A763-37FF8A0BF74C}" type="pres">
      <dgm:prSet presAssocID="{748F595C-F216-4D22-A05E-BA583DD00809}" presName="FourNodes_1_text" presStyleLbl="node1" presStyleIdx="3" presStyleCnt="4">
        <dgm:presLayoutVars>
          <dgm:bulletEnabled val="1"/>
        </dgm:presLayoutVars>
      </dgm:prSet>
      <dgm:spPr/>
    </dgm:pt>
    <dgm:pt modelId="{35F374FE-B279-4C40-AF4C-42597BB658FD}" type="pres">
      <dgm:prSet presAssocID="{748F595C-F216-4D22-A05E-BA583DD00809}" presName="FourNodes_2_text" presStyleLbl="node1" presStyleIdx="3" presStyleCnt="4">
        <dgm:presLayoutVars>
          <dgm:bulletEnabled val="1"/>
        </dgm:presLayoutVars>
      </dgm:prSet>
      <dgm:spPr/>
    </dgm:pt>
    <dgm:pt modelId="{9B230853-1291-6449-933D-3C88441C6075}" type="pres">
      <dgm:prSet presAssocID="{748F595C-F216-4D22-A05E-BA583DD00809}" presName="FourNodes_3_text" presStyleLbl="node1" presStyleIdx="3" presStyleCnt="4">
        <dgm:presLayoutVars>
          <dgm:bulletEnabled val="1"/>
        </dgm:presLayoutVars>
      </dgm:prSet>
      <dgm:spPr/>
    </dgm:pt>
    <dgm:pt modelId="{03E63CCC-BE16-3B4A-8FD1-1052777713DE}" type="pres">
      <dgm:prSet presAssocID="{748F595C-F216-4D22-A05E-BA583DD00809}" presName="FourNodes_4_text" presStyleLbl="node1" presStyleIdx="3" presStyleCnt="4">
        <dgm:presLayoutVars>
          <dgm:bulletEnabled val="1"/>
        </dgm:presLayoutVars>
      </dgm:prSet>
      <dgm:spPr/>
    </dgm:pt>
  </dgm:ptLst>
  <dgm:cxnLst>
    <dgm:cxn modelId="{0B206D1C-EA2E-4272-B95D-DA660E582281}" srcId="{748F595C-F216-4D22-A05E-BA583DD00809}" destId="{80C0DA5A-83FF-411F-AC2E-A615203A211B}" srcOrd="3" destOrd="0" parTransId="{22C1DEEF-4C22-4F15-8AE0-EE66D6970C69}" sibTransId="{9C5B3924-548F-427E-880C-7FD83997D522}"/>
    <dgm:cxn modelId="{6BAC9338-5B00-7E4A-8151-7DE1D4AC23D0}" type="presOf" srcId="{317ECB51-28DC-42D9-B626-C7F4079C2CAE}" destId="{35F374FE-B279-4C40-AF4C-42597BB658FD}" srcOrd="1" destOrd="0" presId="urn:microsoft.com/office/officeart/2005/8/layout/vProcess5"/>
    <dgm:cxn modelId="{9457324D-161A-DE4D-8AB5-91D017F4E723}" type="presOf" srcId="{FADFEA04-F8BE-48AC-839B-83ACDF6C1DC3}" destId="{4E2A327D-25FF-9444-A276-B868B624659B}" srcOrd="0" destOrd="0" presId="urn:microsoft.com/office/officeart/2005/8/layout/vProcess5"/>
    <dgm:cxn modelId="{383EC158-83A8-8B48-B203-5B66B4DE1528}" type="presOf" srcId="{748F595C-F216-4D22-A05E-BA583DD00809}" destId="{20CDC9ED-F986-E64C-AEA1-523A9DE297A5}" srcOrd="0" destOrd="0" presId="urn:microsoft.com/office/officeart/2005/8/layout/vProcess5"/>
    <dgm:cxn modelId="{ACDDE65A-AA87-A945-95DD-48387CB49AB1}" type="presOf" srcId="{80C0DA5A-83FF-411F-AC2E-A615203A211B}" destId="{03E63CCC-BE16-3B4A-8FD1-1052777713DE}" srcOrd="1" destOrd="0" presId="urn:microsoft.com/office/officeart/2005/8/layout/vProcess5"/>
    <dgm:cxn modelId="{8A147E6D-11F3-4A9A-9427-464924B3C440}" srcId="{748F595C-F216-4D22-A05E-BA583DD00809}" destId="{36BE6A98-0734-4342-963B-11F10CCE9073}" srcOrd="2" destOrd="0" parTransId="{712B0A44-8AD0-4CD3-8EEA-52CD7F3C729D}" sibTransId="{BC5F0A32-C010-4F3B-B97A-44A024304C5A}"/>
    <dgm:cxn modelId="{B6434576-ABC1-5B4F-ABE5-401093FCAFD3}" type="presOf" srcId="{BC5F0A32-C010-4F3B-B97A-44A024304C5A}" destId="{0376D399-4379-2749-B0F7-3A0D81F05543}" srcOrd="0" destOrd="0" presId="urn:microsoft.com/office/officeart/2005/8/layout/vProcess5"/>
    <dgm:cxn modelId="{D52D7092-F488-0A40-9938-2BFC446F4D5D}" type="presOf" srcId="{80C0DA5A-83FF-411F-AC2E-A615203A211B}" destId="{0CEFCBC2-BEE5-8340-BD90-122E5F9603E9}" srcOrd="0" destOrd="0" presId="urn:microsoft.com/office/officeart/2005/8/layout/vProcess5"/>
    <dgm:cxn modelId="{128917AF-0CF7-4E3C-B91C-8C901B527B26}" srcId="{748F595C-F216-4D22-A05E-BA583DD00809}" destId="{317ECB51-28DC-42D9-B626-C7F4079C2CAE}" srcOrd="1" destOrd="0" parTransId="{179A5466-FE1E-4534-B0CA-5F700AD4E960}" sibTransId="{D4CC0E58-523D-417F-BA0F-6F0BE038E4A8}"/>
    <dgm:cxn modelId="{D9D984CB-ED0E-C74F-BDC3-E801D83F1304}" type="presOf" srcId="{FADFEA04-F8BE-48AC-839B-83ACDF6C1DC3}" destId="{661766AE-D7B9-414C-A763-37FF8A0BF74C}" srcOrd="1" destOrd="0" presId="urn:microsoft.com/office/officeart/2005/8/layout/vProcess5"/>
    <dgm:cxn modelId="{4E3BD7CE-2FF0-C042-BDEE-97230DD0FAD6}" type="presOf" srcId="{D4CC0E58-523D-417F-BA0F-6F0BE038E4A8}" destId="{E4FBC0C9-E644-3249-942B-2FBC744C51FC}" srcOrd="0" destOrd="0" presId="urn:microsoft.com/office/officeart/2005/8/layout/vProcess5"/>
    <dgm:cxn modelId="{3F6506D8-2AD7-8342-9249-8B9D0B98B923}" type="presOf" srcId="{317ECB51-28DC-42D9-B626-C7F4079C2CAE}" destId="{C8BA1D69-F44B-F049-A9EB-726477B162A6}" srcOrd="0" destOrd="0" presId="urn:microsoft.com/office/officeart/2005/8/layout/vProcess5"/>
    <dgm:cxn modelId="{AE2555DA-88CE-3245-8A2B-0F3B5C129A09}" type="presOf" srcId="{36BE6A98-0734-4342-963B-11F10CCE9073}" destId="{9B230853-1291-6449-933D-3C88441C6075}" srcOrd="1" destOrd="0" presId="urn:microsoft.com/office/officeart/2005/8/layout/vProcess5"/>
    <dgm:cxn modelId="{5BC0C3E5-50B5-4F1E-B1D9-AEE90779B284}" srcId="{748F595C-F216-4D22-A05E-BA583DD00809}" destId="{FADFEA04-F8BE-48AC-839B-83ACDF6C1DC3}" srcOrd="0" destOrd="0" parTransId="{22AF1DCE-E508-4892-A6EB-75D6412AC4D1}" sibTransId="{6A4A7CB6-B6F0-4891-809E-4A60072BFCA8}"/>
    <dgm:cxn modelId="{00F17AEC-0E51-EB4D-898B-AAE8B193C0B2}" type="presOf" srcId="{6A4A7CB6-B6F0-4891-809E-4A60072BFCA8}" destId="{52E94067-C4E9-4C4F-8D43-58CAAF0B41B8}" srcOrd="0" destOrd="0" presId="urn:microsoft.com/office/officeart/2005/8/layout/vProcess5"/>
    <dgm:cxn modelId="{0158C6EF-CC47-4F46-AFB8-8CCB2486B83D}" type="presOf" srcId="{36BE6A98-0734-4342-963B-11F10CCE9073}" destId="{B864824D-9222-AF41-8310-0F04A76D0D23}" srcOrd="0" destOrd="0" presId="urn:microsoft.com/office/officeart/2005/8/layout/vProcess5"/>
    <dgm:cxn modelId="{2293CBF7-EF63-844B-98C7-FC5CEE384789}" type="presParOf" srcId="{20CDC9ED-F986-E64C-AEA1-523A9DE297A5}" destId="{845CCB73-2EFC-B340-A06E-A5626BE9CE5B}" srcOrd="0" destOrd="0" presId="urn:microsoft.com/office/officeart/2005/8/layout/vProcess5"/>
    <dgm:cxn modelId="{31DDDDC3-5B68-FB46-9593-A04162E1BBF7}" type="presParOf" srcId="{20CDC9ED-F986-E64C-AEA1-523A9DE297A5}" destId="{4E2A327D-25FF-9444-A276-B868B624659B}" srcOrd="1" destOrd="0" presId="urn:microsoft.com/office/officeart/2005/8/layout/vProcess5"/>
    <dgm:cxn modelId="{8A4B76DB-4D94-EE40-89AE-77A24C45186E}" type="presParOf" srcId="{20CDC9ED-F986-E64C-AEA1-523A9DE297A5}" destId="{C8BA1D69-F44B-F049-A9EB-726477B162A6}" srcOrd="2" destOrd="0" presId="urn:microsoft.com/office/officeart/2005/8/layout/vProcess5"/>
    <dgm:cxn modelId="{F980BB42-0546-E04F-9CBC-E5F842666D10}" type="presParOf" srcId="{20CDC9ED-F986-E64C-AEA1-523A9DE297A5}" destId="{B864824D-9222-AF41-8310-0F04A76D0D23}" srcOrd="3" destOrd="0" presId="urn:microsoft.com/office/officeart/2005/8/layout/vProcess5"/>
    <dgm:cxn modelId="{629EEBE8-DD6A-A54C-8EDB-E5DAB65B4D45}" type="presParOf" srcId="{20CDC9ED-F986-E64C-AEA1-523A9DE297A5}" destId="{0CEFCBC2-BEE5-8340-BD90-122E5F9603E9}" srcOrd="4" destOrd="0" presId="urn:microsoft.com/office/officeart/2005/8/layout/vProcess5"/>
    <dgm:cxn modelId="{C2481023-3859-334E-9899-F43EFA322450}" type="presParOf" srcId="{20CDC9ED-F986-E64C-AEA1-523A9DE297A5}" destId="{52E94067-C4E9-4C4F-8D43-58CAAF0B41B8}" srcOrd="5" destOrd="0" presId="urn:microsoft.com/office/officeart/2005/8/layout/vProcess5"/>
    <dgm:cxn modelId="{1EBCAB64-B14D-5E4C-B16A-0F8760987975}" type="presParOf" srcId="{20CDC9ED-F986-E64C-AEA1-523A9DE297A5}" destId="{E4FBC0C9-E644-3249-942B-2FBC744C51FC}" srcOrd="6" destOrd="0" presId="urn:microsoft.com/office/officeart/2005/8/layout/vProcess5"/>
    <dgm:cxn modelId="{F72ED452-BB9F-6D42-87F4-25B39816B51E}" type="presParOf" srcId="{20CDC9ED-F986-E64C-AEA1-523A9DE297A5}" destId="{0376D399-4379-2749-B0F7-3A0D81F05543}" srcOrd="7" destOrd="0" presId="urn:microsoft.com/office/officeart/2005/8/layout/vProcess5"/>
    <dgm:cxn modelId="{FFAC72F1-0DF7-6A46-9986-BF5DC979E77A}" type="presParOf" srcId="{20CDC9ED-F986-E64C-AEA1-523A9DE297A5}" destId="{661766AE-D7B9-414C-A763-37FF8A0BF74C}" srcOrd="8" destOrd="0" presId="urn:microsoft.com/office/officeart/2005/8/layout/vProcess5"/>
    <dgm:cxn modelId="{1EB8528C-CE11-CD49-ABF8-DE5F7C09DAC9}" type="presParOf" srcId="{20CDC9ED-F986-E64C-AEA1-523A9DE297A5}" destId="{35F374FE-B279-4C40-AF4C-42597BB658FD}" srcOrd="9" destOrd="0" presId="urn:microsoft.com/office/officeart/2005/8/layout/vProcess5"/>
    <dgm:cxn modelId="{25A8DCC6-CF9F-3844-A40D-C1AFF3382BD1}" type="presParOf" srcId="{20CDC9ED-F986-E64C-AEA1-523A9DE297A5}" destId="{9B230853-1291-6449-933D-3C88441C6075}" srcOrd="10" destOrd="0" presId="urn:microsoft.com/office/officeart/2005/8/layout/vProcess5"/>
    <dgm:cxn modelId="{69B45401-4094-714F-8910-8C323ADF9C79}" type="presParOf" srcId="{20CDC9ED-F986-E64C-AEA1-523A9DE297A5}" destId="{03E63CCC-BE16-3B4A-8FD1-1052777713DE}"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D3A67D-F324-D847-B322-7F3CBA99587D}">
      <dsp:nvSpPr>
        <dsp:cNvPr id="0" name=""/>
        <dsp:cNvSpPr/>
      </dsp:nvSpPr>
      <dsp:spPr>
        <a:xfrm>
          <a:off x="1172" y="138496"/>
          <a:ext cx="4115155" cy="2613123"/>
        </a:xfrm>
        <a:prstGeom prst="roundRect">
          <a:avLst>
            <a:gd name="adj" fmla="val 10000"/>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31E62CBC-0ED1-5648-A16F-A125245FFC49}">
      <dsp:nvSpPr>
        <dsp:cNvPr id="0" name=""/>
        <dsp:cNvSpPr/>
      </dsp:nvSpPr>
      <dsp:spPr>
        <a:xfrm>
          <a:off x="458411" y="572873"/>
          <a:ext cx="4115155" cy="261312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Recent evidence (Ammar et al., 2020) suggests that physical activity levels have decreased by ~30% and sitting time has increased by ~30%. </a:t>
          </a:r>
          <a:endParaRPr lang="en-US" sz="2100" kern="1200"/>
        </a:p>
      </dsp:txBody>
      <dsp:txXfrm>
        <a:off x="534947" y="649409"/>
        <a:ext cx="3962083" cy="2460051"/>
      </dsp:txXfrm>
    </dsp:sp>
    <dsp:sp modelId="{D7943E3D-776A-B647-B857-424C94362955}">
      <dsp:nvSpPr>
        <dsp:cNvPr id="0" name=""/>
        <dsp:cNvSpPr/>
      </dsp:nvSpPr>
      <dsp:spPr>
        <a:xfrm>
          <a:off x="5030807" y="138496"/>
          <a:ext cx="4115155" cy="2613123"/>
        </a:xfrm>
        <a:prstGeom prst="roundRect">
          <a:avLst>
            <a:gd name="adj" fmla="val 10000"/>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F8009BD-6ED2-374F-836E-6916C8BC65B4}">
      <dsp:nvSpPr>
        <dsp:cNvPr id="0" name=""/>
        <dsp:cNvSpPr/>
      </dsp:nvSpPr>
      <dsp:spPr>
        <a:xfrm>
          <a:off x="5488046" y="572873"/>
          <a:ext cx="4115155" cy="261312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This is a major concern as physical inactivity and sedentary behaviour are risk factors for cardiovascular disease, obesity, cancer, diabetes, hypertension, bone and joint disease, depression and premature death (Warburton &amp; Bredin, 2017)</a:t>
          </a:r>
          <a:endParaRPr lang="en-US" sz="2100" kern="1200"/>
        </a:p>
      </dsp:txBody>
      <dsp:txXfrm>
        <a:off x="5564582" y="649409"/>
        <a:ext cx="3962083" cy="24600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8D4EA9-307C-2A47-8BE4-E2E1DDB6B9C3}">
      <dsp:nvSpPr>
        <dsp:cNvPr id="0" name=""/>
        <dsp:cNvSpPr/>
      </dsp:nvSpPr>
      <dsp:spPr>
        <a:xfrm>
          <a:off x="46" y="248501"/>
          <a:ext cx="4487981" cy="1595693"/>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a:t>During the initial phase of the COVID-19 pandemic, governing bodies worldwide took decisive action to protect their citizens against the novel coronavirus by enforcing public lockdown and closing all non-essential services.</a:t>
          </a:r>
          <a:endParaRPr lang="en-US" sz="1800" kern="1200"/>
        </a:p>
      </dsp:txBody>
      <dsp:txXfrm>
        <a:off x="46" y="248501"/>
        <a:ext cx="4487981" cy="1595693"/>
      </dsp:txXfrm>
    </dsp:sp>
    <dsp:sp modelId="{6521B53C-9502-E046-B3F5-C4CB20FBB73E}">
      <dsp:nvSpPr>
        <dsp:cNvPr id="0" name=""/>
        <dsp:cNvSpPr/>
      </dsp:nvSpPr>
      <dsp:spPr>
        <a:xfrm>
          <a:off x="46" y="1844195"/>
          <a:ext cx="4487981" cy="1630529"/>
        </a:xfrm>
        <a:prstGeom prst="rect">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425B15-9A1E-FD40-9817-61F9B1D60292}">
      <dsp:nvSpPr>
        <dsp:cNvPr id="0" name=""/>
        <dsp:cNvSpPr/>
      </dsp:nvSpPr>
      <dsp:spPr>
        <a:xfrm>
          <a:off x="5116346" y="248501"/>
          <a:ext cx="4487981" cy="1595693"/>
        </a:xfrm>
        <a:prstGeom prst="rect">
          <a:avLst/>
        </a:prstGeom>
        <a:solidFill>
          <a:schemeClr val="accent2">
            <a:hueOff val="-3392975"/>
            <a:satOff val="11185"/>
            <a:lumOff val="11961"/>
            <a:alphaOff val="0"/>
          </a:schemeClr>
        </a:solidFill>
        <a:ln w="15875" cap="flat" cmpd="sng" algn="ctr">
          <a:solidFill>
            <a:schemeClr val="accent2">
              <a:hueOff val="-3392975"/>
              <a:satOff val="11185"/>
              <a:lumOff val="1196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a:t>Although such measures helped to “flatten the curve” and minimize infection rates, the restrictions also had significant consequences on citizens’ health and well-being in that pandemic-related concerns amplified mental distress of citizens worldwide.</a:t>
          </a:r>
          <a:endParaRPr lang="en-US" sz="1800" kern="1200"/>
        </a:p>
      </dsp:txBody>
      <dsp:txXfrm>
        <a:off x="5116346" y="248501"/>
        <a:ext cx="4487981" cy="1595693"/>
      </dsp:txXfrm>
    </dsp:sp>
    <dsp:sp modelId="{C0140BEF-F85E-AE4D-A3A8-0D174DCED914}">
      <dsp:nvSpPr>
        <dsp:cNvPr id="0" name=""/>
        <dsp:cNvSpPr/>
      </dsp:nvSpPr>
      <dsp:spPr>
        <a:xfrm>
          <a:off x="5116346" y="1844195"/>
          <a:ext cx="4487981" cy="1630529"/>
        </a:xfrm>
        <a:prstGeom prst="rect">
          <a:avLst/>
        </a:prstGeom>
        <a:solidFill>
          <a:schemeClr val="accent2">
            <a:tint val="40000"/>
            <a:alpha val="90000"/>
            <a:hueOff val="-4192819"/>
            <a:satOff val="16804"/>
            <a:lumOff val="2495"/>
            <a:alphaOff val="0"/>
          </a:schemeClr>
        </a:solidFill>
        <a:ln w="15875" cap="flat" cmpd="sng" algn="ctr">
          <a:solidFill>
            <a:schemeClr val="accent2">
              <a:tint val="40000"/>
              <a:alpha val="90000"/>
              <a:hueOff val="-4192819"/>
              <a:satOff val="16804"/>
              <a:lumOff val="249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baseline="0"/>
            <a:t>Casagrande et al. (2020)</a:t>
          </a:r>
          <a:endParaRPr lang="en-US" sz="1800" kern="1200"/>
        </a:p>
        <a:p>
          <a:pPr marL="171450" lvl="1" indent="-171450" algn="l" defTabSz="800100">
            <a:lnSpc>
              <a:spcPct val="90000"/>
            </a:lnSpc>
            <a:spcBef>
              <a:spcPct val="0"/>
            </a:spcBef>
            <a:spcAft>
              <a:spcPct val="15000"/>
            </a:spcAft>
            <a:buChar char="•"/>
          </a:pPr>
          <a:r>
            <a:rPr lang="en-GB" sz="1800" kern="1200" baseline="0"/>
            <a:t>Huang &amp; Zhao (2020)</a:t>
          </a:r>
          <a:endParaRPr lang="en-US" sz="1800" kern="1200"/>
        </a:p>
        <a:p>
          <a:pPr marL="171450" lvl="1" indent="-171450" algn="l" defTabSz="800100">
            <a:lnSpc>
              <a:spcPct val="90000"/>
            </a:lnSpc>
            <a:spcBef>
              <a:spcPct val="0"/>
            </a:spcBef>
            <a:spcAft>
              <a:spcPct val="15000"/>
            </a:spcAft>
            <a:buChar char="•"/>
          </a:pPr>
          <a:r>
            <a:rPr lang="en-GB" sz="1800" kern="1200" baseline="0"/>
            <a:t>Jungmann &amp; Witthoft (2020)</a:t>
          </a:r>
          <a:endParaRPr lang="en-US" sz="1800" kern="1200"/>
        </a:p>
        <a:p>
          <a:pPr marL="171450" lvl="1" indent="-171450" algn="l" defTabSz="800100">
            <a:lnSpc>
              <a:spcPct val="90000"/>
            </a:lnSpc>
            <a:spcBef>
              <a:spcPct val="0"/>
            </a:spcBef>
            <a:spcAft>
              <a:spcPct val="15000"/>
            </a:spcAft>
            <a:buChar char="•"/>
          </a:pPr>
          <a:r>
            <a:rPr lang="en-GB" sz="1800" kern="1200" baseline="0"/>
            <a:t>Luo et al. (2020)</a:t>
          </a:r>
          <a:endParaRPr lang="en-US" sz="1800" kern="1200"/>
        </a:p>
        <a:p>
          <a:pPr marL="171450" lvl="1" indent="-171450" algn="l" defTabSz="800100">
            <a:lnSpc>
              <a:spcPct val="90000"/>
            </a:lnSpc>
            <a:spcBef>
              <a:spcPct val="0"/>
            </a:spcBef>
            <a:spcAft>
              <a:spcPct val="15000"/>
            </a:spcAft>
            <a:buChar char="•"/>
          </a:pPr>
          <a:r>
            <a:rPr lang="en-GB" sz="1800" kern="1200" baseline="0"/>
            <a:t>Mazza et al. (2020)</a:t>
          </a:r>
          <a:endParaRPr lang="en-US" sz="1800" kern="1200"/>
        </a:p>
      </dsp:txBody>
      <dsp:txXfrm>
        <a:off x="5116346" y="1844195"/>
        <a:ext cx="4487981" cy="16305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3C2704-CC16-B846-9DCA-9014EEE96D4F}">
      <dsp:nvSpPr>
        <dsp:cNvPr id="0" name=""/>
        <dsp:cNvSpPr/>
      </dsp:nvSpPr>
      <dsp:spPr>
        <a:xfrm>
          <a:off x="0" y="2798728"/>
          <a:ext cx="5913437" cy="1836268"/>
        </a:xfrm>
        <a:prstGeom prst="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34696" tIns="234696" rIns="234696" bIns="234696" numCol="1" spcCol="1270" anchor="ctr" anchorCtr="0">
          <a:noAutofit/>
        </a:bodyPr>
        <a:lstStyle/>
        <a:p>
          <a:pPr marL="0" lvl="0" indent="0" algn="ctr" defTabSz="1466850">
            <a:lnSpc>
              <a:spcPct val="90000"/>
            </a:lnSpc>
            <a:spcBef>
              <a:spcPct val="0"/>
            </a:spcBef>
            <a:spcAft>
              <a:spcPct val="35000"/>
            </a:spcAft>
            <a:buNone/>
          </a:pPr>
          <a:r>
            <a:rPr lang="en-GB" sz="3300" kern="1200"/>
            <a:t>Consider the following times:</a:t>
          </a:r>
          <a:endParaRPr lang="en-US" sz="3300" kern="1200"/>
        </a:p>
      </dsp:txBody>
      <dsp:txXfrm>
        <a:off x="0" y="2798728"/>
        <a:ext cx="5913437" cy="991585"/>
      </dsp:txXfrm>
    </dsp:sp>
    <dsp:sp modelId="{97E3AD8C-283B-A743-A623-0E1450F6A901}">
      <dsp:nvSpPr>
        <dsp:cNvPr id="0" name=""/>
        <dsp:cNvSpPr/>
      </dsp:nvSpPr>
      <dsp:spPr>
        <a:xfrm>
          <a:off x="2887" y="3753588"/>
          <a:ext cx="1969220" cy="844683"/>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GB" sz="1900" kern="1200"/>
            <a:t>Lockdown (first and second major ones)</a:t>
          </a:r>
          <a:endParaRPr lang="en-US" sz="1900" kern="1200"/>
        </a:p>
      </dsp:txBody>
      <dsp:txXfrm>
        <a:off x="2887" y="3753588"/>
        <a:ext cx="1969220" cy="844683"/>
      </dsp:txXfrm>
    </dsp:sp>
    <dsp:sp modelId="{84F55193-66AE-E949-9D67-33BC07B4E039}">
      <dsp:nvSpPr>
        <dsp:cNvPr id="0" name=""/>
        <dsp:cNvSpPr/>
      </dsp:nvSpPr>
      <dsp:spPr>
        <a:xfrm>
          <a:off x="1972108" y="3753588"/>
          <a:ext cx="1969220" cy="844683"/>
        </a:xfrm>
        <a:prstGeom prst="rect">
          <a:avLst/>
        </a:prstGeom>
        <a:solidFill>
          <a:schemeClr val="accent2">
            <a:tint val="40000"/>
            <a:alpha val="90000"/>
            <a:hueOff val="-2096409"/>
            <a:satOff val="8402"/>
            <a:lumOff val="1248"/>
            <a:alphaOff val="0"/>
          </a:schemeClr>
        </a:solidFill>
        <a:ln w="9525" cap="flat" cmpd="sng" algn="ctr">
          <a:solidFill>
            <a:schemeClr val="accent2">
              <a:tint val="40000"/>
              <a:alpha val="90000"/>
              <a:hueOff val="-2096409"/>
              <a:satOff val="8402"/>
              <a:lumOff val="124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GB" sz="1900" kern="1200"/>
            <a:t>Firebreak Wales (two weeks)</a:t>
          </a:r>
          <a:endParaRPr lang="en-US" sz="1900" kern="1200"/>
        </a:p>
      </dsp:txBody>
      <dsp:txXfrm>
        <a:off x="1972108" y="3753588"/>
        <a:ext cx="1969220" cy="844683"/>
      </dsp:txXfrm>
    </dsp:sp>
    <dsp:sp modelId="{50148496-00FB-D34C-906C-B393741A88C4}">
      <dsp:nvSpPr>
        <dsp:cNvPr id="0" name=""/>
        <dsp:cNvSpPr/>
      </dsp:nvSpPr>
      <dsp:spPr>
        <a:xfrm>
          <a:off x="3941328" y="3753588"/>
          <a:ext cx="1969220" cy="844683"/>
        </a:xfrm>
        <a:prstGeom prst="rect">
          <a:avLst/>
        </a:prstGeom>
        <a:solidFill>
          <a:schemeClr val="accent2">
            <a:tint val="40000"/>
            <a:alpha val="90000"/>
            <a:hueOff val="-4192819"/>
            <a:satOff val="16804"/>
            <a:lumOff val="2495"/>
            <a:alphaOff val="0"/>
          </a:schemeClr>
        </a:solidFill>
        <a:ln w="9525" cap="flat" cmpd="sng" algn="ctr">
          <a:solidFill>
            <a:schemeClr val="accent2">
              <a:tint val="40000"/>
              <a:alpha val="90000"/>
              <a:hueOff val="-4192819"/>
              <a:satOff val="16804"/>
              <a:lumOff val="249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GB" sz="1900" kern="1200"/>
            <a:t>Now…Back to normal?</a:t>
          </a:r>
          <a:endParaRPr lang="en-US" sz="1900" kern="1200"/>
        </a:p>
      </dsp:txBody>
      <dsp:txXfrm>
        <a:off x="3941328" y="3753588"/>
        <a:ext cx="1969220" cy="844683"/>
      </dsp:txXfrm>
    </dsp:sp>
    <dsp:sp modelId="{9883BCFD-E799-CD48-99E0-8159825707E8}">
      <dsp:nvSpPr>
        <dsp:cNvPr id="0" name=""/>
        <dsp:cNvSpPr/>
      </dsp:nvSpPr>
      <dsp:spPr>
        <a:xfrm rot="10800000">
          <a:off x="0" y="2090"/>
          <a:ext cx="5913437" cy="2824181"/>
        </a:xfrm>
        <a:prstGeom prst="upArrowCallout">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34696" tIns="234696" rIns="234696" bIns="234696" numCol="1" spcCol="1270" anchor="ctr" anchorCtr="0">
          <a:noAutofit/>
        </a:bodyPr>
        <a:lstStyle/>
        <a:p>
          <a:pPr marL="0" lvl="0" indent="0" algn="ctr" defTabSz="1466850">
            <a:lnSpc>
              <a:spcPct val="90000"/>
            </a:lnSpc>
            <a:spcBef>
              <a:spcPct val="0"/>
            </a:spcBef>
            <a:spcAft>
              <a:spcPct val="35000"/>
            </a:spcAft>
            <a:buNone/>
          </a:pPr>
          <a:r>
            <a:rPr lang="en-GB" sz="3300" kern="1200" dirty="0"/>
            <a:t>Did your exercise behaviour change at all during (and now ‘post’) the Covid-19 pandemic?</a:t>
          </a:r>
          <a:endParaRPr lang="en-US" sz="3300" kern="1200" dirty="0"/>
        </a:p>
      </dsp:txBody>
      <dsp:txXfrm rot="10800000">
        <a:off x="0" y="2090"/>
        <a:ext cx="5913437" cy="183506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4B8D2-9952-4F56-B794-27829E52B7AF}">
      <dsp:nvSpPr>
        <dsp:cNvPr id="0" name=""/>
        <dsp:cNvSpPr/>
      </dsp:nvSpPr>
      <dsp:spPr>
        <a:xfrm>
          <a:off x="820919" y="385217"/>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AF62F1-21C3-410D-9C76-0973D0B66EC6}">
      <dsp:nvSpPr>
        <dsp:cNvPr id="0" name=""/>
        <dsp:cNvSpPr/>
      </dsp:nvSpPr>
      <dsp:spPr>
        <a:xfrm>
          <a:off x="325919" y="1597270"/>
          <a:ext cx="1800000" cy="146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To date, more than 130 authors from across the world have provided COVID- 19-related commentary on these concerns. </a:t>
          </a:r>
          <a:endParaRPr lang="en-US" sz="1100" kern="1200"/>
        </a:p>
      </dsp:txBody>
      <dsp:txXfrm>
        <a:off x="325919" y="1597270"/>
        <a:ext cx="1800000" cy="1468125"/>
      </dsp:txXfrm>
    </dsp:sp>
    <dsp:sp modelId="{BA35857A-D27E-4FBD-95EA-943B1F62AD6E}">
      <dsp:nvSpPr>
        <dsp:cNvPr id="0" name=""/>
        <dsp:cNvSpPr/>
      </dsp:nvSpPr>
      <dsp:spPr>
        <a:xfrm>
          <a:off x="2935919" y="385217"/>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1B0ABB-3D9B-4432-B3C3-12ADB4DD4740}">
      <dsp:nvSpPr>
        <dsp:cNvPr id="0" name=""/>
        <dsp:cNvSpPr/>
      </dsp:nvSpPr>
      <dsp:spPr>
        <a:xfrm>
          <a:off x="2440919" y="1597270"/>
          <a:ext cx="1800000" cy="146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Many experts (Arena &amp; Lavie, 2020) have emphasised the importance of increasing healthy living behaviours and others (Hall et al., 2020) have indicated that we are now simultaneously fighting not one but two pandemics (ie, COVID-19, physical inactivity).</a:t>
          </a:r>
          <a:endParaRPr lang="en-US" sz="1100" kern="1200"/>
        </a:p>
      </dsp:txBody>
      <dsp:txXfrm>
        <a:off x="2440919" y="1597270"/>
        <a:ext cx="1800000" cy="1468125"/>
      </dsp:txXfrm>
    </dsp:sp>
    <dsp:sp modelId="{0EDA3353-BBAF-4617-9816-0B1AE5AC2D3D}">
      <dsp:nvSpPr>
        <dsp:cNvPr id="0" name=""/>
        <dsp:cNvSpPr/>
      </dsp:nvSpPr>
      <dsp:spPr>
        <a:xfrm>
          <a:off x="5050919" y="385217"/>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F2205F-1D47-4BC0-A864-2489F46373C3}">
      <dsp:nvSpPr>
        <dsp:cNvPr id="0" name=""/>
        <dsp:cNvSpPr/>
      </dsp:nvSpPr>
      <dsp:spPr>
        <a:xfrm>
          <a:off x="4555919" y="1597270"/>
          <a:ext cx="1800000" cy="146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Physical inactivity alone results in over 3 million deaths per year (Hall et al., 2020) and a global burden of US$50 billion (Lim et al., 2012)</a:t>
          </a:r>
          <a:endParaRPr lang="en-US" sz="1100" kern="1200"/>
        </a:p>
      </dsp:txBody>
      <dsp:txXfrm>
        <a:off x="4555919" y="1597270"/>
        <a:ext cx="1800000" cy="1468125"/>
      </dsp:txXfrm>
    </dsp:sp>
    <dsp:sp modelId="{6B5A2976-E223-4731-ADC3-337CF962FBD2}">
      <dsp:nvSpPr>
        <dsp:cNvPr id="0" name=""/>
        <dsp:cNvSpPr/>
      </dsp:nvSpPr>
      <dsp:spPr>
        <a:xfrm>
          <a:off x="7165919" y="385217"/>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C11CEB-E338-4F21-B9C4-66C08C76E54E}">
      <dsp:nvSpPr>
        <dsp:cNvPr id="0" name=""/>
        <dsp:cNvSpPr/>
      </dsp:nvSpPr>
      <dsp:spPr>
        <a:xfrm>
          <a:off x="6670919" y="1597270"/>
          <a:ext cx="1800000" cy="146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Immediate action is required to facilitate physical activity during the COVID-19 pandemic because it is an effective form of medicine (Warburton &amp; Bredin, 2017) to promote good health, prevent disease and bolster immune function. </a:t>
          </a:r>
          <a:endParaRPr lang="en-US" sz="1100" kern="1200"/>
        </a:p>
      </dsp:txBody>
      <dsp:txXfrm>
        <a:off x="6670919" y="1597270"/>
        <a:ext cx="1800000" cy="1468125"/>
      </dsp:txXfrm>
    </dsp:sp>
    <dsp:sp modelId="{E5757B8C-163A-4892-A024-B378A7547A1E}">
      <dsp:nvSpPr>
        <dsp:cNvPr id="0" name=""/>
        <dsp:cNvSpPr/>
      </dsp:nvSpPr>
      <dsp:spPr>
        <a:xfrm>
          <a:off x="9280919" y="385217"/>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314AF4-B91A-4374-9597-A145F5A55C2D}">
      <dsp:nvSpPr>
        <dsp:cNvPr id="0" name=""/>
        <dsp:cNvSpPr/>
      </dsp:nvSpPr>
      <dsp:spPr>
        <a:xfrm>
          <a:off x="8785919" y="1597270"/>
          <a:ext cx="1800000" cy="146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Accordingly, widespread messaging to keep adults physically active is of paramount importance.</a:t>
          </a:r>
          <a:endParaRPr lang="en-US" sz="1100" kern="1200"/>
        </a:p>
      </dsp:txBody>
      <dsp:txXfrm>
        <a:off x="8785919" y="1597270"/>
        <a:ext cx="1800000" cy="14681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70C37E-FDE2-4C4C-9550-F9B33B48A10F}">
      <dsp:nvSpPr>
        <dsp:cNvPr id="0" name=""/>
        <dsp:cNvSpPr/>
      </dsp:nvSpPr>
      <dsp:spPr>
        <a:xfrm>
          <a:off x="0" y="566"/>
          <a:ext cx="5913437" cy="132455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3B800F-D0FE-4180-A310-DB1416E106B1}">
      <dsp:nvSpPr>
        <dsp:cNvPr id="0" name=""/>
        <dsp:cNvSpPr/>
      </dsp:nvSpPr>
      <dsp:spPr>
        <a:xfrm>
          <a:off x="400679" y="298591"/>
          <a:ext cx="728507" cy="72850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2AB370E-A42C-4188-84B9-055D85189768}">
      <dsp:nvSpPr>
        <dsp:cNvPr id="0" name=""/>
        <dsp:cNvSpPr/>
      </dsp:nvSpPr>
      <dsp:spPr>
        <a:xfrm>
          <a:off x="1529865" y="566"/>
          <a:ext cx="4383571" cy="1324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182" tIns="140182" rIns="140182" bIns="140182" numCol="1" spcCol="1270" anchor="ctr" anchorCtr="0">
          <a:noAutofit/>
        </a:bodyPr>
        <a:lstStyle/>
        <a:p>
          <a:pPr marL="0" lvl="0" indent="0" algn="l" defTabSz="666750">
            <a:lnSpc>
              <a:spcPct val="90000"/>
            </a:lnSpc>
            <a:spcBef>
              <a:spcPct val="0"/>
            </a:spcBef>
            <a:spcAft>
              <a:spcPct val="35000"/>
            </a:spcAft>
            <a:buNone/>
          </a:pPr>
          <a:r>
            <a:rPr lang="en-GB" sz="1500" kern="1200"/>
            <a:t>Several organisations including the WHO,  American Heart Association and  American College of Sports Medicine have offered initial suggestions and resources for engaging in physical activity during the COVID-19 pandemic. </a:t>
          </a:r>
          <a:endParaRPr lang="en-US" sz="1500" kern="1200"/>
        </a:p>
      </dsp:txBody>
      <dsp:txXfrm>
        <a:off x="1529865" y="566"/>
        <a:ext cx="4383571" cy="1324558"/>
      </dsp:txXfrm>
    </dsp:sp>
    <dsp:sp modelId="{EB966ADB-EF4D-42E7-BD93-C768C1A264BB}">
      <dsp:nvSpPr>
        <dsp:cNvPr id="0" name=""/>
        <dsp:cNvSpPr/>
      </dsp:nvSpPr>
      <dsp:spPr>
        <a:xfrm>
          <a:off x="0" y="1656264"/>
          <a:ext cx="5913437" cy="132455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14A972-11A2-46CE-BD32-64435BDAAF8B}">
      <dsp:nvSpPr>
        <dsp:cNvPr id="0" name=""/>
        <dsp:cNvSpPr/>
      </dsp:nvSpPr>
      <dsp:spPr>
        <a:xfrm>
          <a:off x="400679" y="1954290"/>
          <a:ext cx="728507" cy="72850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1FA4182-8085-4E8E-8077-43C870E1AB19}">
      <dsp:nvSpPr>
        <dsp:cNvPr id="0" name=""/>
        <dsp:cNvSpPr/>
      </dsp:nvSpPr>
      <dsp:spPr>
        <a:xfrm>
          <a:off x="1529865" y="1656264"/>
          <a:ext cx="4383571" cy="1324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182" tIns="140182" rIns="140182" bIns="140182" numCol="1" spcCol="1270" anchor="ctr" anchorCtr="0">
          <a:noAutofit/>
        </a:bodyPr>
        <a:lstStyle/>
        <a:p>
          <a:pPr marL="0" lvl="0" indent="0" algn="l" defTabSz="666750">
            <a:lnSpc>
              <a:spcPct val="90000"/>
            </a:lnSpc>
            <a:spcBef>
              <a:spcPct val="0"/>
            </a:spcBef>
            <a:spcAft>
              <a:spcPct val="35000"/>
            </a:spcAft>
            <a:buNone/>
          </a:pPr>
          <a:r>
            <a:rPr lang="en-GB" sz="1500" kern="1200"/>
            <a:t>Expanding on these resources, Wedig et al. (2021) provided an infographic which aims to present a comprehensive illustration for promoting daily physical activity to the lay audience during the COVID-19 pandemic</a:t>
          </a:r>
          <a:endParaRPr lang="en-US" sz="1500" kern="1200"/>
        </a:p>
      </dsp:txBody>
      <dsp:txXfrm>
        <a:off x="1529865" y="1656264"/>
        <a:ext cx="4383571" cy="1324558"/>
      </dsp:txXfrm>
    </dsp:sp>
    <dsp:sp modelId="{DC495431-C1D4-4BDB-A7C0-213B1DF7DAE0}">
      <dsp:nvSpPr>
        <dsp:cNvPr id="0" name=""/>
        <dsp:cNvSpPr/>
      </dsp:nvSpPr>
      <dsp:spPr>
        <a:xfrm>
          <a:off x="0" y="3311963"/>
          <a:ext cx="5913437" cy="132455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454F28-16FF-4FFD-8E1B-5431FBB57CD2}">
      <dsp:nvSpPr>
        <dsp:cNvPr id="0" name=""/>
        <dsp:cNvSpPr/>
      </dsp:nvSpPr>
      <dsp:spPr>
        <a:xfrm>
          <a:off x="400679" y="3609988"/>
          <a:ext cx="728507" cy="72850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C2A005-2397-471C-8DBE-6BD84FA902B4}">
      <dsp:nvSpPr>
        <dsp:cNvPr id="0" name=""/>
        <dsp:cNvSpPr/>
      </dsp:nvSpPr>
      <dsp:spPr>
        <a:xfrm>
          <a:off x="1529865" y="3311963"/>
          <a:ext cx="4383571" cy="1324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182" tIns="140182" rIns="140182" bIns="140182" numCol="1" spcCol="1270" anchor="ctr" anchorCtr="0">
          <a:noAutofit/>
        </a:bodyPr>
        <a:lstStyle/>
        <a:p>
          <a:pPr marL="0" lvl="0" indent="0" algn="l" defTabSz="666750">
            <a:lnSpc>
              <a:spcPct val="90000"/>
            </a:lnSpc>
            <a:spcBef>
              <a:spcPct val="0"/>
            </a:spcBef>
            <a:spcAft>
              <a:spcPct val="35000"/>
            </a:spcAft>
            <a:buNone/>
          </a:pPr>
          <a:r>
            <a:rPr lang="en-GB" sz="1500" kern="1200"/>
            <a:t>As illustrated, adults are spending more time at home, moving less and sitting more. Physical activity provides numerous health benefits, some of which may even help directly combat the effects of COVID-19.</a:t>
          </a:r>
          <a:endParaRPr lang="en-US" sz="1500" kern="1200"/>
        </a:p>
      </dsp:txBody>
      <dsp:txXfrm>
        <a:off x="1529865" y="3311963"/>
        <a:ext cx="4383571" cy="132455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A87EAD-F039-46A4-BECC-CD8DEAE63743}">
      <dsp:nvSpPr>
        <dsp:cNvPr id="0" name=""/>
        <dsp:cNvSpPr/>
      </dsp:nvSpPr>
      <dsp:spPr>
        <a:xfrm>
          <a:off x="0" y="1924"/>
          <a:ext cx="5913437" cy="97541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0FD3EC-97E1-4E12-8165-8C87EEB48798}">
      <dsp:nvSpPr>
        <dsp:cNvPr id="0" name=""/>
        <dsp:cNvSpPr/>
      </dsp:nvSpPr>
      <dsp:spPr>
        <a:xfrm>
          <a:off x="295064" y="221393"/>
          <a:ext cx="536480" cy="53648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89F6DD0-EF95-42FA-9E42-5662EB71A25F}">
      <dsp:nvSpPr>
        <dsp:cNvPr id="0" name=""/>
        <dsp:cNvSpPr/>
      </dsp:nvSpPr>
      <dsp:spPr>
        <a:xfrm>
          <a:off x="1126608" y="1924"/>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622300">
            <a:lnSpc>
              <a:spcPct val="90000"/>
            </a:lnSpc>
            <a:spcBef>
              <a:spcPct val="0"/>
            </a:spcBef>
            <a:spcAft>
              <a:spcPct val="35000"/>
            </a:spcAft>
            <a:buNone/>
          </a:pPr>
          <a:r>
            <a:rPr lang="en-GB" sz="1400" kern="1200"/>
            <a:t>Aimed to determine what it is about the pandemic that is making people less active. What were the most pertinent motivators reported by those continuing to meet daily PA targets?</a:t>
          </a:r>
          <a:endParaRPr lang="en-US" sz="1400" kern="1200"/>
        </a:p>
      </dsp:txBody>
      <dsp:txXfrm>
        <a:off x="1126608" y="1924"/>
        <a:ext cx="4786828" cy="975418"/>
      </dsp:txXfrm>
    </dsp:sp>
    <dsp:sp modelId="{92CE4F09-D63F-4A5B-8960-0A9AFEE94CBF}">
      <dsp:nvSpPr>
        <dsp:cNvPr id="0" name=""/>
        <dsp:cNvSpPr/>
      </dsp:nvSpPr>
      <dsp:spPr>
        <a:xfrm>
          <a:off x="0" y="1221197"/>
          <a:ext cx="5913437" cy="97541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789FEB-B166-4BDF-B49C-C42EFC0C8E64}">
      <dsp:nvSpPr>
        <dsp:cNvPr id="0" name=""/>
        <dsp:cNvSpPr/>
      </dsp:nvSpPr>
      <dsp:spPr>
        <a:xfrm>
          <a:off x="295064" y="1440667"/>
          <a:ext cx="536480" cy="53648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BDE9EA8-955B-4C43-B75E-F41D99CDBDF8}">
      <dsp:nvSpPr>
        <dsp:cNvPr id="0" name=""/>
        <dsp:cNvSpPr/>
      </dsp:nvSpPr>
      <dsp:spPr>
        <a:xfrm>
          <a:off x="1126608" y="1221197"/>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622300">
            <a:lnSpc>
              <a:spcPct val="90000"/>
            </a:lnSpc>
            <a:spcBef>
              <a:spcPct val="0"/>
            </a:spcBef>
            <a:spcAft>
              <a:spcPct val="35000"/>
            </a:spcAft>
            <a:buNone/>
          </a:pPr>
          <a:r>
            <a:rPr lang="en-GB" sz="1400" kern="1200"/>
            <a:t>They examined shifts in people’s perceived barriers and motivators to being physically active during the pandemic. </a:t>
          </a:r>
          <a:endParaRPr lang="en-US" sz="1400" kern="1200"/>
        </a:p>
      </dsp:txBody>
      <dsp:txXfrm>
        <a:off x="1126608" y="1221197"/>
        <a:ext cx="4786828" cy="975418"/>
      </dsp:txXfrm>
    </dsp:sp>
    <dsp:sp modelId="{5256DF37-7F9A-42AE-B503-4CC0B601CEA9}">
      <dsp:nvSpPr>
        <dsp:cNvPr id="0" name=""/>
        <dsp:cNvSpPr/>
      </dsp:nvSpPr>
      <dsp:spPr>
        <a:xfrm>
          <a:off x="0" y="2440471"/>
          <a:ext cx="5913437" cy="97541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74746B-2764-43D6-9AB8-C008EEE1492C}">
      <dsp:nvSpPr>
        <dsp:cNvPr id="0" name=""/>
        <dsp:cNvSpPr/>
      </dsp:nvSpPr>
      <dsp:spPr>
        <a:xfrm>
          <a:off x="295064" y="2659940"/>
          <a:ext cx="536480" cy="53648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2EB8579-671F-4304-9B76-23D60FACC550}">
      <dsp:nvSpPr>
        <dsp:cNvPr id="0" name=""/>
        <dsp:cNvSpPr/>
      </dsp:nvSpPr>
      <dsp:spPr>
        <a:xfrm>
          <a:off x="1126608" y="2440471"/>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622300">
            <a:lnSpc>
              <a:spcPct val="90000"/>
            </a:lnSpc>
            <a:spcBef>
              <a:spcPct val="0"/>
            </a:spcBef>
            <a:spcAft>
              <a:spcPct val="35000"/>
            </a:spcAft>
            <a:buNone/>
          </a:pPr>
          <a:r>
            <a:rPr lang="en-GB" sz="1400" kern="1200"/>
            <a:t>Using an online survey, the present study gathered information from 1669 respondents pertaining to their physical activity, sedentary behaviour and mental health before and during the initial lockdown of COVID-19. </a:t>
          </a:r>
          <a:endParaRPr lang="en-US" sz="1400" kern="1200"/>
        </a:p>
      </dsp:txBody>
      <dsp:txXfrm>
        <a:off x="1126608" y="2440471"/>
        <a:ext cx="4786828" cy="975418"/>
      </dsp:txXfrm>
    </dsp:sp>
    <dsp:sp modelId="{0B5B6959-8D19-422E-921E-4CBF3E575A63}">
      <dsp:nvSpPr>
        <dsp:cNvPr id="0" name=""/>
        <dsp:cNvSpPr/>
      </dsp:nvSpPr>
      <dsp:spPr>
        <a:xfrm>
          <a:off x="0" y="3659744"/>
          <a:ext cx="5913437" cy="97541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F2816A-165A-4558-81F1-390DA4921FBB}">
      <dsp:nvSpPr>
        <dsp:cNvPr id="0" name=""/>
        <dsp:cNvSpPr/>
      </dsp:nvSpPr>
      <dsp:spPr>
        <a:xfrm>
          <a:off x="295064" y="3879213"/>
          <a:ext cx="536480" cy="53648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CF3450C-E391-4124-8B98-9AC479D692D7}">
      <dsp:nvSpPr>
        <dsp:cNvPr id="0" name=""/>
        <dsp:cNvSpPr/>
      </dsp:nvSpPr>
      <dsp:spPr>
        <a:xfrm>
          <a:off x="1126608" y="3659744"/>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622300">
            <a:lnSpc>
              <a:spcPct val="90000"/>
            </a:lnSpc>
            <a:spcBef>
              <a:spcPct val="0"/>
            </a:spcBef>
            <a:spcAft>
              <a:spcPct val="35000"/>
            </a:spcAft>
            <a:buNone/>
          </a:pPr>
          <a:r>
            <a:rPr lang="en-GB" sz="1400" kern="1200"/>
            <a:t>Results from this survey not only describe changes in barriers and motivators to PA, but provide concrete factors practitioners can explore with clients in an effort to promote PA behaviour during a global pandemic.</a:t>
          </a:r>
          <a:endParaRPr lang="en-US" sz="1400" kern="1200"/>
        </a:p>
      </dsp:txBody>
      <dsp:txXfrm>
        <a:off x="1126608" y="3659744"/>
        <a:ext cx="4786828" cy="97541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2A327D-25FF-9444-A276-B868B624659B}">
      <dsp:nvSpPr>
        <dsp:cNvPr id="0" name=""/>
        <dsp:cNvSpPr/>
      </dsp:nvSpPr>
      <dsp:spPr>
        <a:xfrm>
          <a:off x="0" y="0"/>
          <a:ext cx="7683500" cy="819109"/>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The sample consisted mainly of young (18–29), highly educated (Bachelor’s degree or higher), female-identifying Canadian inhabitants which may limit the generalisation of the results. </a:t>
          </a:r>
          <a:endParaRPr lang="en-US" sz="1600" kern="1200"/>
        </a:p>
      </dsp:txBody>
      <dsp:txXfrm>
        <a:off x="23991" y="23991"/>
        <a:ext cx="6730401" cy="771127"/>
      </dsp:txXfrm>
    </dsp:sp>
    <dsp:sp modelId="{C8BA1D69-F44B-F049-A9EB-726477B162A6}">
      <dsp:nvSpPr>
        <dsp:cNvPr id="0" name=""/>
        <dsp:cNvSpPr/>
      </dsp:nvSpPr>
      <dsp:spPr>
        <a:xfrm>
          <a:off x="643493" y="968039"/>
          <a:ext cx="7683500" cy="819109"/>
        </a:xfrm>
        <a:prstGeom prst="roundRect">
          <a:avLst>
            <a:gd name="adj" fmla="val 10000"/>
          </a:avLst>
        </a:prstGeom>
        <a:solidFill>
          <a:schemeClr val="accent5">
            <a:hueOff val="-561544"/>
            <a:satOff val="-2648"/>
            <a:lumOff val="65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On average, respondents were meeting the physical activity recommendations, which is not representative of the population at large. </a:t>
          </a:r>
          <a:endParaRPr lang="en-US" sz="1600" kern="1200" dirty="0"/>
        </a:p>
      </dsp:txBody>
      <dsp:txXfrm>
        <a:off x="667484" y="992030"/>
        <a:ext cx="6459603" cy="771127"/>
      </dsp:txXfrm>
    </dsp:sp>
    <dsp:sp modelId="{B864824D-9222-AF41-8310-0F04A76D0D23}">
      <dsp:nvSpPr>
        <dsp:cNvPr id="0" name=""/>
        <dsp:cNvSpPr/>
      </dsp:nvSpPr>
      <dsp:spPr>
        <a:xfrm>
          <a:off x="1277381" y="1936078"/>
          <a:ext cx="7683500" cy="819109"/>
        </a:xfrm>
        <a:prstGeom prst="roundRect">
          <a:avLst>
            <a:gd name="adj" fmla="val 10000"/>
          </a:avLst>
        </a:prstGeom>
        <a:solidFill>
          <a:schemeClr val="accent5">
            <a:hueOff val="-1123087"/>
            <a:satOff val="-5296"/>
            <a:lumOff val="130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During stressful times, like the COVID-19 pandemic, people are especially motivated to be physically active for their mental health but may be too anxious or depressed to partake. </a:t>
          </a:r>
          <a:endParaRPr lang="en-US" sz="1600" kern="1200"/>
        </a:p>
      </dsp:txBody>
      <dsp:txXfrm>
        <a:off x="1301372" y="1960069"/>
        <a:ext cx="6469207" cy="771127"/>
      </dsp:txXfrm>
    </dsp:sp>
    <dsp:sp modelId="{0CEFCBC2-BEE5-8340-BD90-122E5F9603E9}">
      <dsp:nvSpPr>
        <dsp:cNvPr id="0" name=""/>
        <dsp:cNvSpPr/>
      </dsp:nvSpPr>
      <dsp:spPr>
        <a:xfrm>
          <a:off x="1920875" y="2904117"/>
          <a:ext cx="7683500" cy="819109"/>
        </a:xfrm>
        <a:prstGeom prst="roundRect">
          <a:avLst>
            <a:gd name="adj" fmla="val 10000"/>
          </a:avLst>
        </a:prstGeom>
        <a:solidFill>
          <a:schemeClr val="accent5">
            <a:hueOff val="-1684631"/>
            <a:satOff val="-7944"/>
            <a:lumOff val="196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The results point to the need for additional psychological support to help people maintain their physical activity levels during stressful times.</a:t>
          </a:r>
          <a:endParaRPr lang="en-US" sz="1600" kern="1200"/>
        </a:p>
      </dsp:txBody>
      <dsp:txXfrm>
        <a:off x="1944866" y="2928108"/>
        <a:ext cx="6459603" cy="771127"/>
      </dsp:txXfrm>
    </dsp:sp>
    <dsp:sp modelId="{52E94067-C4E9-4C4F-8D43-58CAAF0B41B8}">
      <dsp:nvSpPr>
        <dsp:cNvPr id="0" name=""/>
        <dsp:cNvSpPr/>
      </dsp:nvSpPr>
      <dsp:spPr>
        <a:xfrm>
          <a:off x="7151078" y="627363"/>
          <a:ext cx="532421" cy="532421"/>
        </a:xfrm>
        <a:prstGeom prst="downArrow">
          <a:avLst>
            <a:gd name="adj1" fmla="val 55000"/>
            <a:gd name="adj2" fmla="val 45000"/>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7270873" y="627363"/>
        <a:ext cx="292831" cy="400647"/>
      </dsp:txXfrm>
    </dsp:sp>
    <dsp:sp modelId="{E4FBC0C9-E644-3249-942B-2FBC744C51FC}">
      <dsp:nvSpPr>
        <dsp:cNvPr id="0" name=""/>
        <dsp:cNvSpPr/>
      </dsp:nvSpPr>
      <dsp:spPr>
        <a:xfrm>
          <a:off x="7794571" y="1595402"/>
          <a:ext cx="532421" cy="532421"/>
        </a:xfrm>
        <a:prstGeom prst="downArrow">
          <a:avLst>
            <a:gd name="adj1" fmla="val 55000"/>
            <a:gd name="adj2" fmla="val 45000"/>
          </a:avLst>
        </a:prstGeom>
        <a:solidFill>
          <a:schemeClr val="accent5">
            <a:tint val="40000"/>
            <a:alpha val="90000"/>
            <a:hueOff val="-887704"/>
            <a:satOff val="-2520"/>
            <a:lumOff val="76"/>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7914366" y="1595402"/>
        <a:ext cx="292831" cy="400647"/>
      </dsp:txXfrm>
    </dsp:sp>
    <dsp:sp modelId="{0376D399-4379-2749-B0F7-3A0D81F05543}">
      <dsp:nvSpPr>
        <dsp:cNvPr id="0" name=""/>
        <dsp:cNvSpPr/>
      </dsp:nvSpPr>
      <dsp:spPr>
        <a:xfrm>
          <a:off x="8428460" y="2563441"/>
          <a:ext cx="532421" cy="532421"/>
        </a:xfrm>
        <a:prstGeom prst="downArrow">
          <a:avLst>
            <a:gd name="adj1" fmla="val 55000"/>
            <a:gd name="adj2" fmla="val 45000"/>
          </a:avLst>
        </a:prstGeom>
        <a:solidFill>
          <a:schemeClr val="accent5">
            <a:tint val="40000"/>
            <a:alpha val="90000"/>
            <a:hueOff val="-1775408"/>
            <a:satOff val="-5040"/>
            <a:lumOff val="151"/>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8548255" y="2563441"/>
        <a:ext cx="292831" cy="4006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13">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6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1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6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6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6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7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9/9/26</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9/9/26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9/9/26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9/9/26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9/9/26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9/9/26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9/9/26</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9/9/26</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pmc.ncbi.nlm.nih.gov/articles/PMC10438214/"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assets.publishing.service.gov.uk/media/611cd4188fa8f53dcf15655e/PHE_Inequalities_in_physical_activity_August_update_Final.pdf" TargetMode="External"/><Relationship Id="rId2" Type="http://schemas.openxmlformats.org/officeDocument/2006/relationships/hyperlink" Target="https://bmjopen.bmj.com/content/15/8/e095260"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pmc.ncbi.nlm.nih.gov/articles/PMC10438214/" TargetMode="External"/><Relationship Id="rId2" Type="http://schemas.openxmlformats.org/officeDocument/2006/relationships/hyperlink" Target="https://bmjopen.bmj.com/content/15/8/e095260"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assets.publishing.service.gov.uk/media/611cd4188fa8f53dcf15655e/PHE_Inequalities_in_physical_activity_August_update_Final.pdf" TargetMode="External"/><Relationship Id="rId2" Type="http://schemas.openxmlformats.org/officeDocument/2006/relationships/hyperlink" Target="https://pmc.ncbi.nlm.nih.gov/articles/PMC7155318/"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academic.oup.com/eurpub/article/26/suppl_1/ckw174.255/2449430" TargetMode="External"/><Relationship Id="rId2" Type="http://schemas.openxmlformats.org/officeDocument/2006/relationships/hyperlink" Target="https://www.tandfonline.com/doi/full/10.1080/09581596.2024.2338182"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tandfonline.com/doi/full/10.1080/28324765.2024.2380500" TargetMode="External"/><Relationship Id="rId2" Type="http://schemas.openxmlformats.org/officeDocument/2006/relationships/hyperlink" Target="https://www.sciencedirect.com/science/article/pii/S1755296623000613"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tandfonline.com/doi/full/10.1080/09581596.2024.2338182" TargetMode="External"/><Relationship Id="rId2" Type="http://schemas.openxmlformats.org/officeDocument/2006/relationships/hyperlink" Target="https://pmc.ncbi.nlm.nih.gov/articles/PMC10438214/"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2" Type="http://schemas.openxmlformats.org/officeDocument/2006/relationships/hyperlink" Target="https://www.unicef.org/northmacedonia/stories/how-are-young-people-exercising-during-covid-19-pandemic"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4.xml.rels><?xml version="1.0" encoding="UTF-8" standalone="yes"?>
<Relationships xmlns="http://schemas.openxmlformats.org/package/2006/relationships"><Relationship Id="rId3" Type="http://schemas.openxmlformats.org/officeDocument/2006/relationships/hyperlink" Target="https://academic.oup.com/ageing/article/53/4/afae080/7655770" TargetMode="External"/><Relationship Id="rId2" Type="http://schemas.openxmlformats.org/officeDocument/2006/relationships/hyperlink" Target="https://pmc.ncbi.nlm.nih.gov/articles/PMC10438214/" TargetMode="External"/><Relationship Id="rId1" Type="http://schemas.openxmlformats.org/officeDocument/2006/relationships/slideLayout" Target="../slideLayouts/slideLayout2.xml"/><Relationship Id="rId6" Type="http://schemas.openxmlformats.org/officeDocument/2006/relationships/hyperlink" Target="https://academic.oup.com/eurpub/article/26/suppl_1/ckw174.255/2449430" TargetMode="External"/><Relationship Id="rId5" Type="http://schemas.openxmlformats.org/officeDocument/2006/relationships/hyperlink" Target="https://pmc.ncbi.nlm.nih.gov/articles/PMC7155318/" TargetMode="External"/><Relationship Id="rId4" Type="http://schemas.openxmlformats.org/officeDocument/2006/relationships/hyperlink" Target="https://www.tandfonline.com/doi/full/10.1080/09581596.2024.2338182"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Barriers and motives for exercise and Physical activity </a:t>
            </a:r>
          </a:p>
        </p:txBody>
      </p:sp>
      <p:sp>
        <p:nvSpPr>
          <p:cNvPr id="3" name="Subtitle 2"/>
          <p:cNvSpPr>
            <a:spLocks noGrp="1"/>
          </p:cNvSpPr>
          <p:nvPr>
            <p:ph type="subTitle" idx="1"/>
          </p:nvPr>
        </p:nvSpPr>
        <p:spPr/>
        <p:txBody>
          <a:bodyPr/>
          <a:lstStyle/>
          <a:p>
            <a:r>
              <a:rPr lang="en-GB" dirty="0"/>
              <a:t>Week 1 – 2026</a:t>
            </a:r>
          </a:p>
          <a:p>
            <a:r>
              <a:rPr lang="en-GB" dirty="0"/>
              <a:t>Dr Alison </a:t>
            </a:r>
            <a:r>
              <a:rPr lang="en-GB" dirty="0" err="1"/>
              <a:t>connaughton</a:t>
            </a:r>
            <a:endParaRPr lang="en-GB" dirty="0"/>
          </a:p>
        </p:txBody>
      </p:sp>
    </p:spTree>
    <p:extLst>
      <p:ext uri="{BB962C8B-B14F-4D97-AF65-F5344CB8AC3E}">
        <p14:creationId xmlns:p14="http://schemas.microsoft.com/office/powerpoint/2010/main" val="17271311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EA1F8-7698-8018-0DA2-01463920BCA0}"/>
              </a:ext>
            </a:extLst>
          </p:cNvPr>
          <p:cNvSpPr>
            <a:spLocks noGrp="1"/>
          </p:cNvSpPr>
          <p:nvPr>
            <p:ph type="title"/>
          </p:nvPr>
        </p:nvSpPr>
        <p:spPr/>
        <p:txBody>
          <a:bodyPr/>
          <a:lstStyle/>
          <a:p>
            <a:r>
              <a:rPr lang="en-US" dirty="0"/>
              <a:t>Learning outcomes:</a:t>
            </a:r>
          </a:p>
        </p:txBody>
      </p:sp>
      <p:sp>
        <p:nvSpPr>
          <p:cNvPr id="3" name="Content Placeholder 2">
            <a:extLst>
              <a:ext uri="{FF2B5EF4-FFF2-40B4-BE49-F238E27FC236}">
                <a16:creationId xmlns:a16="http://schemas.microsoft.com/office/drawing/2014/main" id="{D0A124F5-6738-49C6-FF9E-FFE804F02A98}"/>
              </a:ext>
            </a:extLst>
          </p:cNvPr>
          <p:cNvSpPr>
            <a:spLocks noGrp="1"/>
          </p:cNvSpPr>
          <p:nvPr>
            <p:ph idx="1"/>
          </p:nvPr>
        </p:nvSpPr>
        <p:spPr/>
        <p:txBody>
          <a:bodyPr>
            <a:normAutofit fontScale="85000" lnSpcReduction="20000"/>
          </a:bodyPr>
          <a:lstStyle/>
          <a:p>
            <a:pPr lvl="0"/>
            <a:r>
              <a:rPr lang="en-US" dirty="0"/>
              <a:t>Identify key barriers to physical activity in different populations</a:t>
            </a:r>
            <a:endParaRPr lang="en-GB" dirty="0"/>
          </a:p>
          <a:p>
            <a:pPr lvl="0"/>
            <a:r>
              <a:rPr lang="en-US" dirty="0"/>
              <a:t>Critically evaluate strategies for overcoming barriers</a:t>
            </a:r>
            <a:endParaRPr lang="en-GB" dirty="0"/>
          </a:p>
          <a:p>
            <a:pPr lvl="0"/>
            <a:r>
              <a:rPr lang="en-US" dirty="0"/>
              <a:t>Discuss implications for intervention in physical activity provision / sport science practice</a:t>
            </a:r>
            <a:endParaRPr lang="en-GB" dirty="0"/>
          </a:p>
          <a:p>
            <a:endParaRPr lang="en-US" dirty="0"/>
          </a:p>
          <a:p>
            <a:r>
              <a:rPr lang="en-US" b="1" dirty="0"/>
              <a:t>Resources: </a:t>
            </a:r>
          </a:p>
          <a:p>
            <a:r>
              <a:rPr lang="en-GB" dirty="0"/>
              <a:t>Factors that influence older adults’ participation in physical activity: a systematic review of qualitative studies. </a:t>
            </a:r>
            <a:r>
              <a:rPr lang="en-GB" dirty="0">
                <a:hlinkClick r:id="rId2"/>
              </a:rPr>
              <a:t>https://pmc.ncbi.nlm.nih.gov/articles/PMC10438214/</a:t>
            </a:r>
            <a:endParaRPr lang="en-GB" dirty="0"/>
          </a:p>
          <a:p>
            <a:r>
              <a:rPr lang="en-GB" dirty="0"/>
              <a:t>Self-reported physical activity and sedentary behaviour amongst UK university students: a cross-sectional case study. </a:t>
            </a:r>
            <a:r>
              <a:rPr lang="en-GB" dirty="0">
                <a:hlinkClick r:id="rId2"/>
              </a:rPr>
              <a:t>https://pmc.ncbi.nlm.nih.gov/articles/PMC10438214/</a:t>
            </a:r>
            <a:br>
              <a:rPr lang="en-GB" dirty="0"/>
            </a:br>
            <a:endParaRPr lang="en-US" dirty="0"/>
          </a:p>
        </p:txBody>
      </p:sp>
    </p:spTree>
    <p:extLst>
      <p:ext uri="{BB962C8B-B14F-4D97-AF65-F5344CB8AC3E}">
        <p14:creationId xmlns:p14="http://schemas.microsoft.com/office/powerpoint/2010/main" val="2849326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DF4D4-C869-8B57-6EB3-49E1B15B3ED3}"/>
              </a:ext>
            </a:extLst>
          </p:cNvPr>
          <p:cNvSpPr>
            <a:spLocks noGrp="1"/>
          </p:cNvSpPr>
          <p:nvPr>
            <p:ph type="title"/>
          </p:nvPr>
        </p:nvSpPr>
        <p:spPr/>
        <p:txBody>
          <a:bodyPr/>
          <a:lstStyle/>
          <a:p>
            <a:r>
              <a:rPr lang="en-US" b="1" dirty="0"/>
              <a:t>Why Physical Activity Matters</a:t>
            </a:r>
            <a:br>
              <a:rPr lang="en-GB" dirty="0"/>
            </a:br>
            <a:endParaRPr lang="en-US" dirty="0"/>
          </a:p>
        </p:txBody>
      </p:sp>
      <p:sp>
        <p:nvSpPr>
          <p:cNvPr id="3" name="Content Placeholder 2">
            <a:extLst>
              <a:ext uri="{FF2B5EF4-FFF2-40B4-BE49-F238E27FC236}">
                <a16:creationId xmlns:a16="http://schemas.microsoft.com/office/drawing/2014/main" id="{33BFE485-C852-9503-4800-F14990C06333}"/>
              </a:ext>
            </a:extLst>
          </p:cNvPr>
          <p:cNvSpPr>
            <a:spLocks noGrp="1"/>
          </p:cNvSpPr>
          <p:nvPr>
            <p:ph idx="1"/>
          </p:nvPr>
        </p:nvSpPr>
        <p:spPr/>
        <p:txBody>
          <a:bodyPr/>
          <a:lstStyle/>
          <a:p>
            <a:pPr lvl="0"/>
            <a:r>
              <a:rPr lang="en-US" sz="3200" dirty="0"/>
              <a:t>Health, wellbeing, and social benefits</a:t>
            </a:r>
          </a:p>
          <a:p>
            <a:pPr lvl="0"/>
            <a:endParaRPr lang="en-US" sz="3200" baseline="30000" dirty="0"/>
          </a:p>
          <a:p>
            <a:pPr lvl="0"/>
            <a:r>
              <a:rPr lang="en-US" sz="3200" baseline="30000" dirty="0"/>
              <a:t>List…</a:t>
            </a:r>
          </a:p>
          <a:p>
            <a:pPr lvl="0"/>
            <a:endParaRPr lang="en-US" baseline="30000" dirty="0"/>
          </a:p>
          <a:p>
            <a:pPr lvl="0"/>
            <a:endParaRPr lang="en-GB" dirty="0"/>
          </a:p>
          <a:p>
            <a:pPr marL="0" indent="0">
              <a:buNone/>
            </a:pPr>
            <a:endParaRPr lang="en-US" dirty="0"/>
          </a:p>
        </p:txBody>
      </p:sp>
    </p:spTree>
    <p:extLst>
      <p:ext uri="{BB962C8B-B14F-4D97-AF65-F5344CB8AC3E}">
        <p14:creationId xmlns:p14="http://schemas.microsoft.com/office/powerpoint/2010/main" val="4030418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962B7-8DED-6148-5F1D-3BA31A145F39}"/>
              </a:ext>
            </a:extLst>
          </p:cNvPr>
          <p:cNvSpPr>
            <a:spLocks noGrp="1"/>
          </p:cNvSpPr>
          <p:nvPr>
            <p:ph type="title"/>
          </p:nvPr>
        </p:nvSpPr>
        <p:spPr/>
        <p:txBody>
          <a:bodyPr>
            <a:normAutofit fontScale="90000"/>
          </a:bodyPr>
          <a:lstStyle/>
          <a:p>
            <a:r>
              <a:rPr lang="en-US" b="1" dirty="0"/>
              <a:t>Populations at Risk of a lack of PA / Exercise?</a:t>
            </a:r>
            <a:br>
              <a:rPr lang="en-GB" dirty="0"/>
            </a:br>
            <a:endParaRPr lang="en-US" dirty="0"/>
          </a:p>
        </p:txBody>
      </p:sp>
      <p:sp>
        <p:nvSpPr>
          <p:cNvPr id="3" name="Content Placeholder 2">
            <a:extLst>
              <a:ext uri="{FF2B5EF4-FFF2-40B4-BE49-F238E27FC236}">
                <a16:creationId xmlns:a16="http://schemas.microsoft.com/office/drawing/2014/main" id="{194386A5-F61A-C925-3493-5EC188EFB631}"/>
              </a:ext>
            </a:extLst>
          </p:cNvPr>
          <p:cNvSpPr>
            <a:spLocks noGrp="1"/>
          </p:cNvSpPr>
          <p:nvPr>
            <p:ph idx="1"/>
          </p:nvPr>
        </p:nvSpPr>
        <p:spPr/>
        <p:txBody>
          <a:bodyPr>
            <a:normAutofit fontScale="85000" lnSpcReduction="20000"/>
          </a:bodyPr>
          <a:lstStyle/>
          <a:p>
            <a:pPr lvl="0"/>
            <a:r>
              <a:rPr lang="en-US" dirty="0"/>
              <a:t>Elderly adults</a:t>
            </a:r>
            <a:endParaRPr lang="en-GB" dirty="0"/>
          </a:p>
          <a:p>
            <a:pPr lvl="0"/>
            <a:r>
              <a:rPr lang="en-US" dirty="0"/>
              <a:t>University students</a:t>
            </a:r>
            <a:endParaRPr lang="en-GB" dirty="0"/>
          </a:p>
          <a:p>
            <a:r>
              <a:rPr lang="en-US" dirty="0"/>
              <a:t>Other groups?</a:t>
            </a:r>
          </a:p>
          <a:p>
            <a:endParaRPr lang="en-US" dirty="0"/>
          </a:p>
          <a:p>
            <a:r>
              <a:rPr lang="en-US" b="1" dirty="0"/>
              <a:t>Resources:</a:t>
            </a:r>
          </a:p>
          <a:p>
            <a:r>
              <a:rPr lang="en-GB" dirty="0"/>
              <a:t>Barriers to and facilitators of physical activity among community-dwelling older adults: a systematic review. </a:t>
            </a:r>
            <a:r>
              <a:rPr lang="en-GB" dirty="0">
                <a:hlinkClick r:id="rId2"/>
              </a:rPr>
              <a:t>https://bmjopen.bmj.com/content/15/8/e095260</a:t>
            </a:r>
            <a:endParaRPr lang="en-GB" dirty="0"/>
          </a:p>
          <a:p>
            <a:r>
              <a:rPr lang="en-GB" dirty="0"/>
              <a:t>Understanding and addressing inequalities in physical activity. </a:t>
            </a:r>
            <a:r>
              <a:rPr lang="en-GB" dirty="0">
                <a:hlinkClick r:id="rId3"/>
              </a:rPr>
              <a:t>https://assets.publishing.service.gov.uk/media/611cd4188fa8f53dcf15655e/PHE_Inequalities_in_physical_activity_August_update_Final.pdf</a:t>
            </a:r>
            <a:endParaRPr lang="en-GB" dirty="0"/>
          </a:p>
          <a:p>
            <a:endParaRPr lang="en-GB" dirty="0"/>
          </a:p>
          <a:p>
            <a:endParaRPr lang="en-US" dirty="0"/>
          </a:p>
        </p:txBody>
      </p:sp>
    </p:spTree>
    <p:extLst>
      <p:ext uri="{BB962C8B-B14F-4D97-AF65-F5344CB8AC3E}">
        <p14:creationId xmlns:p14="http://schemas.microsoft.com/office/powerpoint/2010/main" val="14607819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FB79F-8F28-619F-E429-7A093025CFFB}"/>
              </a:ext>
            </a:extLst>
          </p:cNvPr>
          <p:cNvSpPr>
            <a:spLocks noGrp="1"/>
          </p:cNvSpPr>
          <p:nvPr>
            <p:ph type="title"/>
          </p:nvPr>
        </p:nvSpPr>
        <p:spPr/>
        <p:txBody>
          <a:bodyPr/>
          <a:lstStyle/>
          <a:p>
            <a:r>
              <a:rPr lang="en-US" b="1" dirty="0"/>
              <a:t>Overview of Barriers</a:t>
            </a:r>
            <a:r>
              <a:rPr lang="en-GB" dirty="0"/>
              <a:t> </a:t>
            </a:r>
            <a:endParaRPr lang="en-US" dirty="0"/>
          </a:p>
        </p:txBody>
      </p:sp>
      <p:sp>
        <p:nvSpPr>
          <p:cNvPr id="3" name="Content Placeholder 2">
            <a:extLst>
              <a:ext uri="{FF2B5EF4-FFF2-40B4-BE49-F238E27FC236}">
                <a16:creationId xmlns:a16="http://schemas.microsoft.com/office/drawing/2014/main" id="{1155C0E1-198F-9CB8-3A81-2DAEB67355F3}"/>
              </a:ext>
            </a:extLst>
          </p:cNvPr>
          <p:cNvSpPr>
            <a:spLocks noGrp="1"/>
          </p:cNvSpPr>
          <p:nvPr>
            <p:ph idx="1"/>
          </p:nvPr>
        </p:nvSpPr>
        <p:spPr/>
        <p:txBody>
          <a:bodyPr/>
          <a:lstStyle/>
          <a:p>
            <a:pPr lvl="0"/>
            <a:r>
              <a:rPr lang="en-US" dirty="0"/>
              <a:t>Intrapersonal (motivation, illness, pain)</a:t>
            </a:r>
          </a:p>
          <a:p>
            <a:pPr marL="0" lvl="0" indent="0">
              <a:buNone/>
            </a:pPr>
            <a:endParaRPr lang="en-GB" dirty="0"/>
          </a:p>
          <a:p>
            <a:pPr lvl="0"/>
            <a:r>
              <a:rPr lang="en-US" dirty="0"/>
              <a:t>Interpersonal (social support, peer influence)</a:t>
            </a:r>
          </a:p>
          <a:p>
            <a:pPr marL="0" lvl="0" indent="0">
              <a:buNone/>
            </a:pPr>
            <a:endParaRPr lang="en-GB" dirty="0"/>
          </a:p>
          <a:p>
            <a:pPr lvl="0"/>
            <a:r>
              <a:rPr lang="en-US" dirty="0"/>
              <a:t>Environmental (access, cost, safety concerns)</a:t>
            </a:r>
            <a:endParaRPr lang="en-GB" dirty="0"/>
          </a:p>
          <a:p>
            <a:endParaRPr lang="en-US" dirty="0"/>
          </a:p>
        </p:txBody>
      </p:sp>
    </p:spTree>
    <p:extLst>
      <p:ext uri="{BB962C8B-B14F-4D97-AF65-F5344CB8AC3E}">
        <p14:creationId xmlns:p14="http://schemas.microsoft.com/office/powerpoint/2010/main" val="1990543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0075745-2871-4EFE-AB1D-91ED13912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FCACB7-7D5D-3D93-900F-ABB49E992882}"/>
              </a:ext>
            </a:extLst>
          </p:cNvPr>
          <p:cNvSpPr>
            <a:spLocks noGrp="1"/>
          </p:cNvSpPr>
          <p:nvPr>
            <p:ph type="title"/>
          </p:nvPr>
        </p:nvSpPr>
        <p:spPr>
          <a:xfrm>
            <a:off x="7555992" y="967819"/>
            <a:ext cx="3673031" cy="4311140"/>
          </a:xfrm>
        </p:spPr>
        <p:txBody>
          <a:bodyPr>
            <a:normAutofit fontScale="90000"/>
          </a:bodyPr>
          <a:lstStyle/>
          <a:p>
            <a:r>
              <a:rPr lang="en-US" dirty="0">
                <a:solidFill>
                  <a:srgbClr val="000001"/>
                </a:solidFill>
              </a:rPr>
              <a:t>Example for a type 2 diabetes population…</a:t>
            </a:r>
            <a:br>
              <a:rPr lang="en-US" dirty="0">
                <a:solidFill>
                  <a:srgbClr val="000001"/>
                </a:solidFill>
              </a:rPr>
            </a:br>
            <a:br>
              <a:rPr lang="en-US" dirty="0">
                <a:solidFill>
                  <a:srgbClr val="000001"/>
                </a:solidFill>
              </a:rPr>
            </a:br>
            <a:r>
              <a:rPr lang="en-US" dirty="0">
                <a:solidFill>
                  <a:srgbClr val="000001"/>
                </a:solidFill>
              </a:rPr>
              <a:t>Systematic Narrative Review (18 studies from 185)</a:t>
            </a:r>
            <a:br>
              <a:rPr lang="en-US" dirty="0">
                <a:solidFill>
                  <a:srgbClr val="000001"/>
                </a:solidFill>
              </a:rPr>
            </a:br>
            <a:endParaRPr lang="en-US" dirty="0">
              <a:solidFill>
                <a:srgbClr val="000001"/>
              </a:solidFill>
            </a:endParaRPr>
          </a:p>
        </p:txBody>
      </p:sp>
      <p:grpSp>
        <p:nvGrpSpPr>
          <p:cNvPr id="11" name="Group 10">
            <a:extLst>
              <a:ext uri="{FF2B5EF4-FFF2-40B4-BE49-F238E27FC236}">
                <a16:creationId xmlns:a16="http://schemas.microsoft.com/office/drawing/2014/main" id="{F8B6FE07-47DE-47F7-9986-CC53D02A1A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2237" y="482171"/>
            <a:ext cx="6449100" cy="5149101"/>
            <a:chOff x="632237" y="482171"/>
            <a:chExt cx="6104331" cy="5149101"/>
          </a:xfrm>
        </p:grpSpPr>
        <p:sp>
          <p:nvSpPr>
            <p:cNvPr id="12" name="Rectangle 11">
              <a:extLst>
                <a:ext uri="{FF2B5EF4-FFF2-40B4-BE49-F238E27FC236}">
                  <a16:creationId xmlns:a16="http://schemas.microsoft.com/office/drawing/2014/main" id="{2AA43B76-48ED-448F-9C72-FBD176BAB3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237" y="482171"/>
              <a:ext cx="6104331"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26084B-1196-4F23-8CCF-F02F4D46E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5296" y="812507"/>
              <a:ext cx="5471355"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cxnSp>
        <p:nvCxnSpPr>
          <p:cNvPr id="15" name="Straight Connector 14">
            <a:extLst>
              <a:ext uri="{FF2B5EF4-FFF2-40B4-BE49-F238E27FC236}">
                <a16:creationId xmlns:a16="http://schemas.microsoft.com/office/drawing/2014/main" id="{FDE442CB-3821-45ED-8A24-25846C0B6AA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55991" y="807995"/>
            <a:ext cx="3182406"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7" name="Rectangle 16">
            <a:extLst>
              <a:ext uri="{FF2B5EF4-FFF2-40B4-BE49-F238E27FC236}">
                <a16:creationId xmlns:a16="http://schemas.microsoft.com/office/drawing/2014/main" id="{AB84E9C1-D82D-4069-AD26-92280768DA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9805" y="977965"/>
            <a:ext cx="5440719" cy="4135339"/>
          </a:xfrm>
          <a:prstGeom prst="rect">
            <a:avLst/>
          </a:prstGeom>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5886CB00-0B4D-464B-8ED8-6028A46899A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1" name="Straight Connector 20">
            <a:extLst>
              <a:ext uri="{FF2B5EF4-FFF2-40B4-BE49-F238E27FC236}">
                <a16:creationId xmlns:a16="http://schemas.microsoft.com/office/drawing/2014/main" id="{F47B8F6D-15DD-492D-9776-DF8BEF3ECA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4" name="Content Placeholder 3">
            <a:extLst>
              <a:ext uri="{FF2B5EF4-FFF2-40B4-BE49-F238E27FC236}">
                <a16:creationId xmlns:a16="http://schemas.microsoft.com/office/drawing/2014/main" id="{6012A503-280E-121A-083F-B39763EB2F4F}"/>
              </a:ext>
            </a:extLst>
          </p:cNvPr>
          <p:cNvGraphicFramePr>
            <a:graphicFrameLocks noGrp="1"/>
          </p:cNvGraphicFramePr>
          <p:nvPr>
            <p:ph idx="1"/>
            <p:extLst>
              <p:ext uri="{D42A27DB-BD31-4B8C-83A1-F6EECF244321}">
                <p14:modId xmlns:p14="http://schemas.microsoft.com/office/powerpoint/2010/main" val="1877545293"/>
              </p:ext>
            </p:extLst>
          </p:nvPr>
        </p:nvGraphicFramePr>
        <p:xfrm>
          <a:off x="1271587" y="1379000"/>
          <a:ext cx="5139050" cy="3357053"/>
        </p:xfrm>
        <a:graphic>
          <a:graphicData uri="http://schemas.openxmlformats.org/drawingml/2006/table">
            <a:tbl>
              <a:tblPr firstRow="1" firstCol="1" bandRow="1"/>
              <a:tblGrid>
                <a:gridCol w="5139050">
                  <a:extLst>
                    <a:ext uri="{9D8B030D-6E8A-4147-A177-3AD203B41FA5}">
                      <a16:colId xmlns:a16="http://schemas.microsoft.com/office/drawing/2014/main" val="3840738171"/>
                    </a:ext>
                  </a:extLst>
                </a:gridCol>
              </a:tblGrid>
              <a:tr h="426929">
                <a:tc>
                  <a:txBody>
                    <a:bodyPr/>
                    <a:lstStyle/>
                    <a:p>
                      <a:pPr algn="ctr" fontAlgn="b">
                        <a:buNone/>
                      </a:pPr>
                      <a:r>
                        <a:rPr lang="en-GB" sz="1200" b="1" i="0" u="none" strike="noStrike"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Intrapersonal: Physical</a:t>
                      </a:r>
                      <a:endParaRPr lang="en-GB" sz="2400" b="0" i="0" u="none" strike="noStrike" dirty="0">
                        <a:effectLst/>
                        <a:latin typeface="Arial" panose="020B0604020202020204" pitchFamily="34" charset="0"/>
                      </a:endParaRPr>
                    </a:p>
                    <a:p>
                      <a:pPr algn="ctr" fontAlgn="b">
                        <a:buNone/>
                      </a:pPr>
                      <a:r>
                        <a:rPr lang="en-GB" sz="1200" b="1" i="0" u="none" strike="noStrike"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Barrier Category</a:t>
                      </a:r>
                      <a:endParaRPr lang="en-GB" sz="2400" b="0" i="0" u="none" strike="noStrike" dirty="0">
                        <a:effectLst/>
                        <a:latin typeface="Arial" panose="020B0604020202020204" pitchFamily="34" charset="0"/>
                      </a:endParaRPr>
                    </a:p>
                  </a:txBody>
                  <a:tcPr marL="91376" marR="91376" marT="1269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DADAD"/>
                    </a:solidFill>
                  </a:tcPr>
                </a:tc>
                <a:extLst>
                  <a:ext uri="{0D108BD9-81ED-4DB2-BD59-A6C34878D82A}">
                    <a16:rowId xmlns:a16="http://schemas.microsoft.com/office/drawing/2014/main" val="340703711"/>
                  </a:ext>
                </a:extLst>
              </a:tr>
              <a:tr h="244177">
                <a:tc>
                  <a:txBody>
                    <a:bodyPr/>
                    <a:lstStyle/>
                    <a:p>
                      <a:pPr algn="l" fontAlgn="ctr">
                        <a:buNone/>
                      </a:pPr>
                      <a:r>
                        <a:rPr lang="en-GB" sz="12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Pain (general and at specific sites: knees, back, feet)</a:t>
                      </a:r>
                      <a:endParaRPr lang="en-GB" sz="2400" b="0" i="0" u="none" strike="noStrike">
                        <a:effectLst/>
                        <a:latin typeface="Arial" panose="020B0604020202020204" pitchFamily="34" charset="0"/>
                      </a:endParaRPr>
                    </a:p>
                  </a:txBody>
                  <a:tcPr marL="91376" marR="91376" marT="1269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70510582"/>
                  </a:ext>
                </a:extLst>
              </a:tr>
              <a:tr h="244177">
                <a:tc>
                  <a:txBody>
                    <a:bodyPr/>
                    <a:lstStyle/>
                    <a:p>
                      <a:pPr algn="l" fontAlgn="ctr">
                        <a:buNone/>
                      </a:pPr>
                      <a:r>
                        <a:rPr lang="en-GB" sz="12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Fatigue, tiredness, low energy, exhaustion</a:t>
                      </a:r>
                      <a:endParaRPr lang="en-GB" sz="2400" b="0" i="0" u="none" strike="noStrike">
                        <a:effectLst/>
                        <a:latin typeface="Arial" panose="020B0604020202020204" pitchFamily="34" charset="0"/>
                      </a:endParaRPr>
                    </a:p>
                  </a:txBody>
                  <a:tcPr marL="91376" marR="91376" marT="1269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09732986"/>
                  </a:ext>
                </a:extLst>
              </a:tr>
              <a:tr h="244177">
                <a:tc>
                  <a:txBody>
                    <a:bodyPr/>
                    <a:lstStyle/>
                    <a:p>
                      <a:pPr algn="l" fontAlgn="ctr">
                        <a:buNone/>
                      </a:pPr>
                      <a:r>
                        <a:rPr lang="en-GB" sz="12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Being overweight / obese (discomfort in movement, physical limitations)</a:t>
                      </a:r>
                      <a:endParaRPr lang="en-GB" sz="2400" b="0" i="0" u="none" strike="noStrike">
                        <a:effectLst/>
                        <a:latin typeface="Arial" panose="020B0604020202020204" pitchFamily="34" charset="0"/>
                      </a:endParaRPr>
                    </a:p>
                  </a:txBody>
                  <a:tcPr marL="91376" marR="91376" marT="1269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48497937"/>
                  </a:ext>
                </a:extLst>
              </a:tr>
              <a:tr h="244177">
                <a:tc>
                  <a:txBody>
                    <a:bodyPr/>
                    <a:lstStyle/>
                    <a:p>
                      <a:pPr algn="l" fontAlgn="ctr">
                        <a:buNone/>
                      </a:pPr>
                      <a:r>
                        <a:rPr lang="en-GB" sz="12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Poor health or chronic illness </a:t>
                      </a:r>
                      <a:endParaRPr lang="en-GB" sz="2400" b="0" i="0" u="none" strike="noStrike">
                        <a:effectLst/>
                        <a:latin typeface="Arial" panose="020B0604020202020204" pitchFamily="34" charset="0"/>
                      </a:endParaRPr>
                    </a:p>
                  </a:txBody>
                  <a:tcPr marL="91376" marR="91376" marT="1269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96774672"/>
                  </a:ext>
                </a:extLst>
              </a:tr>
              <a:tr h="244177">
                <a:tc>
                  <a:txBody>
                    <a:bodyPr/>
                    <a:lstStyle/>
                    <a:p>
                      <a:pPr algn="l" fontAlgn="ctr">
                        <a:buNone/>
                      </a:pPr>
                      <a:r>
                        <a:rPr lang="en-GB" sz="12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Physical weakness/lethargy</a:t>
                      </a:r>
                      <a:endParaRPr lang="en-GB" sz="2400" b="0" i="0" u="none" strike="noStrike">
                        <a:effectLst/>
                        <a:latin typeface="Arial" panose="020B0604020202020204" pitchFamily="34" charset="0"/>
                      </a:endParaRPr>
                    </a:p>
                  </a:txBody>
                  <a:tcPr marL="91376" marR="91376" marT="1269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83479842"/>
                  </a:ext>
                </a:extLst>
              </a:tr>
              <a:tr h="244177">
                <a:tc>
                  <a:txBody>
                    <a:bodyPr/>
                    <a:lstStyle/>
                    <a:p>
                      <a:pPr algn="l" fontAlgn="ctr">
                        <a:buNone/>
                      </a:pPr>
                      <a:r>
                        <a:rPr lang="en-GB" sz="12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Mobility problems, e.g., joint pain, muscle pain, swelling, imbalance</a:t>
                      </a:r>
                      <a:endParaRPr lang="en-GB" sz="2400" b="0" i="0" u="none" strike="noStrike">
                        <a:effectLst/>
                        <a:latin typeface="Arial" panose="020B0604020202020204" pitchFamily="34" charset="0"/>
                      </a:endParaRPr>
                    </a:p>
                  </a:txBody>
                  <a:tcPr marL="91376" marR="91376" marT="1269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05462836"/>
                  </a:ext>
                </a:extLst>
              </a:tr>
              <a:tr h="244177">
                <a:tc>
                  <a:txBody>
                    <a:bodyPr/>
                    <a:lstStyle/>
                    <a:p>
                      <a:pPr algn="l" fontAlgn="ctr">
                        <a:buNone/>
                      </a:pPr>
                      <a:r>
                        <a:rPr lang="en-GB" sz="12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Hypoglycaemia </a:t>
                      </a:r>
                      <a:endParaRPr lang="en-GB" sz="2400" b="0" i="0" u="none" strike="noStrike">
                        <a:effectLst/>
                        <a:latin typeface="Arial" panose="020B0604020202020204" pitchFamily="34" charset="0"/>
                      </a:endParaRPr>
                    </a:p>
                  </a:txBody>
                  <a:tcPr marL="91376" marR="91376" marT="1269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72313011"/>
                  </a:ext>
                </a:extLst>
              </a:tr>
              <a:tr h="244177">
                <a:tc>
                  <a:txBody>
                    <a:bodyPr/>
                    <a:lstStyle/>
                    <a:p>
                      <a:pPr algn="l" fontAlgn="ctr">
                        <a:buNone/>
                      </a:pPr>
                      <a:r>
                        <a:rPr lang="en-GB" sz="12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Incontinence, diarrhoea </a:t>
                      </a:r>
                      <a:endParaRPr lang="en-GB" sz="2400" b="0" i="0" u="none" strike="noStrike">
                        <a:effectLst/>
                        <a:latin typeface="Arial" panose="020B0604020202020204" pitchFamily="34" charset="0"/>
                      </a:endParaRPr>
                    </a:p>
                  </a:txBody>
                  <a:tcPr marL="91376" marR="91376" marT="1269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93476864"/>
                  </a:ext>
                </a:extLst>
              </a:tr>
              <a:tr h="244177">
                <a:tc>
                  <a:txBody>
                    <a:bodyPr/>
                    <a:lstStyle/>
                    <a:p>
                      <a:pPr algn="l" fontAlgn="ctr">
                        <a:buNone/>
                      </a:pPr>
                      <a:r>
                        <a:rPr lang="en-GB" sz="12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Poor sleep, sleep disturbances reducing capability</a:t>
                      </a:r>
                      <a:endParaRPr lang="en-GB" sz="2400" b="0" i="0" u="none" strike="noStrike">
                        <a:effectLst/>
                        <a:latin typeface="Arial" panose="020B0604020202020204" pitchFamily="34" charset="0"/>
                      </a:endParaRPr>
                    </a:p>
                  </a:txBody>
                  <a:tcPr marL="91376" marR="91376" marT="1269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65632821"/>
                  </a:ext>
                </a:extLst>
              </a:tr>
              <a:tr h="244177">
                <a:tc>
                  <a:txBody>
                    <a:bodyPr/>
                    <a:lstStyle/>
                    <a:p>
                      <a:pPr algn="l" fontAlgn="ctr">
                        <a:buNone/>
                      </a:pPr>
                      <a:r>
                        <a:rPr lang="en-GB" sz="12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Balance issues, fear of falling</a:t>
                      </a:r>
                      <a:endParaRPr lang="en-GB" sz="2400" b="0" i="0" u="none" strike="noStrike">
                        <a:effectLst/>
                        <a:latin typeface="Arial" panose="020B0604020202020204" pitchFamily="34" charset="0"/>
                      </a:endParaRPr>
                    </a:p>
                  </a:txBody>
                  <a:tcPr marL="91376" marR="91376" marT="1269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66839757"/>
                  </a:ext>
                </a:extLst>
              </a:tr>
              <a:tr h="244177">
                <a:tc>
                  <a:txBody>
                    <a:bodyPr/>
                    <a:lstStyle/>
                    <a:p>
                      <a:pPr algn="l" fontAlgn="ctr">
                        <a:buNone/>
                      </a:pPr>
                      <a:r>
                        <a:rPr lang="en-GB" sz="12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Shortness of breath / breathlessness, asthma, breathing difficulties</a:t>
                      </a:r>
                      <a:endParaRPr lang="en-GB" sz="2400" b="0" i="0" u="none" strike="noStrike">
                        <a:effectLst/>
                        <a:latin typeface="Arial" panose="020B0604020202020204" pitchFamily="34" charset="0"/>
                      </a:endParaRPr>
                    </a:p>
                  </a:txBody>
                  <a:tcPr marL="91376" marR="91376" marT="1269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13902448"/>
                  </a:ext>
                </a:extLst>
              </a:tr>
              <a:tr h="244177">
                <a:tc>
                  <a:txBody>
                    <a:bodyPr/>
                    <a:lstStyle/>
                    <a:p>
                      <a:pPr algn="l" fontAlgn="ctr">
                        <a:buNone/>
                      </a:pPr>
                      <a:r>
                        <a:rPr lang="en-GB" sz="1200" b="0" i="0" u="none" strike="noStrike"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Sudden decline or loss of ability (due to acute illness, surgery, injury)</a:t>
                      </a:r>
                      <a:endParaRPr lang="en-GB" sz="2400" b="0" i="0" u="none" strike="noStrike" dirty="0">
                        <a:effectLst/>
                        <a:latin typeface="Arial" panose="020B0604020202020204" pitchFamily="34" charset="0"/>
                      </a:endParaRPr>
                    </a:p>
                  </a:txBody>
                  <a:tcPr marL="91376" marR="91376" marT="1269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34664103"/>
                  </a:ext>
                </a:extLst>
              </a:tr>
            </a:tbl>
          </a:graphicData>
        </a:graphic>
      </p:graphicFrame>
    </p:spTree>
    <p:extLst>
      <p:ext uri="{BB962C8B-B14F-4D97-AF65-F5344CB8AC3E}">
        <p14:creationId xmlns:p14="http://schemas.microsoft.com/office/powerpoint/2010/main" val="2904701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B0075745-2871-4EFE-AB1D-91ED13912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grpSp>
        <p:nvGrpSpPr>
          <p:cNvPr id="34" name="Group 33">
            <a:extLst>
              <a:ext uri="{FF2B5EF4-FFF2-40B4-BE49-F238E27FC236}">
                <a16:creationId xmlns:a16="http://schemas.microsoft.com/office/drawing/2014/main" id="{F8B6FE07-47DE-47F7-9986-CC53D02A1A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2237" y="482171"/>
            <a:ext cx="6449100" cy="5149101"/>
            <a:chOff x="632237" y="482171"/>
            <a:chExt cx="6104331" cy="5149101"/>
          </a:xfrm>
        </p:grpSpPr>
        <p:sp>
          <p:nvSpPr>
            <p:cNvPr id="35" name="Rectangle 34">
              <a:extLst>
                <a:ext uri="{FF2B5EF4-FFF2-40B4-BE49-F238E27FC236}">
                  <a16:creationId xmlns:a16="http://schemas.microsoft.com/office/drawing/2014/main" id="{2AA43B76-48ED-448F-9C72-FBD176BAB3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237" y="482171"/>
              <a:ext cx="6104331"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9226084B-1196-4F23-8CCF-F02F4D46E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5296" y="812507"/>
              <a:ext cx="5471355"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cxnSp>
        <p:nvCxnSpPr>
          <p:cNvPr id="38" name="Straight Connector 37">
            <a:extLst>
              <a:ext uri="{FF2B5EF4-FFF2-40B4-BE49-F238E27FC236}">
                <a16:creationId xmlns:a16="http://schemas.microsoft.com/office/drawing/2014/main" id="{FDE442CB-3821-45ED-8A24-25846C0B6AA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55991" y="807995"/>
            <a:ext cx="3182406"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40" name="Rectangle 39">
            <a:extLst>
              <a:ext uri="{FF2B5EF4-FFF2-40B4-BE49-F238E27FC236}">
                <a16:creationId xmlns:a16="http://schemas.microsoft.com/office/drawing/2014/main" id="{AB84E9C1-D82D-4069-AD26-92280768DA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9805" y="977965"/>
            <a:ext cx="5440719" cy="4135339"/>
          </a:xfrm>
          <a:prstGeom prst="rect">
            <a:avLst/>
          </a:prstGeom>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41">
            <a:extLst>
              <a:ext uri="{FF2B5EF4-FFF2-40B4-BE49-F238E27FC236}">
                <a16:creationId xmlns:a16="http://schemas.microsoft.com/office/drawing/2014/main" id="{5886CB00-0B4D-464B-8ED8-6028A46899A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44" name="Straight Connector 43">
            <a:extLst>
              <a:ext uri="{FF2B5EF4-FFF2-40B4-BE49-F238E27FC236}">
                <a16:creationId xmlns:a16="http://schemas.microsoft.com/office/drawing/2014/main" id="{F47B8F6D-15DD-492D-9776-DF8BEF3ECA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4">
            <a:extLst>
              <a:ext uri="{FF2B5EF4-FFF2-40B4-BE49-F238E27FC236}">
                <a16:creationId xmlns:a16="http://schemas.microsoft.com/office/drawing/2014/main" id="{3A730260-0002-6B49-E62C-BA9457F96ADA}"/>
              </a:ext>
            </a:extLst>
          </p:cNvPr>
          <p:cNvGraphicFramePr>
            <a:graphicFrameLocks noGrp="1"/>
          </p:cNvGraphicFramePr>
          <p:nvPr>
            <p:ph idx="1"/>
            <p:extLst>
              <p:ext uri="{D42A27DB-BD31-4B8C-83A1-F6EECF244321}">
                <p14:modId xmlns:p14="http://schemas.microsoft.com/office/powerpoint/2010/main" val="4259584634"/>
              </p:ext>
            </p:extLst>
          </p:nvPr>
        </p:nvGraphicFramePr>
        <p:xfrm>
          <a:off x="1271587" y="1273222"/>
          <a:ext cx="5139050" cy="3568620"/>
        </p:xfrm>
        <a:graphic>
          <a:graphicData uri="http://schemas.openxmlformats.org/drawingml/2006/table">
            <a:tbl>
              <a:tblPr firstRow="1" firstCol="1" bandRow="1">
                <a:noFill/>
                <a:tableStyleId>{5C22544A-7EE6-4342-B048-85BDC9FD1C3A}</a:tableStyleId>
              </a:tblPr>
              <a:tblGrid>
                <a:gridCol w="5139050">
                  <a:extLst>
                    <a:ext uri="{9D8B030D-6E8A-4147-A177-3AD203B41FA5}">
                      <a16:colId xmlns:a16="http://schemas.microsoft.com/office/drawing/2014/main" val="564802531"/>
                    </a:ext>
                  </a:extLst>
                </a:gridCol>
              </a:tblGrid>
              <a:tr h="494783">
                <a:tc>
                  <a:txBody>
                    <a:bodyPr/>
                    <a:lstStyle/>
                    <a:p>
                      <a:pPr>
                        <a:buNone/>
                      </a:pPr>
                      <a:r>
                        <a:rPr lang="en-GB" sz="1100" b="1" kern="100" cap="none" spc="0">
                          <a:solidFill>
                            <a:schemeClr val="bg1"/>
                          </a:solidFill>
                          <a:effectLst/>
                        </a:rPr>
                        <a:t>Intrapersonal: Psychological</a:t>
                      </a:r>
                    </a:p>
                    <a:p>
                      <a:pPr algn="ctr">
                        <a:buNone/>
                      </a:pPr>
                      <a:r>
                        <a:rPr lang="en-GB" sz="1100" b="1" kern="100" cap="none" spc="0">
                          <a:solidFill>
                            <a:schemeClr val="bg1"/>
                          </a:solidFill>
                          <a:effectLst/>
                        </a:rPr>
                        <a:t>Barrier Category </a:t>
                      </a:r>
                      <a:endParaRPr lang="en-GB" sz="1100" b="1" kern="100" cap="none" spc="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66830" marB="66830" anchor="ctr">
                    <a:lnL w="12700" cmpd="sng">
                      <a:noFill/>
                    </a:lnL>
                    <a:lnR w="12700" cmpd="sng">
                      <a:noFill/>
                    </a:lnR>
                    <a:lnT w="19050" cap="flat" cmpd="sng" algn="ctr">
                      <a:noFill/>
                      <a:prstDash val="solid"/>
                    </a:lnT>
                    <a:lnB w="38100" cmpd="sng">
                      <a:noFill/>
                    </a:lnB>
                    <a:solidFill>
                      <a:schemeClr val="tx1"/>
                    </a:solidFill>
                  </a:tcPr>
                </a:tc>
                <a:extLst>
                  <a:ext uri="{0D108BD9-81ED-4DB2-BD59-A6C34878D82A}">
                    <a16:rowId xmlns:a16="http://schemas.microsoft.com/office/drawing/2014/main" val="1227517292"/>
                  </a:ext>
                </a:extLst>
              </a:tr>
              <a:tr h="236449">
                <a:tc>
                  <a:txBody>
                    <a:bodyPr/>
                    <a:lstStyle/>
                    <a:p>
                      <a:pPr>
                        <a:buNone/>
                      </a:pPr>
                      <a:r>
                        <a:rPr lang="en-GB" sz="900" b="1" kern="100" cap="none" spc="0">
                          <a:solidFill>
                            <a:schemeClr val="tx1"/>
                          </a:solidFill>
                          <a:effectLst/>
                        </a:rPr>
                        <a:t>Lack of willpower, motivation, self-discipline, or "laziness"</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ctr">
                    <a:lnL w="12700" cmpd="sng">
                      <a:noFill/>
                      <a:prstDash val="solid"/>
                    </a:lnL>
                    <a:lnR w="12700" cmpd="sng">
                      <a:noFill/>
                      <a:prstDash val="solid"/>
                    </a:lnR>
                    <a:lnT w="38100" cmpd="sng">
                      <a:noFill/>
                    </a:lnT>
                    <a:lnB w="12700" cap="flat" cmpd="sng" algn="ctr">
                      <a:solidFill>
                        <a:schemeClr val="tx1"/>
                      </a:solidFill>
                      <a:prstDash val="solid"/>
                    </a:lnB>
                    <a:noFill/>
                  </a:tcPr>
                </a:tc>
                <a:extLst>
                  <a:ext uri="{0D108BD9-81ED-4DB2-BD59-A6C34878D82A}">
                    <a16:rowId xmlns:a16="http://schemas.microsoft.com/office/drawing/2014/main" val="1805469963"/>
                  </a:ext>
                </a:extLst>
              </a:tr>
              <a:tr h="236449">
                <a:tc>
                  <a:txBody>
                    <a:bodyPr/>
                    <a:lstStyle/>
                    <a:p>
                      <a:pPr>
                        <a:buNone/>
                      </a:pPr>
                      <a:r>
                        <a:rPr lang="en-GB" sz="900" b="1" kern="100" cap="none" spc="0">
                          <a:solidFill>
                            <a:schemeClr val="tx1"/>
                          </a:solidFill>
                          <a:effectLst/>
                        </a:rPr>
                        <a:t>Low self-efficacy/self-confidence in physical ability</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89532802"/>
                  </a:ext>
                </a:extLst>
              </a:tr>
              <a:tr h="236449">
                <a:tc>
                  <a:txBody>
                    <a:bodyPr/>
                    <a:lstStyle/>
                    <a:p>
                      <a:pPr>
                        <a:buNone/>
                      </a:pPr>
                      <a:r>
                        <a:rPr lang="en-GB" sz="900" b="1" kern="100" cap="none" spc="0">
                          <a:solidFill>
                            <a:schemeClr val="tx1"/>
                          </a:solidFill>
                          <a:effectLst/>
                        </a:rPr>
                        <a:t>Lack of knowledge / understanding (how, what, how much, or why to exercise)</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ctr">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1219145007"/>
                  </a:ext>
                </a:extLst>
              </a:tr>
              <a:tr h="236449">
                <a:tc>
                  <a:txBody>
                    <a:bodyPr/>
                    <a:lstStyle/>
                    <a:p>
                      <a:pPr>
                        <a:buNone/>
                      </a:pPr>
                      <a:r>
                        <a:rPr lang="en-GB" sz="900" b="1" kern="100" cap="none" spc="0">
                          <a:solidFill>
                            <a:schemeClr val="tx1"/>
                          </a:solidFill>
                          <a:effectLst/>
                        </a:rPr>
                        <a:t>Negative beliefs / attitudes about exercise </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059425765"/>
                  </a:ext>
                </a:extLst>
              </a:tr>
              <a:tr h="236449">
                <a:tc>
                  <a:txBody>
                    <a:bodyPr/>
                    <a:lstStyle/>
                    <a:p>
                      <a:pPr>
                        <a:buNone/>
                      </a:pPr>
                      <a:r>
                        <a:rPr lang="en-GB" sz="900" b="1" kern="100" cap="none" spc="0">
                          <a:solidFill>
                            <a:schemeClr val="tx1"/>
                          </a:solidFill>
                          <a:effectLst/>
                        </a:rPr>
                        <a:t>Fear of injury or physical harm from exercise</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ctr">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3433396188"/>
                  </a:ext>
                </a:extLst>
              </a:tr>
              <a:tr h="236449">
                <a:tc>
                  <a:txBody>
                    <a:bodyPr/>
                    <a:lstStyle/>
                    <a:p>
                      <a:pPr>
                        <a:buNone/>
                      </a:pPr>
                      <a:r>
                        <a:rPr lang="en-GB" sz="900" b="1" kern="100" cap="none" spc="0">
                          <a:solidFill>
                            <a:schemeClr val="tx1"/>
                          </a:solidFill>
                          <a:effectLst/>
                        </a:rPr>
                        <a:t>Embarrassment about participating in activity, especially in public</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386811425"/>
                  </a:ext>
                </a:extLst>
              </a:tr>
              <a:tr h="236449">
                <a:tc>
                  <a:txBody>
                    <a:bodyPr/>
                    <a:lstStyle/>
                    <a:p>
                      <a:pPr>
                        <a:buNone/>
                      </a:pPr>
                      <a:r>
                        <a:rPr lang="en-GB" sz="900" b="1" kern="100" cap="none" spc="0">
                          <a:solidFill>
                            <a:schemeClr val="tx1"/>
                          </a:solidFill>
                          <a:effectLst/>
                        </a:rPr>
                        <a:t>Frustration, disappointment, stress, or self-stigma relating to exercise</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ctr">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2864250852"/>
                  </a:ext>
                </a:extLst>
              </a:tr>
              <a:tr h="236449">
                <a:tc>
                  <a:txBody>
                    <a:bodyPr/>
                    <a:lstStyle/>
                    <a:p>
                      <a:pPr>
                        <a:buNone/>
                      </a:pPr>
                      <a:r>
                        <a:rPr lang="en-GB" sz="900" b="1" kern="100" cap="none" spc="0">
                          <a:solidFill>
                            <a:schemeClr val="tx1"/>
                          </a:solidFill>
                          <a:effectLst/>
                        </a:rPr>
                        <a:t>Fatalistic health beliefs (illness as inevitable, outside personal control)</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2858836424"/>
                  </a:ext>
                </a:extLst>
              </a:tr>
              <a:tr h="236449">
                <a:tc>
                  <a:txBody>
                    <a:bodyPr/>
                    <a:lstStyle/>
                    <a:p>
                      <a:pPr>
                        <a:buNone/>
                      </a:pPr>
                      <a:r>
                        <a:rPr lang="en-GB" sz="900" b="1" kern="100" cap="none" spc="0">
                          <a:solidFill>
                            <a:schemeClr val="tx1"/>
                          </a:solidFill>
                          <a:effectLst/>
                        </a:rPr>
                        <a:t>Demotivation after diagnosis or due to seeing limited benefit</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ctr">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268342109"/>
                  </a:ext>
                </a:extLst>
              </a:tr>
              <a:tr h="236449">
                <a:tc>
                  <a:txBody>
                    <a:bodyPr/>
                    <a:lstStyle/>
                    <a:p>
                      <a:pPr>
                        <a:buNone/>
                      </a:pPr>
                      <a:r>
                        <a:rPr lang="en-GB" sz="900" b="1" kern="100" cap="none" spc="0">
                          <a:solidFill>
                            <a:schemeClr val="tx1"/>
                          </a:solidFill>
                          <a:effectLst/>
                        </a:rPr>
                        <a:t>Negative perceptions of physical activity</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128019477"/>
                  </a:ext>
                </a:extLst>
              </a:tr>
              <a:tr h="236449">
                <a:tc>
                  <a:txBody>
                    <a:bodyPr/>
                    <a:lstStyle/>
                    <a:p>
                      <a:pPr>
                        <a:buNone/>
                      </a:pPr>
                      <a:r>
                        <a:rPr lang="en-GB" sz="900" b="1" kern="100" cap="none" spc="0">
                          <a:solidFill>
                            <a:schemeClr val="tx1"/>
                          </a:solidFill>
                          <a:effectLst/>
                        </a:rPr>
                        <a:t>Difficulty remembering or prioritizing to exercise</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ctr">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1100829161"/>
                  </a:ext>
                </a:extLst>
              </a:tr>
              <a:tr h="236449">
                <a:tc>
                  <a:txBody>
                    <a:bodyPr/>
                    <a:lstStyle/>
                    <a:p>
                      <a:pPr>
                        <a:buNone/>
                      </a:pPr>
                      <a:r>
                        <a:rPr lang="en-GB" sz="900" b="1" kern="100" cap="none" spc="0">
                          <a:solidFill>
                            <a:schemeClr val="tx1"/>
                          </a:solidFill>
                          <a:effectLst/>
                        </a:rPr>
                        <a:t>Unwillingness to exercise or irregular habits / routine</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962681933"/>
                  </a:ext>
                </a:extLst>
              </a:tr>
              <a:tr h="236449">
                <a:tc>
                  <a:txBody>
                    <a:bodyPr/>
                    <a:lstStyle/>
                    <a:p>
                      <a:pPr>
                        <a:buNone/>
                      </a:pPr>
                      <a:r>
                        <a:rPr lang="en-GB" sz="900" b="1" kern="100" cap="none" spc="0">
                          <a:solidFill>
                            <a:schemeClr val="tx1"/>
                          </a:solidFill>
                          <a:effectLst/>
                        </a:rPr>
                        <a:t>Boredom with activity</a:t>
                      </a:r>
                      <a:endParaRPr lang="en-GB" sz="9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46781" marR="33415" marT="0" marB="66830" anchor="b">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339219627"/>
                  </a:ext>
                </a:extLst>
              </a:tr>
            </a:tbl>
          </a:graphicData>
        </a:graphic>
      </p:graphicFrame>
    </p:spTree>
    <p:extLst>
      <p:ext uri="{BB962C8B-B14F-4D97-AF65-F5344CB8AC3E}">
        <p14:creationId xmlns:p14="http://schemas.microsoft.com/office/powerpoint/2010/main" val="3091826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0075745-2871-4EFE-AB1D-91ED13912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20A629-48CB-DB9D-4621-E62185699CCF}"/>
              </a:ext>
            </a:extLst>
          </p:cNvPr>
          <p:cNvSpPr>
            <a:spLocks noGrp="1"/>
          </p:cNvSpPr>
          <p:nvPr>
            <p:ph type="title"/>
          </p:nvPr>
        </p:nvSpPr>
        <p:spPr>
          <a:xfrm>
            <a:off x="7555992" y="967819"/>
            <a:ext cx="3182405" cy="4311140"/>
          </a:xfrm>
        </p:spPr>
        <p:txBody>
          <a:bodyPr>
            <a:normAutofit/>
          </a:bodyPr>
          <a:lstStyle/>
          <a:p>
            <a:endParaRPr lang="en-US" dirty="0">
              <a:solidFill>
                <a:srgbClr val="000001"/>
              </a:solidFill>
            </a:endParaRPr>
          </a:p>
        </p:txBody>
      </p:sp>
      <p:grpSp>
        <p:nvGrpSpPr>
          <p:cNvPr id="11" name="Group 10">
            <a:extLst>
              <a:ext uri="{FF2B5EF4-FFF2-40B4-BE49-F238E27FC236}">
                <a16:creationId xmlns:a16="http://schemas.microsoft.com/office/drawing/2014/main" id="{F8B6FE07-47DE-47F7-9986-CC53D02A1A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2237" y="482171"/>
            <a:ext cx="6449100" cy="5149101"/>
            <a:chOff x="632237" y="482171"/>
            <a:chExt cx="6104331" cy="5149101"/>
          </a:xfrm>
        </p:grpSpPr>
        <p:sp>
          <p:nvSpPr>
            <p:cNvPr id="12" name="Rectangle 11">
              <a:extLst>
                <a:ext uri="{FF2B5EF4-FFF2-40B4-BE49-F238E27FC236}">
                  <a16:creationId xmlns:a16="http://schemas.microsoft.com/office/drawing/2014/main" id="{2AA43B76-48ED-448F-9C72-FBD176BAB3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237" y="482171"/>
              <a:ext cx="6104331"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26084B-1196-4F23-8CCF-F02F4D46E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5296" y="812507"/>
              <a:ext cx="5471355"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cxnSp>
        <p:nvCxnSpPr>
          <p:cNvPr id="15" name="Straight Connector 14">
            <a:extLst>
              <a:ext uri="{FF2B5EF4-FFF2-40B4-BE49-F238E27FC236}">
                <a16:creationId xmlns:a16="http://schemas.microsoft.com/office/drawing/2014/main" id="{FDE442CB-3821-45ED-8A24-25846C0B6AA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55991" y="807995"/>
            <a:ext cx="3182406"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7" name="Rectangle 16">
            <a:extLst>
              <a:ext uri="{FF2B5EF4-FFF2-40B4-BE49-F238E27FC236}">
                <a16:creationId xmlns:a16="http://schemas.microsoft.com/office/drawing/2014/main" id="{AB84E9C1-D82D-4069-AD26-92280768DA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9805" y="977965"/>
            <a:ext cx="5440719" cy="4135339"/>
          </a:xfrm>
          <a:prstGeom prst="rect">
            <a:avLst/>
          </a:prstGeom>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5886CB00-0B4D-464B-8ED8-6028A46899A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1" name="Straight Connector 20">
            <a:extLst>
              <a:ext uri="{FF2B5EF4-FFF2-40B4-BE49-F238E27FC236}">
                <a16:creationId xmlns:a16="http://schemas.microsoft.com/office/drawing/2014/main" id="{F47B8F6D-15DD-492D-9776-DF8BEF3ECA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4" name="Content Placeholder 3">
            <a:extLst>
              <a:ext uri="{FF2B5EF4-FFF2-40B4-BE49-F238E27FC236}">
                <a16:creationId xmlns:a16="http://schemas.microsoft.com/office/drawing/2014/main" id="{E423E27C-19DA-018B-E967-568FB592E26A}"/>
              </a:ext>
            </a:extLst>
          </p:cNvPr>
          <p:cNvGraphicFramePr>
            <a:graphicFrameLocks noGrp="1"/>
          </p:cNvGraphicFramePr>
          <p:nvPr>
            <p:ph idx="1"/>
            <p:extLst>
              <p:ext uri="{D42A27DB-BD31-4B8C-83A1-F6EECF244321}">
                <p14:modId xmlns:p14="http://schemas.microsoft.com/office/powerpoint/2010/main" val="530179031"/>
              </p:ext>
            </p:extLst>
          </p:nvPr>
        </p:nvGraphicFramePr>
        <p:xfrm>
          <a:off x="1271587" y="1371483"/>
          <a:ext cx="5139050" cy="3372087"/>
        </p:xfrm>
        <a:graphic>
          <a:graphicData uri="http://schemas.openxmlformats.org/drawingml/2006/table">
            <a:tbl>
              <a:tblPr firstRow="1" firstCol="1" bandRow="1"/>
              <a:tblGrid>
                <a:gridCol w="5139050">
                  <a:extLst>
                    <a:ext uri="{9D8B030D-6E8A-4147-A177-3AD203B41FA5}">
                      <a16:colId xmlns:a16="http://schemas.microsoft.com/office/drawing/2014/main" val="2059590795"/>
                    </a:ext>
                  </a:extLst>
                </a:gridCol>
              </a:tblGrid>
              <a:tr h="399933">
                <a:tc>
                  <a:txBody>
                    <a:bodyPr/>
                    <a:lstStyle/>
                    <a:p>
                      <a:pPr algn="ctr" fontAlgn="b">
                        <a:buNone/>
                      </a:pPr>
                      <a:r>
                        <a:rPr lang="en-GB" sz="1100" b="1" i="0" u="none" strike="noStrike"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Intrapersonal: Social</a:t>
                      </a:r>
                      <a:endParaRPr lang="en-GB" sz="2200" b="0" i="0" u="none" strike="noStrike" dirty="0">
                        <a:effectLst/>
                        <a:latin typeface="Arial" panose="020B0604020202020204" pitchFamily="34" charset="0"/>
                      </a:endParaRPr>
                    </a:p>
                    <a:p>
                      <a:pPr algn="ctr" fontAlgn="b">
                        <a:buNone/>
                      </a:pPr>
                      <a:r>
                        <a:rPr lang="en-GB" sz="1100" b="1" i="0" u="none" strike="noStrike"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Barrier Category </a:t>
                      </a:r>
                      <a:endParaRPr lang="en-GB" sz="2200" b="0" i="0" u="none" strike="noStrike" dirty="0">
                        <a:effectLst/>
                        <a:latin typeface="Arial" panose="020B0604020202020204" pitchFamily="34" charset="0"/>
                      </a:endParaRPr>
                    </a:p>
                  </a:txBody>
                  <a:tcPr marL="85598" marR="85598" marT="1188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ADADAD"/>
                    </a:solidFill>
                  </a:tcPr>
                </a:tc>
                <a:extLst>
                  <a:ext uri="{0D108BD9-81ED-4DB2-BD59-A6C34878D82A}">
                    <a16:rowId xmlns:a16="http://schemas.microsoft.com/office/drawing/2014/main" val="423858936"/>
                  </a:ext>
                </a:extLst>
              </a:tr>
              <a:tr h="228737">
                <a:tc>
                  <a:txBody>
                    <a:bodyPr/>
                    <a:lstStyle/>
                    <a:p>
                      <a:pPr algn="l" fontAlgn="ctr">
                        <a:buNone/>
                      </a:pPr>
                      <a:r>
                        <a:rPr lang="en-GB" sz="11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Competing family/childcare/eldercare obligations</a:t>
                      </a:r>
                      <a:endParaRPr lang="en-GB" sz="2200" b="0" i="0" u="none" strike="noStrike">
                        <a:effectLst/>
                        <a:latin typeface="Arial" panose="020B0604020202020204" pitchFamily="34" charset="0"/>
                      </a:endParaRPr>
                    </a:p>
                  </a:txBody>
                  <a:tcPr marL="85598" marR="85598" marT="118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72670631"/>
                  </a:ext>
                </a:extLst>
              </a:tr>
              <a:tr h="228737">
                <a:tc>
                  <a:txBody>
                    <a:bodyPr/>
                    <a:lstStyle/>
                    <a:p>
                      <a:pPr algn="l" fontAlgn="ctr">
                        <a:buNone/>
                      </a:pPr>
                      <a:r>
                        <a:rPr lang="en-GB" sz="11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Cultural and gender role expectations</a:t>
                      </a:r>
                      <a:endParaRPr lang="en-GB" sz="2200" b="0" i="0" u="none" strike="noStrike">
                        <a:effectLst/>
                        <a:latin typeface="Arial" panose="020B0604020202020204" pitchFamily="34" charset="0"/>
                      </a:endParaRPr>
                    </a:p>
                  </a:txBody>
                  <a:tcPr marL="85598" marR="85598" marT="118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57035493"/>
                  </a:ext>
                </a:extLst>
              </a:tr>
              <a:tr h="228737">
                <a:tc>
                  <a:txBody>
                    <a:bodyPr/>
                    <a:lstStyle/>
                    <a:p>
                      <a:pPr algn="l" fontAlgn="ctr">
                        <a:buNone/>
                      </a:pPr>
                      <a:r>
                        <a:rPr lang="en-GB" sz="11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Lack of social support</a:t>
                      </a:r>
                      <a:endParaRPr lang="en-GB" sz="2200" b="0" i="0" u="none" strike="noStrike">
                        <a:effectLst/>
                        <a:latin typeface="Arial" panose="020B0604020202020204" pitchFamily="34" charset="0"/>
                      </a:endParaRPr>
                    </a:p>
                  </a:txBody>
                  <a:tcPr marL="85598" marR="85598" marT="118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84871202"/>
                  </a:ext>
                </a:extLst>
              </a:tr>
              <a:tr h="228737">
                <a:tc>
                  <a:txBody>
                    <a:bodyPr/>
                    <a:lstStyle/>
                    <a:p>
                      <a:pPr algn="l" fontAlgn="ctr">
                        <a:buNone/>
                      </a:pPr>
                      <a:r>
                        <a:rPr lang="en-GB" sz="11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Opposition or discouragement from significant others, friends, or relatives</a:t>
                      </a:r>
                      <a:endParaRPr lang="en-GB" sz="2200" b="0" i="0" u="none" strike="noStrike">
                        <a:effectLst/>
                        <a:latin typeface="Arial" panose="020B0604020202020204" pitchFamily="34" charset="0"/>
                      </a:endParaRPr>
                    </a:p>
                  </a:txBody>
                  <a:tcPr marL="85598" marR="85598" marT="118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47797609"/>
                  </a:ext>
                </a:extLst>
              </a:tr>
              <a:tr h="399933">
                <a:tc>
                  <a:txBody>
                    <a:bodyPr/>
                    <a:lstStyle/>
                    <a:p>
                      <a:pPr algn="l" fontAlgn="ctr">
                        <a:buNone/>
                      </a:pPr>
                      <a:r>
                        <a:rPr lang="en-GB" sz="1100" b="0" i="0" u="none" strike="noStrike"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Lack of an exercise partner/buddy; feeling socially isolated when exercising alone</a:t>
                      </a:r>
                      <a:endParaRPr lang="en-GB" sz="2200" b="0" i="0" u="none" strike="noStrike" dirty="0">
                        <a:effectLst/>
                        <a:latin typeface="Arial" panose="020B0604020202020204" pitchFamily="34" charset="0"/>
                      </a:endParaRPr>
                    </a:p>
                  </a:txBody>
                  <a:tcPr marL="85598" marR="85598" marT="118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32562591"/>
                  </a:ext>
                </a:extLst>
              </a:tr>
              <a:tr h="228737">
                <a:tc>
                  <a:txBody>
                    <a:bodyPr/>
                    <a:lstStyle/>
                    <a:p>
                      <a:pPr algn="l" fontAlgn="ctr">
                        <a:buNone/>
                      </a:pPr>
                      <a:r>
                        <a:rPr lang="en-GB" sz="1100" b="0" i="0" u="none" strike="noStrike"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Social stigma or self-stigma associated with overweight/diabetes</a:t>
                      </a:r>
                      <a:endParaRPr lang="en-GB" sz="2200" b="0" i="0" u="none" strike="noStrike" dirty="0">
                        <a:effectLst/>
                        <a:latin typeface="Arial" panose="020B0604020202020204" pitchFamily="34" charset="0"/>
                      </a:endParaRPr>
                    </a:p>
                  </a:txBody>
                  <a:tcPr marL="85598" marR="85598" marT="118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19066161"/>
                  </a:ext>
                </a:extLst>
              </a:tr>
              <a:tr h="399933">
                <a:tc>
                  <a:txBody>
                    <a:bodyPr/>
                    <a:lstStyle/>
                    <a:p>
                      <a:pPr algn="l" fontAlgn="ctr">
                        <a:buNone/>
                      </a:pPr>
                      <a:r>
                        <a:rPr lang="en-GB" sz="11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Fear of judgment, being shamed, or "not fitting in" with others in exercise environments</a:t>
                      </a:r>
                      <a:endParaRPr lang="en-GB" sz="2200" b="0" i="0" u="none" strike="noStrike">
                        <a:effectLst/>
                        <a:latin typeface="Arial" panose="020B0604020202020204" pitchFamily="34" charset="0"/>
                      </a:endParaRPr>
                    </a:p>
                  </a:txBody>
                  <a:tcPr marL="85598" marR="85598" marT="118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11735522"/>
                  </a:ext>
                </a:extLst>
              </a:tr>
              <a:tr h="399933">
                <a:tc>
                  <a:txBody>
                    <a:bodyPr/>
                    <a:lstStyle/>
                    <a:p>
                      <a:pPr algn="l" fontAlgn="ctr">
                        <a:buNone/>
                      </a:pPr>
                      <a:r>
                        <a:rPr lang="en-GB" sz="11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Social obligations, special occasions, festivals, or rituals interfering with routine</a:t>
                      </a:r>
                      <a:endParaRPr lang="en-GB" sz="2200" b="0" i="0" u="none" strike="noStrike">
                        <a:effectLst/>
                        <a:latin typeface="Arial" panose="020B0604020202020204" pitchFamily="34" charset="0"/>
                      </a:endParaRPr>
                    </a:p>
                  </a:txBody>
                  <a:tcPr marL="85598" marR="85598" marT="118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65746971"/>
                  </a:ext>
                </a:extLst>
              </a:tr>
              <a:tr h="399933">
                <a:tc>
                  <a:txBody>
                    <a:bodyPr/>
                    <a:lstStyle/>
                    <a:p>
                      <a:pPr algn="l" fontAlgn="ctr">
                        <a:buNone/>
                      </a:pPr>
                      <a:r>
                        <a:rPr lang="en-GB" sz="11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Overprotectiveness by family members or community members discouraging independent physical activity</a:t>
                      </a:r>
                      <a:endParaRPr lang="en-GB" sz="2200" b="0" i="0" u="none" strike="noStrike">
                        <a:effectLst/>
                        <a:latin typeface="Arial" panose="020B0604020202020204" pitchFamily="34" charset="0"/>
                      </a:endParaRPr>
                    </a:p>
                  </a:txBody>
                  <a:tcPr marL="85598" marR="85598" marT="118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51418057"/>
                  </a:ext>
                </a:extLst>
              </a:tr>
              <a:tr h="228737">
                <a:tc>
                  <a:txBody>
                    <a:bodyPr/>
                    <a:lstStyle/>
                    <a:p>
                      <a:pPr algn="l" fontAlgn="ctr">
                        <a:buNone/>
                      </a:pPr>
                      <a:r>
                        <a:rPr lang="en-GB" sz="1100" b="0" i="0" u="none" strike="noStrike"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Unfamiliarity with environment</a:t>
                      </a:r>
                      <a:endParaRPr lang="en-GB" sz="2200" b="0" i="0" u="none" strike="noStrike" dirty="0">
                        <a:effectLst/>
                        <a:latin typeface="Arial" panose="020B0604020202020204" pitchFamily="34" charset="0"/>
                      </a:endParaRPr>
                    </a:p>
                  </a:txBody>
                  <a:tcPr marL="85598" marR="85598" marT="118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49014685"/>
                  </a:ext>
                </a:extLst>
              </a:tr>
            </a:tbl>
          </a:graphicData>
        </a:graphic>
      </p:graphicFrame>
    </p:spTree>
    <p:extLst>
      <p:ext uri="{BB962C8B-B14F-4D97-AF65-F5344CB8AC3E}">
        <p14:creationId xmlns:p14="http://schemas.microsoft.com/office/powerpoint/2010/main" val="1373340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0075745-2871-4EFE-AB1D-91ED13912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8C76CB-CEE6-A27E-BA29-2C0292E32C63}"/>
              </a:ext>
            </a:extLst>
          </p:cNvPr>
          <p:cNvSpPr>
            <a:spLocks noGrp="1"/>
          </p:cNvSpPr>
          <p:nvPr>
            <p:ph type="title"/>
          </p:nvPr>
        </p:nvSpPr>
        <p:spPr>
          <a:xfrm>
            <a:off x="7555992" y="967819"/>
            <a:ext cx="3182405" cy="4311140"/>
          </a:xfrm>
        </p:spPr>
        <p:txBody>
          <a:bodyPr>
            <a:normAutofit/>
          </a:bodyPr>
          <a:lstStyle/>
          <a:p>
            <a:endParaRPr lang="en-US">
              <a:solidFill>
                <a:srgbClr val="000001"/>
              </a:solidFill>
            </a:endParaRPr>
          </a:p>
        </p:txBody>
      </p:sp>
      <p:grpSp>
        <p:nvGrpSpPr>
          <p:cNvPr id="11" name="Group 10">
            <a:extLst>
              <a:ext uri="{FF2B5EF4-FFF2-40B4-BE49-F238E27FC236}">
                <a16:creationId xmlns:a16="http://schemas.microsoft.com/office/drawing/2014/main" id="{F8B6FE07-47DE-47F7-9986-CC53D02A1A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2237" y="482171"/>
            <a:ext cx="6449100" cy="5149101"/>
            <a:chOff x="632237" y="482171"/>
            <a:chExt cx="6104331" cy="5149101"/>
          </a:xfrm>
        </p:grpSpPr>
        <p:sp>
          <p:nvSpPr>
            <p:cNvPr id="12" name="Rectangle 11">
              <a:extLst>
                <a:ext uri="{FF2B5EF4-FFF2-40B4-BE49-F238E27FC236}">
                  <a16:creationId xmlns:a16="http://schemas.microsoft.com/office/drawing/2014/main" id="{2AA43B76-48ED-448F-9C72-FBD176BAB3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237" y="482171"/>
              <a:ext cx="6104331"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26084B-1196-4F23-8CCF-F02F4D46E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5296" y="812507"/>
              <a:ext cx="5471355"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cxnSp>
        <p:nvCxnSpPr>
          <p:cNvPr id="15" name="Straight Connector 14">
            <a:extLst>
              <a:ext uri="{FF2B5EF4-FFF2-40B4-BE49-F238E27FC236}">
                <a16:creationId xmlns:a16="http://schemas.microsoft.com/office/drawing/2014/main" id="{FDE442CB-3821-45ED-8A24-25846C0B6AA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55991" y="807995"/>
            <a:ext cx="3182406"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7" name="Rectangle 16">
            <a:extLst>
              <a:ext uri="{FF2B5EF4-FFF2-40B4-BE49-F238E27FC236}">
                <a16:creationId xmlns:a16="http://schemas.microsoft.com/office/drawing/2014/main" id="{AB84E9C1-D82D-4069-AD26-92280768DA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9805" y="977965"/>
            <a:ext cx="5440719" cy="4135339"/>
          </a:xfrm>
          <a:prstGeom prst="rect">
            <a:avLst/>
          </a:prstGeom>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5886CB00-0B4D-464B-8ED8-6028A46899A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1" name="Straight Connector 20">
            <a:extLst>
              <a:ext uri="{FF2B5EF4-FFF2-40B4-BE49-F238E27FC236}">
                <a16:creationId xmlns:a16="http://schemas.microsoft.com/office/drawing/2014/main" id="{F47B8F6D-15DD-492D-9776-DF8BEF3ECA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4" name="Content Placeholder 3">
            <a:extLst>
              <a:ext uri="{FF2B5EF4-FFF2-40B4-BE49-F238E27FC236}">
                <a16:creationId xmlns:a16="http://schemas.microsoft.com/office/drawing/2014/main" id="{87176BA3-4CF1-8522-F8A1-66C35B1E311F}"/>
              </a:ext>
            </a:extLst>
          </p:cNvPr>
          <p:cNvGraphicFramePr>
            <a:graphicFrameLocks noGrp="1"/>
          </p:cNvGraphicFramePr>
          <p:nvPr>
            <p:ph idx="1"/>
            <p:extLst>
              <p:ext uri="{D42A27DB-BD31-4B8C-83A1-F6EECF244321}">
                <p14:modId xmlns:p14="http://schemas.microsoft.com/office/powerpoint/2010/main" val="1246488272"/>
              </p:ext>
            </p:extLst>
          </p:nvPr>
        </p:nvGraphicFramePr>
        <p:xfrm>
          <a:off x="1395288" y="1131888"/>
          <a:ext cx="4891648" cy="3851283"/>
        </p:xfrm>
        <a:graphic>
          <a:graphicData uri="http://schemas.openxmlformats.org/drawingml/2006/table">
            <a:tbl>
              <a:tblPr firstRow="1" firstCol="1" bandRow="1"/>
              <a:tblGrid>
                <a:gridCol w="4891648">
                  <a:extLst>
                    <a:ext uri="{9D8B030D-6E8A-4147-A177-3AD203B41FA5}">
                      <a16:colId xmlns:a16="http://schemas.microsoft.com/office/drawing/2014/main" val="189748316"/>
                    </a:ext>
                  </a:extLst>
                </a:gridCol>
              </a:tblGrid>
              <a:tr h="464495">
                <a:tc>
                  <a:txBody>
                    <a:bodyPr/>
                    <a:lstStyle/>
                    <a:p>
                      <a:pPr algn="ctr" fontAlgn="b">
                        <a:buNone/>
                      </a:pPr>
                      <a:r>
                        <a:rPr lang="en-GB" sz="1300" b="1"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Environmental:</a:t>
                      </a:r>
                      <a:endParaRPr lang="en-GB" sz="2600" b="0" i="0" u="none" strike="noStrike">
                        <a:effectLst/>
                        <a:latin typeface="Arial" panose="020B0604020202020204" pitchFamily="34" charset="0"/>
                      </a:endParaRPr>
                    </a:p>
                    <a:p>
                      <a:pPr algn="ctr" fontAlgn="b">
                        <a:buNone/>
                      </a:pPr>
                      <a:r>
                        <a:rPr lang="en-GB" sz="1300" b="1"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Barrier Category (12)</a:t>
                      </a:r>
                      <a:endParaRPr lang="en-GB" sz="2600" b="0" i="0" u="none" strike="noStrike">
                        <a:effectLst/>
                        <a:latin typeface="Arial" panose="020B0604020202020204" pitchFamily="34" charset="0"/>
                      </a:endParaRPr>
                    </a:p>
                  </a:txBody>
                  <a:tcPr marL="99416" marR="99416" marT="1380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DADAD"/>
                    </a:solidFill>
                  </a:tcPr>
                </a:tc>
                <a:extLst>
                  <a:ext uri="{0D108BD9-81ED-4DB2-BD59-A6C34878D82A}">
                    <a16:rowId xmlns:a16="http://schemas.microsoft.com/office/drawing/2014/main" val="1424145526"/>
                  </a:ext>
                </a:extLst>
              </a:tr>
              <a:tr h="265663">
                <a:tc>
                  <a:txBody>
                    <a:bodyPr/>
                    <a:lstStyle/>
                    <a:p>
                      <a:pPr algn="l" fontAlgn="ctr">
                        <a:buNone/>
                      </a:pPr>
                      <a:r>
                        <a:rPr lang="en-GB" sz="13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Lack of time due to work, school, or household responsibilities</a:t>
                      </a:r>
                      <a:endParaRPr lang="en-GB" sz="2600" b="0" i="0" u="none" strike="noStrike">
                        <a:effectLst/>
                        <a:latin typeface="Arial" panose="020B0604020202020204" pitchFamily="34" charset="0"/>
                      </a:endParaRPr>
                    </a:p>
                  </a:txBody>
                  <a:tcPr marL="99416" marR="99416" marT="138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99498475"/>
                  </a:ext>
                </a:extLst>
              </a:tr>
              <a:tr h="265663">
                <a:tc>
                  <a:txBody>
                    <a:bodyPr/>
                    <a:lstStyle/>
                    <a:p>
                      <a:pPr algn="l" fontAlgn="ctr">
                        <a:buNone/>
                      </a:pPr>
                      <a:r>
                        <a:rPr lang="en-GB" sz="13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Lack of accessible/existing facilities or venues</a:t>
                      </a:r>
                      <a:endParaRPr lang="en-GB" sz="2600" b="0" i="0" u="none" strike="noStrike">
                        <a:effectLst/>
                        <a:latin typeface="Arial" panose="020B0604020202020204" pitchFamily="34" charset="0"/>
                      </a:endParaRPr>
                    </a:p>
                  </a:txBody>
                  <a:tcPr marL="99416" marR="99416" marT="138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6495543"/>
                  </a:ext>
                </a:extLst>
              </a:tr>
              <a:tr h="265663">
                <a:tc>
                  <a:txBody>
                    <a:bodyPr/>
                    <a:lstStyle/>
                    <a:p>
                      <a:pPr algn="l" fontAlgn="ctr">
                        <a:buNone/>
                      </a:pPr>
                      <a:r>
                        <a:rPr lang="en-GB" sz="13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Expense/costs of facilities, equipment, transport, or programs</a:t>
                      </a:r>
                      <a:endParaRPr lang="en-GB" sz="2600" b="0" i="0" u="none" strike="noStrike">
                        <a:effectLst/>
                        <a:latin typeface="Arial" panose="020B0604020202020204" pitchFamily="34" charset="0"/>
                      </a:endParaRPr>
                    </a:p>
                  </a:txBody>
                  <a:tcPr marL="99416" marR="99416" marT="138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72952565"/>
                  </a:ext>
                </a:extLst>
              </a:tr>
              <a:tr h="265663">
                <a:tc>
                  <a:txBody>
                    <a:bodyPr/>
                    <a:lstStyle/>
                    <a:p>
                      <a:pPr algn="l" fontAlgn="ctr">
                        <a:buNone/>
                      </a:pPr>
                      <a:r>
                        <a:rPr lang="en-GB" sz="13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Poor or unsafe infrastructure</a:t>
                      </a:r>
                      <a:endParaRPr lang="en-GB" sz="2600" b="0" i="0" u="none" strike="noStrike">
                        <a:effectLst/>
                        <a:latin typeface="Arial" panose="020B0604020202020204" pitchFamily="34" charset="0"/>
                      </a:endParaRPr>
                    </a:p>
                  </a:txBody>
                  <a:tcPr marL="99416" marR="99416" marT="138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11110700"/>
                  </a:ext>
                </a:extLst>
              </a:tr>
              <a:tr h="265663">
                <a:tc>
                  <a:txBody>
                    <a:bodyPr/>
                    <a:lstStyle/>
                    <a:p>
                      <a:pPr algn="l" fontAlgn="ctr">
                        <a:buNone/>
                      </a:pPr>
                      <a:r>
                        <a:rPr lang="en-GB" sz="13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Weather conditions</a:t>
                      </a:r>
                      <a:endParaRPr lang="en-GB" sz="2600" b="0" i="0" u="none" strike="noStrike">
                        <a:effectLst/>
                        <a:latin typeface="Arial" panose="020B0604020202020204" pitchFamily="34" charset="0"/>
                      </a:endParaRPr>
                    </a:p>
                  </a:txBody>
                  <a:tcPr marL="99416" marR="99416" marT="138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18927697"/>
                  </a:ext>
                </a:extLst>
              </a:tr>
              <a:tr h="265663">
                <a:tc>
                  <a:txBody>
                    <a:bodyPr/>
                    <a:lstStyle/>
                    <a:p>
                      <a:pPr algn="l" fontAlgn="ctr">
                        <a:buNone/>
                      </a:pPr>
                      <a:r>
                        <a:rPr lang="en-GB" sz="13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Safety concerns</a:t>
                      </a:r>
                      <a:endParaRPr lang="en-GB" sz="2600" b="0" i="0" u="none" strike="noStrike">
                        <a:effectLst/>
                        <a:latin typeface="Arial" panose="020B0604020202020204" pitchFamily="34" charset="0"/>
                      </a:endParaRPr>
                    </a:p>
                  </a:txBody>
                  <a:tcPr marL="99416" marR="99416" marT="138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3728214"/>
                  </a:ext>
                </a:extLst>
              </a:tr>
              <a:tr h="265663">
                <a:tc>
                  <a:txBody>
                    <a:bodyPr/>
                    <a:lstStyle/>
                    <a:p>
                      <a:pPr algn="l" fontAlgn="ctr">
                        <a:buNone/>
                      </a:pPr>
                      <a:r>
                        <a:rPr lang="en-GB" sz="13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Lack of privacy or hygiene in public facilities</a:t>
                      </a:r>
                      <a:endParaRPr lang="en-GB" sz="2600" b="0" i="0" u="none" strike="noStrike">
                        <a:effectLst/>
                        <a:latin typeface="Arial" panose="020B0604020202020204" pitchFamily="34" charset="0"/>
                      </a:endParaRPr>
                    </a:p>
                  </a:txBody>
                  <a:tcPr marL="99416" marR="99416" marT="138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07998426"/>
                  </a:ext>
                </a:extLst>
              </a:tr>
              <a:tr h="265663">
                <a:tc>
                  <a:txBody>
                    <a:bodyPr/>
                    <a:lstStyle/>
                    <a:p>
                      <a:pPr algn="l" fontAlgn="ctr">
                        <a:buNone/>
                      </a:pPr>
                      <a:r>
                        <a:rPr lang="en-GB" sz="13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Lack of transportation or difficult logistics</a:t>
                      </a:r>
                      <a:endParaRPr lang="en-GB" sz="2600" b="0" i="0" u="none" strike="noStrike">
                        <a:effectLst/>
                        <a:latin typeface="Arial" panose="020B0604020202020204" pitchFamily="34" charset="0"/>
                      </a:endParaRPr>
                    </a:p>
                  </a:txBody>
                  <a:tcPr marL="99416" marR="99416" marT="138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139745"/>
                  </a:ext>
                </a:extLst>
              </a:tr>
              <a:tr h="265663">
                <a:tc>
                  <a:txBody>
                    <a:bodyPr/>
                    <a:lstStyle/>
                    <a:p>
                      <a:pPr algn="l" fontAlgn="ctr">
                        <a:buNone/>
                      </a:pPr>
                      <a:r>
                        <a:rPr lang="en-GB" sz="13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Work schedule inflexibility, overtime, transitions in life stage</a:t>
                      </a:r>
                      <a:endParaRPr lang="en-GB" sz="2600" b="0" i="0" u="none" strike="noStrike">
                        <a:effectLst/>
                        <a:latin typeface="Arial" panose="020B0604020202020204" pitchFamily="34" charset="0"/>
                      </a:endParaRPr>
                    </a:p>
                  </a:txBody>
                  <a:tcPr marL="99416" marR="99416" marT="138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37332186"/>
                  </a:ext>
                </a:extLst>
              </a:tr>
              <a:tr h="265663">
                <a:tc>
                  <a:txBody>
                    <a:bodyPr/>
                    <a:lstStyle/>
                    <a:p>
                      <a:pPr algn="l" fontAlgn="ctr">
                        <a:buNone/>
                      </a:pPr>
                      <a:r>
                        <a:rPr lang="en-GB" sz="13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Culturally insensitive or inappropriate facilities</a:t>
                      </a:r>
                      <a:endParaRPr lang="en-GB" sz="2600" b="0" i="0" u="none" strike="noStrike">
                        <a:effectLst/>
                        <a:latin typeface="Arial" panose="020B0604020202020204" pitchFamily="34" charset="0"/>
                      </a:endParaRPr>
                    </a:p>
                  </a:txBody>
                  <a:tcPr marL="99416" marR="99416" marT="138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71151392"/>
                  </a:ext>
                </a:extLst>
              </a:tr>
              <a:tr h="265663">
                <a:tc>
                  <a:txBody>
                    <a:bodyPr/>
                    <a:lstStyle/>
                    <a:p>
                      <a:pPr algn="l" fontAlgn="ctr">
                        <a:buNone/>
                      </a:pPr>
                      <a:r>
                        <a:rPr lang="en-GB" sz="1300" b="0" i="0" u="none" strike="noStrike"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Lack of professional guidance</a:t>
                      </a:r>
                      <a:endParaRPr lang="en-GB" sz="2600" b="0" i="0" u="none" strike="noStrike">
                        <a:effectLst/>
                        <a:latin typeface="Arial" panose="020B0604020202020204" pitchFamily="34" charset="0"/>
                      </a:endParaRPr>
                    </a:p>
                  </a:txBody>
                  <a:tcPr marL="99416" marR="99416" marT="138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82235836"/>
                  </a:ext>
                </a:extLst>
              </a:tr>
              <a:tr h="464495">
                <a:tc>
                  <a:txBody>
                    <a:bodyPr/>
                    <a:lstStyle/>
                    <a:p>
                      <a:pPr algn="l" fontAlgn="ctr">
                        <a:buNone/>
                      </a:pPr>
                      <a:r>
                        <a:rPr lang="en-GB" sz="1300" b="0" i="0" u="none" strike="noStrike"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Interruptions in routine</a:t>
                      </a:r>
                      <a:endParaRPr lang="en-GB" sz="2600" b="0" i="0" u="none" strike="noStrike" dirty="0">
                        <a:effectLst/>
                        <a:latin typeface="Arial" panose="020B0604020202020204" pitchFamily="34" charset="0"/>
                      </a:endParaRPr>
                    </a:p>
                    <a:p>
                      <a:pPr algn="l" fontAlgn="ctr">
                        <a:buNone/>
                      </a:pPr>
                      <a:r>
                        <a:rPr lang="en-GB" sz="1300" b="0" i="0" u="none" strike="noStrike"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a:t>
                      </a:r>
                      <a:endParaRPr lang="en-GB" sz="2600" b="0" i="0" u="none" strike="noStrike" dirty="0">
                        <a:effectLst/>
                        <a:latin typeface="Arial" panose="020B0604020202020204" pitchFamily="34" charset="0"/>
                      </a:endParaRPr>
                    </a:p>
                  </a:txBody>
                  <a:tcPr marL="99416" marR="99416" marT="138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71037622"/>
                  </a:ext>
                </a:extLst>
              </a:tr>
            </a:tbl>
          </a:graphicData>
        </a:graphic>
      </p:graphicFrame>
    </p:spTree>
    <p:extLst>
      <p:ext uri="{BB962C8B-B14F-4D97-AF65-F5344CB8AC3E}">
        <p14:creationId xmlns:p14="http://schemas.microsoft.com/office/powerpoint/2010/main" val="1189232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582A5-0830-883B-E4A9-F322F10DDCAE}"/>
              </a:ext>
            </a:extLst>
          </p:cNvPr>
          <p:cNvSpPr>
            <a:spLocks noGrp="1"/>
          </p:cNvSpPr>
          <p:nvPr>
            <p:ph type="title"/>
          </p:nvPr>
        </p:nvSpPr>
        <p:spPr/>
        <p:txBody>
          <a:bodyPr/>
          <a:lstStyle/>
          <a:p>
            <a:r>
              <a:rPr lang="en-US" b="1" dirty="0"/>
              <a:t>Barriers for Elderly Adults</a:t>
            </a:r>
            <a:r>
              <a:rPr lang="en-GB" dirty="0"/>
              <a:t> </a:t>
            </a:r>
            <a:endParaRPr lang="en-US" dirty="0"/>
          </a:p>
        </p:txBody>
      </p:sp>
      <p:sp>
        <p:nvSpPr>
          <p:cNvPr id="3" name="Content Placeholder 2">
            <a:extLst>
              <a:ext uri="{FF2B5EF4-FFF2-40B4-BE49-F238E27FC236}">
                <a16:creationId xmlns:a16="http://schemas.microsoft.com/office/drawing/2014/main" id="{0A4580E8-1D0F-C787-9553-68C4FAF2552E}"/>
              </a:ext>
            </a:extLst>
          </p:cNvPr>
          <p:cNvSpPr>
            <a:spLocks noGrp="1"/>
          </p:cNvSpPr>
          <p:nvPr>
            <p:ph idx="1"/>
          </p:nvPr>
        </p:nvSpPr>
        <p:spPr/>
        <p:txBody>
          <a:bodyPr>
            <a:normAutofit fontScale="85000" lnSpcReduction="20000"/>
          </a:bodyPr>
          <a:lstStyle/>
          <a:p>
            <a:pPr lvl="0"/>
            <a:endParaRPr lang="en-US" dirty="0"/>
          </a:p>
          <a:p>
            <a:pPr lvl="0"/>
            <a:r>
              <a:rPr lang="en-US" sz="2600" dirty="0"/>
              <a:t>Common barriers: pain and discomfort, fear of falls, health concerns</a:t>
            </a:r>
            <a:endParaRPr lang="en-GB" sz="2600" dirty="0"/>
          </a:p>
          <a:p>
            <a:pPr lvl="0"/>
            <a:r>
              <a:rPr lang="en-US" sz="2600" dirty="0"/>
              <a:t>Socio-cultural ageing stereotypes, access difficulties</a:t>
            </a:r>
          </a:p>
          <a:p>
            <a:pPr marL="0" lvl="0" indent="0">
              <a:buNone/>
            </a:pPr>
            <a:endParaRPr lang="en-US" dirty="0"/>
          </a:p>
          <a:p>
            <a:r>
              <a:rPr lang="en-GB" b="1" dirty="0"/>
              <a:t>Resources:</a:t>
            </a:r>
          </a:p>
          <a:p>
            <a:r>
              <a:rPr lang="en-GB" dirty="0"/>
              <a:t>Barriers to and facilitators of physical activity among community-dwelling older adults: a systematic review. </a:t>
            </a:r>
            <a:r>
              <a:rPr lang="en-GB" dirty="0">
                <a:hlinkClick r:id="rId2"/>
              </a:rPr>
              <a:t>https://bmjopen.bmj.com/content/15/8/e095260</a:t>
            </a:r>
            <a:endParaRPr lang="en-GB" dirty="0"/>
          </a:p>
          <a:p>
            <a:r>
              <a:rPr lang="en-GB" dirty="0"/>
              <a:t>Factors that influence older adults’ participation in physical activity: a systematic review of qualitative studies. </a:t>
            </a:r>
            <a:r>
              <a:rPr lang="en-GB" dirty="0">
                <a:hlinkClick r:id="rId3"/>
              </a:rPr>
              <a:t>https://pmc.ncbi.nlm.nih.gov/articles/PMC10438214/</a:t>
            </a:r>
            <a:endParaRPr lang="en-GB" dirty="0"/>
          </a:p>
          <a:p>
            <a:endParaRPr lang="en-GB" b="1" dirty="0"/>
          </a:p>
          <a:p>
            <a:pPr marL="0" indent="0">
              <a:buNone/>
            </a:pPr>
            <a:endParaRPr lang="en-GB" dirty="0"/>
          </a:p>
          <a:p>
            <a:pPr lvl="0"/>
            <a:endParaRPr lang="en-GB" dirty="0"/>
          </a:p>
          <a:p>
            <a:endParaRPr lang="en-US" dirty="0"/>
          </a:p>
        </p:txBody>
      </p:sp>
    </p:spTree>
    <p:extLst>
      <p:ext uri="{BB962C8B-B14F-4D97-AF65-F5344CB8AC3E}">
        <p14:creationId xmlns:p14="http://schemas.microsoft.com/office/powerpoint/2010/main" val="34330762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D3136-CCBC-2580-6BF9-EB557238C7EA}"/>
              </a:ext>
            </a:extLst>
          </p:cNvPr>
          <p:cNvSpPr>
            <a:spLocks noGrp="1"/>
          </p:cNvSpPr>
          <p:nvPr>
            <p:ph type="title"/>
          </p:nvPr>
        </p:nvSpPr>
        <p:spPr/>
        <p:txBody>
          <a:bodyPr/>
          <a:lstStyle/>
          <a:p>
            <a:r>
              <a:rPr lang="en-US" dirty="0"/>
              <a:t>Suggest some strategies for overcoming barriers for elderly people…</a:t>
            </a:r>
          </a:p>
        </p:txBody>
      </p:sp>
      <p:sp>
        <p:nvSpPr>
          <p:cNvPr id="3" name="Content Placeholder 2">
            <a:extLst>
              <a:ext uri="{FF2B5EF4-FFF2-40B4-BE49-F238E27FC236}">
                <a16:creationId xmlns:a16="http://schemas.microsoft.com/office/drawing/2014/main" id="{EE092319-0398-8EF7-10CA-81F7DBE2553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0148598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0C4FC-9EE8-20A0-F9AF-B0FD8C22E133}"/>
              </a:ext>
            </a:extLst>
          </p:cNvPr>
          <p:cNvSpPr>
            <a:spLocks noGrp="1"/>
          </p:cNvSpPr>
          <p:nvPr>
            <p:ph type="title"/>
          </p:nvPr>
        </p:nvSpPr>
        <p:spPr/>
        <p:txBody>
          <a:bodyPr/>
          <a:lstStyle/>
          <a:p>
            <a:r>
              <a:rPr lang="en-US" b="1" dirty="0"/>
              <a:t>Strategies for Overcoming Barriers for older adults</a:t>
            </a:r>
            <a:endParaRPr lang="en-US" dirty="0"/>
          </a:p>
        </p:txBody>
      </p:sp>
      <p:sp>
        <p:nvSpPr>
          <p:cNvPr id="3" name="Content Placeholder 2">
            <a:extLst>
              <a:ext uri="{FF2B5EF4-FFF2-40B4-BE49-F238E27FC236}">
                <a16:creationId xmlns:a16="http://schemas.microsoft.com/office/drawing/2014/main" id="{6261780C-FA18-712B-C3D5-12CF62D7B82B}"/>
              </a:ext>
            </a:extLst>
          </p:cNvPr>
          <p:cNvSpPr>
            <a:spLocks noGrp="1"/>
          </p:cNvSpPr>
          <p:nvPr>
            <p:ph idx="1"/>
          </p:nvPr>
        </p:nvSpPr>
        <p:spPr/>
        <p:txBody>
          <a:bodyPr>
            <a:normAutofit fontScale="85000" lnSpcReduction="20000"/>
          </a:bodyPr>
          <a:lstStyle/>
          <a:p>
            <a:r>
              <a:rPr lang="en-US" sz="2900" dirty="0"/>
              <a:t>Professional support, tailored environments, reducing fear of falls</a:t>
            </a:r>
            <a:endParaRPr lang="en-GB" sz="2900" dirty="0"/>
          </a:p>
          <a:p>
            <a:pPr lvl="0"/>
            <a:r>
              <a:rPr lang="en-US" sz="2900" dirty="0"/>
              <a:t>Family and peer support, community programming</a:t>
            </a:r>
            <a:endParaRPr lang="en-GB" sz="2900" b="1" dirty="0"/>
          </a:p>
          <a:p>
            <a:endParaRPr lang="en-GB" b="1" dirty="0"/>
          </a:p>
          <a:p>
            <a:r>
              <a:rPr lang="en-GB" b="1" dirty="0"/>
              <a:t>Resources:</a:t>
            </a:r>
          </a:p>
          <a:p>
            <a:r>
              <a:rPr lang="en-GB" dirty="0"/>
              <a:t>Enablers and barriers to older people’s participation in strength and balance activities: A review of reviews. </a:t>
            </a:r>
            <a:r>
              <a:rPr lang="en-GB" dirty="0">
                <a:hlinkClick r:id="rId2"/>
              </a:rPr>
              <a:t>https://pmc.ncbi.nlm.nih.gov/articles/PMC7155318/</a:t>
            </a:r>
            <a:endParaRPr lang="en-GB" dirty="0"/>
          </a:p>
          <a:p>
            <a:r>
              <a:rPr lang="en-GB" dirty="0"/>
              <a:t>P.19/20 - Understanding and addressing inequalities in physical activity </a:t>
            </a:r>
            <a:r>
              <a:rPr lang="en-GB" dirty="0">
                <a:hlinkClick r:id="rId3"/>
              </a:rPr>
              <a:t>https://assets.publishing.service.gov.uk/media/611cd4188fa8f53dcf15655e/PHE_Inequalities_in_physical_activity_August_update_Final.pdf</a:t>
            </a:r>
            <a:endParaRPr lang="en-GB" dirty="0"/>
          </a:p>
          <a:p>
            <a:pPr marL="0" indent="0">
              <a:buNone/>
            </a:pPr>
            <a:endParaRPr lang="en-US" dirty="0"/>
          </a:p>
        </p:txBody>
      </p:sp>
    </p:spTree>
    <p:extLst>
      <p:ext uri="{BB962C8B-B14F-4D97-AF65-F5344CB8AC3E}">
        <p14:creationId xmlns:p14="http://schemas.microsoft.com/office/powerpoint/2010/main" val="3428870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FF486-3E44-0F89-04CD-C7296BDDAC36}"/>
              </a:ext>
            </a:extLst>
          </p:cNvPr>
          <p:cNvSpPr>
            <a:spLocks noGrp="1"/>
          </p:cNvSpPr>
          <p:nvPr>
            <p:ph type="title"/>
          </p:nvPr>
        </p:nvSpPr>
        <p:spPr/>
        <p:txBody>
          <a:bodyPr/>
          <a:lstStyle/>
          <a:p>
            <a:r>
              <a:rPr lang="en-US" b="1" dirty="0"/>
              <a:t>Barriers for University Students</a:t>
            </a:r>
            <a:br>
              <a:rPr lang="en-GB" dirty="0"/>
            </a:br>
            <a:endParaRPr lang="en-US" dirty="0"/>
          </a:p>
        </p:txBody>
      </p:sp>
      <p:sp>
        <p:nvSpPr>
          <p:cNvPr id="3" name="Content Placeholder 2">
            <a:extLst>
              <a:ext uri="{FF2B5EF4-FFF2-40B4-BE49-F238E27FC236}">
                <a16:creationId xmlns:a16="http://schemas.microsoft.com/office/drawing/2014/main" id="{48DC6070-182E-5BC5-F02F-EAAD3223820A}"/>
              </a:ext>
            </a:extLst>
          </p:cNvPr>
          <p:cNvSpPr>
            <a:spLocks noGrp="1"/>
          </p:cNvSpPr>
          <p:nvPr>
            <p:ph idx="1"/>
          </p:nvPr>
        </p:nvSpPr>
        <p:spPr/>
        <p:txBody>
          <a:bodyPr>
            <a:normAutofit fontScale="92500" lnSpcReduction="20000"/>
          </a:bodyPr>
          <a:lstStyle/>
          <a:p>
            <a:pPr lvl="0"/>
            <a:r>
              <a:rPr lang="en-US" sz="2200" dirty="0"/>
              <a:t>Time pressures, academic workload</a:t>
            </a:r>
            <a:endParaRPr lang="en-GB" sz="2200" dirty="0"/>
          </a:p>
          <a:p>
            <a:pPr lvl="0"/>
            <a:r>
              <a:rPr lang="en-US" sz="2200" dirty="0"/>
              <a:t>Financial constraints, social priorities, environment</a:t>
            </a:r>
            <a:endParaRPr lang="en-GB" sz="2200" dirty="0"/>
          </a:p>
          <a:p>
            <a:pPr lvl="0"/>
            <a:endParaRPr lang="en-US" sz="2200" dirty="0"/>
          </a:p>
          <a:p>
            <a:r>
              <a:rPr lang="en-US" b="1" dirty="0"/>
              <a:t>Resources: </a:t>
            </a:r>
          </a:p>
          <a:p>
            <a:r>
              <a:rPr lang="en-GB" dirty="0"/>
              <a:t>Self-reported physical activity and sedentary behaviour amongst UK university students: a cross-sectional case study – Roberts et al. (2024) </a:t>
            </a:r>
            <a:r>
              <a:rPr lang="en-US" dirty="0">
                <a:hlinkClick r:id="rId2"/>
              </a:rPr>
              <a:t>https://www.tandfonline.com/doi/full/10.1080/09581596.2024.2338182</a:t>
            </a:r>
            <a:endParaRPr lang="en-US" dirty="0"/>
          </a:p>
          <a:p>
            <a:r>
              <a:rPr lang="en-GB" dirty="0"/>
              <a:t>Barriers and determinants of physical activity among UK university students – </a:t>
            </a:r>
            <a:r>
              <a:rPr lang="en-GB" dirty="0" err="1"/>
              <a:t>Aceijas</a:t>
            </a:r>
            <a:r>
              <a:rPr lang="en-GB" dirty="0"/>
              <a:t> et al. (2016)</a:t>
            </a:r>
            <a:r>
              <a:rPr lang="en-US" dirty="0"/>
              <a:t> </a:t>
            </a:r>
            <a:r>
              <a:rPr lang="en-US" dirty="0">
                <a:hlinkClick r:id="rId3"/>
              </a:rPr>
              <a:t>https://academic.oup.com/eurpub/article/26/suppl_1/ckw174.255/2449430</a:t>
            </a:r>
            <a:endParaRPr lang="en-US" dirty="0"/>
          </a:p>
          <a:p>
            <a:endParaRPr lang="en-US" dirty="0"/>
          </a:p>
          <a:p>
            <a:pPr marL="0" indent="0">
              <a:buNone/>
            </a:pPr>
            <a:endParaRPr lang="en-US" dirty="0"/>
          </a:p>
        </p:txBody>
      </p:sp>
    </p:spTree>
    <p:extLst>
      <p:ext uri="{BB962C8B-B14F-4D97-AF65-F5344CB8AC3E}">
        <p14:creationId xmlns:p14="http://schemas.microsoft.com/office/powerpoint/2010/main" val="2264627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A465B1-9DC5-FBE2-A32B-95A072C226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53B8A8-E5B7-8006-024A-CBBBB28BA687}"/>
              </a:ext>
            </a:extLst>
          </p:cNvPr>
          <p:cNvSpPr>
            <a:spLocks noGrp="1"/>
          </p:cNvSpPr>
          <p:nvPr>
            <p:ph type="title"/>
          </p:nvPr>
        </p:nvSpPr>
        <p:spPr/>
        <p:txBody>
          <a:bodyPr/>
          <a:lstStyle/>
          <a:p>
            <a:r>
              <a:rPr lang="en-US" dirty="0"/>
              <a:t>Suggest some strategies for overcoming barriers for University Students…</a:t>
            </a:r>
          </a:p>
        </p:txBody>
      </p:sp>
      <p:sp>
        <p:nvSpPr>
          <p:cNvPr id="3" name="Content Placeholder 2">
            <a:extLst>
              <a:ext uri="{FF2B5EF4-FFF2-40B4-BE49-F238E27FC236}">
                <a16:creationId xmlns:a16="http://schemas.microsoft.com/office/drawing/2014/main" id="{B81CE3DF-DA4C-80AF-7C98-56E944A35295}"/>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324697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B1BB9-8C35-9FEB-0F55-64A5C0C506F2}"/>
              </a:ext>
            </a:extLst>
          </p:cNvPr>
          <p:cNvSpPr>
            <a:spLocks noGrp="1"/>
          </p:cNvSpPr>
          <p:nvPr>
            <p:ph type="title"/>
          </p:nvPr>
        </p:nvSpPr>
        <p:spPr/>
        <p:txBody>
          <a:bodyPr/>
          <a:lstStyle/>
          <a:p>
            <a:r>
              <a:rPr lang="en-US" b="1" dirty="0"/>
              <a:t>Strategies for University Students</a:t>
            </a:r>
            <a:r>
              <a:rPr lang="en-GB" dirty="0"/>
              <a:t> </a:t>
            </a:r>
            <a:endParaRPr lang="en-US" dirty="0"/>
          </a:p>
        </p:txBody>
      </p:sp>
      <p:sp>
        <p:nvSpPr>
          <p:cNvPr id="3" name="Content Placeholder 2">
            <a:extLst>
              <a:ext uri="{FF2B5EF4-FFF2-40B4-BE49-F238E27FC236}">
                <a16:creationId xmlns:a16="http://schemas.microsoft.com/office/drawing/2014/main" id="{41BA9737-9634-FCBA-ABF8-0116E023806B}"/>
              </a:ext>
            </a:extLst>
          </p:cNvPr>
          <p:cNvSpPr>
            <a:spLocks noGrp="1"/>
          </p:cNvSpPr>
          <p:nvPr>
            <p:ph idx="1"/>
          </p:nvPr>
        </p:nvSpPr>
        <p:spPr/>
        <p:txBody>
          <a:bodyPr>
            <a:normAutofit fontScale="85000" lnSpcReduction="20000"/>
          </a:bodyPr>
          <a:lstStyle/>
          <a:p>
            <a:pPr lvl="0"/>
            <a:r>
              <a:rPr lang="en-US" sz="2400" dirty="0"/>
              <a:t>Campus initiatives, affordable sport options</a:t>
            </a:r>
            <a:endParaRPr lang="en-GB" sz="2400" dirty="0"/>
          </a:p>
          <a:p>
            <a:pPr lvl="0"/>
            <a:r>
              <a:rPr lang="en-US" sz="2400" dirty="0"/>
              <a:t>Peer support, academic scheduling solutions</a:t>
            </a:r>
            <a:endParaRPr lang="en-US" sz="2400" baseline="30000" dirty="0"/>
          </a:p>
          <a:p>
            <a:pPr lvl="0"/>
            <a:endParaRPr lang="en-US" sz="2400" baseline="30000" dirty="0"/>
          </a:p>
          <a:p>
            <a:pPr lvl="0"/>
            <a:endParaRPr lang="en-US" baseline="30000" dirty="0"/>
          </a:p>
          <a:p>
            <a:pPr lvl="0"/>
            <a:r>
              <a:rPr lang="en-US" b="1" dirty="0"/>
              <a:t>Resources:</a:t>
            </a:r>
          </a:p>
          <a:p>
            <a:r>
              <a:rPr lang="en-GB" dirty="0"/>
              <a:t>Physical activity interventions to improve mental health and wellbeing in university students in the UK: A service mapping study. </a:t>
            </a:r>
            <a:r>
              <a:rPr lang="en-GB" dirty="0">
                <a:hlinkClick r:id="rId2"/>
              </a:rPr>
              <a:t>https://www.sciencedirect.com/science/article/pii/S1755296623000613</a:t>
            </a:r>
            <a:endParaRPr lang="en-GB" dirty="0"/>
          </a:p>
          <a:p>
            <a:r>
              <a:rPr lang="en-GB" dirty="0"/>
              <a:t>Barriers and facilitators to engaging in a university-based exercise programme delivered to students experiencing mental health difficulties:  A pilot study. </a:t>
            </a:r>
            <a:r>
              <a:rPr lang="en-GB" dirty="0">
                <a:hlinkClick r:id="rId3"/>
              </a:rPr>
              <a:t>https://www.tandfonline.com/doi/full/10.1080/28324765.2024.2380500</a:t>
            </a:r>
            <a:endParaRPr lang="en-GB" dirty="0"/>
          </a:p>
          <a:p>
            <a:endParaRPr lang="en-GB" dirty="0"/>
          </a:p>
          <a:p>
            <a:endParaRPr lang="en-GB" dirty="0"/>
          </a:p>
          <a:p>
            <a:pPr lvl="0"/>
            <a:endParaRPr lang="en-GB" dirty="0"/>
          </a:p>
          <a:p>
            <a:endParaRPr lang="en-US" dirty="0"/>
          </a:p>
        </p:txBody>
      </p:sp>
    </p:spTree>
    <p:extLst>
      <p:ext uri="{BB962C8B-B14F-4D97-AF65-F5344CB8AC3E}">
        <p14:creationId xmlns:p14="http://schemas.microsoft.com/office/powerpoint/2010/main" val="39045898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C61CC-25C6-9FA6-96AF-F14F297D46AD}"/>
              </a:ext>
            </a:extLst>
          </p:cNvPr>
          <p:cNvSpPr>
            <a:spLocks noGrp="1"/>
          </p:cNvSpPr>
          <p:nvPr>
            <p:ph type="title"/>
          </p:nvPr>
        </p:nvSpPr>
        <p:spPr/>
        <p:txBody>
          <a:bodyPr/>
          <a:lstStyle/>
          <a:p>
            <a:r>
              <a:rPr lang="en-US" b="1" dirty="0"/>
              <a:t>Comparative Barriers</a:t>
            </a:r>
            <a:br>
              <a:rPr lang="en-GB" dirty="0"/>
            </a:br>
            <a:endParaRPr lang="en-US" dirty="0"/>
          </a:p>
        </p:txBody>
      </p:sp>
      <p:graphicFrame>
        <p:nvGraphicFramePr>
          <p:cNvPr id="4" name="Content Placeholder 3">
            <a:extLst>
              <a:ext uri="{FF2B5EF4-FFF2-40B4-BE49-F238E27FC236}">
                <a16:creationId xmlns:a16="http://schemas.microsoft.com/office/drawing/2014/main" id="{606A2A41-FD3C-C3AD-F3BF-432B737A5D9C}"/>
              </a:ext>
            </a:extLst>
          </p:cNvPr>
          <p:cNvGraphicFramePr>
            <a:graphicFrameLocks noGrp="1"/>
          </p:cNvGraphicFramePr>
          <p:nvPr>
            <p:ph idx="1"/>
            <p:extLst>
              <p:ext uri="{D42A27DB-BD31-4B8C-83A1-F6EECF244321}">
                <p14:modId xmlns:p14="http://schemas.microsoft.com/office/powerpoint/2010/main" val="2310006216"/>
              </p:ext>
            </p:extLst>
          </p:nvPr>
        </p:nvGraphicFramePr>
        <p:xfrm>
          <a:off x="1280161" y="1643388"/>
          <a:ext cx="9774695" cy="3571224"/>
        </p:xfrm>
        <a:graphic>
          <a:graphicData uri="http://schemas.openxmlformats.org/drawingml/2006/table">
            <a:tbl>
              <a:tblPr firstRow="1" firstCol="1" bandRow="1">
                <a:tableStyleId>{5C22544A-7EE6-4342-B048-85BDC9FD1C3A}</a:tableStyleId>
              </a:tblPr>
              <a:tblGrid>
                <a:gridCol w="3200993">
                  <a:extLst>
                    <a:ext uri="{9D8B030D-6E8A-4147-A177-3AD203B41FA5}">
                      <a16:colId xmlns:a16="http://schemas.microsoft.com/office/drawing/2014/main" val="504514941"/>
                    </a:ext>
                  </a:extLst>
                </a:gridCol>
                <a:gridCol w="3286851">
                  <a:extLst>
                    <a:ext uri="{9D8B030D-6E8A-4147-A177-3AD203B41FA5}">
                      <a16:colId xmlns:a16="http://schemas.microsoft.com/office/drawing/2014/main" val="2002025404"/>
                    </a:ext>
                  </a:extLst>
                </a:gridCol>
                <a:gridCol w="3286851">
                  <a:extLst>
                    <a:ext uri="{9D8B030D-6E8A-4147-A177-3AD203B41FA5}">
                      <a16:colId xmlns:a16="http://schemas.microsoft.com/office/drawing/2014/main" val="3290590588"/>
                    </a:ext>
                  </a:extLst>
                </a:gridCol>
              </a:tblGrid>
              <a:tr h="889365">
                <a:tc>
                  <a:txBody>
                    <a:bodyPr/>
                    <a:lstStyle/>
                    <a:p>
                      <a:pPr>
                        <a:lnSpc>
                          <a:spcPct val="150000"/>
                        </a:lnSpc>
                        <a:spcAft>
                          <a:spcPts val="600"/>
                        </a:spcAft>
                        <a:buNone/>
                      </a:pPr>
                      <a:r>
                        <a:rPr lang="en-US" sz="1800" dirty="0">
                          <a:effectLst/>
                        </a:rPr>
                        <a:t>Population</a:t>
                      </a:r>
                      <a:endParaRPr lang="en-GB" sz="1800" dirty="0">
                        <a:effectLst/>
                        <a:latin typeface="Georgia" panose="02040502050405020303" pitchFamily="18" charset="0"/>
                        <a:ea typeface="Aptos" panose="020B0004020202020204" pitchFamily="34" charset="0"/>
                        <a:cs typeface="Times New Roman" panose="02020603050405020304" pitchFamily="18" charset="0"/>
                      </a:endParaRPr>
                    </a:p>
                  </a:txBody>
                  <a:tcPr marL="101600" marR="101600" marT="50800" marB="50800"/>
                </a:tc>
                <a:tc>
                  <a:txBody>
                    <a:bodyPr/>
                    <a:lstStyle/>
                    <a:p>
                      <a:pPr>
                        <a:lnSpc>
                          <a:spcPct val="150000"/>
                        </a:lnSpc>
                        <a:spcAft>
                          <a:spcPts val="600"/>
                        </a:spcAft>
                        <a:buNone/>
                      </a:pPr>
                      <a:r>
                        <a:rPr lang="en-US" sz="1800">
                          <a:effectLst/>
                        </a:rPr>
                        <a:t>Key Barriers</a:t>
                      </a:r>
                      <a:endParaRPr lang="en-GB" sz="1800">
                        <a:effectLst/>
                        <a:latin typeface="Georgia" panose="02040502050405020303" pitchFamily="18" charset="0"/>
                        <a:ea typeface="Aptos" panose="020B0004020202020204" pitchFamily="34" charset="0"/>
                        <a:cs typeface="Times New Roman" panose="02020603050405020304" pitchFamily="18" charset="0"/>
                      </a:endParaRPr>
                    </a:p>
                  </a:txBody>
                  <a:tcPr marL="101600" marR="101600" marT="50800" marB="50800"/>
                </a:tc>
                <a:tc>
                  <a:txBody>
                    <a:bodyPr/>
                    <a:lstStyle/>
                    <a:p>
                      <a:pPr>
                        <a:lnSpc>
                          <a:spcPct val="150000"/>
                        </a:lnSpc>
                        <a:spcAft>
                          <a:spcPts val="600"/>
                        </a:spcAft>
                        <a:buNone/>
                      </a:pPr>
                      <a:r>
                        <a:rPr lang="en-US" sz="1800">
                          <a:effectLst/>
                        </a:rPr>
                        <a:t>Example Study</a:t>
                      </a:r>
                      <a:endParaRPr lang="en-GB" sz="1800">
                        <a:effectLst/>
                        <a:latin typeface="Georgia" panose="02040502050405020303" pitchFamily="18" charset="0"/>
                        <a:ea typeface="Aptos" panose="020B0004020202020204" pitchFamily="34" charset="0"/>
                        <a:cs typeface="Times New Roman" panose="02020603050405020304" pitchFamily="18" charset="0"/>
                      </a:endParaRPr>
                    </a:p>
                  </a:txBody>
                  <a:tcPr marL="101600" marR="101600" marT="50800" marB="50800"/>
                </a:tc>
                <a:extLst>
                  <a:ext uri="{0D108BD9-81ED-4DB2-BD59-A6C34878D82A}">
                    <a16:rowId xmlns:a16="http://schemas.microsoft.com/office/drawing/2014/main" val="3438527733"/>
                  </a:ext>
                </a:extLst>
              </a:tr>
              <a:tr h="927853">
                <a:tc>
                  <a:txBody>
                    <a:bodyPr/>
                    <a:lstStyle/>
                    <a:p>
                      <a:pPr>
                        <a:lnSpc>
                          <a:spcPct val="150000"/>
                        </a:lnSpc>
                        <a:spcAft>
                          <a:spcPts val="600"/>
                        </a:spcAft>
                        <a:buNone/>
                      </a:pPr>
                      <a:r>
                        <a:rPr lang="en-US" sz="1800" dirty="0">
                          <a:effectLst/>
                        </a:rPr>
                        <a:t>Elderly</a:t>
                      </a:r>
                      <a:endParaRPr lang="en-GB" sz="1800" dirty="0">
                        <a:effectLst/>
                        <a:latin typeface="Georgia" panose="02040502050405020303" pitchFamily="18" charset="0"/>
                        <a:ea typeface="Aptos" panose="020B0004020202020204" pitchFamily="34" charset="0"/>
                        <a:cs typeface="Times New Roman" panose="02020603050405020304" pitchFamily="18" charset="0"/>
                      </a:endParaRPr>
                    </a:p>
                  </a:txBody>
                  <a:tcPr marL="101600" marR="101600" marT="50800" marB="50800"/>
                </a:tc>
                <a:tc>
                  <a:txBody>
                    <a:bodyPr/>
                    <a:lstStyle/>
                    <a:p>
                      <a:pPr>
                        <a:lnSpc>
                          <a:spcPct val="150000"/>
                        </a:lnSpc>
                        <a:spcAft>
                          <a:spcPts val="600"/>
                        </a:spcAft>
                        <a:buNone/>
                      </a:pPr>
                      <a:r>
                        <a:rPr lang="en-US" sz="1800" dirty="0">
                          <a:effectLst/>
                        </a:rPr>
                        <a:t>Pain, fear of falls</a:t>
                      </a:r>
                      <a:endParaRPr lang="en-GB" sz="1800" dirty="0">
                        <a:effectLst/>
                        <a:latin typeface="Georgia" panose="02040502050405020303" pitchFamily="18" charset="0"/>
                        <a:ea typeface="Aptos" panose="020B0004020202020204" pitchFamily="34" charset="0"/>
                        <a:cs typeface="Times New Roman" panose="02020603050405020304" pitchFamily="18" charset="0"/>
                      </a:endParaRPr>
                    </a:p>
                  </a:txBody>
                  <a:tcPr marL="101600" marR="101600" marT="50800" marB="50800"/>
                </a:tc>
                <a:tc>
                  <a:txBody>
                    <a:bodyPr/>
                    <a:lstStyle/>
                    <a:p>
                      <a:pPr>
                        <a:lnSpc>
                          <a:spcPct val="150000"/>
                        </a:lnSpc>
                        <a:spcAft>
                          <a:spcPts val="600"/>
                        </a:spcAft>
                        <a:buNone/>
                      </a:pPr>
                      <a:r>
                        <a:rPr lang="en-US" sz="1800" dirty="0">
                          <a:effectLst/>
                        </a:rPr>
                        <a:t>Meredith et al. 2023</a:t>
                      </a:r>
                    </a:p>
                    <a:p>
                      <a:pPr>
                        <a:lnSpc>
                          <a:spcPct val="150000"/>
                        </a:lnSpc>
                        <a:spcAft>
                          <a:spcPts val="600"/>
                        </a:spcAft>
                        <a:buNone/>
                      </a:pPr>
                      <a:r>
                        <a:rPr lang="en-GB" sz="1200" dirty="0">
                          <a:effectLst/>
                          <a:latin typeface="Georgia" panose="02040502050405020303" pitchFamily="18" charset="0"/>
                          <a:ea typeface="Aptos" panose="020B0004020202020204" pitchFamily="34" charset="0"/>
                          <a:cs typeface="Times New Roman" panose="02020603050405020304" pitchFamily="18" charset="0"/>
                          <a:hlinkClick r:id="rId2"/>
                        </a:rPr>
                        <a:t>https://pmc.ncbi.nlm.nih.gov/articles/PMC10438214/</a:t>
                      </a:r>
                      <a:endParaRPr lang="en-GB" sz="1200" dirty="0">
                        <a:effectLst/>
                        <a:latin typeface="Georgia" panose="02040502050405020303" pitchFamily="18" charset="0"/>
                        <a:ea typeface="Aptos" panose="020B0004020202020204" pitchFamily="34" charset="0"/>
                        <a:cs typeface="Times New Roman" panose="02020603050405020304" pitchFamily="18" charset="0"/>
                      </a:endParaRPr>
                    </a:p>
                  </a:txBody>
                  <a:tcPr marL="101600" marR="101600" marT="50800" marB="50800"/>
                </a:tc>
                <a:extLst>
                  <a:ext uri="{0D108BD9-81ED-4DB2-BD59-A6C34878D82A}">
                    <a16:rowId xmlns:a16="http://schemas.microsoft.com/office/drawing/2014/main" val="2080189441"/>
                  </a:ext>
                </a:extLst>
              </a:tr>
              <a:tr h="927853">
                <a:tc>
                  <a:txBody>
                    <a:bodyPr/>
                    <a:lstStyle/>
                    <a:p>
                      <a:pPr>
                        <a:lnSpc>
                          <a:spcPct val="150000"/>
                        </a:lnSpc>
                        <a:spcAft>
                          <a:spcPts val="600"/>
                        </a:spcAft>
                        <a:buNone/>
                      </a:pPr>
                      <a:r>
                        <a:rPr lang="en-US" sz="1800">
                          <a:effectLst/>
                        </a:rPr>
                        <a:t>Students</a:t>
                      </a:r>
                      <a:endParaRPr lang="en-GB" sz="1800">
                        <a:effectLst/>
                        <a:latin typeface="Georgia" panose="02040502050405020303" pitchFamily="18" charset="0"/>
                        <a:ea typeface="Aptos" panose="020B0004020202020204" pitchFamily="34" charset="0"/>
                        <a:cs typeface="Times New Roman" panose="02020603050405020304" pitchFamily="18" charset="0"/>
                      </a:endParaRPr>
                    </a:p>
                  </a:txBody>
                  <a:tcPr marL="101600" marR="101600" marT="50800" marB="50800"/>
                </a:tc>
                <a:tc>
                  <a:txBody>
                    <a:bodyPr/>
                    <a:lstStyle/>
                    <a:p>
                      <a:pPr>
                        <a:lnSpc>
                          <a:spcPct val="150000"/>
                        </a:lnSpc>
                        <a:spcAft>
                          <a:spcPts val="600"/>
                        </a:spcAft>
                        <a:buNone/>
                      </a:pPr>
                      <a:r>
                        <a:rPr lang="en-US" sz="1800" dirty="0">
                          <a:effectLst/>
                        </a:rPr>
                        <a:t>Time, money, stress</a:t>
                      </a:r>
                      <a:endParaRPr lang="en-GB" sz="1800" dirty="0">
                        <a:effectLst/>
                        <a:latin typeface="Georgia" panose="02040502050405020303" pitchFamily="18" charset="0"/>
                        <a:ea typeface="Aptos" panose="020B0004020202020204" pitchFamily="34" charset="0"/>
                        <a:cs typeface="Times New Roman" panose="02020603050405020304" pitchFamily="18" charset="0"/>
                      </a:endParaRPr>
                    </a:p>
                  </a:txBody>
                  <a:tcPr marL="101600" marR="101600" marT="50800" marB="50800"/>
                </a:tc>
                <a:tc>
                  <a:txBody>
                    <a:bodyPr/>
                    <a:lstStyle/>
                    <a:p>
                      <a:pPr>
                        <a:lnSpc>
                          <a:spcPct val="150000"/>
                        </a:lnSpc>
                        <a:spcAft>
                          <a:spcPts val="600"/>
                        </a:spcAft>
                        <a:buNone/>
                      </a:pPr>
                      <a:r>
                        <a:rPr lang="en-US" sz="1800" dirty="0">
                          <a:effectLst/>
                        </a:rPr>
                        <a:t>Roberts et al. 2024</a:t>
                      </a:r>
                    </a:p>
                    <a:p>
                      <a:pPr>
                        <a:lnSpc>
                          <a:spcPct val="150000"/>
                        </a:lnSpc>
                        <a:spcAft>
                          <a:spcPts val="600"/>
                        </a:spcAft>
                        <a:buNone/>
                      </a:pPr>
                      <a:r>
                        <a:rPr lang="en-US" sz="1200" baseline="0" dirty="0">
                          <a:effectLst/>
                          <a:hlinkClick r:id="rId3"/>
                        </a:rPr>
                        <a:t>https://www.tandfonline.com/doi/full/10.1080/09581596.2024.2338182</a:t>
                      </a:r>
                      <a:endParaRPr lang="en-US" sz="1200" baseline="0" dirty="0">
                        <a:effectLst/>
                      </a:endParaRPr>
                    </a:p>
                    <a:p>
                      <a:pPr>
                        <a:lnSpc>
                          <a:spcPct val="150000"/>
                        </a:lnSpc>
                        <a:spcAft>
                          <a:spcPts val="600"/>
                        </a:spcAft>
                        <a:buNone/>
                      </a:pPr>
                      <a:endParaRPr lang="en-US" sz="1800" baseline="0" dirty="0">
                        <a:effectLst/>
                      </a:endParaRPr>
                    </a:p>
                  </a:txBody>
                  <a:tcPr marL="101600" marR="101600" marT="50800" marB="50800"/>
                </a:tc>
                <a:extLst>
                  <a:ext uri="{0D108BD9-81ED-4DB2-BD59-A6C34878D82A}">
                    <a16:rowId xmlns:a16="http://schemas.microsoft.com/office/drawing/2014/main" val="2532000360"/>
                  </a:ext>
                </a:extLst>
              </a:tr>
            </a:tbl>
          </a:graphicData>
        </a:graphic>
      </p:graphicFrame>
    </p:spTree>
    <p:extLst>
      <p:ext uri="{BB962C8B-B14F-4D97-AF65-F5344CB8AC3E}">
        <p14:creationId xmlns:p14="http://schemas.microsoft.com/office/powerpoint/2010/main" val="17783443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17" name="Picture 16">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23" name="Rectangle 22">
            <a:extLst>
              <a:ext uri="{FF2B5EF4-FFF2-40B4-BE49-F238E27FC236}">
                <a16:creationId xmlns:a16="http://schemas.microsoft.com/office/drawing/2014/main" id="{8BC298DB-2D5C-40A1-9A78-6B4A12198A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5C2355B-7CE9-4192-9142-A41CA0A0C0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6585200" y="967167"/>
            <a:ext cx="4151306" cy="2374516"/>
          </a:xfrm>
        </p:spPr>
        <p:txBody>
          <a:bodyPr vert="horz" lIns="91440" tIns="45720" rIns="91440" bIns="0" rtlCol="0" anchor="b">
            <a:normAutofit/>
          </a:bodyPr>
          <a:lstStyle/>
          <a:p>
            <a:r>
              <a:rPr lang="en-US" sz="4100" dirty="0"/>
              <a:t>Barriers to exercise and physical activity</a:t>
            </a:r>
          </a:p>
        </p:txBody>
      </p:sp>
      <p:sp>
        <p:nvSpPr>
          <p:cNvPr id="10" name="Content Placeholder 9">
            <a:extLst>
              <a:ext uri="{FF2B5EF4-FFF2-40B4-BE49-F238E27FC236}">
                <a16:creationId xmlns:a16="http://schemas.microsoft.com/office/drawing/2014/main" id="{9545E7CA-C380-E367-2798-BB37C167A8AE}"/>
              </a:ext>
            </a:extLst>
          </p:cNvPr>
          <p:cNvSpPr>
            <a:spLocks noGrp="1"/>
          </p:cNvSpPr>
          <p:nvPr>
            <p:ph idx="1"/>
          </p:nvPr>
        </p:nvSpPr>
        <p:spPr>
          <a:xfrm>
            <a:off x="6579647" y="3529159"/>
            <a:ext cx="4162489" cy="1606576"/>
          </a:xfrm>
        </p:spPr>
        <p:txBody>
          <a:bodyPr vert="horz" lIns="91440" tIns="91440" rIns="91440" bIns="91440" rtlCol="0">
            <a:normAutofit fontScale="92500" lnSpcReduction="20000"/>
          </a:bodyPr>
          <a:lstStyle/>
          <a:p>
            <a:pPr marL="0" indent="0">
              <a:buNone/>
            </a:pPr>
            <a:r>
              <a:rPr lang="en-US" sz="1600" cap="all" dirty="0"/>
              <a:t>Link to Padlet</a:t>
            </a:r>
          </a:p>
          <a:p>
            <a:pPr marL="0" indent="0">
              <a:buNone/>
            </a:pPr>
            <a:endParaRPr lang="en-US" sz="1600" cap="all" dirty="0"/>
          </a:p>
          <a:p>
            <a:pPr marL="0" indent="0">
              <a:buNone/>
            </a:pPr>
            <a:r>
              <a:rPr lang="en-US" sz="1600" cap="all" dirty="0"/>
              <a:t>https://</a:t>
            </a:r>
            <a:r>
              <a:rPr lang="en-US" sz="1600" cap="all" dirty="0" err="1"/>
              <a:t>padlet.com</a:t>
            </a:r>
            <a:r>
              <a:rPr lang="en-US" sz="1600" cap="all" dirty="0"/>
              <a:t>/</a:t>
            </a:r>
            <a:r>
              <a:rPr lang="en-US" sz="1600" cap="all" dirty="0" err="1"/>
              <a:t>aconnaughton</a:t>
            </a:r>
            <a:r>
              <a:rPr lang="en-US" sz="1600" cap="all" dirty="0"/>
              <a:t>/bmsh5002-26-27-barriers-to-exercise-and-physical-activity-dwh815obqzqa6era</a:t>
            </a:r>
          </a:p>
          <a:p>
            <a:pPr marL="0" indent="0">
              <a:buNone/>
            </a:pPr>
            <a:endParaRPr lang="en-US" sz="1600" cap="all" dirty="0"/>
          </a:p>
          <a:p>
            <a:pPr marL="0" indent="0">
              <a:buNone/>
            </a:pPr>
            <a:endParaRPr lang="en-US" sz="1600" cap="all" dirty="0"/>
          </a:p>
        </p:txBody>
      </p:sp>
      <p:cxnSp>
        <p:nvCxnSpPr>
          <p:cNvPr id="27" name="Straight Connector 26">
            <a:extLst>
              <a:ext uri="{FF2B5EF4-FFF2-40B4-BE49-F238E27FC236}">
                <a16:creationId xmlns:a16="http://schemas.microsoft.com/office/drawing/2014/main" id="{06D05ED8-39E4-42F8-92CB-704C2BD0D2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79647" y="3526496"/>
            <a:ext cx="4149931"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29" name="Picture 28">
            <a:extLst>
              <a:ext uri="{FF2B5EF4-FFF2-40B4-BE49-F238E27FC236}">
                <a16:creationId xmlns:a16="http://schemas.microsoft.com/office/drawing/2014/main" id="{45CE2E7C-6AA3-4710-825D-4CDDF788C7B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1" name="Straight Connector 30">
            <a:extLst>
              <a:ext uri="{FF2B5EF4-FFF2-40B4-BE49-F238E27FC236}">
                <a16:creationId xmlns:a16="http://schemas.microsoft.com/office/drawing/2014/main" id="{3256C6C3-0EDC-4651-AB37-9F26CFAA6C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51F3F368-9C43-BEFB-F678-9AC311020259}"/>
              </a:ext>
            </a:extLst>
          </p:cNvPr>
          <p:cNvPicPr>
            <a:picLocks noChangeAspect="1"/>
          </p:cNvPicPr>
          <p:nvPr/>
        </p:nvPicPr>
        <p:blipFill>
          <a:blip r:embed="rId3"/>
          <a:stretch>
            <a:fillRect/>
          </a:stretch>
        </p:blipFill>
        <p:spPr>
          <a:xfrm>
            <a:off x="1886096" y="1482076"/>
            <a:ext cx="2828779" cy="2828779"/>
          </a:xfrm>
          <a:prstGeom prst="rect">
            <a:avLst/>
          </a:prstGeom>
        </p:spPr>
      </p:pic>
    </p:spTree>
    <p:extLst>
      <p:ext uri="{BB962C8B-B14F-4D97-AF65-F5344CB8AC3E}">
        <p14:creationId xmlns:p14="http://schemas.microsoft.com/office/powerpoint/2010/main" val="40739779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51579" y="804519"/>
            <a:ext cx="9603275" cy="1049235"/>
          </a:xfrm>
        </p:spPr>
        <p:txBody>
          <a:bodyPr>
            <a:normAutofit/>
          </a:bodyPr>
          <a:lstStyle/>
          <a:p>
            <a:r>
              <a:rPr lang="en-GB" dirty="0"/>
              <a:t>The impact of Covid-19</a:t>
            </a:r>
          </a:p>
        </p:txBody>
      </p:sp>
      <p:graphicFrame>
        <p:nvGraphicFramePr>
          <p:cNvPr id="5" name="Content Placeholder 2">
            <a:extLst>
              <a:ext uri="{FF2B5EF4-FFF2-40B4-BE49-F238E27FC236}">
                <a16:creationId xmlns:a16="http://schemas.microsoft.com/office/drawing/2014/main" id="{82C2484E-228F-B46F-4D9E-0312D6CE5AD0}"/>
              </a:ext>
            </a:extLst>
          </p:cNvPr>
          <p:cNvGraphicFramePr>
            <a:graphicFrameLocks noGrp="1"/>
          </p:cNvGraphicFramePr>
          <p:nvPr>
            <p:ph idx="1"/>
            <p:extLst>
              <p:ext uri="{D42A27DB-BD31-4B8C-83A1-F6EECF244321}">
                <p14:modId xmlns:p14="http://schemas.microsoft.com/office/powerpoint/2010/main" val="1843110798"/>
              </p:ext>
            </p:extLst>
          </p:nvPr>
        </p:nvGraphicFramePr>
        <p:xfrm>
          <a:off x="1450975" y="2340435"/>
          <a:ext cx="9604375" cy="33244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94210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451579" y="804519"/>
            <a:ext cx="9603275" cy="1049235"/>
          </a:xfrm>
        </p:spPr>
        <p:txBody>
          <a:bodyPr>
            <a:normAutofit/>
          </a:bodyPr>
          <a:lstStyle/>
          <a:p>
            <a:r>
              <a:rPr lang="en-GB"/>
              <a:t>Lockdown</a:t>
            </a:r>
            <a:endParaRPr lang="en-GB" dirty="0"/>
          </a:p>
        </p:txBody>
      </p:sp>
      <p:cxnSp>
        <p:nvCxnSpPr>
          <p:cNvPr id="11" name="Straight Connector 10">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1853754"/>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0" name="Rectangle 19">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 name="Content Placeholder 2">
            <a:extLst>
              <a:ext uri="{FF2B5EF4-FFF2-40B4-BE49-F238E27FC236}">
                <a16:creationId xmlns:a16="http://schemas.microsoft.com/office/drawing/2014/main" id="{E42A0340-3BD3-BA67-2C74-86763D17CFDF}"/>
              </a:ext>
            </a:extLst>
          </p:cNvPr>
          <p:cNvGraphicFramePr>
            <a:graphicFrameLocks noGrp="1"/>
          </p:cNvGraphicFramePr>
          <p:nvPr>
            <p:ph idx="1"/>
            <p:extLst>
              <p:ext uri="{D42A27DB-BD31-4B8C-83A1-F6EECF244321}">
                <p14:modId xmlns:p14="http://schemas.microsoft.com/office/powerpoint/2010/main" val="3822078655"/>
              </p:ext>
            </p:extLst>
          </p:nvPr>
        </p:nvGraphicFramePr>
        <p:xfrm>
          <a:off x="1450975" y="2331497"/>
          <a:ext cx="9604375" cy="37232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31163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GB" dirty="0"/>
              <a:t>Exercise behaviour during Covid-19</a:t>
            </a: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B1B263B-27D0-4652-63E6-48EC7D30673B}"/>
              </a:ext>
            </a:extLst>
          </p:cNvPr>
          <p:cNvGraphicFramePr>
            <a:graphicFrameLocks noGrp="1"/>
          </p:cNvGraphicFramePr>
          <p:nvPr>
            <p:ph idx="1"/>
            <p:extLst>
              <p:ext uri="{D42A27DB-BD31-4B8C-83A1-F6EECF244321}">
                <p14:modId xmlns:p14="http://schemas.microsoft.com/office/powerpoint/2010/main" val="3114237466"/>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266129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9683" y="1240076"/>
            <a:ext cx="2727813" cy="4584527"/>
          </a:xfrm>
        </p:spPr>
        <p:txBody>
          <a:bodyPr>
            <a:normAutofit/>
          </a:bodyPr>
          <a:lstStyle/>
          <a:p>
            <a:r>
              <a:rPr lang="en-GB" sz="3000">
                <a:solidFill>
                  <a:srgbClr val="FFFFFF"/>
                </a:solidFill>
              </a:rPr>
              <a:t>Challenges faced by different countries…</a:t>
            </a:r>
            <a:br>
              <a:rPr lang="en-GB" sz="3000">
                <a:solidFill>
                  <a:srgbClr val="FFFFFF"/>
                </a:solidFill>
              </a:rPr>
            </a:br>
            <a:endParaRPr lang="en-GB" sz="3000">
              <a:solidFill>
                <a:srgbClr val="FFFFFF"/>
              </a:solidFill>
            </a:endParaRPr>
          </a:p>
        </p:txBody>
      </p:sp>
      <p:sp>
        <p:nvSpPr>
          <p:cNvPr id="3" name="Content Placeholder 2"/>
          <p:cNvSpPr>
            <a:spLocks noGrp="1"/>
          </p:cNvSpPr>
          <p:nvPr>
            <p:ph idx="1"/>
          </p:nvPr>
        </p:nvSpPr>
        <p:spPr>
          <a:xfrm>
            <a:off x="4705594" y="1240077"/>
            <a:ext cx="6034827" cy="4916465"/>
          </a:xfrm>
        </p:spPr>
        <p:txBody>
          <a:bodyPr anchor="t">
            <a:normAutofit/>
          </a:bodyPr>
          <a:lstStyle/>
          <a:p>
            <a:pPr>
              <a:lnSpc>
                <a:spcPct val="110000"/>
              </a:lnSpc>
            </a:pPr>
            <a:r>
              <a:rPr lang="en-GB" sz="1700" dirty="0"/>
              <a:t>UNICEF young reporters share more about the ways they found to be able to exercise and hang out with friends during the COVID-19 pandemic</a:t>
            </a:r>
          </a:p>
          <a:p>
            <a:pPr>
              <a:lnSpc>
                <a:spcPct val="110000"/>
              </a:lnSpc>
            </a:pPr>
            <a:r>
              <a:rPr lang="en-GB" sz="1700" u="sng" dirty="0">
                <a:hlinkClick r:id="rId2"/>
              </a:rPr>
              <a:t>https://www.unicef.org/northmacedonia/stories/how-are-young-people-exercising-during-covid-19-pandemic</a:t>
            </a:r>
            <a:endParaRPr lang="en-GB" sz="1700" u="sng" dirty="0"/>
          </a:p>
          <a:p>
            <a:pPr>
              <a:lnSpc>
                <a:spcPct val="110000"/>
              </a:lnSpc>
            </a:pPr>
            <a:endParaRPr lang="en-GB" sz="1700" dirty="0"/>
          </a:p>
          <a:p>
            <a:pPr marL="0" indent="0">
              <a:lnSpc>
                <a:spcPct val="110000"/>
              </a:lnSpc>
              <a:buNone/>
            </a:pPr>
            <a:r>
              <a:rPr lang="en-GB" sz="1700" dirty="0"/>
              <a:t>Different approaches to managing the pandemic / lockdowns. </a:t>
            </a:r>
          </a:p>
          <a:p>
            <a:pPr marL="0" indent="0">
              <a:lnSpc>
                <a:spcPct val="110000"/>
              </a:lnSpc>
              <a:buNone/>
            </a:pPr>
            <a:r>
              <a:rPr lang="en-GB" sz="1700" dirty="0"/>
              <a:t>Task: Choose a country to examine in relation to lockdown and exercise restrictions. </a:t>
            </a:r>
          </a:p>
          <a:p>
            <a:pPr marL="0" indent="0">
              <a:lnSpc>
                <a:spcPct val="110000"/>
              </a:lnSpc>
              <a:buNone/>
            </a:pPr>
            <a:endParaRPr lang="en-GB" sz="1700" dirty="0"/>
          </a:p>
          <a:p>
            <a:pPr marL="0" indent="0">
              <a:lnSpc>
                <a:spcPct val="110000"/>
              </a:lnSpc>
              <a:buNone/>
            </a:pPr>
            <a:r>
              <a:rPr lang="en-GB" sz="1700" dirty="0"/>
              <a:t>Ireland / New Zealand / Australia / America / France / UK / Spain / China…</a:t>
            </a:r>
          </a:p>
          <a:p>
            <a:pPr marL="0" indent="0">
              <a:lnSpc>
                <a:spcPct val="110000"/>
              </a:lnSpc>
              <a:buNone/>
            </a:pPr>
            <a:r>
              <a:rPr lang="en-GB" sz="1700" dirty="0"/>
              <a:t>or others!</a:t>
            </a:r>
          </a:p>
        </p:txBody>
      </p:sp>
    </p:spTree>
    <p:extLst>
      <p:ext uri="{BB962C8B-B14F-4D97-AF65-F5344CB8AC3E}">
        <p14:creationId xmlns:p14="http://schemas.microsoft.com/office/powerpoint/2010/main" val="3476597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issue of physical inactivity…</a:t>
            </a:r>
          </a:p>
        </p:txBody>
      </p:sp>
      <p:graphicFrame>
        <p:nvGraphicFramePr>
          <p:cNvPr id="5" name="Content Placeholder 2">
            <a:extLst>
              <a:ext uri="{FF2B5EF4-FFF2-40B4-BE49-F238E27FC236}">
                <a16:creationId xmlns:a16="http://schemas.microsoft.com/office/drawing/2014/main" id="{00C27784-87F7-75F1-A9D2-ADB5776F42A0}"/>
              </a:ext>
            </a:extLst>
          </p:cNvPr>
          <p:cNvGraphicFramePr>
            <a:graphicFrameLocks noGrp="1"/>
          </p:cNvGraphicFramePr>
          <p:nvPr>
            <p:ph idx="1"/>
          </p:nvPr>
        </p:nvGraphicFramePr>
        <p:xfrm>
          <a:off x="670560" y="2015732"/>
          <a:ext cx="10911839" cy="3450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7922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44137" y="2015732"/>
            <a:ext cx="11277600" cy="4010599"/>
          </a:xfrm>
        </p:spPr>
        <p:txBody>
          <a:bodyPr>
            <a:normAutofit fontScale="92500" lnSpcReduction="10000"/>
          </a:bodyPr>
          <a:lstStyle/>
          <a:p>
            <a:r>
              <a:rPr lang="en-GB" dirty="0"/>
              <a:t>Globally, about 1 in 4 people were not meeting these guidelines prior to the pandemic (WHO, 2020) with these numbers differing by age (Statistics Canada, 2020) and income (Spinney et al., 2010) such that younger adults are more likely to meet guidelines than older adults and higher income predicts better adherence to the guidelines than lower income.</a:t>
            </a:r>
          </a:p>
          <a:p>
            <a:r>
              <a:rPr lang="en-GB" dirty="0"/>
              <a:t>An online survey administered during the initial stage of the COVID-19 pandemic found that respondents who were less physically active had worse mental health (Lesser &amp; </a:t>
            </a:r>
            <a:r>
              <a:rPr lang="en-GB" dirty="0" err="1"/>
              <a:t>Nienhuis</a:t>
            </a:r>
            <a:r>
              <a:rPr lang="en-GB" dirty="0"/>
              <a:t>, 2020). </a:t>
            </a:r>
          </a:p>
          <a:p>
            <a:r>
              <a:rPr lang="en-GB" dirty="0"/>
              <a:t>Another survey conducted at the same time found that more screen time (a common sedentary behaviour) was associated with worse mental health in all respondents except for those who were physically active (Colley et al., 2020).</a:t>
            </a:r>
          </a:p>
          <a:p>
            <a:r>
              <a:rPr lang="en-GB" dirty="0"/>
              <a:t>Physical activity may protect against the expected mental health decline caused by the sedentary lifestyle of enforced lockdown.</a:t>
            </a:r>
          </a:p>
        </p:txBody>
      </p:sp>
    </p:spTree>
    <p:extLst>
      <p:ext uri="{BB962C8B-B14F-4D97-AF65-F5344CB8AC3E}">
        <p14:creationId xmlns:p14="http://schemas.microsoft.com/office/powerpoint/2010/main" val="25972784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GB" dirty="0"/>
              <a:t>Encouraging engagement…</a:t>
            </a: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AB3CEA32-D6AC-4D46-7EF9-8178F0B24F0B}"/>
              </a:ext>
            </a:extLst>
          </p:cNvPr>
          <p:cNvGraphicFramePr>
            <a:graphicFrameLocks noGrp="1"/>
          </p:cNvGraphicFramePr>
          <p:nvPr>
            <p:ph idx="1"/>
            <p:extLst>
              <p:ext uri="{D42A27DB-BD31-4B8C-83A1-F6EECF244321}">
                <p14:modId xmlns:p14="http://schemas.microsoft.com/office/powerpoint/2010/main" val="2189103206"/>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655610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156" y="5487553"/>
            <a:ext cx="9603275" cy="1049235"/>
          </a:xfrm>
        </p:spPr>
        <p:txBody>
          <a:bodyPr/>
          <a:lstStyle/>
          <a:p>
            <a:r>
              <a:rPr lang="en-GB" dirty="0" err="1"/>
              <a:t>Wedig</a:t>
            </a:r>
            <a:r>
              <a:rPr lang="en-GB" dirty="0"/>
              <a:t> et al. (2021)</a:t>
            </a:r>
          </a:p>
        </p:txBody>
      </p:sp>
      <p:pic>
        <p:nvPicPr>
          <p:cNvPr id="4" name="Content Placeholder 3"/>
          <p:cNvPicPr>
            <a:picLocks noGrp="1" noChangeAspect="1"/>
          </p:cNvPicPr>
          <p:nvPr>
            <p:ph idx="1"/>
          </p:nvPr>
        </p:nvPicPr>
        <p:blipFill>
          <a:blip r:embed="rId2"/>
          <a:stretch>
            <a:fillRect/>
          </a:stretch>
        </p:blipFill>
        <p:spPr>
          <a:xfrm>
            <a:off x="1744569" y="500063"/>
            <a:ext cx="9094640" cy="4987490"/>
          </a:xfrm>
          <a:prstGeom prst="rect">
            <a:avLst/>
          </a:prstGeom>
        </p:spPr>
      </p:pic>
    </p:spTree>
    <p:extLst>
      <p:ext uri="{BB962C8B-B14F-4D97-AF65-F5344CB8AC3E}">
        <p14:creationId xmlns:p14="http://schemas.microsoft.com/office/powerpoint/2010/main" val="16881289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Therefore…</a:t>
            </a:r>
          </a:p>
        </p:txBody>
      </p:sp>
      <p:sp>
        <p:nvSpPr>
          <p:cNvPr id="3" name="Content Placeholder 2"/>
          <p:cNvSpPr>
            <a:spLocks noGrp="1"/>
          </p:cNvSpPr>
          <p:nvPr>
            <p:ph idx="1"/>
          </p:nvPr>
        </p:nvSpPr>
        <p:spPr>
          <a:xfrm>
            <a:off x="385763" y="2015732"/>
            <a:ext cx="11201400" cy="3899293"/>
          </a:xfrm>
        </p:spPr>
        <p:txBody>
          <a:bodyPr>
            <a:normAutofit/>
          </a:bodyPr>
          <a:lstStyle/>
          <a:p>
            <a:r>
              <a:rPr lang="en-GB" dirty="0"/>
              <a:t>For substantial health benefits, adults should engage in 150–300 min of moderate-to-vigorous intensity physical activity each week and limit the time spent sitting. </a:t>
            </a:r>
          </a:p>
          <a:p>
            <a:r>
              <a:rPr lang="en-GB" dirty="0"/>
              <a:t>The recommended levels of physical activity are safely attainable even at home.</a:t>
            </a:r>
          </a:p>
          <a:p>
            <a:r>
              <a:rPr lang="en-GB" dirty="0"/>
              <a:t>Using a combination of both formal and informal activities, 150 min can be reached during the week with frequent sessions of physical activity spread throughout the day. </a:t>
            </a:r>
          </a:p>
          <a:p>
            <a:r>
              <a:rPr lang="en-GB" dirty="0"/>
              <a:t>Sedentary behaviour can be further reduced by breaking up prolonged sitting with short active breaks. </a:t>
            </a:r>
          </a:p>
          <a:p>
            <a:r>
              <a:rPr lang="en-GB" dirty="0"/>
              <a:t>Infographic offers as an evidence-based tool for public health officials, clinicians, educators and policymakers to communicate the importance of engaging in physical activity during the COVID-19 pandemic.</a:t>
            </a:r>
          </a:p>
        </p:txBody>
      </p:sp>
    </p:spTree>
    <p:extLst>
      <p:ext uri="{BB962C8B-B14F-4D97-AF65-F5344CB8AC3E}">
        <p14:creationId xmlns:p14="http://schemas.microsoft.com/office/powerpoint/2010/main" val="37788851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2797" y="484479"/>
            <a:ext cx="9603275" cy="1049235"/>
          </a:xfrm>
        </p:spPr>
        <p:txBody>
          <a:bodyPr>
            <a:normAutofit fontScale="90000"/>
          </a:bodyPr>
          <a:lstStyle/>
          <a:p>
            <a:r>
              <a:rPr lang="en-GB" dirty="0"/>
              <a:t>A mental health paradox: Mental health was both a motivator and barrier to physical activity during the COVID-19 pandemic</a:t>
            </a:r>
            <a:br>
              <a:rPr lang="en-GB" dirty="0"/>
            </a:br>
            <a:endParaRPr lang="en-GB" dirty="0"/>
          </a:p>
        </p:txBody>
      </p:sp>
      <p:sp>
        <p:nvSpPr>
          <p:cNvPr id="3" name="Content Placeholder 2"/>
          <p:cNvSpPr>
            <a:spLocks noGrp="1"/>
          </p:cNvSpPr>
          <p:nvPr>
            <p:ph idx="1"/>
          </p:nvPr>
        </p:nvSpPr>
        <p:spPr/>
        <p:txBody>
          <a:bodyPr>
            <a:normAutofit lnSpcReduction="10000"/>
          </a:bodyPr>
          <a:lstStyle/>
          <a:p>
            <a:r>
              <a:rPr lang="en-GB" dirty="0"/>
              <a:t>One of the most effective interventions to prevent stress-induced mental illness is physical activity (Bull et al., 2020). </a:t>
            </a:r>
          </a:p>
          <a:p>
            <a:r>
              <a:rPr lang="en-GB" dirty="0"/>
              <a:t>People who are more active also tend to be less anxious and depressed (Stubbs et al., 2017), and sedentary people who engage in a new exercise program experience relief from their depressive symptoms (</a:t>
            </a:r>
            <a:r>
              <a:rPr lang="en-GB" dirty="0" err="1"/>
              <a:t>Kvam</a:t>
            </a:r>
            <a:r>
              <a:rPr lang="en-GB" dirty="0"/>
              <a:t> et al., 2016). </a:t>
            </a:r>
          </a:p>
          <a:p>
            <a:r>
              <a:rPr lang="en-GB" dirty="0"/>
              <a:t>Compared to antidepressant medication, thirty minutes of </a:t>
            </a:r>
            <a:r>
              <a:rPr lang="en-GB" i="1" dirty="0"/>
              <a:t>moderate-intensity</a:t>
            </a:r>
            <a:r>
              <a:rPr lang="en-GB" dirty="0"/>
              <a:t> aerobic exercise three times weekly may be equally effective at reducing psychological distress and decreasing symptoms of depression and anxiety without any of the drug-related side effects such as nausea, fatigue, or loss of appetite (</a:t>
            </a:r>
            <a:r>
              <a:rPr lang="en-GB" dirty="0" err="1"/>
              <a:t>Kvam</a:t>
            </a:r>
            <a:r>
              <a:rPr lang="en-GB" dirty="0"/>
              <a:t> et al., 2016;  </a:t>
            </a:r>
            <a:r>
              <a:rPr lang="en-GB" dirty="0" err="1"/>
              <a:t>Netz</a:t>
            </a:r>
            <a:r>
              <a:rPr lang="en-GB" dirty="0"/>
              <a:t>, 2017).</a:t>
            </a:r>
          </a:p>
        </p:txBody>
      </p:sp>
    </p:spTree>
    <p:extLst>
      <p:ext uri="{BB962C8B-B14F-4D97-AF65-F5344CB8AC3E}">
        <p14:creationId xmlns:p14="http://schemas.microsoft.com/office/powerpoint/2010/main" val="1651073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Why has the COVID-19 pandemic exaggerated physical inactivity and sedentary behaviour?</a:t>
            </a:r>
          </a:p>
        </p:txBody>
      </p:sp>
      <p:sp>
        <p:nvSpPr>
          <p:cNvPr id="3" name="Content Placeholder 2"/>
          <p:cNvSpPr>
            <a:spLocks noGrp="1"/>
          </p:cNvSpPr>
          <p:nvPr>
            <p:ph idx="1"/>
          </p:nvPr>
        </p:nvSpPr>
        <p:spPr/>
        <p:txBody>
          <a:bodyPr>
            <a:normAutofit/>
          </a:bodyPr>
          <a:lstStyle/>
          <a:p>
            <a:r>
              <a:rPr lang="en-GB" dirty="0"/>
              <a:t>According to the Health Belief Model health-related </a:t>
            </a:r>
            <a:r>
              <a:rPr lang="en-GB" dirty="0" err="1"/>
              <a:t>behavior</a:t>
            </a:r>
            <a:r>
              <a:rPr lang="en-GB" dirty="0"/>
              <a:t>, and specifically PA, is related to perceived barriers and motivators (</a:t>
            </a:r>
            <a:r>
              <a:rPr lang="en-GB" dirty="0" err="1"/>
              <a:t>Rosenstock</a:t>
            </a:r>
            <a:r>
              <a:rPr lang="en-GB" dirty="0"/>
              <a:t>, 1974). </a:t>
            </a:r>
          </a:p>
          <a:p>
            <a:r>
              <a:rPr lang="en-GB" dirty="0"/>
              <a:t>Typically, the most common perceived barrier to being physically active is lack of time (Justine, 2013). </a:t>
            </a:r>
          </a:p>
          <a:p>
            <a:r>
              <a:rPr lang="en-GB" dirty="0"/>
              <a:t>Lack of motivation is another commonly cited barrier. </a:t>
            </a:r>
          </a:p>
          <a:p>
            <a:r>
              <a:rPr lang="en-GB" dirty="0"/>
              <a:t>However, given the unprecedented circumstances surrounding the COVID-19 pandemic, people may now be facing unique barriers and motivators to engaging in physical activity.</a:t>
            </a:r>
          </a:p>
        </p:txBody>
      </p:sp>
    </p:spTree>
    <p:extLst>
      <p:ext uri="{BB962C8B-B14F-4D97-AF65-F5344CB8AC3E}">
        <p14:creationId xmlns:p14="http://schemas.microsoft.com/office/powerpoint/2010/main" val="22248175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4476" y="1600199"/>
            <a:ext cx="3539266" cy="4297680"/>
          </a:xfrm>
        </p:spPr>
        <p:txBody>
          <a:bodyPr anchor="ctr">
            <a:normAutofit/>
          </a:bodyPr>
          <a:lstStyle/>
          <a:p>
            <a:r>
              <a:rPr lang="en-GB" sz="2500"/>
              <a:t>Having an ‘exercise at home plan’ is All well and good…However…</a:t>
            </a:r>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24851" y="1600199"/>
            <a:ext cx="6130003" cy="4297680"/>
          </a:xfrm>
        </p:spPr>
        <p:txBody>
          <a:bodyPr anchor="ctr">
            <a:normAutofit/>
          </a:bodyPr>
          <a:lstStyle/>
          <a:p>
            <a:pPr>
              <a:lnSpc>
                <a:spcPct val="110000"/>
              </a:lnSpc>
            </a:pPr>
            <a:r>
              <a:rPr lang="en-GB" dirty="0"/>
              <a:t>Covid-19 specific barriers to exercise</a:t>
            </a:r>
            <a:endParaRPr lang="en-GB"/>
          </a:p>
          <a:p>
            <a:pPr>
              <a:lnSpc>
                <a:spcPct val="110000"/>
              </a:lnSpc>
            </a:pPr>
            <a:r>
              <a:rPr lang="en-GB" dirty="0"/>
              <a:t>Have a look at your previously constructed barriers list on </a:t>
            </a:r>
            <a:r>
              <a:rPr lang="en-GB" dirty="0" err="1"/>
              <a:t>padlet</a:t>
            </a:r>
            <a:r>
              <a:rPr lang="en-GB" dirty="0"/>
              <a:t>.</a:t>
            </a:r>
            <a:endParaRPr lang="en-GB"/>
          </a:p>
          <a:p>
            <a:pPr lvl="1">
              <a:lnSpc>
                <a:spcPct val="110000"/>
              </a:lnSpc>
            </a:pPr>
            <a:r>
              <a:rPr lang="en-GB" dirty="0"/>
              <a:t>Are any of these still relevant to Covid-19?</a:t>
            </a:r>
            <a:endParaRPr lang="en-GB"/>
          </a:p>
          <a:p>
            <a:pPr>
              <a:lnSpc>
                <a:spcPct val="110000"/>
              </a:lnSpc>
            </a:pPr>
            <a:endParaRPr lang="en-GB"/>
          </a:p>
          <a:p>
            <a:pPr>
              <a:lnSpc>
                <a:spcPct val="110000"/>
              </a:lnSpc>
            </a:pPr>
            <a:r>
              <a:rPr lang="en-GB" dirty="0"/>
              <a:t>What additional barriers to exercise and PA may Covid-19 have specifically caused?</a:t>
            </a:r>
            <a:endParaRPr lang="en-GB"/>
          </a:p>
          <a:p>
            <a:pPr lvl="1">
              <a:lnSpc>
                <a:spcPct val="110000"/>
              </a:lnSpc>
            </a:pPr>
            <a:r>
              <a:rPr lang="en-GB" dirty="0"/>
              <a:t>Children</a:t>
            </a:r>
            <a:endParaRPr lang="en-GB"/>
          </a:p>
          <a:p>
            <a:pPr lvl="1">
              <a:lnSpc>
                <a:spcPct val="110000"/>
              </a:lnSpc>
            </a:pPr>
            <a:r>
              <a:rPr lang="en-GB" dirty="0"/>
              <a:t>Teenagers</a:t>
            </a:r>
            <a:endParaRPr lang="en-GB"/>
          </a:p>
          <a:p>
            <a:pPr lvl="1">
              <a:lnSpc>
                <a:spcPct val="110000"/>
              </a:lnSpc>
            </a:pPr>
            <a:r>
              <a:rPr lang="en-GB" dirty="0"/>
              <a:t>Older adults</a:t>
            </a:r>
            <a:endParaRPr lang="en-GB"/>
          </a:p>
          <a:p>
            <a:pPr lvl="1">
              <a:lnSpc>
                <a:spcPct val="110000"/>
              </a:lnSpc>
            </a:pPr>
            <a:r>
              <a:rPr lang="en-GB" dirty="0"/>
              <a:t>Clinically vulnerable </a:t>
            </a:r>
            <a:endParaRPr lang="en-GB"/>
          </a:p>
        </p:txBody>
      </p:sp>
    </p:spTree>
    <p:extLst>
      <p:ext uri="{BB962C8B-B14F-4D97-AF65-F5344CB8AC3E}">
        <p14:creationId xmlns:p14="http://schemas.microsoft.com/office/powerpoint/2010/main" val="17248028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2242" y="2589776"/>
            <a:ext cx="9603275" cy="1049235"/>
          </a:xfrm>
        </p:spPr>
        <p:txBody>
          <a:bodyPr>
            <a:normAutofit fontScale="90000"/>
          </a:bodyPr>
          <a:lstStyle/>
          <a:p>
            <a:r>
              <a:rPr lang="en-GB" dirty="0"/>
              <a:t>Reading: Mental Health was both a motivator and barrier to PA during the Covid-19 pandemic</a:t>
            </a:r>
          </a:p>
        </p:txBody>
      </p:sp>
      <p:sp>
        <p:nvSpPr>
          <p:cNvPr id="3" name="Content Placeholder 2"/>
          <p:cNvSpPr>
            <a:spLocks noGrp="1"/>
          </p:cNvSpPr>
          <p:nvPr>
            <p:ph idx="1"/>
          </p:nvPr>
        </p:nvSpPr>
        <p:spPr>
          <a:xfrm>
            <a:off x="1451579" y="4663440"/>
            <a:ext cx="9603275" cy="802905"/>
          </a:xfrm>
        </p:spPr>
        <p:txBody>
          <a:bodyPr/>
          <a:lstStyle/>
          <a:p>
            <a:endParaRPr lang="en-GB" dirty="0"/>
          </a:p>
        </p:txBody>
      </p:sp>
    </p:spTree>
    <p:extLst>
      <p:ext uri="{BB962C8B-B14F-4D97-AF65-F5344CB8AC3E}">
        <p14:creationId xmlns:p14="http://schemas.microsoft.com/office/powerpoint/2010/main" val="27003300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55BCB-A129-37C8-890D-7394C3CFD2F9}"/>
              </a:ext>
            </a:extLst>
          </p:cNvPr>
          <p:cNvSpPr>
            <a:spLocks noGrp="1"/>
          </p:cNvSpPr>
          <p:nvPr>
            <p:ph type="title"/>
          </p:nvPr>
        </p:nvSpPr>
        <p:spPr/>
        <p:txBody>
          <a:bodyPr/>
          <a:lstStyle/>
          <a:p>
            <a:r>
              <a:rPr lang="en-US" dirty="0"/>
              <a:t>Questions to answer in small groups / pairs</a:t>
            </a:r>
          </a:p>
        </p:txBody>
      </p:sp>
      <p:sp>
        <p:nvSpPr>
          <p:cNvPr id="3" name="Content Placeholder 2">
            <a:extLst>
              <a:ext uri="{FF2B5EF4-FFF2-40B4-BE49-F238E27FC236}">
                <a16:creationId xmlns:a16="http://schemas.microsoft.com/office/drawing/2014/main" id="{C738E953-B38A-E829-A0BC-915C8715FD9A}"/>
              </a:ext>
            </a:extLst>
          </p:cNvPr>
          <p:cNvSpPr>
            <a:spLocks noGrp="1"/>
          </p:cNvSpPr>
          <p:nvPr>
            <p:ph idx="1"/>
          </p:nvPr>
        </p:nvSpPr>
        <p:spPr/>
        <p:txBody>
          <a:bodyPr/>
          <a:lstStyle/>
          <a:p>
            <a:pPr marL="457200" indent="-457200">
              <a:buFont typeface="+mj-lt"/>
              <a:buAutoNum type="arabicPeriod"/>
            </a:pPr>
            <a:r>
              <a:rPr lang="en-US" dirty="0"/>
              <a:t>What happened to stress levels during the pandemic?</a:t>
            </a:r>
          </a:p>
          <a:p>
            <a:pPr marL="457200" indent="-457200">
              <a:buFont typeface="+mj-lt"/>
              <a:buAutoNum type="arabicPeriod"/>
            </a:pPr>
            <a:r>
              <a:rPr lang="en-US" dirty="0"/>
              <a:t>What happened to MVPA and Strength Training during the pandemic?</a:t>
            </a:r>
          </a:p>
          <a:p>
            <a:pPr marL="457200" indent="-457200">
              <a:buFont typeface="+mj-lt"/>
              <a:buAutoNum type="arabicPeriod"/>
            </a:pPr>
            <a:r>
              <a:rPr lang="en-US" dirty="0"/>
              <a:t>Did sedentary activity increase or decrease during the pandemic?</a:t>
            </a:r>
          </a:p>
          <a:p>
            <a:pPr marL="457200" indent="-457200">
              <a:buFont typeface="+mj-lt"/>
              <a:buAutoNum type="arabicPeriod"/>
            </a:pPr>
            <a:r>
              <a:rPr lang="en-US" dirty="0"/>
              <a:t>How / did motives change during the pandemic?</a:t>
            </a:r>
          </a:p>
          <a:p>
            <a:pPr marL="457200" indent="-457200">
              <a:buFont typeface="+mj-lt"/>
              <a:buAutoNum type="arabicPeriod"/>
            </a:pPr>
            <a:r>
              <a:rPr lang="en-US" dirty="0"/>
              <a:t>How / did barriers to being active change during the pandemic? </a:t>
            </a:r>
          </a:p>
          <a:p>
            <a:endParaRPr lang="en-US" dirty="0"/>
          </a:p>
        </p:txBody>
      </p:sp>
    </p:spTree>
    <p:extLst>
      <p:ext uri="{BB962C8B-B14F-4D97-AF65-F5344CB8AC3E}">
        <p14:creationId xmlns:p14="http://schemas.microsoft.com/office/powerpoint/2010/main" val="13719895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FDF9410-E530-4E71-A2C0-4C24B48964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752966" y="1427304"/>
            <a:ext cx="8686800" cy="3241515"/>
          </a:xfrm>
        </p:spPr>
        <p:txBody>
          <a:bodyPr anchor="ctr">
            <a:normAutofit/>
          </a:bodyPr>
          <a:lstStyle/>
          <a:p>
            <a:r>
              <a:rPr lang="en-GB" sz="5400"/>
              <a:t>Barriers and Motives for Exercise / Physical activity</a:t>
            </a:r>
          </a:p>
        </p:txBody>
      </p:sp>
      <p:sp>
        <p:nvSpPr>
          <p:cNvPr id="3" name="Subtitle 2"/>
          <p:cNvSpPr>
            <a:spLocks noGrp="1"/>
          </p:cNvSpPr>
          <p:nvPr>
            <p:ph type="subTitle" idx="1"/>
          </p:nvPr>
        </p:nvSpPr>
        <p:spPr>
          <a:xfrm>
            <a:off x="1752966" y="5132139"/>
            <a:ext cx="8686800" cy="631270"/>
          </a:xfrm>
        </p:spPr>
        <p:txBody>
          <a:bodyPr>
            <a:normAutofit/>
          </a:bodyPr>
          <a:lstStyle/>
          <a:p>
            <a:endParaRPr lang="en-GB" dirty="0"/>
          </a:p>
        </p:txBody>
      </p:sp>
      <p:cxnSp>
        <p:nvCxnSpPr>
          <p:cNvPr id="10" name="Straight Connector 9">
            <a:extLst>
              <a:ext uri="{FF2B5EF4-FFF2-40B4-BE49-F238E27FC236}">
                <a16:creationId xmlns:a16="http://schemas.microsoft.com/office/drawing/2014/main" id="{53268B1E-8861-4702-9529-5A8FB23A61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752966" y="1094758"/>
            <a:ext cx="8686800" cy="0"/>
          </a:xfrm>
          <a:prstGeom prst="line">
            <a:avLst/>
          </a:prstGeom>
          <a:ln w="31750"/>
        </p:spPr>
        <p:style>
          <a:lnRef idx="3">
            <a:schemeClr val="accent1"/>
          </a:lnRef>
          <a:fillRef idx="0">
            <a:schemeClr val="accent1"/>
          </a:fillRef>
          <a:effectRef idx="2">
            <a:schemeClr val="accent1"/>
          </a:effectRef>
          <a:fontRef idx="minor">
            <a:schemeClr val="tx1"/>
          </a:fontRef>
        </p:style>
      </p:cxnSp>
      <p:cxnSp>
        <p:nvCxnSpPr>
          <p:cNvPr id="12" name="Straight Connector 11">
            <a:extLst>
              <a:ext uri="{FF2B5EF4-FFF2-40B4-BE49-F238E27FC236}">
                <a16:creationId xmlns:a16="http://schemas.microsoft.com/office/drawing/2014/main" id="{BC6646AE-8FD6-411E-8640-6CCB250D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752966" y="4923706"/>
            <a:ext cx="868680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7150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GB" dirty="0" err="1"/>
              <a:t>Marashi</a:t>
            </a:r>
            <a:r>
              <a:rPr lang="en-GB" dirty="0"/>
              <a:t> et al. (2021)</a:t>
            </a: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4D1ED09-455F-FDA1-D71A-3D36C45EC1C1}"/>
              </a:ext>
            </a:extLst>
          </p:cNvPr>
          <p:cNvGraphicFramePr>
            <a:graphicFrameLocks noGrp="1"/>
          </p:cNvGraphicFramePr>
          <p:nvPr>
            <p:ph idx="1"/>
            <p:extLst>
              <p:ext uri="{D42A27DB-BD31-4B8C-83A1-F6EECF244321}">
                <p14:modId xmlns:p14="http://schemas.microsoft.com/office/powerpoint/2010/main" val="922656017"/>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20681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Results: </a:t>
            </a:r>
          </a:p>
        </p:txBody>
      </p:sp>
      <p:sp>
        <p:nvSpPr>
          <p:cNvPr id="4" name="Subtitle 3"/>
          <p:cNvSpPr>
            <a:spLocks noGrp="1"/>
          </p:cNvSpPr>
          <p:nvPr>
            <p:ph type="subTitle" idx="1"/>
          </p:nvPr>
        </p:nvSpPr>
        <p:spPr/>
        <p:txBody>
          <a:bodyPr/>
          <a:lstStyle/>
          <a:p>
            <a:endParaRPr lang="en-GB"/>
          </a:p>
        </p:txBody>
      </p:sp>
    </p:spTree>
    <p:extLst>
      <p:ext uri="{BB962C8B-B14F-4D97-AF65-F5344CB8AC3E}">
        <p14:creationId xmlns:p14="http://schemas.microsoft.com/office/powerpoint/2010/main" val="35937529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2412" y="762000"/>
            <a:ext cx="4527176" cy="4840941"/>
          </a:xfrm>
          <a:prstGeom prst="rect">
            <a:avLst/>
          </a:prstGeom>
          <a:noFill/>
          <a:extLst>
            <a:ext uri="{909E8E84-426E-40DD-AFC4-6F175D3DCCD1}">
              <a14:hiddenFill xmlns:a14="http://schemas.microsoft.com/office/drawing/2010/main">
                <a:solidFill>
                  <a:srgbClr val="FFFFFF"/>
                </a:solidFill>
              </a14:hiddenFill>
            </a:ext>
          </a:extLst>
        </p:spPr>
      </p:pic>
      <p:sp>
        <p:nvSpPr>
          <p:cNvPr id="4099" name="Rectangle 3"/>
          <p:cNvSpPr>
            <a:spLocks noGrp="1" noChangeArrowheads="1"/>
          </p:cNvSpPr>
          <p:nvPr>
            <p:ph type="body" idx="4294967295"/>
          </p:nvPr>
        </p:nvSpPr>
        <p:spPr>
          <a:xfrm>
            <a:off x="1972235" y="246529"/>
            <a:ext cx="8258735" cy="353110"/>
          </a:xfrm>
          <a:noFill/>
          <a:ln/>
        </p:spPr>
        <p:txBody>
          <a:bodyPr>
            <a:spAutoFit/>
          </a:bodyPr>
          <a:lstStyle/>
          <a:p>
            <a:pPr marL="0" indent="0" algn="ctr">
              <a:spcBef>
                <a:spcPct val="0"/>
              </a:spcBef>
              <a:buNone/>
            </a:pPr>
            <a:r>
              <a:rPr lang="en-US" altLang="en-US" sz="1412" b="1">
                <a:solidFill>
                  <a:schemeClr val="tx2"/>
                </a:solidFill>
              </a:rPr>
              <a:t>Fig 1. Psychological stress increased significantly during the COVID-19 pandemic (**p &amp;lt; 0.01).</a:t>
            </a:r>
          </a:p>
        </p:txBody>
      </p:sp>
      <p:sp>
        <p:nvSpPr>
          <p:cNvPr id="4100" name="Text Box 4"/>
          <p:cNvSpPr txBox="1">
            <a:spLocks noChangeArrowheads="1"/>
          </p:cNvSpPr>
          <p:nvPr/>
        </p:nvSpPr>
        <p:spPr bwMode="auto">
          <a:xfrm>
            <a:off x="2050676" y="5748618"/>
            <a:ext cx="8101853" cy="41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1059" dirty="0" err="1"/>
              <a:t>Marashi</a:t>
            </a:r>
            <a:r>
              <a:rPr lang="en-US" altLang="en-US" sz="1059" dirty="0"/>
              <a:t> MY, Nicholson E, </a:t>
            </a:r>
            <a:r>
              <a:rPr lang="en-US" altLang="en-US" sz="1059" dirty="0" err="1"/>
              <a:t>Ogrodnik</a:t>
            </a:r>
            <a:r>
              <a:rPr lang="en-US" altLang="en-US" sz="1059" dirty="0"/>
              <a:t> M, </a:t>
            </a:r>
            <a:r>
              <a:rPr lang="en-US" altLang="en-US" sz="1059" dirty="0" err="1"/>
              <a:t>Fenesi</a:t>
            </a:r>
            <a:r>
              <a:rPr lang="en-US" altLang="en-US" sz="1059" dirty="0"/>
              <a:t> B, </a:t>
            </a:r>
            <a:r>
              <a:rPr lang="en-US" altLang="en-US" sz="1059" dirty="0" err="1"/>
              <a:t>Heisz</a:t>
            </a:r>
            <a:r>
              <a:rPr lang="en-US" altLang="en-US" sz="1059" dirty="0"/>
              <a:t> JJ (2021) A mental health paradox: Mental health was both a motivator and barrier to physical activity during the COVID-19 pandemic. PLOS ONE 16(4): e0239244. https://doi.org/10.1371/journal.pone.0239244</a:t>
            </a:r>
          </a:p>
        </p:txBody>
      </p:sp>
    </p:spTree>
    <p:extLst>
      <p:ext uri="{BB962C8B-B14F-4D97-AF65-F5344CB8AC3E}">
        <p14:creationId xmlns:p14="http://schemas.microsoft.com/office/powerpoint/2010/main" val="32616310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762000"/>
            <a:ext cx="6096000" cy="4840941"/>
          </a:xfrm>
          <a:prstGeom prst="rect">
            <a:avLst/>
          </a:prstGeom>
          <a:noFill/>
          <a:extLst>
            <a:ext uri="{909E8E84-426E-40DD-AFC4-6F175D3DCCD1}">
              <a14:hiddenFill xmlns:a14="http://schemas.microsoft.com/office/drawing/2010/main">
                <a:solidFill>
                  <a:srgbClr val="FFFFFF"/>
                </a:solidFill>
              </a14:hiddenFill>
            </a:ext>
          </a:extLst>
        </p:spPr>
      </p:pic>
      <p:sp>
        <p:nvSpPr>
          <p:cNvPr id="4099" name="Rectangle 3"/>
          <p:cNvSpPr>
            <a:spLocks noGrp="1" noChangeArrowheads="1"/>
          </p:cNvSpPr>
          <p:nvPr>
            <p:ph type="body" idx="4294967295"/>
          </p:nvPr>
        </p:nvSpPr>
        <p:spPr>
          <a:xfrm>
            <a:off x="1972235" y="246529"/>
            <a:ext cx="8258735" cy="353110"/>
          </a:xfrm>
          <a:noFill/>
          <a:ln/>
        </p:spPr>
        <p:txBody>
          <a:bodyPr>
            <a:spAutoFit/>
          </a:bodyPr>
          <a:lstStyle/>
          <a:p>
            <a:pPr marL="0" indent="0" algn="ctr">
              <a:spcBef>
                <a:spcPct val="0"/>
              </a:spcBef>
              <a:buNone/>
            </a:pPr>
            <a:r>
              <a:rPr lang="en-US" altLang="en-US" sz="1412" b="1">
                <a:solidFill>
                  <a:schemeClr val="tx2"/>
                </a:solidFill>
              </a:rPr>
              <a:t>Fig 2. Changes in self-report psychological stress before and during the COVID-19 pandemic.</a:t>
            </a:r>
          </a:p>
        </p:txBody>
      </p:sp>
      <p:sp>
        <p:nvSpPr>
          <p:cNvPr id="4100" name="Text Box 4"/>
          <p:cNvSpPr txBox="1">
            <a:spLocks noChangeArrowheads="1"/>
          </p:cNvSpPr>
          <p:nvPr/>
        </p:nvSpPr>
        <p:spPr bwMode="auto">
          <a:xfrm>
            <a:off x="2050676" y="5748618"/>
            <a:ext cx="8101853" cy="41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1059" dirty="0" err="1"/>
              <a:t>Marashi</a:t>
            </a:r>
            <a:r>
              <a:rPr lang="en-US" altLang="en-US" sz="1059" dirty="0"/>
              <a:t> MY, Nicholson E, </a:t>
            </a:r>
            <a:r>
              <a:rPr lang="en-US" altLang="en-US" sz="1059" dirty="0" err="1"/>
              <a:t>Ogrodnik</a:t>
            </a:r>
            <a:r>
              <a:rPr lang="en-US" altLang="en-US" sz="1059" dirty="0"/>
              <a:t> M, </a:t>
            </a:r>
            <a:r>
              <a:rPr lang="en-US" altLang="en-US" sz="1059" dirty="0" err="1"/>
              <a:t>Fenesi</a:t>
            </a:r>
            <a:r>
              <a:rPr lang="en-US" altLang="en-US" sz="1059" dirty="0"/>
              <a:t> B, </a:t>
            </a:r>
            <a:r>
              <a:rPr lang="en-US" altLang="en-US" sz="1059" dirty="0" err="1"/>
              <a:t>Heisz</a:t>
            </a:r>
            <a:r>
              <a:rPr lang="en-US" altLang="en-US" sz="1059" dirty="0"/>
              <a:t> JJ (2021) A mental health paradox: Mental health was both a motivator and barrier to physical activity during the COVID-19 pandemic. PLOS ONE 16(4): e0239244. https://doi.org/10.1371/journal.pone.0239244</a:t>
            </a:r>
          </a:p>
        </p:txBody>
      </p:sp>
    </p:spTree>
    <p:extLst>
      <p:ext uri="{BB962C8B-B14F-4D97-AF65-F5344CB8AC3E}">
        <p14:creationId xmlns:p14="http://schemas.microsoft.com/office/powerpoint/2010/main" val="19183350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191" y="350519"/>
            <a:ext cx="3888441" cy="48409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944271" y="1235624"/>
            <a:ext cx="9607661" cy="1056319"/>
          </a:xfrm>
        </p:spPr>
        <p:txBody>
          <a:bodyPr/>
          <a:lstStyle/>
          <a:p>
            <a:endParaRPr lang="en-GB" dirty="0"/>
          </a:p>
        </p:txBody>
      </p:sp>
      <p:sp>
        <p:nvSpPr>
          <p:cNvPr id="4099" name="Rectangle 3"/>
          <p:cNvSpPr>
            <a:spLocks noGrp="1" noChangeArrowheads="1"/>
          </p:cNvSpPr>
          <p:nvPr>
            <p:ph type="body" idx="1"/>
          </p:nvPr>
        </p:nvSpPr>
        <p:spPr>
          <a:xfrm>
            <a:off x="6450266" y="262748"/>
            <a:ext cx="4645152" cy="801943"/>
          </a:xfrm>
          <a:noFill/>
          <a:ln/>
        </p:spPr>
        <p:txBody>
          <a:bodyPr>
            <a:spAutoFit/>
          </a:bodyPr>
          <a:lstStyle/>
          <a:p>
            <a:pPr marL="0" indent="0" algn="ctr">
              <a:spcBef>
                <a:spcPct val="0"/>
              </a:spcBef>
              <a:buNone/>
            </a:pPr>
            <a:r>
              <a:rPr lang="en-US" altLang="en-US" sz="1412" b="1" dirty="0">
                <a:solidFill>
                  <a:schemeClr val="tx2"/>
                </a:solidFill>
              </a:rPr>
              <a:t>Fig 3. Changes in physical activity levels before and during the COVID-19 pandemic.</a:t>
            </a:r>
          </a:p>
        </p:txBody>
      </p:sp>
      <p:sp>
        <p:nvSpPr>
          <p:cNvPr id="3" name="Content Placeholder 2"/>
          <p:cNvSpPr>
            <a:spLocks noGrp="1"/>
          </p:cNvSpPr>
          <p:nvPr>
            <p:ph sz="half" idx="2"/>
          </p:nvPr>
        </p:nvSpPr>
        <p:spPr/>
        <p:txBody>
          <a:bodyPr/>
          <a:lstStyle/>
          <a:p>
            <a:endParaRPr lang="en-GB"/>
          </a:p>
        </p:txBody>
      </p:sp>
      <p:sp>
        <p:nvSpPr>
          <p:cNvPr id="4" name="Text Placeholder 3"/>
          <p:cNvSpPr>
            <a:spLocks noGrp="1"/>
          </p:cNvSpPr>
          <p:nvPr>
            <p:ph type="body" sz="quarter" idx="3"/>
          </p:nvPr>
        </p:nvSpPr>
        <p:spPr>
          <a:xfrm>
            <a:off x="6941408" y="945868"/>
            <a:ext cx="4645152" cy="802237"/>
          </a:xfrm>
        </p:spPr>
        <p:txBody>
          <a:bodyPr/>
          <a:lstStyle/>
          <a:p>
            <a:r>
              <a:rPr lang="en-GB" dirty="0"/>
              <a:t>Physical activity</a:t>
            </a:r>
          </a:p>
        </p:txBody>
      </p:sp>
      <p:sp>
        <p:nvSpPr>
          <p:cNvPr id="5" name="Content Placeholder 4"/>
          <p:cNvSpPr>
            <a:spLocks noGrp="1"/>
          </p:cNvSpPr>
          <p:nvPr>
            <p:ph sz="quarter" idx="4"/>
          </p:nvPr>
        </p:nvSpPr>
        <p:spPr>
          <a:xfrm>
            <a:off x="6758528" y="2089971"/>
            <a:ext cx="4645152" cy="3378755"/>
          </a:xfrm>
        </p:spPr>
        <p:txBody>
          <a:bodyPr>
            <a:normAutofit/>
          </a:bodyPr>
          <a:lstStyle/>
          <a:p>
            <a:r>
              <a:rPr lang="en-GB" dirty="0"/>
              <a:t>Since the onset of COVID-19, respondents’ aerobic activity decreased by 22 minutes (</a:t>
            </a:r>
            <a:r>
              <a:rPr lang="en-GB" i="1" dirty="0"/>
              <a:t>p</a:t>
            </a:r>
            <a:r>
              <a:rPr lang="en-GB" dirty="0"/>
              <a:t> &lt; 0.05), their strength-based activity decreased by 32 minutes (</a:t>
            </a:r>
            <a:r>
              <a:rPr lang="en-GB" i="1" dirty="0"/>
              <a:t>p</a:t>
            </a:r>
            <a:r>
              <a:rPr lang="en-GB" dirty="0"/>
              <a:t> &lt; 0.01), and their sedentary times increased by 33 minutes (</a:t>
            </a:r>
            <a:r>
              <a:rPr lang="en-GB" i="1" dirty="0"/>
              <a:t>p</a:t>
            </a:r>
            <a:r>
              <a:rPr lang="en-GB" dirty="0"/>
              <a:t> &lt; 0.01). </a:t>
            </a:r>
          </a:p>
        </p:txBody>
      </p:sp>
      <p:sp>
        <p:nvSpPr>
          <p:cNvPr id="4100" name="Text Box 4"/>
          <p:cNvSpPr txBox="1">
            <a:spLocks noChangeArrowheads="1"/>
          </p:cNvSpPr>
          <p:nvPr/>
        </p:nvSpPr>
        <p:spPr bwMode="auto">
          <a:xfrm>
            <a:off x="2041416" y="5533326"/>
            <a:ext cx="8101853" cy="41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1059" dirty="0" err="1"/>
              <a:t>Marashi</a:t>
            </a:r>
            <a:r>
              <a:rPr lang="en-US" altLang="en-US" sz="1059" dirty="0"/>
              <a:t> MY, Nicholson E, </a:t>
            </a:r>
            <a:r>
              <a:rPr lang="en-US" altLang="en-US" sz="1059" dirty="0" err="1"/>
              <a:t>Ogrodnik</a:t>
            </a:r>
            <a:r>
              <a:rPr lang="en-US" altLang="en-US" sz="1059" dirty="0"/>
              <a:t> M, </a:t>
            </a:r>
            <a:r>
              <a:rPr lang="en-US" altLang="en-US" sz="1059" dirty="0" err="1"/>
              <a:t>Fenesi</a:t>
            </a:r>
            <a:r>
              <a:rPr lang="en-US" altLang="en-US" sz="1059" dirty="0"/>
              <a:t> B, </a:t>
            </a:r>
            <a:r>
              <a:rPr lang="en-US" altLang="en-US" sz="1059" dirty="0" err="1"/>
              <a:t>Heisz</a:t>
            </a:r>
            <a:r>
              <a:rPr lang="en-US" altLang="en-US" sz="1059" dirty="0"/>
              <a:t> JJ (2021) A mental health paradox: Mental health was both a motivator and barrier to physical activity during the COVID-19 pandemic. PLOS ONE 16(4): e0239244. https://doi.org/10.1371/journal.pone.0239244</a:t>
            </a:r>
          </a:p>
        </p:txBody>
      </p:sp>
    </p:spTree>
    <p:extLst>
      <p:ext uri="{BB962C8B-B14F-4D97-AF65-F5344CB8AC3E}">
        <p14:creationId xmlns:p14="http://schemas.microsoft.com/office/powerpoint/2010/main" val="11113674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6030" y="762000"/>
            <a:ext cx="4459941" cy="4840941"/>
          </a:xfrm>
          <a:prstGeom prst="rect">
            <a:avLst/>
          </a:prstGeom>
          <a:noFill/>
          <a:extLst>
            <a:ext uri="{909E8E84-426E-40DD-AFC4-6F175D3DCCD1}">
              <a14:hiddenFill xmlns:a14="http://schemas.microsoft.com/office/drawing/2010/main">
                <a:solidFill>
                  <a:srgbClr val="FFFFFF"/>
                </a:solidFill>
              </a14:hiddenFill>
            </a:ext>
          </a:extLst>
        </p:spPr>
      </p:pic>
      <p:sp>
        <p:nvSpPr>
          <p:cNvPr id="4099" name="Rectangle 3"/>
          <p:cNvSpPr>
            <a:spLocks noGrp="1" noChangeArrowheads="1"/>
          </p:cNvSpPr>
          <p:nvPr>
            <p:ph type="body" idx="4294967295"/>
          </p:nvPr>
        </p:nvSpPr>
        <p:spPr>
          <a:xfrm>
            <a:off x="1972235" y="246529"/>
            <a:ext cx="8258735" cy="353110"/>
          </a:xfrm>
          <a:noFill/>
          <a:ln/>
        </p:spPr>
        <p:txBody>
          <a:bodyPr>
            <a:spAutoFit/>
          </a:bodyPr>
          <a:lstStyle/>
          <a:p>
            <a:pPr marL="0" indent="0" algn="ctr">
              <a:spcBef>
                <a:spcPct val="0"/>
              </a:spcBef>
              <a:buNone/>
            </a:pPr>
            <a:r>
              <a:rPr lang="en-US" altLang="en-US" sz="1412" b="1">
                <a:solidFill>
                  <a:schemeClr val="tx2"/>
                </a:solidFill>
              </a:rPr>
              <a:t>Fig 4. Average sedentary activity before and during the COVID-19 pandemic.</a:t>
            </a:r>
          </a:p>
        </p:txBody>
      </p:sp>
      <p:sp>
        <p:nvSpPr>
          <p:cNvPr id="4100" name="Text Box 4"/>
          <p:cNvSpPr txBox="1">
            <a:spLocks noChangeArrowheads="1"/>
          </p:cNvSpPr>
          <p:nvPr/>
        </p:nvSpPr>
        <p:spPr bwMode="auto">
          <a:xfrm>
            <a:off x="2050676" y="5748618"/>
            <a:ext cx="8101853" cy="41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1059" dirty="0" err="1"/>
              <a:t>Marashi</a:t>
            </a:r>
            <a:r>
              <a:rPr lang="en-US" altLang="en-US" sz="1059" dirty="0"/>
              <a:t> MY, Nicholson E, </a:t>
            </a:r>
            <a:r>
              <a:rPr lang="en-US" altLang="en-US" sz="1059" dirty="0" err="1"/>
              <a:t>Ogrodnik</a:t>
            </a:r>
            <a:r>
              <a:rPr lang="en-US" altLang="en-US" sz="1059" dirty="0"/>
              <a:t> M, </a:t>
            </a:r>
            <a:r>
              <a:rPr lang="en-US" altLang="en-US" sz="1059" dirty="0" err="1"/>
              <a:t>Fenesi</a:t>
            </a:r>
            <a:r>
              <a:rPr lang="en-US" altLang="en-US" sz="1059" dirty="0"/>
              <a:t> B, </a:t>
            </a:r>
            <a:r>
              <a:rPr lang="en-US" altLang="en-US" sz="1059" dirty="0" err="1"/>
              <a:t>Heisz</a:t>
            </a:r>
            <a:r>
              <a:rPr lang="en-US" altLang="en-US" sz="1059" dirty="0"/>
              <a:t> JJ (2021) A mental health paradox: Mental health was both a motivator and barrier to physical activity during the COVID-19 pandemic. PLOS ONE 16(4): e0239244. https://doi.org/10.1371/journal.pone.0239244</a:t>
            </a:r>
          </a:p>
        </p:txBody>
      </p:sp>
    </p:spTree>
    <p:extLst>
      <p:ext uri="{BB962C8B-B14F-4D97-AF65-F5344CB8AC3E}">
        <p14:creationId xmlns:p14="http://schemas.microsoft.com/office/powerpoint/2010/main" val="26776662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908" y="378784"/>
            <a:ext cx="4840941" cy="48409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5455194" y="716677"/>
            <a:ext cx="6012470" cy="4658826"/>
          </a:xfrm>
        </p:spPr>
        <p:txBody>
          <a:bodyPr>
            <a:normAutofit fontScale="92500" lnSpcReduction="20000"/>
          </a:bodyPr>
          <a:lstStyle/>
          <a:p>
            <a:r>
              <a:rPr lang="en-GB" b="1" dirty="0"/>
              <a:t>Motivation to Exercise</a:t>
            </a:r>
          </a:p>
          <a:p>
            <a:r>
              <a:rPr lang="en-GB" dirty="0"/>
              <a:t>All motivators shown indicate a significant change (*</a:t>
            </a:r>
            <a:r>
              <a:rPr lang="en-GB" i="1" dirty="0"/>
              <a:t>p</a:t>
            </a:r>
            <a:r>
              <a:rPr lang="en-GB" dirty="0"/>
              <a:t> &lt; 0.05, **</a:t>
            </a:r>
            <a:r>
              <a:rPr lang="en-GB" i="1" dirty="0"/>
              <a:t>p</a:t>
            </a:r>
            <a:r>
              <a:rPr lang="en-GB" dirty="0"/>
              <a:t> &lt; 0.01). </a:t>
            </a:r>
          </a:p>
          <a:p>
            <a:r>
              <a:rPr lang="en-GB" dirty="0"/>
              <a:t>Motivators that increased significantly include ‘stress reduction’, ‘anxiety relief’, ‘improve sleep’ and ‘no motivators’. </a:t>
            </a:r>
          </a:p>
          <a:p>
            <a:r>
              <a:rPr lang="en-GB" dirty="0"/>
              <a:t>Motivators that decreased significantly include ‘weight loss’, ‘strength building’, ‘enjoyment’, ‘appearance goals’, ‘social engagement’, ‘sports training’ and ‘healthcare provider (HCP) recommended’. </a:t>
            </a:r>
          </a:p>
          <a:p>
            <a:r>
              <a:rPr lang="en-GB" dirty="0"/>
              <a:t>There was no change in how ‘increase energy’ was viewed as a motivator to exercise during the pandemic (</a:t>
            </a:r>
            <a:r>
              <a:rPr lang="en-GB" i="1" dirty="0"/>
              <a:t>p</a:t>
            </a:r>
            <a:r>
              <a:rPr lang="en-GB" dirty="0"/>
              <a:t> &gt; 0.05).</a:t>
            </a:r>
          </a:p>
        </p:txBody>
      </p:sp>
      <p:sp>
        <p:nvSpPr>
          <p:cNvPr id="4099" name="Rectangle 3"/>
          <p:cNvSpPr>
            <a:spLocks noGrp="1" noChangeArrowheads="1"/>
          </p:cNvSpPr>
          <p:nvPr>
            <p:ph type="body" sz="half" idx="2"/>
          </p:nvPr>
        </p:nvSpPr>
        <p:spPr>
          <a:xfrm>
            <a:off x="8792528" y="122657"/>
            <a:ext cx="3275013" cy="2248181"/>
          </a:xfrm>
          <a:noFill/>
          <a:ln/>
        </p:spPr>
        <p:txBody>
          <a:bodyPr>
            <a:spAutoFit/>
          </a:bodyPr>
          <a:lstStyle/>
          <a:p>
            <a:pPr marL="0" indent="0" algn="ctr">
              <a:spcBef>
                <a:spcPct val="0"/>
              </a:spcBef>
              <a:buNone/>
            </a:pPr>
            <a:r>
              <a:rPr lang="en-US" altLang="en-US" sz="1412" b="1" dirty="0">
                <a:solidFill>
                  <a:schemeClr val="tx2"/>
                </a:solidFill>
              </a:rPr>
              <a:t>Fig 7. Changes in motivators to exercise before and during COVID-19.</a:t>
            </a:r>
          </a:p>
        </p:txBody>
      </p:sp>
      <p:sp>
        <p:nvSpPr>
          <p:cNvPr id="4100" name="Text Box 4"/>
          <p:cNvSpPr txBox="1">
            <a:spLocks noChangeArrowheads="1"/>
          </p:cNvSpPr>
          <p:nvPr/>
        </p:nvSpPr>
        <p:spPr bwMode="auto">
          <a:xfrm>
            <a:off x="1991893" y="5492595"/>
            <a:ext cx="8101853" cy="41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1059" dirty="0" err="1"/>
              <a:t>Marashi</a:t>
            </a:r>
            <a:r>
              <a:rPr lang="en-US" altLang="en-US" sz="1059" dirty="0"/>
              <a:t> MY, Nicholson E, </a:t>
            </a:r>
            <a:r>
              <a:rPr lang="en-US" altLang="en-US" sz="1059" dirty="0" err="1"/>
              <a:t>Ogrodnik</a:t>
            </a:r>
            <a:r>
              <a:rPr lang="en-US" altLang="en-US" sz="1059" dirty="0"/>
              <a:t> M, </a:t>
            </a:r>
            <a:r>
              <a:rPr lang="en-US" altLang="en-US" sz="1059" dirty="0" err="1"/>
              <a:t>Fenesi</a:t>
            </a:r>
            <a:r>
              <a:rPr lang="en-US" altLang="en-US" sz="1059" dirty="0"/>
              <a:t> B, </a:t>
            </a:r>
            <a:r>
              <a:rPr lang="en-US" altLang="en-US" sz="1059" dirty="0" err="1"/>
              <a:t>Heisz</a:t>
            </a:r>
            <a:r>
              <a:rPr lang="en-US" altLang="en-US" sz="1059" dirty="0"/>
              <a:t> JJ (2021) A mental health paradox: Mental health was both a motivator and barrier to physical activity during the COVID-19 pandemic. PLOS ONE 16(4): e0239244. https://doi.org/10.1371/journal.pone.0239244</a:t>
            </a:r>
          </a:p>
        </p:txBody>
      </p:sp>
    </p:spTree>
    <p:extLst>
      <p:ext uri="{BB962C8B-B14F-4D97-AF65-F5344CB8AC3E}">
        <p14:creationId xmlns:p14="http://schemas.microsoft.com/office/powerpoint/2010/main" val="26491912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6854" y="487680"/>
            <a:ext cx="4885765" cy="48409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endParaRPr lang="en-GB" dirty="0"/>
          </a:p>
        </p:txBody>
      </p:sp>
      <p:sp>
        <p:nvSpPr>
          <p:cNvPr id="4099" name="Rectangle 3"/>
          <p:cNvSpPr>
            <a:spLocks noGrp="1" noChangeArrowheads="1"/>
          </p:cNvSpPr>
          <p:nvPr>
            <p:ph type="body" idx="1"/>
          </p:nvPr>
        </p:nvSpPr>
        <p:spPr>
          <a:xfrm>
            <a:off x="7207911" y="-90102"/>
            <a:ext cx="4645152" cy="801943"/>
          </a:xfrm>
          <a:noFill/>
          <a:ln/>
        </p:spPr>
        <p:txBody>
          <a:bodyPr>
            <a:spAutoFit/>
          </a:bodyPr>
          <a:lstStyle/>
          <a:p>
            <a:pPr marL="0" indent="0" algn="ctr">
              <a:spcBef>
                <a:spcPct val="0"/>
              </a:spcBef>
              <a:buNone/>
            </a:pPr>
            <a:r>
              <a:rPr lang="en-US" altLang="en-US" sz="1412" b="1" dirty="0">
                <a:solidFill>
                  <a:schemeClr val="tx2"/>
                </a:solidFill>
              </a:rPr>
              <a:t>Fig 8. Changes in barriers to exercise before and during COVID-19.</a:t>
            </a:r>
          </a:p>
        </p:txBody>
      </p:sp>
      <p:sp>
        <p:nvSpPr>
          <p:cNvPr id="3" name="Content Placeholder 2"/>
          <p:cNvSpPr>
            <a:spLocks noGrp="1"/>
          </p:cNvSpPr>
          <p:nvPr>
            <p:ph sz="half" idx="2"/>
          </p:nvPr>
        </p:nvSpPr>
        <p:spPr/>
        <p:txBody>
          <a:bodyPr/>
          <a:lstStyle/>
          <a:p>
            <a:endParaRPr lang="en-GB"/>
          </a:p>
        </p:txBody>
      </p:sp>
      <p:sp>
        <p:nvSpPr>
          <p:cNvPr id="4" name="Text Placeholder 3"/>
          <p:cNvSpPr>
            <a:spLocks noGrp="1"/>
          </p:cNvSpPr>
          <p:nvPr>
            <p:ph type="body" sz="quarter" idx="3"/>
          </p:nvPr>
        </p:nvSpPr>
        <p:spPr>
          <a:xfrm>
            <a:off x="6549522" y="802005"/>
            <a:ext cx="4645152" cy="802237"/>
          </a:xfrm>
        </p:spPr>
        <p:txBody>
          <a:bodyPr/>
          <a:lstStyle/>
          <a:p>
            <a:r>
              <a:rPr lang="en-GB" dirty="0"/>
              <a:t>Barriers To exercise</a:t>
            </a:r>
          </a:p>
        </p:txBody>
      </p:sp>
      <p:sp>
        <p:nvSpPr>
          <p:cNvPr id="5" name="Content Placeholder 4"/>
          <p:cNvSpPr>
            <a:spLocks noGrp="1"/>
          </p:cNvSpPr>
          <p:nvPr>
            <p:ph sz="quarter" idx="4"/>
          </p:nvPr>
        </p:nvSpPr>
        <p:spPr>
          <a:xfrm>
            <a:off x="6332956" y="1920725"/>
            <a:ext cx="4645152" cy="3805824"/>
          </a:xfrm>
        </p:spPr>
        <p:txBody>
          <a:bodyPr>
            <a:normAutofit fontScale="77500" lnSpcReduction="20000"/>
          </a:bodyPr>
          <a:lstStyle/>
          <a:p>
            <a:r>
              <a:rPr lang="en-GB" dirty="0"/>
              <a:t>All barriers listed showed a significant change (**</a:t>
            </a:r>
            <a:r>
              <a:rPr lang="en-GB" i="1" dirty="0"/>
              <a:t>p</a:t>
            </a:r>
            <a:r>
              <a:rPr lang="en-GB" dirty="0"/>
              <a:t> &lt; 0.01). </a:t>
            </a:r>
          </a:p>
          <a:p>
            <a:r>
              <a:rPr lang="en-GB" dirty="0"/>
              <a:t>Barriers which increased significantly since COVID-19 include ‘lack of motivation’, ‘no facility access’, ‘no equipment’, ‘increased anxiety’ and ‘lack of support’. </a:t>
            </a:r>
          </a:p>
          <a:p>
            <a:r>
              <a:rPr lang="en-GB" dirty="0"/>
              <a:t>Barriers which decreased significantly during COVID-19 include ‘insufficient time’, ‘no barriers’, ‘lack of confidence’, ‘recent injury’ and ‘insufficient finances’. </a:t>
            </a:r>
          </a:p>
          <a:p>
            <a:r>
              <a:rPr lang="en-GB" dirty="0"/>
              <a:t>No change in barriers related to ‘lack of enjoyment’, ‘no access to childcare’ and ‘fear of injury’ (</a:t>
            </a:r>
            <a:r>
              <a:rPr lang="en-GB" i="1" dirty="0"/>
              <a:t>p</a:t>
            </a:r>
            <a:r>
              <a:rPr lang="en-GB" dirty="0"/>
              <a:t> &gt; 0.05).</a:t>
            </a:r>
          </a:p>
        </p:txBody>
      </p:sp>
      <p:sp>
        <p:nvSpPr>
          <p:cNvPr id="4100" name="Text Box 4"/>
          <p:cNvSpPr txBox="1">
            <a:spLocks noChangeArrowheads="1"/>
          </p:cNvSpPr>
          <p:nvPr/>
        </p:nvSpPr>
        <p:spPr bwMode="auto">
          <a:xfrm>
            <a:off x="2050676" y="5748618"/>
            <a:ext cx="8101853" cy="41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1059" dirty="0" err="1"/>
              <a:t>Marashi</a:t>
            </a:r>
            <a:r>
              <a:rPr lang="en-US" altLang="en-US" sz="1059" dirty="0"/>
              <a:t> MY, Nicholson E, </a:t>
            </a:r>
            <a:r>
              <a:rPr lang="en-US" altLang="en-US" sz="1059" dirty="0" err="1"/>
              <a:t>Ogrodnik</a:t>
            </a:r>
            <a:r>
              <a:rPr lang="en-US" altLang="en-US" sz="1059" dirty="0"/>
              <a:t> M, </a:t>
            </a:r>
            <a:r>
              <a:rPr lang="en-US" altLang="en-US" sz="1059" dirty="0" err="1"/>
              <a:t>Fenesi</a:t>
            </a:r>
            <a:r>
              <a:rPr lang="en-US" altLang="en-US" sz="1059" dirty="0"/>
              <a:t> B, </a:t>
            </a:r>
            <a:r>
              <a:rPr lang="en-US" altLang="en-US" sz="1059" dirty="0" err="1"/>
              <a:t>Heisz</a:t>
            </a:r>
            <a:r>
              <a:rPr lang="en-US" altLang="en-US" sz="1059" dirty="0"/>
              <a:t> JJ (2021) A mental health paradox: Mental health was both a motivator and barrier to physical activity during the COVID-19 pandemic. PLOS ONE 16(4): e0239244. https://doi.org/10.1371/journal.pone.0239244</a:t>
            </a:r>
          </a:p>
        </p:txBody>
      </p:sp>
    </p:spTree>
    <p:extLst>
      <p:ext uri="{BB962C8B-B14F-4D97-AF65-F5344CB8AC3E}">
        <p14:creationId xmlns:p14="http://schemas.microsoft.com/office/powerpoint/2010/main" val="41789410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Mental health as a motivator and barrier to exercise</a:t>
            </a:r>
          </a:p>
        </p:txBody>
      </p:sp>
      <p:sp>
        <p:nvSpPr>
          <p:cNvPr id="3" name="Content Placeholder 2"/>
          <p:cNvSpPr>
            <a:spLocks noGrp="1"/>
          </p:cNvSpPr>
          <p:nvPr>
            <p:ph idx="1"/>
          </p:nvPr>
        </p:nvSpPr>
        <p:spPr>
          <a:xfrm>
            <a:off x="1451579" y="2015732"/>
            <a:ext cx="9603275" cy="3901742"/>
          </a:xfrm>
        </p:spPr>
        <p:txBody>
          <a:bodyPr>
            <a:normAutofit fontScale="70000" lnSpcReduction="20000"/>
          </a:bodyPr>
          <a:lstStyle/>
          <a:p>
            <a:r>
              <a:rPr lang="en-GB" dirty="0"/>
              <a:t>Results highlighted a paradox with mental health being both a motivator and barrier to physical activity. </a:t>
            </a:r>
          </a:p>
          <a:p>
            <a:r>
              <a:rPr lang="en-GB" dirty="0"/>
              <a:t>People wanted to be active to improve their mental health but found it difficult to be active due to their poor mental health. </a:t>
            </a:r>
          </a:p>
          <a:p>
            <a:r>
              <a:rPr lang="en-GB" dirty="0"/>
              <a:t>Likewise, respondents who were more depressed were also less motivated to engage in physical activity, and </a:t>
            </a:r>
            <a:r>
              <a:rPr lang="en-GB" dirty="0" err="1"/>
              <a:t>amotivation</a:t>
            </a:r>
            <a:r>
              <a:rPr lang="en-GB" dirty="0"/>
              <a:t> is a symptom of depression itself. </a:t>
            </a:r>
          </a:p>
          <a:p>
            <a:r>
              <a:rPr lang="en-GB" dirty="0"/>
              <a:t>The stressfulness of the pandemic has made this a global issue that now must be considered when devising physical activity programs to support the mental wellbeing of citizens.</a:t>
            </a:r>
          </a:p>
          <a:p>
            <a:r>
              <a:rPr lang="en-GB" dirty="0"/>
              <a:t>The benefits of a two-pronged approach in promoting physical activity during stressful times includes: </a:t>
            </a:r>
          </a:p>
          <a:p>
            <a:pPr lvl="1"/>
            <a:r>
              <a:rPr lang="en-GB" dirty="0"/>
              <a:t>1) adopting a mode of physical activity that supports mental health, and </a:t>
            </a:r>
          </a:p>
          <a:p>
            <a:pPr lvl="1"/>
            <a:r>
              <a:rPr lang="en-GB" dirty="0"/>
              <a:t>2) providing support to help minimize perceived psychological barriers to exercise (Marcus and Forsyth, 2009). </a:t>
            </a:r>
          </a:p>
          <a:p>
            <a:pPr marL="457200" lvl="1" indent="0">
              <a:buNone/>
            </a:pPr>
            <a:r>
              <a:rPr lang="en-GB" dirty="0"/>
              <a:t>For example, symptoms of anxiety may increase with high-intensity exercise and therefore moderate-intensity exercise might be preferable (</a:t>
            </a:r>
            <a:r>
              <a:rPr lang="en-GB" dirty="0" err="1"/>
              <a:t>Pauolucci</a:t>
            </a:r>
            <a:r>
              <a:rPr lang="en-GB" dirty="0"/>
              <a:t> et al., 2018).</a:t>
            </a:r>
          </a:p>
          <a:p>
            <a:r>
              <a:rPr lang="en-GB" dirty="0"/>
              <a:t> At the same time, to help overcome “feeling too anxious to exercise”, people should be encouraged to schedule their physical activity ahead of time in a calendar (Arbour and </a:t>
            </a:r>
            <a:r>
              <a:rPr lang="en-GB" dirty="0" err="1"/>
              <a:t>Ginis</a:t>
            </a:r>
            <a:r>
              <a:rPr lang="en-GB" dirty="0"/>
              <a:t>, 2007) to reduce feelings of uncertainty and decision fatigue that can aggravate their anxiety symptoms (</a:t>
            </a:r>
            <a:r>
              <a:rPr lang="en-GB" dirty="0" err="1"/>
              <a:t>Azjen</a:t>
            </a:r>
            <a:r>
              <a:rPr lang="en-GB" dirty="0"/>
              <a:t>, 1991).</a:t>
            </a:r>
          </a:p>
          <a:p>
            <a:endParaRPr lang="en-GB" dirty="0"/>
          </a:p>
        </p:txBody>
      </p:sp>
    </p:spTree>
    <p:extLst>
      <p:ext uri="{BB962C8B-B14F-4D97-AF65-F5344CB8AC3E}">
        <p14:creationId xmlns:p14="http://schemas.microsoft.com/office/powerpoint/2010/main" val="5144450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4476" y="1600199"/>
            <a:ext cx="3539266" cy="4297680"/>
          </a:xfrm>
        </p:spPr>
        <p:txBody>
          <a:bodyPr anchor="ctr">
            <a:normAutofit/>
          </a:bodyPr>
          <a:lstStyle/>
          <a:p>
            <a:r>
              <a:rPr lang="en-GB" dirty="0"/>
              <a:t>Barriers explained…</a:t>
            </a:r>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24851" y="582930"/>
            <a:ext cx="6608013" cy="6023610"/>
          </a:xfrm>
        </p:spPr>
        <p:txBody>
          <a:bodyPr anchor="ctr">
            <a:normAutofit/>
          </a:bodyPr>
          <a:lstStyle/>
          <a:p>
            <a:pPr>
              <a:lnSpc>
                <a:spcPct val="110000"/>
              </a:lnSpc>
            </a:pPr>
            <a:r>
              <a:rPr lang="en-GB" sz="1900" dirty="0"/>
              <a:t>Not surprisingly, government-mandated closure to gyms and other recreational training facilities made it more difficult for people to be physically active. </a:t>
            </a:r>
          </a:p>
          <a:p>
            <a:pPr>
              <a:lnSpc>
                <a:spcPct val="110000"/>
              </a:lnSpc>
            </a:pPr>
            <a:r>
              <a:rPr lang="en-GB" sz="1900" dirty="0"/>
              <a:t>The pandemic forced a shift in doing everything at home but not everyone’s home is large enough or well-equipped to support their physical activity needs. </a:t>
            </a:r>
          </a:p>
          <a:p>
            <a:pPr>
              <a:lnSpc>
                <a:spcPct val="110000"/>
              </a:lnSpc>
            </a:pPr>
            <a:r>
              <a:rPr lang="en-GB" sz="1900" dirty="0"/>
              <a:t>Income level was predictive of activity level during the pandemic. </a:t>
            </a:r>
          </a:p>
          <a:p>
            <a:pPr>
              <a:lnSpc>
                <a:spcPct val="110000"/>
              </a:lnSpc>
            </a:pPr>
            <a:r>
              <a:rPr lang="en-GB" sz="1900" dirty="0"/>
              <a:t>People who reported “just enough” or “less than enough” income experienced greater decreases in physical activity and worsening mental health, especially younger adults aged 18 to 29 years old. </a:t>
            </a:r>
          </a:p>
        </p:txBody>
      </p:sp>
    </p:spTree>
    <p:extLst>
      <p:ext uri="{BB962C8B-B14F-4D97-AF65-F5344CB8AC3E}">
        <p14:creationId xmlns:p14="http://schemas.microsoft.com/office/powerpoint/2010/main" val="692888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451579" y="804519"/>
            <a:ext cx="9603275" cy="1049235"/>
          </a:xfrm>
        </p:spPr>
        <p:txBody>
          <a:bodyPr>
            <a:normAutofit/>
          </a:bodyPr>
          <a:lstStyle/>
          <a:p>
            <a:r>
              <a:rPr lang="en-GB" dirty="0"/>
              <a:t>Limitations of the research and practical implications…</a:t>
            </a:r>
          </a:p>
        </p:txBody>
      </p:sp>
      <p:cxnSp>
        <p:nvCxnSpPr>
          <p:cNvPr id="11" name="Straight Connector 10">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1853754"/>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3" name="Rectangle 12">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 name="Content Placeholder 2">
            <a:extLst>
              <a:ext uri="{FF2B5EF4-FFF2-40B4-BE49-F238E27FC236}">
                <a16:creationId xmlns:a16="http://schemas.microsoft.com/office/drawing/2014/main" id="{985CFEAF-8DE4-2179-43B5-A046A35B4FD4}"/>
              </a:ext>
            </a:extLst>
          </p:cNvPr>
          <p:cNvGraphicFramePr>
            <a:graphicFrameLocks noGrp="1"/>
          </p:cNvGraphicFramePr>
          <p:nvPr>
            <p:ph idx="1"/>
            <p:extLst>
              <p:ext uri="{D42A27DB-BD31-4B8C-83A1-F6EECF244321}">
                <p14:modId xmlns:p14="http://schemas.microsoft.com/office/powerpoint/2010/main" val="514139761"/>
              </p:ext>
            </p:extLst>
          </p:nvPr>
        </p:nvGraphicFramePr>
        <p:xfrm>
          <a:off x="1450975" y="2331497"/>
          <a:ext cx="9604375" cy="37232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825376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A4AAD-DE04-F8CD-F564-F78B0E2E4B4C}"/>
              </a:ext>
            </a:extLst>
          </p:cNvPr>
          <p:cNvSpPr>
            <a:spLocks noGrp="1"/>
          </p:cNvSpPr>
          <p:nvPr>
            <p:ph type="title"/>
          </p:nvPr>
        </p:nvSpPr>
        <p:spPr/>
        <p:txBody>
          <a:bodyPr/>
          <a:lstStyle/>
          <a:p>
            <a:r>
              <a:rPr lang="en-US" dirty="0"/>
              <a:t>Key articles:</a:t>
            </a:r>
          </a:p>
        </p:txBody>
      </p:sp>
      <p:sp>
        <p:nvSpPr>
          <p:cNvPr id="3" name="Content Placeholder 2">
            <a:extLst>
              <a:ext uri="{FF2B5EF4-FFF2-40B4-BE49-F238E27FC236}">
                <a16:creationId xmlns:a16="http://schemas.microsoft.com/office/drawing/2014/main" id="{D081F7F2-AA5E-A17B-D270-EE59B699629B}"/>
              </a:ext>
            </a:extLst>
          </p:cNvPr>
          <p:cNvSpPr>
            <a:spLocks noGrp="1"/>
          </p:cNvSpPr>
          <p:nvPr>
            <p:ph idx="1"/>
          </p:nvPr>
        </p:nvSpPr>
        <p:spPr>
          <a:xfrm>
            <a:off x="1451579" y="1853754"/>
            <a:ext cx="9603275" cy="3612591"/>
          </a:xfrm>
        </p:spPr>
        <p:txBody>
          <a:bodyPr>
            <a:normAutofit fontScale="77500" lnSpcReduction="20000"/>
          </a:bodyPr>
          <a:lstStyle/>
          <a:p>
            <a:r>
              <a:rPr lang="en-US" dirty="0"/>
              <a:t>Meredith et al. (2023): </a:t>
            </a:r>
            <a:r>
              <a:rPr lang="en-GB" dirty="0"/>
              <a:t>Factors that influence older adults’ participation in physical activity: a systematic review of qualitative studies. </a:t>
            </a:r>
            <a:r>
              <a:rPr lang="en-US" dirty="0">
                <a:hlinkClick r:id="rId2"/>
              </a:rPr>
              <a:t>https://pmc.ncbi.nlm.nih.gov/articles/PMC10438214/</a:t>
            </a:r>
            <a:endParaRPr lang="en-US" dirty="0"/>
          </a:p>
          <a:p>
            <a:r>
              <a:rPr lang="en-US" dirty="0"/>
              <a:t>Kilgour et al. (2024): </a:t>
            </a:r>
            <a:r>
              <a:rPr lang="en-GB" dirty="0"/>
              <a:t>Barriers and motivators to undertaking physical activity in adults over 70—a systematic review of the quantitative literature. </a:t>
            </a:r>
            <a:r>
              <a:rPr lang="en-US" dirty="0">
                <a:hlinkClick r:id="rId3"/>
              </a:rPr>
              <a:t>https://academic.oup.com/ageing/article/53/4/afae080/7655770</a:t>
            </a:r>
            <a:endParaRPr lang="en-GB" dirty="0"/>
          </a:p>
          <a:p>
            <a:r>
              <a:rPr lang="en-US" dirty="0"/>
              <a:t>Roberts et al. (2024): </a:t>
            </a:r>
            <a:r>
              <a:rPr lang="en-GB" dirty="0"/>
              <a:t>Self-reported physical activity and sedentary behaviour amongst UK university students: a cross-sectional case study</a:t>
            </a:r>
            <a:r>
              <a:rPr lang="en-US" dirty="0"/>
              <a:t> </a:t>
            </a:r>
            <a:r>
              <a:rPr lang="en-US" dirty="0">
                <a:hlinkClick r:id="rId4"/>
              </a:rPr>
              <a:t>https://www.tandfonline.com/doi/full/10.1080/09581596.2024.2338182</a:t>
            </a:r>
            <a:endParaRPr lang="en-US" dirty="0"/>
          </a:p>
          <a:p>
            <a:r>
              <a:rPr lang="en-US" dirty="0"/>
              <a:t>Cavill et al. (2018): </a:t>
            </a:r>
            <a:r>
              <a:rPr lang="en-GB" dirty="0"/>
              <a:t>Enablers and barriers to older people’s participation in strength and balance activities: A review of reviews. </a:t>
            </a:r>
            <a:r>
              <a:rPr lang="en-GB" dirty="0">
                <a:hlinkClick r:id="rId5"/>
              </a:rPr>
              <a:t>https://pmc.ncbi.nlm.nih.gov/articles/PMC7155318/</a:t>
            </a:r>
            <a:endParaRPr lang="en-GB" dirty="0"/>
          </a:p>
          <a:p>
            <a:r>
              <a:rPr lang="en-US" dirty="0" err="1"/>
              <a:t>Aceijas</a:t>
            </a:r>
            <a:r>
              <a:rPr lang="en-US" dirty="0"/>
              <a:t> et al. (2016): </a:t>
            </a:r>
            <a:r>
              <a:rPr lang="en-GB" dirty="0"/>
              <a:t>Barriers and determinants of physical activity among UK university students. </a:t>
            </a:r>
            <a:r>
              <a:rPr lang="en-US" dirty="0">
                <a:hlinkClick r:id="rId6"/>
              </a:rPr>
              <a:t>https://academic.oup.com/eurpub/article/26/suppl_1/ckw174.255/2449430</a:t>
            </a:r>
            <a:endParaRPr lang="en-US" dirty="0"/>
          </a:p>
          <a:p>
            <a:endParaRPr lang="en-US" dirty="0"/>
          </a:p>
        </p:txBody>
      </p:sp>
    </p:spTree>
    <p:extLst>
      <p:ext uri="{BB962C8B-B14F-4D97-AF65-F5344CB8AC3E}">
        <p14:creationId xmlns:p14="http://schemas.microsoft.com/office/powerpoint/2010/main" val="4829712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77039-2AE5-D758-EFDC-5B9F98A44DF7}"/>
              </a:ext>
            </a:extLst>
          </p:cNvPr>
          <p:cNvSpPr>
            <a:spLocks noGrp="1"/>
          </p:cNvSpPr>
          <p:nvPr>
            <p:ph type="title"/>
          </p:nvPr>
        </p:nvSpPr>
        <p:spPr/>
        <p:txBody>
          <a:bodyPr/>
          <a:lstStyle/>
          <a:p>
            <a:r>
              <a:rPr lang="en-US" dirty="0"/>
              <a:t>Coursework…</a:t>
            </a:r>
          </a:p>
        </p:txBody>
      </p:sp>
      <p:sp>
        <p:nvSpPr>
          <p:cNvPr id="3" name="Content Placeholder 2">
            <a:extLst>
              <a:ext uri="{FF2B5EF4-FFF2-40B4-BE49-F238E27FC236}">
                <a16:creationId xmlns:a16="http://schemas.microsoft.com/office/drawing/2014/main" id="{EFC0A111-5DC5-E6BC-39D7-FDA4B33B24B0}"/>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8614469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4476" y="1600199"/>
            <a:ext cx="3539266" cy="4297680"/>
          </a:xfrm>
        </p:spPr>
        <p:txBody>
          <a:bodyPr anchor="ctr">
            <a:normAutofit/>
          </a:bodyPr>
          <a:lstStyle/>
          <a:p>
            <a:r>
              <a:rPr lang="en-GB" dirty="0"/>
              <a:t>Developing an interview guide: CW 2</a:t>
            </a:r>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24851" y="1600199"/>
            <a:ext cx="6130003" cy="4297680"/>
          </a:xfrm>
        </p:spPr>
        <p:txBody>
          <a:bodyPr anchor="ctr">
            <a:normAutofit/>
          </a:bodyPr>
          <a:lstStyle/>
          <a:p>
            <a:pPr>
              <a:lnSpc>
                <a:spcPct val="110000"/>
              </a:lnSpc>
            </a:pPr>
            <a:r>
              <a:rPr lang="en-GB" dirty="0"/>
              <a:t>Task: </a:t>
            </a:r>
          </a:p>
          <a:p>
            <a:pPr>
              <a:lnSpc>
                <a:spcPct val="110000"/>
              </a:lnSpc>
            </a:pPr>
            <a:r>
              <a:rPr lang="en-GB" dirty="0"/>
              <a:t>For the remainder of this session, I would like you to put together a draft list of questions that would potentially answer the coursework task. </a:t>
            </a:r>
          </a:p>
          <a:p>
            <a:pPr>
              <a:lnSpc>
                <a:spcPct val="110000"/>
              </a:lnSpc>
            </a:pPr>
            <a:r>
              <a:rPr lang="en-GB" dirty="0"/>
              <a:t>Motives and barriers to exercise / PA</a:t>
            </a:r>
          </a:p>
          <a:p>
            <a:pPr marL="0" indent="0">
              <a:lnSpc>
                <a:spcPct val="110000"/>
              </a:lnSpc>
              <a:buNone/>
            </a:pPr>
            <a:endParaRPr lang="en-GB" dirty="0"/>
          </a:p>
          <a:p>
            <a:pPr>
              <a:lnSpc>
                <a:spcPct val="110000"/>
              </a:lnSpc>
            </a:pPr>
            <a:r>
              <a:rPr lang="en-GB" dirty="0"/>
              <a:t>Type these up into a word document for sharing (one person from the group). </a:t>
            </a:r>
          </a:p>
          <a:p>
            <a:pPr>
              <a:lnSpc>
                <a:spcPct val="110000"/>
              </a:lnSpc>
            </a:pPr>
            <a:r>
              <a:rPr lang="en-GB" dirty="0"/>
              <a:t>I will collate the draft questions for editing. </a:t>
            </a:r>
          </a:p>
        </p:txBody>
      </p:sp>
    </p:spTree>
    <p:extLst>
      <p:ext uri="{BB962C8B-B14F-4D97-AF65-F5344CB8AC3E}">
        <p14:creationId xmlns:p14="http://schemas.microsoft.com/office/powerpoint/2010/main" val="419666348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TM10001114[[fn=Gallery]]</Template>
  <TotalTime>5344</TotalTime>
  <Words>3910</Words>
  <Application>Microsoft Macintosh PowerPoint</Application>
  <PresentationFormat>Widescreen</PresentationFormat>
  <Paragraphs>277</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Aptos</vt:lpstr>
      <vt:lpstr>Arial</vt:lpstr>
      <vt:lpstr>Georgia</vt:lpstr>
      <vt:lpstr>Gill Sans MT</vt:lpstr>
      <vt:lpstr>Gallery</vt:lpstr>
      <vt:lpstr>Barriers and motives for exercise and Physical activity </vt:lpstr>
      <vt:lpstr>Learning outcomes:</vt:lpstr>
      <vt:lpstr>Why Physical Activity Matters </vt:lpstr>
      <vt:lpstr>Populations at Risk of a lack of PA / Exercise? </vt:lpstr>
      <vt:lpstr>Overview of Barriers </vt:lpstr>
      <vt:lpstr>Example for a type 2 diabetes population…  Systematic Narrative Review (18 studies from 185) </vt:lpstr>
      <vt:lpstr>PowerPoint Presentation</vt:lpstr>
      <vt:lpstr>PowerPoint Presentation</vt:lpstr>
      <vt:lpstr>PowerPoint Presentation</vt:lpstr>
      <vt:lpstr>Barriers for Elderly Adults </vt:lpstr>
      <vt:lpstr>Suggest some strategies for overcoming barriers for elderly people…</vt:lpstr>
      <vt:lpstr>Strategies for Overcoming Barriers for older adults</vt:lpstr>
      <vt:lpstr>Barriers for University Students </vt:lpstr>
      <vt:lpstr>Suggest some strategies for overcoming barriers for University Students…</vt:lpstr>
      <vt:lpstr>Strategies for University Students </vt:lpstr>
      <vt:lpstr>Comparative Barriers </vt:lpstr>
      <vt:lpstr>Barriers to exercise and physical activity</vt:lpstr>
      <vt:lpstr>The impact of Covid-19</vt:lpstr>
      <vt:lpstr>Lockdown</vt:lpstr>
      <vt:lpstr>Exercise behaviour during Covid-19</vt:lpstr>
      <vt:lpstr>Challenges faced by different countries… </vt:lpstr>
      <vt:lpstr>The issue of physical inactivity…</vt:lpstr>
      <vt:lpstr>PowerPoint Presentation</vt:lpstr>
      <vt:lpstr>Encouraging engagement…</vt:lpstr>
      <vt:lpstr>Wedig et al. (2021)</vt:lpstr>
      <vt:lpstr>Therefore…</vt:lpstr>
      <vt:lpstr>A mental health paradox: Mental health was both a motivator and barrier to physical activity during the COVID-19 pandemic </vt:lpstr>
      <vt:lpstr>Why has the COVID-19 pandemic exaggerated physical inactivity and sedentary behaviour?</vt:lpstr>
      <vt:lpstr>Having an ‘exercise at home plan’ is All well and good…However…</vt:lpstr>
      <vt:lpstr>Reading: Mental Health was both a motivator and barrier to PA during the Covid-19 pandemic</vt:lpstr>
      <vt:lpstr>Questions to answer in small groups / pairs</vt:lpstr>
      <vt:lpstr>Barriers and Motives for Exercise / Physical activity</vt:lpstr>
      <vt:lpstr>Marashi et al. (2021)</vt:lpstr>
      <vt:lpstr>Results: </vt:lpstr>
      <vt:lpstr>PowerPoint Presentation</vt:lpstr>
      <vt:lpstr>PowerPoint Presentation</vt:lpstr>
      <vt:lpstr>PowerPoint Presentation</vt:lpstr>
      <vt:lpstr>PowerPoint Presentation</vt:lpstr>
      <vt:lpstr>PowerPoint Presentation</vt:lpstr>
      <vt:lpstr>PowerPoint Presentation</vt:lpstr>
      <vt:lpstr>Mental health as a motivator and barrier to exercise</vt:lpstr>
      <vt:lpstr>Barriers explained…</vt:lpstr>
      <vt:lpstr>Limitations of the research and practical implications…</vt:lpstr>
      <vt:lpstr>Key articles:</vt:lpstr>
      <vt:lpstr>Coursework…</vt:lpstr>
      <vt:lpstr>Developing an interview guide: CW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Barriers and motives for exercise and Physical activity</dc:title>
  <dc:creator>Administrator</dc:creator>
  <cp:lastModifiedBy>Alison Connaughton</cp:lastModifiedBy>
  <cp:revision>30</cp:revision>
  <dcterms:created xsi:type="dcterms:W3CDTF">2021-09-29T12:26:44Z</dcterms:created>
  <dcterms:modified xsi:type="dcterms:W3CDTF">2026-09-09T10:39:16Z</dcterms:modified>
</cp:coreProperties>
</file>