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notesMasterIdLst>
    <p:notesMasterId r:id="rId9"/>
  </p:notesMasterIdLst>
  <p:sldIdLst>
    <p:sldId id="256" r:id="rId5"/>
    <p:sldId id="257" r:id="rId6"/>
    <p:sldId id="258" r:id="rId7"/>
    <p:sldId id="259" r:id="rId8"/>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userDrawn="1">
          <p15:clr>
            <a:srgbClr val="A4A3A4"/>
          </p15:clr>
        </p15:guide>
        <p15:guide id="2" pos="216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becca Rhydderch-edwards (1810557)" initials="RR(" lastIdx="1" clrIdx="0">
    <p:extLst>
      <p:ext uri="{19B8F6BF-5375-455C-9EA6-DF929625EA0E}">
        <p15:presenceInfo xmlns:p15="http://schemas.microsoft.com/office/powerpoint/2012/main" userId="S::1810557@student.uwtsd.ac.uk::b3a45a70-1a9e-450a-8a73-e8d3db9025f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0" d="100"/>
          <a:sy n="90" d="100"/>
        </p:scale>
        <p:origin x="1882" y="-283"/>
      </p:cViewPr>
      <p:guideLst>
        <p:guide orient="horz" pos="2880"/>
        <p:guide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A56416-15AF-4CB6-B786-A6905B445A48}" type="datetimeFigureOut">
              <a:rPr lang="en-GB" smtClean="0"/>
              <a:t>14/05/2020</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672F53-F2C7-4F59-813C-F1BFAA12B0EA}" type="slidenum">
              <a:rPr lang="en-GB" smtClean="0"/>
              <a:t>‹#›</a:t>
            </a:fld>
            <a:endParaRPr lang="en-GB"/>
          </a:p>
        </p:txBody>
      </p:sp>
    </p:spTree>
    <p:extLst>
      <p:ext uri="{BB962C8B-B14F-4D97-AF65-F5344CB8AC3E}">
        <p14:creationId xmlns:p14="http://schemas.microsoft.com/office/powerpoint/2010/main" val="25509081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672F53-F2C7-4F59-813C-F1BFAA12B0EA}" type="slidenum">
              <a:rPr lang="en-GB" smtClean="0"/>
              <a:t>1</a:t>
            </a:fld>
            <a:endParaRPr lang="en-GB"/>
          </a:p>
        </p:txBody>
      </p:sp>
    </p:spTree>
    <p:extLst>
      <p:ext uri="{BB962C8B-B14F-4D97-AF65-F5344CB8AC3E}">
        <p14:creationId xmlns:p14="http://schemas.microsoft.com/office/powerpoint/2010/main" val="2938455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6858000" cy="9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39471" y="1027289"/>
            <a:ext cx="6065044" cy="4470400"/>
          </a:xfrm>
        </p:spPr>
        <p:txBody>
          <a:bodyPr anchor="b">
            <a:noAutofit/>
          </a:bodyPr>
          <a:lstStyle>
            <a:lvl1pPr algn="l">
              <a:lnSpc>
                <a:spcPct val="80000"/>
              </a:lnSpc>
              <a:defRPr sz="6000" spc="-9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375476" y="5597879"/>
            <a:ext cx="5190863" cy="2194560"/>
          </a:xfrm>
        </p:spPr>
        <p:txBody>
          <a:bodyPr>
            <a:normAutofit/>
          </a:bodyPr>
          <a:lstStyle>
            <a:lvl1pPr marL="0" indent="0" algn="l">
              <a:buNone/>
              <a:defRPr sz="2100">
                <a:solidFill>
                  <a:schemeClr val="bg1"/>
                </a:solidFill>
                <a:latin typeface="+mj-lt"/>
              </a:defRPr>
            </a:lvl1pPr>
            <a:lvl2pPr marL="342900" indent="0" algn="ctr">
              <a:buNone/>
              <a:defRPr sz="21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846CE7D5-CF57-46EF-B807-FDD0502418D4}" type="datetimeFigureOut">
              <a:rPr lang="en-US" smtClean="0"/>
              <a:t>5/14/2020</a:t>
            </a:fld>
            <a:endParaRPr lang="en-US"/>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720084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046551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39471" y="1023225"/>
            <a:ext cx="6064187" cy="4474464"/>
          </a:xfrm>
        </p:spPr>
        <p:txBody>
          <a:bodyPr anchor="b">
            <a:normAutofit/>
          </a:bodyPr>
          <a:lstStyle>
            <a:lvl1pPr>
              <a:lnSpc>
                <a:spcPct val="80000"/>
              </a:lnSpc>
              <a:defRPr sz="6000"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375475" y="5583033"/>
            <a:ext cx="5189792" cy="2194560"/>
          </a:xfrm>
        </p:spPr>
        <p:txBody>
          <a:bodyPr anchor="t">
            <a:normAutofit/>
          </a:bodyPr>
          <a:lstStyle>
            <a:lvl1pPr marL="0" indent="0">
              <a:buNone/>
              <a:defRPr sz="2100">
                <a:solidFill>
                  <a:schemeClr val="tx1"/>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27159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0619" y="2657856"/>
            <a:ext cx="2854643" cy="5023104"/>
          </a:xfrm>
        </p:spPr>
        <p:txBody>
          <a:bodyPr/>
          <a:lstStyle>
            <a:lvl1pPr>
              <a:defRPr sz="1650"/>
            </a:lvl1pPr>
            <a:lvl2pPr>
              <a:defRPr sz="1425"/>
            </a:lvl2pPr>
            <a:lvl3pPr>
              <a:defRPr sz="1275"/>
            </a:lvl3pPr>
            <a:lvl4pPr>
              <a:defRPr sz="1125"/>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568303" y="2657856"/>
            <a:ext cx="2854643" cy="5023104"/>
          </a:xfrm>
        </p:spPr>
        <p:txBody>
          <a:bodyPr/>
          <a:lstStyle>
            <a:lvl1pPr>
              <a:defRPr sz="1650"/>
            </a:lvl1pPr>
            <a:lvl2pPr>
              <a:defRPr sz="1425"/>
            </a:lvl2pPr>
            <a:lvl3pPr>
              <a:defRPr sz="1275"/>
            </a:lvl3pPr>
            <a:lvl4pPr>
              <a:defRPr sz="1125"/>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76851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0619" y="2709334"/>
            <a:ext cx="2854643" cy="964533"/>
          </a:xfrm>
        </p:spPr>
        <p:txBody>
          <a:bodyPr anchor="ctr">
            <a:normAutofit/>
          </a:bodyPr>
          <a:lstStyle>
            <a:lvl1pPr marL="0" indent="0">
              <a:spcBef>
                <a:spcPts val="0"/>
              </a:spcBef>
              <a:buNone/>
              <a:defRPr sz="1500" b="0" cap="all" baseline="0">
                <a:solidFill>
                  <a:schemeClr val="tx1">
                    <a:lumMod val="85000"/>
                    <a:lumOff val="15000"/>
                  </a:schemeClr>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380619" y="3648200"/>
            <a:ext cx="2854643" cy="4267200"/>
          </a:xfrm>
        </p:spPr>
        <p:txBody>
          <a:bodyPr/>
          <a:lstStyle>
            <a:lvl1pPr>
              <a:defRPr sz="1575"/>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574732" y="2706624"/>
            <a:ext cx="2854643" cy="963168"/>
          </a:xfrm>
        </p:spPr>
        <p:txBody>
          <a:bodyPr anchor="ctr">
            <a:normAutofit/>
          </a:bodyPr>
          <a:lstStyle>
            <a:lvl1pPr marL="0" indent="0">
              <a:spcBef>
                <a:spcPts val="0"/>
              </a:spcBef>
              <a:buNone/>
              <a:defRPr sz="1500" b="0" cap="all" baseline="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574732" y="3645408"/>
            <a:ext cx="2854643" cy="4267200"/>
          </a:xfrm>
        </p:spPr>
        <p:txBody>
          <a:bodyPr/>
          <a:lstStyle>
            <a:lvl1pPr>
              <a:defRPr sz="1575"/>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86864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33144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86315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4286250" y="0"/>
            <a:ext cx="2571750" cy="914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4647040" y="723043"/>
            <a:ext cx="1903095" cy="2560320"/>
          </a:xfrm>
        </p:spPr>
        <p:txBody>
          <a:bodyPr anchor="b">
            <a:noAutofit/>
          </a:bodyPr>
          <a:lstStyle>
            <a:lvl1pPr>
              <a:lnSpc>
                <a:spcPct val="85000"/>
              </a:lnSpc>
              <a:defRPr sz="2700">
                <a:solidFill>
                  <a:srgbClr val="FFFFFF"/>
                </a:solidFill>
              </a:defRPr>
            </a:lvl1pPr>
          </a:lstStyle>
          <a:p>
            <a:r>
              <a:rPr lang="en-US"/>
              <a:t>Click to edit Master title style</a:t>
            </a:r>
          </a:p>
        </p:txBody>
      </p:sp>
      <p:sp>
        <p:nvSpPr>
          <p:cNvPr id="3" name="Content Placeholder 2"/>
          <p:cNvSpPr>
            <a:spLocks noGrp="1"/>
          </p:cNvSpPr>
          <p:nvPr>
            <p:ph idx="1"/>
          </p:nvPr>
        </p:nvSpPr>
        <p:spPr>
          <a:xfrm>
            <a:off x="428625" y="1016000"/>
            <a:ext cx="3429000" cy="6096000"/>
          </a:xfrm>
        </p:spPr>
        <p:txBody>
          <a:bodyPr/>
          <a:lstStyle>
            <a:lvl1pPr>
              <a:defRPr sz="1650"/>
            </a:lvl1pPr>
            <a:lvl2pPr>
              <a:defRPr sz="1425"/>
            </a:lvl2pPr>
            <a:lvl3pPr>
              <a:defRPr sz="1275"/>
            </a:lvl3pPr>
            <a:lvl4pPr>
              <a:defRPr sz="1125"/>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55240" y="3349085"/>
            <a:ext cx="1911668" cy="4169316"/>
          </a:xfrm>
        </p:spPr>
        <p:txBody>
          <a:bodyPr>
            <a:normAutofit/>
          </a:bodyPr>
          <a:lstStyle>
            <a:lvl1pPr marL="0" marR="0" indent="0" algn="l" defTabSz="685800" rtl="0" eaLnBrk="1" fontAlgn="auto" latinLnBrk="0" hangingPunct="1">
              <a:lnSpc>
                <a:spcPct val="100000"/>
              </a:lnSpc>
              <a:spcBef>
                <a:spcPts val="900"/>
              </a:spcBef>
              <a:spcAft>
                <a:spcPts val="0"/>
              </a:spcAft>
              <a:buClrTx/>
              <a:buSzTx/>
              <a:buFontTx/>
              <a:buNone/>
              <a:tabLst/>
              <a:defRPr sz="1125">
                <a:solidFill>
                  <a:srgbClr val="404040"/>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marR="0" lvl="0" indent="0" algn="l" defTabSz="685800" rtl="0" eaLnBrk="1" fontAlgn="auto" latinLnBrk="0" hangingPunct="1">
              <a:lnSpc>
                <a:spcPct val="100000"/>
              </a:lnSpc>
              <a:spcBef>
                <a:spcPts val="105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702989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5188" y="7224891"/>
            <a:ext cx="6064187" cy="817711"/>
          </a:xfrm>
        </p:spPr>
        <p:txBody>
          <a:bodyPr anchor="b">
            <a:normAutofit/>
          </a:bodyPr>
          <a:lstStyle>
            <a:lvl1pPr>
              <a:lnSpc>
                <a:spcPct val="85000"/>
              </a:lnSpc>
              <a:defRPr sz="21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6858000" cy="7107936"/>
          </a:xfrm>
          <a:solidFill>
            <a:schemeClr val="accent1">
              <a:lumMod val="40000"/>
              <a:lumOff val="60000"/>
            </a:schemeClr>
          </a:solidFill>
        </p:spPr>
        <p:txBody>
          <a:bodyPr anchor="t"/>
          <a:lstStyle>
            <a:lvl1pPr marL="0" indent="0" algn="ctr">
              <a:spcBef>
                <a:spcPts val="600"/>
              </a:spcBef>
              <a:buNone/>
              <a:defRPr sz="2400">
                <a:solidFill>
                  <a:srgbClr val="4D4D4D"/>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380619" y="7879647"/>
            <a:ext cx="5191506" cy="711200"/>
          </a:xfrm>
        </p:spPr>
        <p:txBody>
          <a:bodyPr>
            <a:normAutofit/>
          </a:bodyPr>
          <a:lstStyle>
            <a:lvl1pPr marL="0" indent="0">
              <a:lnSpc>
                <a:spcPct val="90000"/>
              </a:lnSpc>
              <a:spcBef>
                <a:spcPts val="900"/>
              </a:spcBef>
              <a:buNone/>
              <a:defRPr sz="1050">
                <a:solidFill>
                  <a:srgbClr val="262626"/>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846CE7D5-CF57-46EF-B807-FDD0502418D4}" type="datetimeFigureOut">
              <a:rPr lang="en-US" smtClean="0"/>
              <a:t>5/14/2020</a:t>
            </a:fld>
            <a:endParaRPr lang="en-US"/>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543886696"/>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15125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18473" y="927100"/>
            <a:ext cx="1478756" cy="6400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33983" y="952502"/>
            <a:ext cx="4350544" cy="7200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03865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69690" y="666044"/>
            <a:ext cx="6059686" cy="221093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80404" y="2657858"/>
            <a:ext cx="6048971" cy="5021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85763" y="8549929"/>
            <a:ext cx="2314575" cy="304800"/>
          </a:xfrm>
          <a:prstGeom prst="rect">
            <a:avLst/>
          </a:prstGeom>
        </p:spPr>
        <p:txBody>
          <a:bodyPr vert="horz" lIns="91440" tIns="45720" rIns="91440" bIns="45720" rtlCol="0" anchor="ctr"/>
          <a:lstStyle>
            <a:lvl1pPr algn="l">
              <a:defRPr sz="713">
                <a:solidFill>
                  <a:schemeClr val="tx1">
                    <a:alpha val="75000"/>
                  </a:schemeClr>
                </a:solidFill>
              </a:defRPr>
            </a:lvl1pPr>
          </a:lstStyle>
          <a:p>
            <a:fld id="{846CE7D5-CF57-46EF-B807-FDD0502418D4}" type="datetimeFigureOut">
              <a:rPr lang="en-US" smtClean="0"/>
              <a:t>5/14/2020</a:t>
            </a:fld>
            <a:endParaRPr lang="en-US"/>
          </a:p>
        </p:txBody>
      </p:sp>
      <p:sp>
        <p:nvSpPr>
          <p:cNvPr id="5" name="Footer Placeholder 4"/>
          <p:cNvSpPr>
            <a:spLocks noGrp="1"/>
          </p:cNvSpPr>
          <p:nvPr>
            <p:ph type="ftr" sz="quarter" idx="3"/>
          </p:nvPr>
        </p:nvSpPr>
        <p:spPr>
          <a:xfrm>
            <a:off x="385763" y="8739596"/>
            <a:ext cx="2828925" cy="304800"/>
          </a:xfrm>
          <a:prstGeom prst="rect">
            <a:avLst/>
          </a:prstGeom>
        </p:spPr>
        <p:txBody>
          <a:bodyPr vert="horz" lIns="91440" tIns="45720" rIns="91440" bIns="45720" rtlCol="0" anchor="ctr"/>
          <a:lstStyle>
            <a:lvl1pPr algn="l">
              <a:defRPr sz="713" cap="all" baseline="0">
                <a:solidFill>
                  <a:schemeClr val="tx1">
                    <a:alpha val="75000"/>
                  </a:schemeClr>
                </a:solidFill>
              </a:defRPr>
            </a:lvl1pPr>
          </a:lstStyle>
          <a:p>
            <a:endParaRPr lang="en-US"/>
          </a:p>
        </p:txBody>
      </p:sp>
      <p:sp>
        <p:nvSpPr>
          <p:cNvPr id="6" name="Slide Number Placeholder 5"/>
          <p:cNvSpPr>
            <a:spLocks noGrp="1"/>
          </p:cNvSpPr>
          <p:nvPr>
            <p:ph type="sldNum" sz="quarter" idx="4"/>
          </p:nvPr>
        </p:nvSpPr>
        <p:spPr>
          <a:xfrm>
            <a:off x="4905895" y="7772998"/>
            <a:ext cx="1645920" cy="1862719"/>
          </a:xfrm>
          <a:prstGeom prst="rect">
            <a:avLst/>
          </a:prstGeom>
        </p:spPr>
        <p:txBody>
          <a:bodyPr vert="horz" lIns="91440" tIns="45720" rIns="91440" bIns="45720" rtlCol="0" anchor="b"/>
          <a:lstStyle>
            <a:lvl1pPr algn="r">
              <a:defRPr sz="6750" b="0">
                <a:ln>
                  <a:noFill/>
                </a:ln>
                <a:solidFill>
                  <a:schemeClr val="accent1">
                    <a:alpha val="20000"/>
                  </a:schemeClr>
                </a:solidFill>
                <a:latin typeface="+mj-lt"/>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60202667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685800" rtl="0" eaLnBrk="1" latinLnBrk="0" hangingPunct="1">
        <a:lnSpc>
          <a:spcPct val="90000"/>
        </a:lnSpc>
        <a:spcBef>
          <a:spcPct val="0"/>
        </a:spcBef>
        <a:buNone/>
        <a:defRPr sz="3600" kern="1200" spc="-90" baseline="0">
          <a:solidFill>
            <a:schemeClr val="accent1"/>
          </a:solidFill>
          <a:latin typeface="+mj-lt"/>
          <a:ea typeface="+mj-ea"/>
          <a:cs typeface="+mj-cs"/>
        </a:defRPr>
      </a:lvl1pPr>
    </p:titleStyle>
    <p:bodyStyle>
      <a:lvl1pPr marL="68580" indent="-68580" algn="l" defTabSz="685800" rtl="0" eaLnBrk="1" latinLnBrk="0" hangingPunct="1">
        <a:lnSpc>
          <a:spcPct val="85000"/>
        </a:lnSpc>
        <a:spcBef>
          <a:spcPts val="975"/>
        </a:spcBef>
        <a:buFont typeface="Arial" pitchFamily="34" charset="0"/>
        <a:buChar char=" "/>
        <a:defRPr sz="1800" kern="1200">
          <a:solidFill>
            <a:schemeClr val="tx1">
              <a:lumMod val="85000"/>
              <a:lumOff val="15000"/>
            </a:schemeClr>
          </a:solidFill>
          <a:latin typeface="+mn-lt"/>
          <a:ea typeface="+mn-ea"/>
          <a:cs typeface="+mn-cs"/>
        </a:defRPr>
      </a:lvl1pPr>
      <a:lvl2pPr marL="205740" indent="-257175" algn="l" defTabSz="685800" rtl="0" eaLnBrk="1" latinLnBrk="0" hangingPunct="1">
        <a:lnSpc>
          <a:spcPct val="85000"/>
        </a:lnSpc>
        <a:spcBef>
          <a:spcPts val="450"/>
        </a:spcBef>
        <a:buFont typeface="Arial" pitchFamily="34" charset="0"/>
        <a:buChar char=" "/>
        <a:defRPr sz="1800" kern="1200">
          <a:solidFill>
            <a:schemeClr val="tx1">
              <a:lumMod val="85000"/>
              <a:lumOff val="15000"/>
            </a:schemeClr>
          </a:solidFill>
          <a:latin typeface="+mn-lt"/>
          <a:ea typeface="+mn-ea"/>
          <a:cs typeface="+mn-cs"/>
        </a:defRPr>
      </a:lvl2pPr>
      <a:lvl3pPr marL="411480" indent="-411480" algn="l" defTabSz="685800" rtl="0" eaLnBrk="1" latinLnBrk="0" hangingPunct="1">
        <a:lnSpc>
          <a:spcPct val="85000"/>
        </a:lnSpc>
        <a:spcBef>
          <a:spcPts val="450"/>
        </a:spcBef>
        <a:buFont typeface="Arial" pitchFamily="34" charset="0"/>
        <a:buChar char=" "/>
        <a:defRPr sz="1500" i="1" kern="1200">
          <a:solidFill>
            <a:schemeClr val="tx1">
              <a:lumMod val="85000"/>
              <a:lumOff val="15000"/>
            </a:schemeClr>
          </a:solidFill>
          <a:latin typeface="+mn-lt"/>
          <a:ea typeface="+mn-ea"/>
          <a:cs typeface="+mn-cs"/>
        </a:defRPr>
      </a:lvl3pPr>
      <a:lvl4pPr marL="617220" indent="-61722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4pPr>
      <a:lvl5pPr marL="822960" indent="-82296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5pPr>
      <a:lvl6pPr marL="9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6pPr>
      <a:lvl7pPr marL="10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7pPr>
      <a:lvl8pPr marL="120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8pPr>
      <a:lvl9pPr marL="1350000" indent="-171450" algn="l" defTabSz="685800" rtl="0" eaLnBrk="1" latinLnBrk="0" hangingPunct="1">
        <a:lnSpc>
          <a:spcPct val="85000"/>
        </a:lnSpc>
        <a:spcBef>
          <a:spcPts val="450"/>
        </a:spcBef>
        <a:buFont typeface="Arial" pitchFamily="34" charset="0"/>
        <a:buChar char=" "/>
        <a:defRPr sz="1350" kern="120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wri.org/blog/2017/07/apparel-industrys-environmental-impact-6-graphics"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hyperlink" Target="https://www.soas.ac.uk/cccac/events/cotton-sector-in-central-asia-2005/file49842.pdf" TargetMode="External"/><Relationship Id="rId3" Type="http://schemas.openxmlformats.org/officeDocument/2006/relationships/hyperlink" Target="file:///C:\Users\Student\Downloads\7-9%20(1).pdf" TargetMode="External"/><Relationship Id="rId7" Type="http://schemas.openxmlformats.org/officeDocument/2006/relationships/hyperlink" Target="https://www.ilo.org/global/about-the-" TargetMode="External"/><Relationship Id="rId2" Type="http://schemas.openxmlformats.org/officeDocument/2006/relationships/hyperlink" Target="https://www.cottonfarming.com/web-exclusive/the-" TargetMode="External"/><Relationship Id="rId1" Type="http://schemas.openxmlformats.org/officeDocument/2006/relationships/slideLayout" Target="../slideLayouts/slideLayout2.xml"/><Relationship Id="rId6" Type="http://schemas.openxmlformats.org/officeDocument/2006/relationships/hyperlink" Target="https://www.theguardian.com/global-development/2017/jun/27/world-bank-funds-" TargetMode="External"/><Relationship Id="rId5" Type="http://schemas.openxmlformats.org/officeDocument/2006/relationships/hyperlink" Target="https://www.theguardian.com/sustainable-business/sustainable-" TargetMode="External"/><Relationship Id="rId4" Type="http://schemas.openxmlformats.org/officeDocument/2006/relationships/hyperlink" Target="https://www.planetaid.org/blog/the-apparel-" TargetMode="External"/><Relationship Id="rId9" Type="http://schemas.openxmlformats.org/officeDocument/2006/relationships/hyperlink" Target="https://www.fergananews.com/news/photos/2014/10/ilkhamov.pdf"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citeseerx.ist.psu.edu/viewdoc/download?doi=10.1.1.722.8647&amp;rep=rep1&amp;type=pdf#pa" TargetMode="External"/><Relationship Id="rId2" Type="http://schemas.openxmlformats.org/officeDocument/2006/relationships/hyperlink" Target="https://www.hrw.org/news/2019/04/16/forced-labor-lives-uzbekistans-cotton-" TargetMode="External"/><Relationship Id="rId1" Type="http://schemas.openxmlformats.org/officeDocument/2006/relationships/slideLayout" Target="../slideLayouts/slideLayout2.xml"/><Relationship Id="rId5" Type="http://schemas.openxmlformats.org/officeDocument/2006/relationships/hyperlink" Target="file:///C:\Users\Student\Downloads\CL_in_Cotton_A_Briefing_web.pdf" TargetMode="External"/><Relationship Id="rId4" Type="http://schemas.openxmlformats.org/officeDocument/2006/relationships/hyperlink" Target="https://ergonassociates.net/wpcontent/uploads/2011/06/literature_review_july_2008.pdf?x747"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earthobservatory.nasa.gov/images/146487/a-dusty-day-over-the-aral-" TargetMode="External"/><Relationship Id="rId2" Type="http://schemas.openxmlformats.org/officeDocument/2006/relationships/hyperlink" Target="https://www.planetaid.org/blog/the-apparel-industrys-environmental-impact-in-six-" TargetMode="External"/><Relationship Id="rId1" Type="http://schemas.openxmlformats.org/officeDocument/2006/relationships/slideLayout" Target="../slideLayouts/slideLayout2.xml"/><Relationship Id="rId4" Type="http://schemas.openxmlformats.org/officeDocument/2006/relationships/hyperlink" Target="https://sustainabledevelopment.un.org/content/documents/21252030%20Agenda%20for%20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82D8A17-0495-490A-9D11-C1D891CE0D06}"/>
              </a:ext>
            </a:extLst>
          </p:cNvPr>
          <p:cNvSpPr/>
          <p:nvPr/>
        </p:nvSpPr>
        <p:spPr>
          <a:xfrm>
            <a:off x="152278" y="107111"/>
            <a:ext cx="6508244" cy="451810"/>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COTTON PRODUCTION   </a:t>
            </a:r>
            <a:endParaRPr lang="en-GB" dirty="0"/>
          </a:p>
        </p:txBody>
      </p:sp>
      <p:sp>
        <p:nvSpPr>
          <p:cNvPr id="10" name="Rectangle 9">
            <a:extLst>
              <a:ext uri="{FF2B5EF4-FFF2-40B4-BE49-F238E27FC236}">
                <a16:creationId xmlns:a16="http://schemas.microsoft.com/office/drawing/2014/main" id="{D779E1A3-3D2E-4846-9FF7-671D1F19A627}"/>
              </a:ext>
            </a:extLst>
          </p:cNvPr>
          <p:cNvSpPr/>
          <p:nvPr/>
        </p:nvSpPr>
        <p:spPr>
          <a:xfrm>
            <a:off x="105339" y="1876272"/>
            <a:ext cx="3333128" cy="807744"/>
          </a:xfrm>
          <a:prstGeom prst="rect">
            <a:avLst/>
          </a:prstGeom>
          <a:solidFill>
            <a:schemeClr val="bg1"/>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buFont typeface="Arial" panose="020B0604020202020204" pitchFamily="34" charset="0"/>
              <a:buChar char="•"/>
            </a:pPr>
            <a:r>
              <a:rPr lang="en-US" sz="1050" dirty="0">
                <a:solidFill>
                  <a:schemeClr val="tx1"/>
                </a:solidFill>
              </a:rPr>
              <a:t>First stage of industrialisation</a:t>
            </a:r>
          </a:p>
          <a:p>
            <a:pPr marL="171450" indent="-171450">
              <a:buFont typeface="Arial" panose="020B0604020202020204" pitchFamily="34" charset="0"/>
              <a:buChar char="•"/>
            </a:pPr>
            <a:r>
              <a:rPr lang="en-US" sz="1050" dirty="0">
                <a:solidFill>
                  <a:schemeClr val="tx1"/>
                </a:solidFill>
              </a:rPr>
              <a:t>Cotton production being globalised </a:t>
            </a:r>
          </a:p>
          <a:p>
            <a:pPr marL="171450" indent="-171450">
              <a:buFont typeface="Arial" panose="020B0604020202020204" pitchFamily="34" charset="0"/>
              <a:buChar char="•"/>
            </a:pPr>
            <a:r>
              <a:rPr lang="en-GB" sz="1050" dirty="0">
                <a:solidFill>
                  <a:schemeClr val="tx1"/>
                </a:solidFill>
              </a:rPr>
              <a:t>Cotton as a raw material was vital </a:t>
            </a:r>
            <a:r>
              <a:rPr lang="en-GB" sz="800" dirty="0">
                <a:solidFill>
                  <a:schemeClr val="tx1"/>
                </a:solidFill>
              </a:rPr>
              <a:t>(</a:t>
            </a:r>
            <a:r>
              <a:rPr lang="en-GB" sz="800" dirty="0" err="1">
                <a:solidFill>
                  <a:schemeClr val="tx1"/>
                </a:solidFill>
              </a:rPr>
              <a:t>Antoshak</a:t>
            </a:r>
            <a:r>
              <a:rPr lang="en-GB" sz="800" dirty="0">
                <a:solidFill>
                  <a:schemeClr val="tx1"/>
                </a:solidFill>
              </a:rPr>
              <a:t>, 2015)</a:t>
            </a:r>
          </a:p>
        </p:txBody>
      </p:sp>
      <p:pic>
        <p:nvPicPr>
          <p:cNvPr id="18" name="Picture 17" descr="apparel, environment, impact, fast fashion, world resources institute, planet aid">
            <a:hlinkClick r:id="rId3"/>
            <a:extLst>
              <a:ext uri="{FF2B5EF4-FFF2-40B4-BE49-F238E27FC236}">
                <a16:creationId xmlns:a16="http://schemas.microsoft.com/office/drawing/2014/main" id="{997AE0CC-4350-4DE4-A638-45D18174DFE1}"/>
              </a:ext>
            </a:extLst>
          </p:cNvPr>
          <p:cNvPicPr/>
          <p:nvPr/>
        </p:nvPicPr>
        <p:blipFill rotWithShape="1">
          <a:blip r:embed="rId4" cstate="print">
            <a:extLst>
              <a:ext uri="{28A0092B-C50C-407E-A947-70E740481C1C}">
                <a14:useLocalDpi xmlns:a14="http://schemas.microsoft.com/office/drawing/2010/main" val="0"/>
              </a:ext>
            </a:extLst>
          </a:blip>
          <a:srcRect l="-393" t="442" r="17476" b="54984"/>
          <a:stretch/>
        </p:blipFill>
        <p:spPr bwMode="auto">
          <a:xfrm>
            <a:off x="3582417" y="902406"/>
            <a:ext cx="1772067" cy="710726"/>
          </a:xfrm>
          <a:prstGeom prst="rect">
            <a:avLst/>
          </a:prstGeom>
          <a:noFill/>
          <a:ln>
            <a:noFill/>
          </a:ln>
        </p:spPr>
      </p:pic>
      <p:pic>
        <p:nvPicPr>
          <p:cNvPr id="19" name="Picture 18" descr="South Aral Sea shrinking">
            <a:extLst>
              <a:ext uri="{FF2B5EF4-FFF2-40B4-BE49-F238E27FC236}">
                <a16:creationId xmlns:a16="http://schemas.microsoft.com/office/drawing/2014/main" id="{743CA3AB-7C08-47BB-9BDD-F9FE82E6636A}"/>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3574597" y="6094756"/>
            <a:ext cx="3215544" cy="952888"/>
          </a:xfrm>
          <a:prstGeom prst="rect">
            <a:avLst/>
          </a:prstGeom>
          <a:noFill/>
          <a:ln>
            <a:noFill/>
          </a:ln>
        </p:spPr>
      </p:pic>
      <p:sp>
        <p:nvSpPr>
          <p:cNvPr id="7" name="TextBox 6">
            <a:extLst>
              <a:ext uri="{FF2B5EF4-FFF2-40B4-BE49-F238E27FC236}">
                <a16:creationId xmlns:a16="http://schemas.microsoft.com/office/drawing/2014/main" id="{82E4C099-8A35-491B-8F73-1A934160B368}"/>
              </a:ext>
            </a:extLst>
          </p:cNvPr>
          <p:cNvSpPr txBox="1"/>
          <p:nvPr/>
        </p:nvSpPr>
        <p:spPr>
          <a:xfrm>
            <a:off x="3482975" y="4384675"/>
            <a:ext cx="27559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14" name="TextBox 13">
            <a:extLst>
              <a:ext uri="{FF2B5EF4-FFF2-40B4-BE49-F238E27FC236}">
                <a16:creationId xmlns:a16="http://schemas.microsoft.com/office/drawing/2014/main" id="{2B75B1CB-EC75-4831-B236-C89D6C4EC153}"/>
              </a:ext>
            </a:extLst>
          </p:cNvPr>
          <p:cNvSpPr txBox="1"/>
          <p:nvPr/>
        </p:nvSpPr>
        <p:spPr>
          <a:xfrm>
            <a:off x="136625" y="866567"/>
            <a:ext cx="3328104" cy="1138773"/>
          </a:xfrm>
          <a:prstGeom prst="rect">
            <a:avLst/>
          </a:prstGeom>
          <a:solidFill>
            <a:schemeClr val="bg1"/>
          </a:solidFill>
        </p:spPr>
        <p:txBody>
          <a:bodyPr wrap="square" rtlCol="0">
            <a:spAutoFit/>
          </a:bodyPr>
          <a:lstStyle/>
          <a:p>
            <a:r>
              <a:rPr lang="en-GB" sz="1000" dirty="0"/>
              <a:t>Cotton is produced worldwide.  However, the present production of cotton is environmentally unsustainable and damaging to the environment.  One of the main reasons for this is the excessive use of water required for cotton production. </a:t>
            </a:r>
          </a:p>
          <a:p>
            <a:endParaRPr lang="en-GB" dirty="0"/>
          </a:p>
        </p:txBody>
      </p:sp>
      <p:sp>
        <p:nvSpPr>
          <p:cNvPr id="21" name="Rectangle 20">
            <a:extLst>
              <a:ext uri="{FF2B5EF4-FFF2-40B4-BE49-F238E27FC236}">
                <a16:creationId xmlns:a16="http://schemas.microsoft.com/office/drawing/2014/main" id="{472F3ECD-EA10-453E-8648-130BD174FA00}"/>
              </a:ext>
            </a:extLst>
          </p:cNvPr>
          <p:cNvSpPr/>
          <p:nvPr/>
        </p:nvSpPr>
        <p:spPr>
          <a:xfrm>
            <a:off x="136627" y="657110"/>
            <a:ext cx="3328102" cy="19250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UNSUSTAINABLE</a:t>
            </a:r>
            <a:endParaRPr lang="en-GB" sz="1400" dirty="0"/>
          </a:p>
        </p:txBody>
      </p:sp>
      <p:sp>
        <p:nvSpPr>
          <p:cNvPr id="22" name="Rectangle 21">
            <a:extLst>
              <a:ext uri="{FF2B5EF4-FFF2-40B4-BE49-F238E27FC236}">
                <a16:creationId xmlns:a16="http://schemas.microsoft.com/office/drawing/2014/main" id="{3EF1EB4B-4B2D-4626-8A1B-B2DB4EC0081C}"/>
              </a:ext>
            </a:extLst>
          </p:cNvPr>
          <p:cNvSpPr/>
          <p:nvPr/>
        </p:nvSpPr>
        <p:spPr>
          <a:xfrm>
            <a:off x="109958" y="1762656"/>
            <a:ext cx="3350152" cy="259640"/>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GLOBAL TRADE</a:t>
            </a:r>
            <a:endParaRPr lang="en-GB" sz="1400" dirty="0"/>
          </a:p>
        </p:txBody>
      </p:sp>
      <p:sp>
        <p:nvSpPr>
          <p:cNvPr id="23" name="Rectangle 22">
            <a:extLst>
              <a:ext uri="{FF2B5EF4-FFF2-40B4-BE49-F238E27FC236}">
                <a16:creationId xmlns:a16="http://schemas.microsoft.com/office/drawing/2014/main" id="{517DA82F-07EE-435D-9529-544F37B6B47F}"/>
              </a:ext>
            </a:extLst>
          </p:cNvPr>
          <p:cNvSpPr/>
          <p:nvPr/>
        </p:nvSpPr>
        <p:spPr>
          <a:xfrm>
            <a:off x="3566867" y="629984"/>
            <a:ext cx="3215544" cy="26696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THE REAL COST OF COTTON</a:t>
            </a:r>
            <a:endParaRPr lang="en-GB" sz="1400" dirty="0"/>
          </a:p>
        </p:txBody>
      </p:sp>
      <p:sp>
        <p:nvSpPr>
          <p:cNvPr id="12" name="Rectangle 11">
            <a:extLst>
              <a:ext uri="{FF2B5EF4-FFF2-40B4-BE49-F238E27FC236}">
                <a16:creationId xmlns:a16="http://schemas.microsoft.com/office/drawing/2014/main" id="{0719F56F-8FDD-4120-BBBA-1EDACFF444A8}"/>
              </a:ext>
            </a:extLst>
          </p:cNvPr>
          <p:cNvSpPr/>
          <p:nvPr/>
        </p:nvSpPr>
        <p:spPr>
          <a:xfrm>
            <a:off x="3582419" y="1863293"/>
            <a:ext cx="3194393" cy="100970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buFont typeface="Arial" panose="020B0604020202020204" pitchFamily="34" charset="0"/>
              <a:buChar char="•"/>
            </a:pPr>
            <a:r>
              <a:rPr lang="en-US" sz="1000" dirty="0">
                <a:solidFill>
                  <a:schemeClr val="tx1"/>
                </a:solidFill>
              </a:rPr>
              <a:t>Inequality to farmers and individuals</a:t>
            </a:r>
          </a:p>
          <a:p>
            <a:pPr marL="171450" indent="-171450">
              <a:buFont typeface="Arial" panose="020B0604020202020204" pitchFamily="34" charset="0"/>
              <a:buChar char="•"/>
            </a:pPr>
            <a:r>
              <a:rPr lang="en-US" sz="1000" dirty="0">
                <a:solidFill>
                  <a:schemeClr val="tx1"/>
                </a:solidFill>
              </a:rPr>
              <a:t>People forced to pick Cotton  </a:t>
            </a:r>
          </a:p>
          <a:p>
            <a:pPr marL="171450" indent="-171450">
              <a:buFont typeface="Arial" panose="020B0604020202020204" pitchFamily="34" charset="0"/>
              <a:buChar char="•"/>
            </a:pPr>
            <a:r>
              <a:rPr lang="en-US" sz="1000" dirty="0">
                <a:solidFill>
                  <a:schemeClr val="tx1"/>
                </a:solidFill>
              </a:rPr>
              <a:t>Education losses to Cotton</a:t>
            </a:r>
          </a:p>
          <a:p>
            <a:pPr marL="171450" indent="-171450">
              <a:buFont typeface="Arial" panose="020B0604020202020204" pitchFamily="34" charset="0"/>
              <a:buChar char="•"/>
            </a:pPr>
            <a:r>
              <a:rPr lang="en-US" sz="1000" dirty="0">
                <a:solidFill>
                  <a:schemeClr val="tx1"/>
                </a:solidFill>
              </a:rPr>
              <a:t>Fairtrade  (</a:t>
            </a:r>
            <a:r>
              <a:rPr lang="en-GB" sz="800" dirty="0">
                <a:solidFill>
                  <a:schemeClr val="tx1"/>
                </a:solidFill>
              </a:rPr>
              <a:t>Environmental Justice Foundation, no date</a:t>
            </a:r>
            <a:r>
              <a:rPr lang="en-GB" sz="1000" dirty="0">
                <a:solidFill>
                  <a:schemeClr val="tx1"/>
                </a:solidFill>
              </a:rPr>
              <a:t>; </a:t>
            </a:r>
            <a:r>
              <a:rPr lang="en-GB" sz="800" dirty="0" err="1">
                <a:solidFill>
                  <a:schemeClr val="tx1"/>
                </a:solidFill>
              </a:rPr>
              <a:t>Kandiyoti</a:t>
            </a:r>
            <a:r>
              <a:rPr lang="en-GB" sz="800" dirty="0">
                <a:solidFill>
                  <a:schemeClr val="tx1"/>
                </a:solidFill>
              </a:rPr>
              <a:t>, 2008; Fairtrade foundation, no date)</a:t>
            </a:r>
            <a:endParaRPr lang="en-US" sz="800" dirty="0">
              <a:solidFill>
                <a:schemeClr val="tx1"/>
              </a:solidFill>
            </a:endParaRPr>
          </a:p>
        </p:txBody>
      </p:sp>
      <p:sp>
        <p:nvSpPr>
          <p:cNvPr id="13" name="Rectangle 12">
            <a:extLst>
              <a:ext uri="{FF2B5EF4-FFF2-40B4-BE49-F238E27FC236}">
                <a16:creationId xmlns:a16="http://schemas.microsoft.com/office/drawing/2014/main" id="{DFC9BC34-D76A-4A95-AD15-EB105F0FCE87}"/>
              </a:ext>
            </a:extLst>
          </p:cNvPr>
          <p:cNvSpPr/>
          <p:nvPr/>
        </p:nvSpPr>
        <p:spPr>
          <a:xfrm>
            <a:off x="3575217" y="1628151"/>
            <a:ext cx="3189774" cy="24664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COTTON IN UZBEKISTAN </a:t>
            </a:r>
            <a:endParaRPr lang="en-GB" sz="1400" dirty="0"/>
          </a:p>
        </p:txBody>
      </p:sp>
      <p:sp>
        <p:nvSpPr>
          <p:cNvPr id="15" name="Rectangle 14">
            <a:extLst>
              <a:ext uri="{FF2B5EF4-FFF2-40B4-BE49-F238E27FC236}">
                <a16:creationId xmlns:a16="http://schemas.microsoft.com/office/drawing/2014/main" id="{3AC5F77C-CCCD-4BF9-BA00-9BDE81205245}"/>
              </a:ext>
            </a:extLst>
          </p:cNvPr>
          <p:cNvSpPr/>
          <p:nvPr/>
        </p:nvSpPr>
        <p:spPr>
          <a:xfrm>
            <a:off x="3582417" y="2751486"/>
            <a:ext cx="3194394" cy="24701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MAKING A STAND </a:t>
            </a:r>
            <a:endParaRPr lang="en-GB" sz="1400" dirty="0"/>
          </a:p>
        </p:txBody>
      </p:sp>
      <p:sp>
        <p:nvSpPr>
          <p:cNvPr id="2" name="Rectangle 1">
            <a:extLst>
              <a:ext uri="{FF2B5EF4-FFF2-40B4-BE49-F238E27FC236}">
                <a16:creationId xmlns:a16="http://schemas.microsoft.com/office/drawing/2014/main" id="{0C3E6C0D-3A92-4047-BC71-153AFBAFF0AC}"/>
              </a:ext>
            </a:extLst>
          </p:cNvPr>
          <p:cNvSpPr/>
          <p:nvPr/>
        </p:nvSpPr>
        <p:spPr>
          <a:xfrm>
            <a:off x="109957" y="2797632"/>
            <a:ext cx="3350151" cy="136394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buFont typeface="Arial" panose="020B0604020202020204" pitchFamily="34" charset="0"/>
              <a:buChar char="•"/>
            </a:pPr>
            <a:r>
              <a:rPr lang="en-GB" sz="1050" dirty="0">
                <a:solidFill>
                  <a:schemeClr val="tx1"/>
                </a:solidFill>
              </a:rPr>
              <a:t>Uzbekistan government are disobeying numerous International Labour Organisation (ILO) agreements.   </a:t>
            </a:r>
          </a:p>
          <a:p>
            <a:pPr marL="171450" indent="-171450">
              <a:buFont typeface="Arial" panose="020B0604020202020204" pitchFamily="34" charset="0"/>
              <a:buChar char="•"/>
            </a:pPr>
            <a:r>
              <a:rPr lang="en-GB" sz="1050" dirty="0">
                <a:solidFill>
                  <a:schemeClr val="tx1"/>
                </a:solidFill>
              </a:rPr>
              <a:t>Child labour in cotton production provides many examples of how The 1989 Conventions on the Rights of the Child have been violated</a:t>
            </a:r>
          </a:p>
          <a:p>
            <a:pPr marL="171450" indent="-171450">
              <a:buFont typeface="Arial" panose="020B0604020202020204" pitchFamily="34" charset="0"/>
              <a:buChar char="•"/>
            </a:pPr>
            <a:r>
              <a:rPr lang="en-GB" sz="1050" dirty="0">
                <a:solidFill>
                  <a:schemeClr val="tx1"/>
                </a:solidFill>
              </a:rPr>
              <a:t>Strategies that positively changed the risks relating to children working in Uzbekistan (UNICEF, 2017).</a:t>
            </a:r>
          </a:p>
          <a:p>
            <a:pPr marL="171450" indent="-171450">
              <a:buFont typeface="Arial" panose="020B0604020202020204" pitchFamily="34" charset="0"/>
              <a:buChar char="•"/>
            </a:pPr>
            <a:endParaRPr lang="en-GB" sz="1050" dirty="0">
              <a:solidFill>
                <a:schemeClr val="tx1"/>
              </a:solidFill>
            </a:endParaRPr>
          </a:p>
        </p:txBody>
      </p:sp>
      <p:sp>
        <p:nvSpPr>
          <p:cNvPr id="3" name="Rectangle 2">
            <a:extLst>
              <a:ext uri="{FF2B5EF4-FFF2-40B4-BE49-F238E27FC236}">
                <a16:creationId xmlns:a16="http://schemas.microsoft.com/office/drawing/2014/main" id="{25D9441F-E1C1-43B6-8E0C-E8B9EBD6C3DD}"/>
              </a:ext>
            </a:extLst>
          </p:cNvPr>
          <p:cNvSpPr/>
          <p:nvPr/>
        </p:nvSpPr>
        <p:spPr>
          <a:xfrm>
            <a:off x="109957" y="2563263"/>
            <a:ext cx="3350151" cy="234369"/>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IGNORING LEGISLATION</a:t>
            </a:r>
            <a:endParaRPr lang="en-GB" sz="1400" dirty="0"/>
          </a:p>
        </p:txBody>
      </p:sp>
      <p:sp>
        <p:nvSpPr>
          <p:cNvPr id="6" name="Rectangle 5">
            <a:extLst>
              <a:ext uri="{FF2B5EF4-FFF2-40B4-BE49-F238E27FC236}">
                <a16:creationId xmlns:a16="http://schemas.microsoft.com/office/drawing/2014/main" id="{A4A55937-5F71-410E-B4FE-9AEA79B34EA0}"/>
              </a:ext>
            </a:extLst>
          </p:cNvPr>
          <p:cNvSpPr/>
          <p:nvPr/>
        </p:nvSpPr>
        <p:spPr>
          <a:xfrm>
            <a:off x="96739" y="4119805"/>
            <a:ext cx="3363370" cy="259640"/>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SUSTAINABLE DEVELOPMENT </a:t>
            </a:r>
            <a:endParaRPr lang="en-GB" sz="1400" dirty="0"/>
          </a:p>
        </p:txBody>
      </p:sp>
      <p:sp>
        <p:nvSpPr>
          <p:cNvPr id="9" name="TextBox 8">
            <a:extLst>
              <a:ext uri="{FF2B5EF4-FFF2-40B4-BE49-F238E27FC236}">
                <a16:creationId xmlns:a16="http://schemas.microsoft.com/office/drawing/2014/main" id="{3DF31420-B065-4D22-9644-44F9164FFA44}"/>
              </a:ext>
            </a:extLst>
          </p:cNvPr>
          <p:cNvSpPr txBox="1"/>
          <p:nvPr/>
        </p:nvSpPr>
        <p:spPr>
          <a:xfrm>
            <a:off x="96739" y="4379445"/>
            <a:ext cx="3341641" cy="861774"/>
          </a:xfrm>
          <a:prstGeom prst="rect">
            <a:avLst/>
          </a:prstGeom>
          <a:solidFill>
            <a:schemeClr val="bg1"/>
          </a:solidFill>
        </p:spPr>
        <p:txBody>
          <a:bodyPr wrap="square" rtlCol="0">
            <a:spAutoFit/>
          </a:bodyPr>
          <a:lstStyle/>
          <a:p>
            <a:pPr marL="171450" indent="-171450">
              <a:buFont typeface="Arial" panose="020B0604020202020204" pitchFamily="34" charset="0"/>
              <a:buChar char="•"/>
            </a:pPr>
            <a:r>
              <a:rPr lang="en-GB" sz="1000" dirty="0"/>
              <a:t>In 2015 the United Nations adopted the 2030 Agenda for Sustainable Development </a:t>
            </a:r>
          </a:p>
          <a:p>
            <a:pPr marL="171450" indent="-171450">
              <a:buFont typeface="Arial" panose="020B0604020202020204" pitchFamily="34" charset="0"/>
              <a:buChar char="•"/>
            </a:pPr>
            <a:r>
              <a:rPr lang="en-GB" sz="1000" dirty="0"/>
              <a:t>17 Sustainable Development Goals</a:t>
            </a:r>
          </a:p>
          <a:p>
            <a:pPr marL="171450" indent="-171450">
              <a:buFont typeface="Arial" panose="020B0604020202020204" pitchFamily="34" charset="0"/>
              <a:buChar char="•"/>
            </a:pPr>
            <a:r>
              <a:rPr lang="en-GB" sz="1000" dirty="0"/>
              <a:t>Uzbekistan became a member of The United Nations in 1992</a:t>
            </a:r>
            <a:r>
              <a:rPr lang="en-GB" sz="800" dirty="0"/>
              <a:t> (United Nations, no date)</a:t>
            </a:r>
          </a:p>
        </p:txBody>
      </p:sp>
      <p:sp>
        <p:nvSpPr>
          <p:cNvPr id="11" name="TextBox 10">
            <a:extLst>
              <a:ext uri="{FF2B5EF4-FFF2-40B4-BE49-F238E27FC236}">
                <a16:creationId xmlns:a16="http://schemas.microsoft.com/office/drawing/2014/main" id="{C1E7ACE0-B7FA-4E7B-BCFD-9A020D12FA5C}"/>
              </a:ext>
            </a:extLst>
          </p:cNvPr>
          <p:cNvSpPr txBox="1"/>
          <p:nvPr/>
        </p:nvSpPr>
        <p:spPr>
          <a:xfrm>
            <a:off x="3561267" y="2965987"/>
            <a:ext cx="3215544" cy="1508105"/>
          </a:xfrm>
          <a:prstGeom prst="rect">
            <a:avLst/>
          </a:prstGeom>
          <a:solidFill>
            <a:schemeClr val="bg1"/>
          </a:solidFill>
        </p:spPr>
        <p:txBody>
          <a:bodyPr wrap="square" rtlCol="0">
            <a:spAutoFit/>
          </a:bodyPr>
          <a:lstStyle/>
          <a:p>
            <a:pPr marL="171450" indent="-171450" algn="just">
              <a:buFont typeface="Arial" panose="020B0604020202020204" pitchFamily="34" charset="0"/>
              <a:buChar char="•"/>
            </a:pPr>
            <a:r>
              <a:rPr lang="en-GB" sz="1000" dirty="0"/>
              <a:t>15 companies in the clothing industry have signed a Responsible Sourcing Network’s Uzbekistan Cotton Pledge. </a:t>
            </a:r>
          </a:p>
          <a:p>
            <a:pPr marL="171450" indent="-171450" algn="just">
              <a:buFont typeface="Arial" panose="020B0604020202020204" pitchFamily="34" charset="0"/>
              <a:buChar char="•"/>
            </a:pPr>
            <a:r>
              <a:rPr lang="en-GB" sz="1000" dirty="0"/>
              <a:t>They have pledged that they will not knowingly use cotton from Uzbekistan. </a:t>
            </a:r>
          </a:p>
          <a:p>
            <a:pPr marL="171450" indent="-171450" algn="just">
              <a:buFont typeface="Arial" panose="020B0604020202020204" pitchFamily="34" charset="0"/>
              <a:buChar char="•"/>
            </a:pPr>
            <a:r>
              <a:rPr lang="en-GB" sz="1000" dirty="0"/>
              <a:t> Some of the 15 companies are Amazon, George, Primark and Tesco</a:t>
            </a:r>
          </a:p>
          <a:p>
            <a:pPr algn="just"/>
            <a:r>
              <a:rPr lang="en-GB" sz="800" dirty="0"/>
              <a:t> (Drew and </a:t>
            </a:r>
            <a:r>
              <a:rPr lang="en-GB" sz="800" dirty="0" err="1"/>
              <a:t>Yehoume</a:t>
            </a:r>
            <a:r>
              <a:rPr lang="en-GB" sz="800" dirty="0"/>
              <a:t> 2017).</a:t>
            </a:r>
          </a:p>
          <a:p>
            <a:pPr marL="171450" indent="-171450" algn="just">
              <a:buFont typeface="Arial" panose="020B0604020202020204" pitchFamily="34" charset="0"/>
              <a:buChar char="•"/>
            </a:pPr>
            <a:endParaRPr lang="en-GB" sz="1200" dirty="0"/>
          </a:p>
        </p:txBody>
      </p:sp>
      <p:sp>
        <p:nvSpPr>
          <p:cNvPr id="17" name="Rectangle 16">
            <a:extLst>
              <a:ext uri="{FF2B5EF4-FFF2-40B4-BE49-F238E27FC236}">
                <a16:creationId xmlns:a16="http://schemas.microsoft.com/office/drawing/2014/main" id="{40D4E348-2D7F-42D2-965A-13FB0DB67676}"/>
              </a:ext>
            </a:extLst>
          </p:cNvPr>
          <p:cNvSpPr/>
          <p:nvPr/>
        </p:nvSpPr>
        <p:spPr>
          <a:xfrm>
            <a:off x="105339" y="5248275"/>
            <a:ext cx="3333128" cy="23547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THREAT TO WATER RESOURCES </a:t>
            </a:r>
            <a:endParaRPr lang="en-GB" sz="1400" dirty="0"/>
          </a:p>
        </p:txBody>
      </p:sp>
      <p:sp>
        <p:nvSpPr>
          <p:cNvPr id="20" name="TextBox 19">
            <a:extLst>
              <a:ext uri="{FF2B5EF4-FFF2-40B4-BE49-F238E27FC236}">
                <a16:creationId xmlns:a16="http://schemas.microsoft.com/office/drawing/2014/main" id="{A896632C-69CA-41ED-A96E-965B62929B9C}"/>
              </a:ext>
            </a:extLst>
          </p:cNvPr>
          <p:cNvSpPr txBox="1"/>
          <p:nvPr/>
        </p:nvSpPr>
        <p:spPr>
          <a:xfrm>
            <a:off x="96739" y="5487464"/>
            <a:ext cx="3292375" cy="861774"/>
          </a:xfrm>
          <a:prstGeom prst="rect">
            <a:avLst/>
          </a:prstGeom>
          <a:solidFill>
            <a:schemeClr val="bg1"/>
          </a:solidFill>
        </p:spPr>
        <p:txBody>
          <a:bodyPr wrap="square" rtlCol="0">
            <a:spAutoFit/>
          </a:bodyPr>
          <a:lstStyle/>
          <a:p>
            <a:pPr marL="171450" indent="-171450">
              <a:buFont typeface="Arial" panose="020B0604020202020204" pitchFamily="34" charset="0"/>
              <a:buChar char="•"/>
            </a:pPr>
            <a:r>
              <a:rPr lang="en-GB" sz="1000" dirty="0"/>
              <a:t>Currently there are 2.2 billion individuals lacking safe water to drink and 4.2 individuals are living without access to adequate sanitation</a:t>
            </a:r>
          </a:p>
          <a:p>
            <a:pPr marL="171450" indent="-171450">
              <a:buFont typeface="Arial" panose="020B0604020202020204" pitchFamily="34" charset="0"/>
              <a:buChar char="•"/>
            </a:pPr>
            <a:r>
              <a:rPr lang="en-GB" sz="1000" dirty="0"/>
              <a:t>It is estimated by 2050 there will be between 3.5 and 4.4 billion individuals with restricted access to water</a:t>
            </a:r>
          </a:p>
        </p:txBody>
      </p:sp>
      <p:sp>
        <p:nvSpPr>
          <p:cNvPr id="24" name="Rectangle 23">
            <a:extLst>
              <a:ext uri="{FF2B5EF4-FFF2-40B4-BE49-F238E27FC236}">
                <a16:creationId xmlns:a16="http://schemas.microsoft.com/office/drawing/2014/main" id="{BB23D140-A21E-4314-8521-E27DED076CE3}"/>
              </a:ext>
            </a:extLst>
          </p:cNvPr>
          <p:cNvSpPr/>
          <p:nvPr/>
        </p:nvSpPr>
        <p:spPr>
          <a:xfrm>
            <a:off x="96738" y="6372818"/>
            <a:ext cx="3283775" cy="191963"/>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POISONING COMMUNITIES </a:t>
            </a:r>
            <a:endParaRPr lang="en-GB" sz="1400" dirty="0"/>
          </a:p>
        </p:txBody>
      </p:sp>
      <p:sp>
        <p:nvSpPr>
          <p:cNvPr id="25" name="TextBox 24">
            <a:extLst>
              <a:ext uri="{FF2B5EF4-FFF2-40B4-BE49-F238E27FC236}">
                <a16:creationId xmlns:a16="http://schemas.microsoft.com/office/drawing/2014/main" id="{0723CEEA-F94F-45FE-BBB9-F84028B4F39F}"/>
              </a:ext>
            </a:extLst>
          </p:cNvPr>
          <p:cNvSpPr txBox="1"/>
          <p:nvPr/>
        </p:nvSpPr>
        <p:spPr>
          <a:xfrm>
            <a:off x="96738" y="6547877"/>
            <a:ext cx="3283775" cy="861774"/>
          </a:xfrm>
          <a:prstGeom prst="rect">
            <a:avLst/>
          </a:prstGeom>
          <a:solidFill>
            <a:schemeClr val="bg1"/>
          </a:solidFill>
        </p:spPr>
        <p:txBody>
          <a:bodyPr wrap="square" rtlCol="0">
            <a:spAutoFit/>
          </a:bodyPr>
          <a:lstStyle/>
          <a:p>
            <a:pPr marL="171450" indent="-171450">
              <a:buFont typeface="Arial" panose="020B0604020202020204" pitchFamily="34" charset="0"/>
              <a:buChar char="•"/>
            </a:pPr>
            <a:r>
              <a:rPr lang="en-GB" sz="1000" dirty="0"/>
              <a:t>Bottom of the Aral Sea were salts and pesticides which have now been released into the environment</a:t>
            </a:r>
          </a:p>
          <a:p>
            <a:pPr marL="171450" indent="-171450">
              <a:buFont typeface="Arial" panose="020B0604020202020204" pitchFamily="34" charset="0"/>
              <a:buChar char="•"/>
            </a:pPr>
            <a:r>
              <a:rPr lang="en-GB" sz="1000" dirty="0"/>
              <a:t>Carcinogenic dust blows unchallenged across the community</a:t>
            </a:r>
          </a:p>
          <a:p>
            <a:r>
              <a:rPr lang="en-GB" sz="800" dirty="0"/>
              <a:t>(</a:t>
            </a:r>
            <a:r>
              <a:rPr lang="en-GB" sz="800" dirty="0" err="1"/>
              <a:t>Strickman</a:t>
            </a:r>
            <a:r>
              <a:rPr lang="en-GB" sz="800" dirty="0"/>
              <a:t>,  and </a:t>
            </a:r>
            <a:r>
              <a:rPr lang="en-GB" sz="800" dirty="0" err="1"/>
              <a:t>Porkka</a:t>
            </a:r>
            <a:r>
              <a:rPr lang="en-GB" sz="800" dirty="0"/>
              <a:t>, 2008;  Hoskins, 2014 ; </a:t>
            </a:r>
            <a:r>
              <a:rPr lang="en-GB" sz="800" dirty="0" err="1"/>
              <a:t>Voiland</a:t>
            </a:r>
            <a:r>
              <a:rPr lang="en-GB" sz="800" dirty="0"/>
              <a:t>, 2020)</a:t>
            </a:r>
          </a:p>
        </p:txBody>
      </p:sp>
      <p:sp>
        <p:nvSpPr>
          <p:cNvPr id="27" name="Rectangle 26">
            <a:extLst>
              <a:ext uri="{FF2B5EF4-FFF2-40B4-BE49-F238E27FC236}">
                <a16:creationId xmlns:a16="http://schemas.microsoft.com/office/drawing/2014/main" id="{D7B06526-BCE8-401C-8237-16D76A427A18}"/>
              </a:ext>
            </a:extLst>
          </p:cNvPr>
          <p:cNvSpPr/>
          <p:nvPr/>
        </p:nvSpPr>
        <p:spPr>
          <a:xfrm>
            <a:off x="3559047" y="4345749"/>
            <a:ext cx="3231094" cy="16774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HARMFUL CHEMICALS  </a:t>
            </a:r>
            <a:endParaRPr lang="en-GB" sz="1400" dirty="0"/>
          </a:p>
        </p:txBody>
      </p:sp>
      <p:sp>
        <p:nvSpPr>
          <p:cNvPr id="28" name="TextBox 27">
            <a:extLst>
              <a:ext uri="{FF2B5EF4-FFF2-40B4-BE49-F238E27FC236}">
                <a16:creationId xmlns:a16="http://schemas.microsoft.com/office/drawing/2014/main" id="{50174556-051E-41ED-B6D5-7729A584CE31}"/>
              </a:ext>
            </a:extLst>
          </p:cNvPr>
          <p:cNvSpPr txBox="1"/>
          <p:nvPr/>
        </p:nvSpPr>
        <p:spPr>
          <a:xfrm>
            <a:off x="3557537" y="4513884"/>
            <a:ext cx="3225955" cy="861774"/>
          </a:xfrm>
          <a:prstGeom prst="rect">
            <a:avLst/>
          </a:prstGeom>
          <a:solidFill>
            <a:schemeClr val="bg1"/>
          </a:solidFill>
        </p:spPr>
        <p:txBody>
          <a:bodyPr wrap="square" rtlCol="0">
            <a:spAutoFit/>
          </a:bodyPr>
          <a:lstStyle/>
          <a:p>
            <a:r>
              <a:rPr lang="en-GB" sz="1050" dirty="0"/>
              <a:t>Even though cotton farming only uses 3 % of arable land in the world it accounts for 24 % of insecticides and 11% of pesticides which is an alarming figure</a:t>
            </a:r>
          </a:p>
          <a:p>
            <a:r>
              <a:rPr lang="en-GB" sz="800" dirty="0"/>
              <a:t>(</a:t>
            </a:r>
            <a:r>
              <a:rPr lang="en-GB" sz="800" dirty="0" err="1"/>
              <a:t>Voiland</a:t>
            </a:r>
            <a:r>
              <a:rPr lang="en-GB" sz="800" dirty="0"/>
              <a:t>, 2020) </a:t>
            </a:r>
          </a:p>
          <a:p>
            <a:endParaRPr lang="en-GB" sz="1050" dirty="0"/>
          </a:p>
        </p:txBody>
      </p:sp>
      <p:sp>
        <p:nvSpPr>
          <p:cNvPr id="29" name="Rectangle 28">
            <a:extLst>
              <a:ext uri="{FF2B5EF4-FFF2-40B4-BE49-F238E27FC236}">
                <a16:creationId xmlns:a16="http://schemas.microsoft.com/office/drawing/2014/main" id="{6591A2C1-0725-4B40-A6F9-0F11D9269901}"/>
              </a:ext>
            </a:extLst>
          </p:cNvPr>
          <p:cNvSpPr/>
          <p:nvPr/>
        </p:nvSpPr>
        <p:spPr>
          <a:xfrm>
            <a:off x="3571273" y="5322291"/>
            <a:ext cx="3215543" cy="203303"/>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ENVIRONMENTAL DISASTER</a:t>
            </a:r>
            <a:endParaRPr lang="en-GB" sz="1400" dirty="0"/>
          </a:p>
        </p:txBody>
      </p:sp>
      <p:sp>
        <p:nvSpPr>
          <p:cNvPr id="30" name="TextBox 29">
            <a:extLst>
              <a:ext uri="{FF2B5EF4-FFF2-40B4-BE49-F238E27FC236}">
                <a16:creationId xmlns:a16="http://schemas.microsoft.com/office/drawing/2014/main" id="{D5E8BAD9-1DC9-4947-87CE-0A0D477A7688}"/>
              </a:ext>
            </a:extLst>
          </p:cNvPr>
          <p:cNvSpPr txBox="1"/>
          <p:nvPr/>
        </p:nvSpPr>
        <p:spPr>
          <a:xfrm>
            <a:off x="3574597" y="5533104"/>
            <a:ext cx="3222492" cy="561258"/>
          </a:xfrm>
          <a:prstGeom prst="rect">
            <a:avLst/>
          </a:prstGeom>
          <a:solidFill>
            <a:schemeClr val="bg1"/>
          </a:solidFill>
        </p:spPr>
        <p:txBody>
          <a:bodyPr wrap="square" rtlCol="0">
            <a:spAutoFit/>
          </a:bodyPr>
          <a:lstStyle/>
          <a:p>
            <a:pPr algn="just"/>
            <a:r>
              <a:rPr lang="en-GB" sz="1000" dirty="0"/>
              <a:t>Aral Sea in Uzbekistan was the fourth biggest lake in the world.  It supported 24 different types of fish and was surrounded by wetlands and forests</a:t>
            </a:r>
          </a:p>
        </p:txBody>
      </p:sp>
      <p:sp>
        <p:nvSpPr>
          <p:cNvPr id="31" name="TextBox 30">
            <a:extLst>
              <a:ext uri="{FF2B5EF4-FFF2-40B4-BE49-F238E27FC236}">
                <a16:creationId xmlns:a16="http://schemas.microsoft.com/office/drawing/2014/main" id="{6758C875-CC2C-4047-BF55-440B035DE54A}"/>
              </a:ext>
            </a:extLst>
          </p:cNvPr>
          <p:cNvSpPr txBox="1"/>
          <p:nvPr/>
        </p:nvSpPr>
        <p:spPr>
          <a:xfrm>
            <a:off x="3693776" y="961006"/>
            <a:ext cx="613013" cy="215444"/>
          </a:xfrm>
          <a:prstGeom prst="rect">
            <a:avLst/>
          </a:prstGeom>
          <a:noFill/>
        </p:spPr>
        <p:txBody>
          <a:bodyPr wrap="square" rtlCol="0">
            <a:spAutoFit/>
          </a:bodyPr>
          <a:lstStyle/>
          <a:p>
            <a:r>
              <a:rPr lang="en-US" sz="800" dirty="0"/>
              <a:t>Image 1</a:t>
            </a:r>
            <a:endParaRPr lang="en-GB" sz="800" dirty="0"/>
          </a:p>
        </p:txBody>
      </p:sp>
      <p:sp>
        <p:nvSpPr>
          <p:cNvPr id="32" name="TextBox 31">
            <a:extLst>
              <a:ext uri="{FF2B5EF4-FFF2-40B4-BE49-F238E27FC236}">
                <a16:creationId xmlns:a16="http://schemas.microsoft.com/office/drawing/2014/main" id="{5E775999-2D68-4616-88CB-BF465ECB3888}"/>
              </a:ext>
            </a:extLst>
          </p:cNvPr>
          <p:cNvSpPr txBox="1"/>
          <p:nvPr/>
        </p:nvSpPr>
        <p:spPr>
          <a:xfrm>
            <a:off x="6089073" y="6746729"/>
            <a:ext cx="623454" cy="215444"/>
          </a:xfrm>
          <a:prstGeom prst="rect">
            <a:avLst/>
          </a:prstGeom>
          <a:noFill/>
        </p:spPr>
        <p:txBody>
          <a:bodyPr wrap="square" rtlCol="0">
            <a:spAutoFit/>
          </a:bodyPr>
          <a:lstStyle/>
          <a:p>
            <a:r>
              <a:rPr lang="en-US" sz="800" dirty="0">
                <a:solidFill>
                  <a:schemeClr val="bg1"/>
                </a:solidFill>
              </a:rPr>
              <a:t>Image 2</a:t>
            </a:r>
            <a:endParaRPr lang="en-GB" sz="800" dirty="0">
              <a:solidFill>
                <a:schemeClr val="bg1"/>
              </a:solidFill>
            </a:endParaRPr>
          </a:p>
        </p:txBody>
      </p:sp>
      <p:sp>
        <p:nvSpPr>
          <p:cNvPr id="34" name="Rectangle 33">
            <a:extLst>
              <a:ext uri="{FF2B5EF4-FFF2-40B4-BE49-F238E27FC236}">
                <a16:creationId xmlns:a16="http://schemas.microsoft.com/office/drawing/2014/main" id="{7A950B24-D11D-4B3C-B133-04515D9B53D5}"/>
              </a:ext>
            </a:extLst>
          </p:cNvPr>
          <p:cNvSpPr/>
          <p:nvPr/>
        </p:nvSpPr>
        <p:spPr>
          <a:xfrm>
            <a:off x="3561424" y="7077404"/>
            <a:ext cx="3215229" cy="203303"/>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POLITICAL SMOKESCREEN</a:t>
            </a:r>
            <a:endParaRPr lang="en-GB" sz="1400" dirty="0"/>
          </a:p>
        </p:txBody>
      </p:sp>
      <p:sp>
        <p:nvSpPr>
          <p:cNvPr id="35" name="Rectangle 34">
            <a:extLst>
              <a:ext uri="{FF2B5EF4-FFF2-40B4-BE49-F238E27FC236}">
                <a16:creationId xmlns:a16="http://schemas.microsoft.com/office/drawing/2014/main" id="{E5764AE9-30FE-4A54-B24D-2E148BD17158}"/>
              </a:ext>
            </a:extLst>
          </p:cNvPr>
          <p:cNvSpPr/>
          <p:nvPr/>
        </p:nvSpPr>
        <p:spPr>
          <a:xfrm>
            <a:off x="96738" y="7407488"/>
            <a:ext cx="3275174" cy="191963"/>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COTTON WINS AGAINST HUMMAN RIGHTS</a:t>
            </a:r>
            <a:endParaRPr lang="en-GB" sz="1400" dirty="0"/>
          </a:p>
        </p:txBody>
      </p:sp>
      <p:sp>
        <p:nvSpPr>
          <p:cNvPr id="36" name="TextBox 35">
            <a:extLst>
              <a:ext uri="{FF2B5EF4-FFF2-40B4-BE49-F238E27FC236}">
                <a16:creationId xmlns:a16="http://schemas.microsoft.com/office/drawing/2014/main" id="{D6ADB290-CC98-4E1D-8D57-ED45FC3D5235}"/>
              </a:ext>
            </a:extLst>
          </p:cNvPr>
          <p:cNvSpPr txBox="1"/>
          <p:nvPr/>
        </p:nvSpPr>
        <p:spPr>
          <a:xfrm>
            <a:off x="105339" y="7599451"/>
            <a:ext cx="3275174" cy="1292662"/>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1000" dirty="0"/>
              <a:t>Protesters were innocently killed in Uzbekistan</a:t>
            </a:r>
          </a:p>
          <a:p>
            <a:pPr marL="285750" indent="-285750">
              <a:buFont typeface="Arial" panose="020B0604020202020204" pitchFamily="34" charset="0"/>
              <a:buChar char="•"/>
            </a:pPr>
            <a:r>
              <a:rPr lang="en-GB" sz="1000" dirty="0"/>
              <a:t>An independent inquiry was ordered by the European Union</a:t>
            </a:r>
          </a:p>
          <a:p>
            <a:pPr marL="285750" indent="-285750">
              <a:buFont typeface="Arial" panose="020B0604020202020204" pitchFamily="34" charset="0"/>
              <a:buChar char="•"/>
            </a:pPr>
            <a:r>
              <a:rPr lang="en-GB" sz="1000" dirty="0"/>
              <a:t>The only priority by European Union and NATO, seemed to detail the continuing of routes to Afghanistan, and accessing reserves of energy in Uzbekistan </a:t>
            </a:r>
          </a:p>
          <a:p>
            <a:r>
              <a:rPr lang="en-GB" sz="800" dirty="0"/>
              <a:t>(</a:t>
            </a:r>
            <a:r>
              <a:rPr lang="en-GB" sz="800" dirty="0" err="1"/>
              <a:t>Tisdall</a:t>
            </a:r>
            <a:r>
              <a:rPr lang="en-GB" sz="800" dirty="0"/>
              <a:t>, 2011)</a:t>
            </a:r>
          </a:p>
        </p:txBody>
      </p:sp>
      <p:sp>
        <p:nvSpPr>
          <p:cNvPr id="37" name="TextBox 36">
            <a:extLst>
              <a:ext uri="{FF2B5EF4-FFF2-40B4-BE49-F238E27FC236}">
                <a16:creationId xmlns:a16="http://schemas.microsoft.com/office/drawing/2014/main" id="{7DD2FBF9-EFD6-4B46-A42E-3231EF8AFEFE}"/>
              </a:ext>
            </a:extLst>
          </p:cNvPr>
          <p:cNvSpPr txBox="1"/>
          <p:nvPr/>
        </p:nvSpPr>
        <p:spPr>
          <a:xfrm>
            <a:off x="3557537" y="7295726"/>
            <a:ext cx="3207454" cy="1631216"/>
          </a:xfrm>
          <a:prstGeom prst="rect">
            <a:avLst/>
          </a:prstGeom>
          <a:solidFill>
            <a:schemeClr val="bg1"/>
          </a:solidFill>
        </p:spPr>
        <p:txBody>
          <a:bodyPr wrap="square" rtlCol="0">
            <a:spAutoFit/>
          </a:bodyPr>
          <a:lstStyle/>
          <a:p>
            <a:pPr marL="171450" indent="-171450">
              <a:buFont typeface="Arial" panose="020B0604020202020204" pitchFamily="34" charset="0"/>
              <a:buChar char="•"/>
            </a:pPr>
            <a:r>
              <a:rPr lang="en-GB" sz="1000" dirty="0"/>
              <a:t>As the World Bank funds agriculture projects like this in Uzbekistan, a positive image needs to be presented because they require compliance with laws forbidding forced labour</a:t>
            </a:r>
          </a:p>
          <a:p>
            <a:pPr marL="171450" indent="-171450">
              <a:buFont typeface="Arial" panose="020B0604020202020204" pitchFamily="34" charset="0"/>
              <a:buChar char="•"/>
            </a:pPr>
            <a:r>
              <a:rPr lang="en-GB" sz="1000" dirty="0"/>
              <a:t>Evidence that individuals and children are forced to pick the cotton in difficult conditions </a:t>
            </a:r>
          </a:p>
          <a:p>
            <a:pPr marL="171450" indent="-171450">
              <a:buFont typeface="Arial" panose="020B0604020202020204" pitchFamily="34" charset="0"/>
              <a:buChar char="•"/>
            </a:pPr>
            <a:r>
              <a:rPr lang="en-GB" sz="1000" dirty="0"/>
              <a:t>Uzbekistan’s government announced an objective which is a market that is focused on change and being liberal</a:t>
            </a:r>
          </a:p>
          <a:p>
            <a:r>
              <a:rPr lang="en-GB" sz="800" dirty="0"/>
              <a:t>(Kelly, 2017; International Labour Organization, 2016) </a:t>
            </a:r>
          </a:p>
        </p:txBody>
      </p:sp>
      <p:pic>
        <p:nvPicPr>
          <p:cNvPr id="4" name="Picture 3"/>
          <p:cNvPicPr>
            <a:picLocks noChangeAspect="1"/>
          </p:cNvPicPr>
          <p:nvPr/>
        </p:nvPicPr>
        <p:blipFill rotWithShape="1">
          <a:blip r:embed="rId6"/>
          <a:srcRect t="45593" r="11759" b="5319"/>
          <a:stretch/>
        </p:blipFill>
        <p:spPr>
          <a:xfrm>
            <a:off x="5356350" y="901720"/>
            <a:ext cx="1438898" cy="711927"/>
          </a:xfrm>
          <a:prstGeom prst="rect">
            <a:avLst/>
          </a:prstGeom>
        </p:spPr>
      </p:pic>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C576A12-05C0-49BC-9779-E9F59051B0A7}"/>
              </a:ext>
            </a:extLst>
          </p:cNvPr>
          <p:cNvSpPr txBox="1"/>
          <p:nvPr/>
        </p:nvSpPr>
        <p:spPr>
          <a:xfrm>
            <a:off x="332509" y="228600"/>
            <a:ext cx="6192982" cy="8771632"/>
          </a:xfrm>
          <a:prstGeom prst="rect">
            <a:avLst/>
          </a:prstGeom>
          <a:noFill/>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References </a:t>
            </a:r>
            <a:endParaRPr lang="en-GB" sz="1200" dirty="0">
              <a:latin typeface="Times New Roman" panose="02020603050405020304" pitchFamily="18" charset="0"/>
              <a:cs typeface="Times New Roman" panose="02020603050405020304" pitchFamily="18" charset="0"/>
            </a:endParaRPr>
          </a:p>
          <a:p>
            <a:pPr algn="just"/>
            <a:r>
              <a:rPr lang="en-GB" sz="1200" i="1" dirty="0">
                <a:latin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Antoshak</a:t>
            </a:r>
            <a:r>
              <a:rPr lang="en-GB" sz="1200" dirty="0">
                <a:latin typeface="Times New Roman" panose="02020603050405020304" pitchFamily="18" charset="0"/>
                <a:cs typeface="Times New Roman" panose="02020603050405020304" pitchFamily="18" charset="0"/>
              </a:rPr>
              <a:t>, R. (2015) </a:t>
            </a:r>
            <a:r>
              <a:rPr lang="en-GB" sz="1200" i="1" dirty="0">
                <a:latin typeface="Times New Roman" panose="02020603050405020304" pitchFamily="18" charset="0"/>
                <a:cs typeface="Times New Roman" panose="02020603050405020304" pitchFamily="18" charset="0"/>
              </a:rPr>
              <a:t>The Global Cotton Industry: A Look At Its Past With Insight Into Its 	Future</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Cotton Farming</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2"/>
              </a:rPr>
              <a:t>https://www.cottonfarming.com/web-exclusive/the-</a:t>
            </a:r>
            <a:r>
              <a:rPr lang="en-GB" sz="1200" dirty="0">
                <a:latin typeface="Times New Roman" panose="02020603050405020304" pitchFamily="18" charset="0"/>
                <a:cs typeface="Times New Roman" panose="02020603050405020304" pitchFamily="18" charset="0"/>
              </a:rPr>
              <a:t>	global-cotton-industry-a-look-at-its-past-with-insight-into-its-future/ (Accessed: 11 May 	2020).</a:t>
            </a:r>
          </a:p>
          <a:p>
            <a:pPr algn="just"/>
            <a:r>
              <a:rPr lang="en-GB" sz="1200" i="1" dirty="0">
                <a:latin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cs typeface="Times New Roman" panose="02020603050405020304" pitchFamily="18" charset="0"/>
            </a:endParaRPr>
          </a:p>
          <a:p>
            <a:pPr algn="just"/>
            <a:r>
              <a:rPr lang="en-GB" sz="1200" i="1"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Djanibekov</a:t>
            </a:r>
            <a:r>
              <a:rPr lang="en-GB" sz="1200" dirty="0">
                <a:latin typeface="Times New Roman" panose="02020603050405020304" pitchFamily="18" charset="0"/>
                <a:cs typeface="Times New Roman" panose="02020603050405020304" pitchFamily="18" charset="0"/>
              </a:rPr>
              <a:t>, N. Rudenko, I. </a:t>
            </a:r>
            <a:r>
              <a:rPr lang="en-GB" sz="1200" dirty="0" err="1">
                <a:latin typeface="Times New Roman" panose="02020603050405020304" pitchFamily="18" charset="0"/>
                <a:cs typeface="Times New Roman" panose="02020603050405020304" pitchFamily="18" charset="0"/>
              </a:rPr>
              <a:t>Lamers</a:t>
            </a:r>
            <a:r>
              <a:rPr lang="en-GB" sz="1200" dirty="0">
                <a:latin typeface="Times New Roman" panose="02020603050405020304" pitchFamily="18" charset="0"/>
                <a:cs typeface="Times New Roman" panose="02020603050405020304" pitchFamily="18" charset="0"/>
              </a:rPr>
              <a:t>, J. and </a:t>
            </a:r>
            <a:r>
              <a:rPr lang="en-GB" sz="1200" dirty="0" err="1">
                <a:latin typeface="Times New Roman" panose="02020603050405020304" pitchFamily="18" charset="0"/>
                <a:cs typeface="Times New Roman" panose="02020603050405020304" pitchFamily="18" charset="0"/>
              </a:rPr>
              <a:t>Bobojonov</a:t>
            </a:r>
            <a:r>
              <a:rPr lang="en-GB" sz="1200" dirty="0">
                <a:latin typeface="Times New Roman" panose="02020603050405020304" pitchFamily="18" charset="0"/>
                <a:cs typeface="Times New Roman" panose="02020603050405020304" pitchFamily="18" charset="0"/>
              </a:rPr>
              <a:t>, I(2010)</a:t>
            </a:r>
            <a:r>
              <a:rPr lang="en-GB" sz="1200" i="1" dirty="0">
                <a:latin typeface="Times New Roman" panose="02020603050405020304" pitchFamily="18" charset="0"/>
                <a:cs typeface="Times New Roman" panose="02020603050405020304" pitchFamily="18" charset="0"/>
              </a:rPr>
              <a:t> Pros and Cons of Cotton 	Production in Uzbekistan</a:t>
            </a:r>
            <a:r>
              <a:rPr lang="en-GB" sz="1200" dirty="0">
                <a:latin typeface="Times New Roman" panose="02020603050405020304" pitchFamily="18" charset="0"/>
                <a:cs typeface="Times New Roman" panose="02020603050405020304" pitchFamily="18" charset="0"/>
              </a:rPr>
              <a:t>. Available at:</a:t>
            </a:r>
            <a:r>
              <a:rPr lang="en-GB" sz="1200" i="1" dirty="0">
                <a:latin typeface="Times New Roman" panose="02020603050405020304" pitchFamily="18" charset="0"/>
                <a:cs typeface="Times New Roman" panose="02020603050405020304" pitchFamily="18" charset="0"/>
              </a:rPr>
              <a:t> </a:t>
            </a:r>
            <a:r>
              <a:rPr lang="en-GB" sz="1200" u="sng" dirty="0">
                <a:latin typeface="Times New Roman" panose="02020603050405020304" pitchFamily="18" charset="0"/>
                <a:cs typeface="Times New Roman" panose="02020603050405020304" pitchFamily="18" charset="0"/>
                <a:hlinkClick r:id="rId3"/>
              </a:rPr>
              <a:t>file:///C:/Users/Student/Downloads/7-9%20(1).pdf</a:t>
            </a:r>
            <a:r>
              <a:rPr lang="en-GB" sz="1200" dirty="0">
                <a:latin typeface="Times New Roman" panose="02020603050405020304" pitchFamily="18" charset="0"/>
                <a:cs typeface="Times New Roman" panose="02020603050405020304" pitchFamily="18" charset="0"/>
              </a:rPr>
              <a:t> 	(Accessed 18 April 2020)</a:t>
            </a:r>
          </a:p>
          <a:p>
            <a:pPr algn="just"/>
            <a:endParaRPr lang="en-GB"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Drew, D. and </a:t>
            </a:r>
            <a:r>
              <a:rPr lang="en-GB" sz="1200" dirty="0" err="1">
                <a:latin typeface="Times New Roman" panose="02020603050405020304" pitchFamily="18" charset="0"/>
                <a:cs typeface="Times New Roman" panose="02020603050405020304" pitchFamily="18" charset="0"/>
              </a:rPr>
              <a:t>Yehounme</a:t>
            </a:r>
            <a:r>
              <a:rPr lang="en-GB" sz="1200" dirty="0">
                <a:latin typeface="Times New Roman" panose="02020603050405020304" pitchFamily="18" charset="0"/>
                <a:cs typeface="Times New Roman" panose="02020603050405020304" pitchFamily="18" charset="0"/>
              </a:rPr>
              <a:t>, G. (2017) </a:t>
            </a:r>
            <a:r>
              <a:rPr lang="en-GB" sz="1200" i="1" dirty="0">
                <a:latin typeface="Times New Roman" panose="02020603050405020304" pitchFamily="18" charset="0"/>
                <a:cs typeface="Times New Roman" panose="02020603050405020304" pitchFamily="18" charset="0"/>
              </a:rPr>
              <a:t>The Apparel Industry’s Environmental Impact in Six Graphics 	- Planet Aid, Inc.</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Planetaid.org</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4"/>
              </a:rPr>
              <a:t>https://www.planetaid.org/blog/the-apparel-</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industrys</a:t>
            </a:r>
            <a:r>
              <a:rPr lang="en-GB" sz="1200" dirty="0">
                <a:latin typeface="Times New Roman" panose="02020603050405020304" pitchFamily="18" charset="0"/>
                <a:cs typeface="Times New Roman" panose="02020603050405020304" pitchFamily="18" charset="0"/>
              </a:rPr>
              <a:t>-environmental-impact-in-six-graphics (Accessed: 29 April 2020).</a:t>
            </a:r>
          </a:p>
          <a:p>
            <a:pPr algn="just"/>
            <a:r>
              <a:rPr lang="en-GB" sz="1200" dirty="0">
                <a:latin typeface="Times New Roman" panose="02020603050405020304" pitchFamily="18" charset="0"/>
                <a:cs typeface="Times New Roman" panose="02020603050405020304" pitchFamily="18" charset="0"/>
              </a:rPr>
              <a:t> </a:t>
            </a:r>
          </a:p>
          <a:p>
            <a:pPr algn="just"/>
            <a:r>
              <a:rPr lang="en-GB" sz="1200" dirty="0">
                <a:latin typeface="Times New Roman" panose="02020603050405020304" pitchFamily="18" charset="0"/>
                <a:cs typeface="Times New Roman" panose="02020603050405020304" pitchFamily="18" charset="0"/>
              </a:rPr>
              <a:t>Environmental Justice Foundation (no date) </a:t>
            </a:r>
            <a:r>
              <a:rPr lang="en-GB" sz="1200" i="1" dirty="0">
                <a:latin typeface="Times New Roman" panose="02020603050405020304" pitchFamily="18" charset="0"/>
                <a:cs typeface="Times New Roman" panose="02020603050405020304" pitchFamily="18" charset="0"/>
              </a:rPr>
              <a:t>White Gold Uzbekistan, A Slave Nation For Our 	Cotton?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Ejfoundation.org</a:t>
            </a:r>
            <a:r>
              <a:rPr lang="en-GB" sz="1200" dirty="0">
                <a:latin typeface="Times New Roman" panose="02020603050405020304" pitchFamily="18" charset="0"/>
                <a:cs typeface="Times New Roman" panose="02020603050405020304" pitchFamily="18" charset="0"/>
              </a:rPr>
              <a:t>. Available at: 	https://ejfoundation.org/resources/downloads/ejf_uzbek_harvest_WEB.pdf (Accessed: 30 	April 2020).</a:t>
            </a:r>
          </a:p>
          <a:p>
            <a:pPr algn="just"/>
            <a:r>
              <a:rPr lang="en-GB" sz="1200" dirty="0">
                <a:latin typeface="Times New Roman" panose="02020603050405020304" pitchFamily="18" charset="0"/>
                <a:cs typeface="Times New Roman" panose="02020603050405020304" pitchFamily="18" charset="0"/>
              </a:rPr>
              <a:t>	Fairtrade foundation (no date) </a:t>
            </a:r>
            <a:r>
              <a:rPr lang="en-GB" sz="1200" i="1" dirty="0">
                <a:latin typeface="Times New Roman" panose="02020603050405020304" pitchFamily="18" charset="0"/>
                <a:cs typeface="Times New Roman" panose="02020603050405020304" pitchFamily="18" charset="0"/>
              </a:rPr>
              <a:t>About Cotton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Fairtrade.org.uk</a:t>
            </a:r>
            <a:r>
              <a:rPr lang="en-GB" sz="1200" dirty="0">
                <a:latin typeface="Times New Roman" panose="02020603050405020304" pitchFamily="18" charset="0"/>
                <a:cs typeface="Times New Roman" panose="02020603050405020304" pitchFamily="18" charset="0"/>
              </a:rPr>
              <a:t>. Available at: 	https://www.fairtrade.org.uk/Farmers-and-Workers/Cotton/About-Cotton (Accessed: 30 	April 2020).</a:t>
            </a:r>
          </a:p>
          <a:p>
            <a:pPr algn="just"/>
            <a:r>
              <a:rPr lang="en-GB" sz="1200" dirty="0">
                <a:latin typeface="Times New Roman" panose="02020603050405020304" pitchFamily="18" charset="0"/>
                <a:cs typeface="Times New Roman" panose="02020603050405020304" pitchFamily="18" charset="0"/>
              </a:rPr>
              <a:t> </a:t>
            </a:r>
          </a:p>
          <a:p>
            <a:pPr algn="just"/>
            <a:r>
              <a:rPr lang="en-GB" sz="1200" dirty="0">
                <a:latin typeface="Times New Roman" panose="02020603050405020304" pitchFamily="18" charset="0"/>
                <a:cs typeface="Times New Roman" panose="02020603050405020304" pitchFamily="18" charset="0"/>
              </a:rPr>
              <a:t>Hoskins, T. (2014) </a:t>
            </a:r>
            <a:r>
              <a:rPr lang="en-GB" sz="1200" i="1" dirty="0">
                <a:latin typeface="Times New Roman" panose="02020603050405020304" pitchFamily="18" charset="0"/>
                <a:cs typeface="Times New Roman" panose="02020603050405020304" pitchFamily="18" charset="0"/>
              </a:rPr>
              <a:t>Cotton production linked to images of the dried up Aral Sea basin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the 	Guardian</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5"/>
              </a:rPr>
              <a:t>https://www.theguardian.com/sustainable-business/sustainable-</a:t>
            </a:r>
            <a:r>
              <a:rPr lang="en-GB" sz="1200" dirty="0">
                <a:latin typeface="Times New Roman" panose="02020603050405020304" pitchFamily="18" charset="0"/>
                <a:cs typeface="Times New Roman" panose="02020603050405020304" pitchFamily="18" charset="0"/>
              </a:rPr>
              <a:t>	fashion-blog/2014/oct/01/cotton-production-linked-to-images-of-the-dried-up-</a:t>
            </a:r>
            <a:r>
              <a:rPr lang="en-GB" sz="1200" dirty="0" err="1">
                <a:latin typeface="Times New Roman" panose="02020603050405020304" pitchFamily="18" charset="0"/>
                <a:cs typeface="Times New Roman" panose="02020603050405020304" pitchFamily="18" charset="0"/>
              </a:rPr>
              <a:t>aral</a:t>
            </a:r>
            <a:r>
              <a:rPr lang="en-GB" sz="1200" dirty="0">
                <a:latin typeface="Times New Roman" panose="02020603050405020304" pitchFamily="18" charset="0"/>
                <a:cs typeface="Times New Roman" panose="02020603050405020304" pitchFamily="18" charset="0"/>
              </a:rPr>
              <a:t>-sea-	basin (Accessed: 29 April 2020).</a:t>
            </a:r>
          </a:p>
          <a:p>
            <a:pPr algn="just"/>
            <a:endParaRPr lang="en-GB"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Kelly, A. (2017) </a:t>
            </a:r>
            <a:r>
              <a:rPr lang="en-GB" sz="1200" i="1" dirty="0">
                <a:latin typeface="Times New Roman" panose="02020603050405020304" pitchFamily="18" charset="0"/>
                <a:cs typeface="Times New Roman" panose="02020603050405020304" pitchFamily="18" charset="0"/>
              </a:rPr>
              <a:t>World Bank funds linked to forced labour in Uzbekistan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the Guardian</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6"/>
              </a:rPr>
              <a:t>https://www.theguardian.com/global-development/2017/jun/27/world-bank-funds-</a:t>
            </a:r>
            <a:r>
              <a:rPr lang="en-GB" sz="1200" dirty="0">
                <a:latin typeface="Times New Roman" panose="02020603050405020304" pitchFamily="18" charset="0"/>
                <a:cs typeface="Times New Roman" panose="02020603050405020304" pitchFamily="18" charset="0"/>
              </a:rPr>
              <a:t>	linked-to-forced-labour-in-</a:t>
            </a:r>
            <a:r>
              <a:rPr lang="en-GB" sz="1200" dirty="0" err="1">
                <a:latin typeface="Times New Roman" panose="02020603050405020304" pitchFamily="18" charset="0"/>
                <a:cs typeface="Times New Roman" panose="02020603050405020304" pitchFamily="18" charset="0"/>
              </a:rPr>
              <a:t>uzbekistan</a:t>
            </a:r>
            <a:r>
              <a:rPr lang="en-GB" sz="1200" dirty="0">
                <a:latin typeface="Times New Roman" panose="02020603050405020304" pitchFamily="18" charset="0"/>
                <a:cs typeface="Times New Roman" panose="02020603050405020304" pitchFamily="18" charset="0"/>
              </a:rPr>
              <a:t> (Accessed: 12 May 2020).</a:t>
            </a:r>
          </a:p>
          <a:p>
            <a:pPr algn="just"/>
            <a:r>
              <a:rPr lang="en-GB" sz="1200" dirty="0">
                <a:latin typeface="Times New Roman" panose="02020603050405020304" pitchFamily="18" charset="0"/>
                <a:cs typeface="Times New Roman" panose="02020603050405020304" pitchFamily="18" charset="0"/>
              </a:rPr>
              <a:t> </a:t>
            </a:r>
          </a:p>
          <a:p>
            <a:pPr algn="just"/>
            <a:r>
              <a:rPr lang="en-GB" sz="1200" dirty="0">
                <a:latin typeface="Times New Roman" panose="02020603050405020304" pitchFamily="18" charset="0"/>
                <a:cs typeface="Times New Roman" panose="02020603050405020304" pitchFamily="18" charset="0"/>
              </a:rPr>
              <a:t>International Labour Organisation (2019) </a:t>
            </a:r>
            <a:r>
              <a:rPr lang="en-GB" sz="1200" i="1" dirty="0">
                <a:latin typeface="Times New Roman" panose="02020603050405020304" pitchFamily="18" charset="0"/>
                <a:cs typeface="Times New Roman" panose="02020603050405020304" pitchFamily="18" charset="0"/>
              </a:rPr>
              <a:t>Forced and child labour in Uzbek cotton fields 	continues to fall</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Ilo.org</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7"/>
              </a:rPr>
              <a:t>https://www.ilo.org/global/about-the-</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ilo</a:t>
            </a:r>
            <a:r>
              <a:rPr lang="en-GB" sz="1200" dirty="0">
                <a:latin typeface="Times New Roman" panose="02020603050405020304" pitchFamily="18" charset="0"/>
                <a:cs typeface="Times New Roman" panose="02020603050405020304" pitchFamily="18" charset="0"/>
              </a:rPr>
              <a:t>/newsroom/news/WCMS_735883/lang--en/index.htm (Accessed: 1 May 2020).</a:t>
            </a:r>
          </a:p>
          <a:p>
            <a:pPr algn="just"/>
            <a:r>
              <a:rPr lang="en-US" sz="1200" i="1" dirty="0">
                <a:latin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Kandiyoti</a:t>
            </a:r>
            <a:r>
              <a:rPr lang="en-GB" sz="1200" dirty="0">
                <a:latin typeface="Times New Roman" panose="02020603050405020304" pitchFamily="18" charset="0"/>
                <a:cs typeface="Times New Roman" panose="02020603050405020304" pitchFamily="18" charset="0"/>
              </a:rPr>
              <a:t>, D. (2008) </a:t>
            </a:r>
            <a:r>
              <a:rPr lang="en-GB" sz="1200" i="1" dirty="0">
                <a:latin typeface="Times New Roman" panose="02020603050405020304" pitchFamily="18" charset="0"/>
                <a:cs typeface="Times New Roman" panose="02020603050405020304" pitchFamily="18" charset="0"/>
              </a:rPr>
              <a:t>The Dynamics of Forced Child Labour in the Cotton Sector of 	Uzbekistan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Soas.ac.uk</a:t>
            </a:r>
            <a:r>
              <a:rPr lang="en-GB" sz="1200" dirty="0">
                <a:latin typeface="Times New Roman" panose="02020603050405020304" pitchFamily="18" charset="0"/>
                <a:cs typeface="Times New Roman" panose="02020603050405020304" pitchFamily="18" charset="0"/>
              </a:rPr>
              <a:t>. Available at: </a:t>
            </a:r>
            <a:r>
              <a:rPr lang="en-GB" sz="1200" u="sng" dirty="0">
                <a:latin typeface="Times New Roman" panose="02020603050405020304" pitchFamily="18" charset="0"/>
                <a:cs typeface="Times New Roman" panose="02020603050405020304" pitchFamily="18" charset="0"/>
                <a:hlinkClick r:id="rId8"/>
              </a:rPr>
              <a:t>https://www.soas.ac.uk/cccac/events/cotton-sector-	in-central-asia-2005/file49842.pdf</a:t>
            </a:r>
            <a:r>
              <a:rPr lang="en-GB" sz="1200" dirty="0">
                <a:latin typeface="Times New Roman" panose="02020603050405020304" pitchFamily="18" charset="0"/>
                <a:cs typeface="Times New Roman" panose="02020603050405020304" pitchFamily="18" charset="0"/>
              </a:rPr>
              <a:t> </a:t>
            </a:r>
          </a:p>
          <a:p>
            <a:pPr algn="just"/>
            <a:endParaRPr lang="en-GB"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Kandiyoti</a:t>
            </a:r>
            <a:r>
              <a:rPr lang="en-GB" sz="1200" dirty="0">
                <a:latin typeface="Times New Roman" panose="02020603050405020304" pitchFamily="18" charset="0"/>
                <a:cs typeface="Times New Roman" panose="02020603050405020304" pitchFamily="18" charset="0"/>
              </a:rPr>
              <a:t>, D. (2005) </a:t>
            </a:r>
            <a:r>
              <a:rPr lang="en-GB" sz="1200" i="1" dirty="0">
                <a:latin typeface="Times New Roman" panose="02020603050405020304" pitchFamily="18" charset="0"/>
                <a:cs typeface="Times New Roman" panose="02020603050405020304" pitchFamily="18" charset="0"/>
              </a:rPr>
              <a:t>INVISIBLE TO THE WORLD?</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Soas.ac.uk</a:t>
            </a:r>
            <a:r>
              <a:rPr lang="en-GB" sz="1200" dirty="0">
                <a:latin typeface="Times New Roman" panose="02020603050405020304" pitchFamily="18" charset="0"/>
                <a:cs typeface="Times New Roman" panose="02020603050405020304" pitchFamily="18" charset="0"/>
              </a:rPr>
              <a:t>. Available at: 	https://www.soas.ac.uk/cccac/events/cotton-sector-in-central-asia-2005/file49842.pdf </a:t>
            </a:r>
          </a:p>
          <a:p>
            <a:pPr algn="just"/>
            <a:r>
              <a:rPr lang="en-GB" sz="1200" dirty="0">
                <a:latin typeface="Times New Roman" panose="02020603050405020304" pitchFamily="18" charset="0"/>
                <a:cs typeface="Times New Roman" panose="02020603050405020304" pitchFamily="18" charset="0"/>
              </a:rPr>
              <a:t>	Muradov, B. and </a:t>
            </a:r>
            <a:r>
              <a:rPr lang="en-GB" sz="1200" dirty="0" err="1">
                <a:latin typeface="Times New Roman" panose="02020603050405020304" pitchFamily="18" charset="0"/>
                <a:cs typeface="Times New Roman" panose="02020603050405020304" pitchFamily="18" charset="0"/>
              </a:rPr>
              <a:t>Ilkhamov</a:t>
            </a:r>
            <a:r>
              <a:rPr lang="en-GB" sz="1200" dirty="0">
                <a:latin typeface="Times New Roman" panose="02020603050405020304" pitchFamily="18" charset="0"/>
                <a:cs typeface="Times New Roman" panose="02020603050405020304" pitchFamily="18" charset="0"/>
              </a:rPr>
              <a:t>, A. (2014) </a:t>
            </a:r>
            <a:r>
              <a:rPr lang="en-GB" sz="1200" i="1" dirty="0">
                <a:latin typeface="Times New Roman" panose="02020603050405020304" pitchFamily="18" charset="0"/>
                <a:cs typeface="Times New Roman" panose="02020603050405020304" pitchFamily="18" charset="0"/>
              </a:rPr>
              <a:t>Uzbekistan’s Cotton Sector: Financial Flows and 	Distribution of Resources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Fergananews.com</a:t>
            </a:r>
            <a:r>
              <a:rPr lang="en-GB" sz="1200" dirty="0">
                <a:latin typeface="Times New Roman" panose="02020603050405020304" pitchFamily="18" charset="0"/>
                <a:cs typeface="Times New Roman" panose="02020603050405020304" pitchFamily="18" charset="0"/>
              </a:rPr>
              <a:t>. Available at: 	</a:t>
            </a:r>
            <a:r>
              <a:rPr lang="en-GB" sz="1200" u="sng" dirty="0">
                <a:latin typeface="Times New Roman" panose="02020603050405020304" pitchFamily="18" charset="0"/>
                <a:cs typeface="Times New Roman" panose="02020603050405020304" pitchFamily="18" charset="0"/>
                <a:hlinkClick r:id="rId9"/>
              </a:rPr>
              <a:t>https://www.fergananews.com/news/photos/2014/10/ilkhamov.pdf</a:t>
            </a:r>
            <a:endParaRPr lang="en-GB"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 </a:t>
            </a:r>
          </a:p>
          <a:p>
            <a:pPr algn="just"/>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6481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623E1D9-AE02-4B58-9CAE-303ED09E4991}"/>
              </a:ext>
            </a:extLst>
          </p:cNvPr>
          <p:cNvSpPr txBox="1"/>
          <p:nvPr/>
        </p:nvSpPr>
        <p:spPr>
          <a:xfrm>
            <a:off x="193964" y="200889"/>
            <a:ext cx="6400800" cy="8402300"/>
          </a:xfrm>
          <a:prstGeom prst="rect">
            <a:avLst/>
          </a:prstGeom>
          <a:noFill/>
        </p:spPr>
        <p:txBody>
          <a:bodyPr wrap="square" rtlCol="0">
            <a:spAutoFit/>
          </a:bodyPr>
          <a:lstStyle/>
          <a:p>
            <a:r>
              <a:rPr lang="en-GB" dirty="0"/>
              <a:t> </a:t>
            </a:r>
          </a:p>
          <a:p>
            <a:pPr algn="just"/>
            <a:r>
              <a:rPr lang="en-US" sz="1200" dirty="0">
                <a:latin typeface="Times New Roman" panose="02020603050405020304" pitchFamily="18" charset="0"/>
                <a:cs typeface="Times New Roman" panose="02020603050405020304" pitchFamily="18" charset="0"/>
              </a:rPr>
              <a:t>Olmstead, A. and Rhode, P. (2018) "Cotton, slavery, and the new history of capitalism", </a:t>
            </a:r>
            <a:r>
              <a:rPr lang="en-US" sz="1200" i="1" dirty="0">
                <a:latin typeface="Times New Roman" panose="02020603050405020304" pitchFamily="18" charset="0"/>
                <a:cs typeface="Times New Roman" panose="02020603050405020304" pitchFamily="18" charset="0"/>
              </a:rPr>
              <a:t>Explorations 	in Economic History</a:t>
            </a:r>
            <a:r>
              <a:rPr lang="en-US" sz="1200" dirty="0">
                <a:latin typeface="Times New Roman" panose="02020603050405020304" pitchFamily="18" charset="0"/>
                <a:cs typeface="Times New Roman" panose="02020603050405020304" pitchFamily="18" charset="0"/>
              </a:rPr>
              <a:t>, 67, pp. 1-17. </a:t>
            </a:r>
            <a:r>
              <a:rPr lang="en-US" sz="1200" dirty="0" err="1">
                <a:latin typeface="Times New Roman" panose="02020603050405020304" pitchFamily="18" charset="0"/>
                <a:cs typeface="Times New Roman" panose="02020603050405020304" pitchFamily="18" charset="0"/>
              </a:rPr>
              <a:t>doi</a:t>
            </a:r>
            <a:r>
              <a:rPr lang="en-US" sz="1200" dirty="0">
                <a:latin typeface="Times New Roman" panose="02020603050405020304" pitchFamily="18" charset="0"/>
                <a:cs typeface="Times New Roman" panose="02020603050405020304" pitchFamily="18" charset="0"/>
              </a:rPr>
              <a:t>: 10.1016/j.eeh.2017.12.002.</a:t>
            </a:r>
            <a:endParaRPr lang="en-GB" sz="1200" dirty="0">
              <a:latin typeface="Times New Roman" panose="02020603050405020304" pitchFamily="18" charset="0"/>
              <a:cs typeface="Times New Roman" panose="02020603050405020304" pitchFamily="18" charset="0"/>
            </a:endParaRPr>
          </a:p>
          <a:p>
            <a:pPr algn="just"/>
            <a:endParaRPr lang="en-GB" sz="1200" dirty="0">
              <a:latin typeface="Times New Roman" panose="02020603050405020304" pitchFamily="18" charset="0"/>
              <a:cs typeface="Times New Roman" panose="02020603050405020304" pitchFamily="18" charset="0"/>
            </a:endParaRPr>
          </a:p>
          <a:p>
            <a:pPr algn="just"/>
            <a:r>
              <a:rPr lang="en-GB" sz="1200" dirty="0" err="1">
                <a:latin typeface="Times New Roman" panose="02020603050405020304" pitchFamily="18" charset="0"/>
                <a:cs typeface="Times New Roman" panose="02020603050405020304" pitchFamily="18" charset="0"/>
              </a:rPr>
              <a:t>Somayajula</a:t>
            </a:r>
            <a:r>
              <a:rPr lang="en-GB" sz="1200" dirty="0">
                <a:latin typeface="Times New Roman" panose="02020603050405020304" pitchFamily="18" charset="0"/>
                <a:cs typeface="Times New Roman" panose="02020603050405020304" pitchFamily="18" charset="0"/>
              </a:rPr>
              <a:t>, N. (2019) </a:t>
            </a:r>
            <a:r>
              <a:rPr lang="en-GB" sz="1200" i="1" dirty="0">
                <a:latin typeface="Times New Roman" panose="02020603050405020304" pitchFamily="18" charset="0"/>
                <a:cs typeface="Times New Roman" panose="02020603050405020304" pitchFamily="18" charset="0"/>
              </a:rPr>
              <a:t>Forced </a:t>
            </a:r>
            <a:r>
              <a:rPr lang="en-GB" sz="1200" i="1" dirty="0" err="1">
                <a:latin typeface="Times New Roman" panose="02020603050405020304" pitchFamily="18" charset="0"/>
                <a:cs typeface="Times New Roman" panose="02020603050405020304" pitchFamily="18" charset="0"/>
              </a:rPr>
              <a:t>Labor</a:t>
            </a:r>
            <a:r>
              <a:rPr lang="en-GB" sz="1200" i="1" dirty="0">
                <a:latin typeface="Times New Roman" panose="02020603050405020304" pitchFamily="18" charset="0"/>
                <a:cs typeface="Times New Roman" panose="02020603050405020304" pitchFamily="18" charset="0"/>
              </a:rPr>
              <a:t> Lives on in Uzbekistan’s Cotton Fields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Human Rights Watch</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2"/>
              </a:rPr>
              <a:t>https://www.hrw.org/news/2019/04/16/forced-labor-lives-uzbekistans-cotton-</a:t>
            </a:r>
            <a:r>
              <a:rPr lang="en-GB" sz="1200" dirty="0">
                <a:latin typeface="Times New Roman" panose="02020603050405020304" pitchFamily="18" charset="0"/>
                <a:cs typeface="Times New Roman" panose="02020603050405020304" pitchFamily="18" charset="0"/>
              </a:rPr>
              <a:t>	fields (Accessed: 30 April 2020). </a:t>
            </a:r>
            <a:r>
              <a:rPr lang="en-GB" sz="1200" dirty="0" err="1">
                <a:latin typeface="Times New Roman" panose="02020603050405020304" pitchFamily="18" charset="0"/>
                <a:cs typeface="Times New Roman" panose="02020603050405020304" pitchFamily="18" charset="0"/>
              </a:rPr>
              <a:t>Somayajula</a:t>
            </a:r>
            <a:r>
              <a:rPr lang="en-GB" sz="1200" dirty="0">
                <a:latin typeface="Times New Roman" panose="02020603050405020304" pitchFamily="18" charset="0"/>
                <a:cs typeface="Times New Roman" panose="02020603050405020304" pitchFamily="18" charset="0"/>
              </a:rPr>
              <a:t>, N. (2019) </a:t>
            </a:r>
            <a:r>
              <a:rPr lang="en-GB" sz="1200" i="1" dirty="0">
                <a:latin typeface="Times New Roman" panose="02020603050405020304" pitchFamily="18" charset="0"/>
                <a:cs typeface="Times New Roman" panose="02020603050405020304" pitchFamily="18" charset="0"/>
              </a:rPr>
              <a:t>Forced </a:t>
            </a:r>
            <a:r>
              <a:rPr lang="en-GB" sz="1200" i="1" dirty="0" err="1">
                <a:latin typeface="Times New Roman" panose="02020603050405020304" pitchFamily="18" charset="0"/>
                <a:cs typeface="Times New Roman" panose="02020603050405020304" pitchFamily="18" charset="0"/>
              </a:rPr>
              <a:t>Labor</a:t>
            </a:r>
            <a:r>
              <a:rPr lang="en-GB" sz="1200" i="1" dirty="0">
                <a:latin typeface="Times New Roman" panose="02020603050405020304" pitchFamily="18" charset="0"/>
                <a:cs typeface="Times New Roman" panose="02020603050405020304" pitchFamily="18" charset="0"/>
              </a:rPr>
              <a:t> Lives on in 	Uzbekistan’s Cotton Fields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Human Rights Watch</a:t>
            </a:r>
            <a:r>
              <a:rPr lang="en-GB" sz="1200" dirty="0">
                <a:latin typeface="Times New Roman" panose="02020603050405020304" pitchFamily="18" charset="0"/>
                <a:cs typeface="Times New Roman" panose="02020603050405020304" pitchFamily="18" charset="0"/>
              </a:rPr>
              <a:t>. Available at: 	https://www.hrw.org/news/2019/04/16/forced-labor-lives-uzbekistans-cotton-fields 	(Accessed: 30 April 2020).</a:t>
            </a:r>
          </a:p>
          <a:p>
            <a:pPr algn="just"/>
            <a:r>
              <a:rPr lang="en-GB" sz="1200" dirty="0">
                <a:latin typeface="Times New Roman" panose="02020603050405020304" pitchFamily="18" charset="0"/>
                <a:cs typeface="Times New Roman" panose="02020603050405020304" pitchFamily="18" charset="0"/>
              </a:rPr>
              <a:t> </a:t>
            </a:r>
          </a:p>
          <a:p>
            <a:pPr algn="just"/>
            <a:r>
              <a:rPr lang="en-GB" sz="1200" dirty="0" err="1">
                <a:latin typeface="Times New Roman" panose="02020603050405020304" pitchFamily="18" charset="0"/>
                <a:cs typeface="Times New Roman" panose="02020603050405020304" pitchFamily="18" charset="0"/>
              </a:rPr>
              <a:t>Strickman</a:t>
            </a:r>
            <a:r>
              <a:rPr lang="en-GB" sz="1200" dirty="0">
                <a:latin typeface="Times New Roman" panose="02020603050405020304" pitchFamily="18" charset="0"/>
                <a:cs typeface="Times New Roman" panose="02020603050405020304" pitchFamily="18" charset="0"/>
              </a:rPr>
              <a:t>, R. and </a:t>
            </a:r>
            <a:r>
              <a:rPr lang="en-GB" sz="1200" dirty="0" err="1">
                <a:latin typeface="Times New Roman" panose="02020603050405020304" pitchFamily="18" charset="0"/>
                <a:cs typeface="Times New Roman" panose="02020603050405020304" pitchFamily="18" charset="0"/>
              </a:rPr>
              <a:t>Porkka</a:t>
            </a:r>
            <a:r>
              <a:rPr lang="en-GB" sz="1200" dirty="0">
                <a:latin typeface="Times New Roman" panose="02020603050405020304" pitchFamily="18" charset="0"/>
                <a:cs typeface="Times New Roman" panose="02020603050405020304" pitchFamily="18" charset="0"/>
              </a:rPr>
              <a:t>, M. (2008) </a:t>
            </a:r>
            <a:r>
              <a:rPr lang="en-GB" sz="1200" i="1" dirty="0">
                <a:latin typeface="Times New Roman" panose="02020603050405020304" pitchFamily="18" charset="0"/>
                <a:cs typeface="Times New Roman" panose="02020603050405020304" pitchFamily="18" charset="0"/>
              </a:rPr>
              <a:t>WATER AND SOCIAL CHANGES IN CENTRAL ASIA: 	PROBLEMS RELATED TO COTTON PRODUCTION IN 	UZBEKISTAN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Citeseerx.ist.psu.edu</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3"/>
              </a:rPr>
              <a:t>http://citeseerx.ist.psu.edu/viewdoc/download?doi=10.1.1.722.8647&amp;rep=rep1&amp;type=pdf#pa</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ge</a:t>
            </a:r>
            <a:r>
              <a:rPr lang="en-GB" sz="1200" dirty="0">
                <a:latin typeface="Times New Roman" panose="02020603050405020304" pitchFamily="18" charset="0"/>
                <a:cs typeface="Times New Roman" panose="02020603050405020304" pitchFamily="18" charset="0"/>
              </a:rPr>
              <a:t>=113 (Accessed: 30 April 2020).</a:t>
            </a:r>
          </a:p>
          <a:p>
            <a:pPr algn="just"/>
            <a:r>
              <a:rPr lang="en-GB" sz="1200" dirty="0">
                <a:latin typeface="Times New Roman" panose="02020603050405020304" pitchFamily="18" charset="0"/>
                <a:cs typeface="Times New Roman" panose="02020603050405020304" pitchFamily="18" charset="0"/>
              </a:rPr>
              <a:t> </a:t>
            </a:r>
          </a:p>
          <a:p>
            <a:pPr algn="just"/>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Tisdall</a:t>
            </a:r>
            <a:r>
              <a:rPr lang="en-GB" sz="1200" dirty="0">
                <a:latin typeface="Times New Roman" panose="02020603050405020304" pitchFamily="18" charset="0"/>
                <a:cs typeface="Times New Roman" panose="02020603050405020304" pitchFamily="18" charset="0"/>
              </a:rPr>
              <a:t>, S. (2011) </a:t>
            </a:r>
            <a:r>
              <a:rPr lang="en-GB" sz="1200" i="1" dirty="0">
                <a:latin typeface="Times New Roman" panose="02020603050405020304" pitchFamily="18" charset="0"/>
                <a:cs typeface="Times New Roman" panose="02020603050405020304" pitchFamily="18" charset="0"/>
              </a:rPr>
              <a:t>Why does the EU give credibility to such dictators as Islam </a:t>
            </a:r>
            <a:r>
              <a:rPr lang="en-GB" sz="1200" i="1" dirty="0" err="1">
                <a:latin typeface="Times New Roman" panose="02020603050405020304" pitchFamily="18" charset="0"/>
                <a:cs typeface="Times New Roman" panose="02020603050405020304" pitchFamily="18" charset="0"/>
              </a:rPr>
              <a:t>Karimov</a:t>
            </a:r>
            <a:r>
              <a:rPr lang="en-GB" sz="1200" i="1" dirty="0">
                <a:latin typeface="Times New Roman" panose="02020603050405020304" pitchFamily="18" charset="0"/>
                <a:cs typeface="Times New Roman" panose="02020603050405020304" pitchFamily="18" charset="0"/>
              </a:rPr>
              <a:t>? | Simon 	</a:t>
            </a:r>
            <a:r>
              <a:rPr lang="en-GB" sz="1200" i="1" dirty="0" err="1">
                <a:latin typeface="Times New Roman" panose="02020603050405020304" pitchFamily="18" charset="0"/>
                <a:cs typeface="Times New Roman" panose="02020603050405020304" pitchFamily="18" charset="0"/>
              </a:rPr>
              <a:t>Tisdall</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the Guardian</a:t>
            </a:r>
            <a:r>
              <a:rPr lang="en-GB" sz="1200" dirty="0">
                <a:latin typeface="Times New Roman" panose="02020603050405020304" pitchFamily="18" charset="0"/>
                <a:cs typeface="Times New Roman" panose="02020603050405020304" pitchFamily="18" charset="0"/>
              </a:rPr>
              <a:t>. Available at: 	https://www.theguardian.com/commentisfree/2011/jan/26/eu-dictators-islam-karimov 	(Accessed: 29 April 2020).</a:t>
            </a:r>
          </a:p>
          <a:p>
            <a:pPr algn="just"/>
            <a:r>
              <a:rPr lang="en-GB" sz="1200" dirty="0">
                <a:latin typeface="Times New Roman" panose="02020603050405020304" pitchFamily="18" charset="0"/>
                <a:cs typeface="Times New Roman" panose="02020603050405020304" pitchFamily="18" charset="0"/>
              </a:rPr>
              <a:t> </a:t>
            </a:r>
          </a:p>
          <a:p>
            <a:pPr algn="just"/>
            <a:r>
              <a:rPr lang="en-GB" sz="1200" dirty="0">
                <a:latin typeface="Times New Roman" panose="02020603050405020304" pitchFamily="18" charset="0"/>
                <a:cs typeface="Times New Roman" panose="02020603050405020304" pitchFamily="18" charset="0"/>
              </a:rPr>
              <a:t>Townsend, T. (2008) </a:t>
            </a:r>
            <a:r>
              <a:rPr lang="en-GB" sz="1200" i="1" dirty="0">
                <a:latin typeface="Times New Roman" panose="02020603050405020304" pitchFamily="18" charset="0"/>
                <a:cs typeface="Times New Roman" panose="02020603050405020304" pitchFamily="18" charset="0"/>
              </a:rPr>
              <a:t>Literature Review and Research Evaluation relating to Social Impacts of Global 	Cotton Production for ICAC Expert Panel on Social, Environmental and Economic 	Performance of Cotton (SEEP)</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Ergonassociates.net</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4"/>
              </a:rPr>
              <a:t>https://ergonassociates.net/wpcontent/uploads/2011/06/literature_review_july_2008.pdf?x747</a:t>
            </a:r>
            <a:r>
              <a:rPr lang="en-GB" sz="1200" dirty="0">
                <a:latin typeface="Times New Roman" panose="02020603050405020304" pitchFamily="18" charset="0"/>
                <a:cs typeface="Times New Roman" panose="02020603050405020304" pitchFamily="18" charset="0"/>
              </a:rPr>
              <a:t>	39 </a:t>
            </a:r>
          </a:p>
          <a:p>
            <a:pPr algn="just"/>
            <a:endParaRPr lang="en-GB"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	Turner, J. (2019) </a:t>
            </a:r>
            <a:r>
              <a:rPr lang="en-GB" sz="1200" i="1" dirty="0">
                <a:latin typeface="Times New Roman" panose="02020603050405020304" pitchFamily="18" charset="0"/>
                <a:cs typeface="Times New Roman" panose="02020603050405020304" pitchFamily="18" charset="0"/>
              </a:rPr>
              <a:t>The Ethics of Cotton Production | Ethical Consumer</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Ethical Consumer</a:t>
            </a:r>
            <a:r>
              <a:rPr lang="en-GB" sz="1200" dirty="0">
                <a:latin typeface="Times New Roman" panose="02020603050405020304" pitchFamily="18" charset="0"/>
                <a:cs typeface="Times New Roman" panose="02020603050405020304" pitchFamily="18" charset="0"/>
              </a:rPr>
              <a:t>. 	Available at: https://www.ethicalconsumer.org/fashion-clothing/ethics-cotton-production 	(Accessed: 29 April 2020).</a:t>
            </a:r>
          </a:p>
          <a:p>
            <a:pPr algn="just"/>
            <a:r>
              <a:rPr lang="en-GB" sz="1200" dirty="0">
                <a:latin typeface="Times New Roman" panose="02020603050405020304" pitchFamily="18" charset="0"/>
                <a:cs typeface="Times New Roman" panose="02020603050405020304" pitchFamily="18" charset="0"/>
              </a:rPr>
              <a:t> </a:t>
            </a:r>
          </a:p>
          <a:p>
            <a:pPr algn="just"/>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Voiland</a:t>
            </a:r>
            <a:r>
              <a:rPr lang="en-GB" sz="1200" dirty="0">
                <a:latin typeface="Times New Roman" panose="02020603050405020304" pitchFamily="18" charset="0"/>
                <a:cs typeface="Times New Roman" panose="02020603050405020304" pitchFamily="18" charset="0"/>
              </a:rPr>
              <a:t>, A. (2020) </a:t>
            </a:r>
            <a:r>
              <a:rPr lang="en-GB" sz="1200" i="1" dirty="0">
                <a:latin typeface="Times New Roman" panose="02020603050405020304" pitchFamily="18" charset="0"/>
                <a:cs typeface="Times New Roman" panose="02020603050405020304" pitchFamily="18" charset="0"/>
              </a:rPr>
              <a:t>A Dusty Day Over the Aral Sea</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Earthobservatory.nasa.gov</a:t>
            </a:r>
            <a:r>
              <a:rPr lang="en-GB" sz="1200" dirty="0">
                <a:latin typeface="Times New Roman" panose="02020603050405020304" pitchFamily="18" charset="0"/>
                <a:cs typeface="Times New Roman" panose="02020603050405020304" pitchFamily="18" charset="0"/>
              </a:rPr>
              <a:t>. Available at: 	https://earthobservatory.nasa.gov/images/146487/a-dusty-day-over-the-aral-sea (Accessed: 29 	April 2020).</a:t>
            </a:r>
          </a:p>
          <a:p>
            <a:pPr algn="just"/>
            <a:r>
              <a:rPr lang="en-GB" sz="1200" dirty="0">
                <a:latin typeface="Times New Roman" panose="02020603050405020304" pitchFamily="18" charset="0"/>
                <a:cs typeface="Times New Roman" panose="02020603050405020304" pitchFamily="18" charset="0"/>
              </a:rPr>
              <a:t> </a:t>
            </a:r>
          </a:p>
          <a:p>
            <a:pPr algn="just"/>
            <a:r>
              <a:rPr lang="en-GB" sz="1200" dirty="0">
                <a:latin typeface="Times New Roman" panose="02020603050405020304" pitchFamily="18" charset="0"/>
                <a:cs typeface="Times New Roman" panose="02020603050405020304" pitchFamily="18" charset="0"/>
              </a:rPr>
              <a:t>International Labour Organization (2016) </a:t>
            </a:r>
            <a:r>
              <a:rPr lang="en-GB" sz="1200" i="1" dirty="0">
                <a:latin typeface="Times New Roman" panose="02020603050405020304" pitchFamily="18" charset="0"/>
                <a:cs typeface="Times New Roman" panose="02020603050405020304" pitchFamily="18" charset="0"/>
              </a:rPr>
              <a:t>CHILD LABOUR IN COTTON</a:t>
            </a:r>
            <a:r>
              <a:rPr lang="en-GB" sz="1200" dirty="0">
                <a:latin typeface="Times New Roman" panose="02020603050405020304" pitchFamily="18" charset="0"/>
                <a:cs typeface="Times New Roman" panose="02020603050405020304" pitchFamily="18" charset="0"/>
              </a:rPr>
              <a:t> Available at; 	</a:t>
            </a:r>
            <a:r>
              <a:rPr lang="en-GB" sz="1200" u="sng" dirty="0">
                <a:latin typeface="Times New Roman" panose="02020603050405020304" pitchFamily="18" charset="0"/>
                <a:cs typeface="Times New Roman" panose="02020603050405020304" pitchFamily="18" charset="0"/>
                <a:hlinkClick r:id="rId5"/>
              </a:rPr>
              <a:t>file:///C:/Users/Student/Downloads/CL_in_Cotton_A_Briefing_web.pdf</a:t>
            </a:r>
            <a:endParaRPr lang="en-GB"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 </a:t>
            </a:r>
          </a:p>
          <a:p>
            <a:pPr algn="just"/>
            <a:r>
              <a:rPr lang="en-GB" sz="1200" dirty="0">
                <a:latin typeface="Times New Roman" panose="02020603050405020304" pitchFamily="18" charset="0"/>
                <a:cs typeface="Times New Roman" panose="02020603050405020304" pitchFamily="18" charset="0"/>
              </a:rPr>
              <a:t>UNICEF (2017) </a:t>
            </a:r>
            <a:r>
              <a:rPr lang="en-GB" sz="1200" i="1" dirty="0">
                <a:latin typeface="Times New Roman" panose="02020603050405020304" pitchFamily="18" charset="0"/>
                <a:cs typeface="Times New Roman" panose="02020603050405020304" pitchFamily="18" charset="0"/>
              </a:rPr>
              <a:t>UNICEF Annual Report 2017 Uzbekistan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Unicef.org</a:t>
            </a:r>
            <a:r>
              <a:rPr lang="en-GB" sz="1200" dirty="0">
                <a:latin typeface="Times New Roman" panose="02020603050405020304" pitchFamily="18" charset="0"/>
                <a:cs typeface="Times New Roman" panose="02020603050405020304" pitchFamily="18" charset="0"/>
              </a:rPr>
              <a:t>. Available at: 	https://www.unicef.org/about/annualreport/files/Uzbekistan_2017_COAR.pdf (Accessed: 1 	May 2020).</a:t>
            </a:r>
          </a:p>
          <a:p>
            <a:pPr algn="just"/>
            <a:endParaRPr lang="en-GB" sz="1200" dirty="0">
              <a:latin typeface="Times New Roman" panose="02020603050405020304" pitchFamily="18" charset="0"/>
              <a:cs typeface="Times New Roman" panose="02020603050405020304" pitchFamily="18" charset="0"/>
            </a:endParaRPr>
          </a:p>
          <a:p>
            <a:pPr algn="just"/>
            <a:endParaRPr lang="en-GB" dirty="0"/>
          </a:p>
        </p:txBody>
      </p:sp>
    </p:spTree>
    <p:extLst>
      <p:ext uri="{BB962C8B-B14F-4D97-AF65-F5344CB8AC3E}">
        <p14:creationId xmlns:p14="http://schemas.microsoft.com/office/powerpoint/2010/main" val="2032541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2BA80-C512-485A-A262-93F0C26D0D17}"/>
              </a:ext>
            </a:extLst>
          </p:cNvPr>
          <p:cNvSpPr>
            <a:spLocks noGrp="1"/>
          </p:cNvSpPr>
          <p:nvPr>
            <p:ph type="title"/>
          </p:nvPr>
        </p:nvSpPr>
        <p:spPr>
          <a:xfrm>
            <a:off x="284885" y="2016863"/>
            <a:ext cx="6059686" cy="497738"/>
          </a:xfrm>
        </p:spPr>
        <p:txBody>
          <a:bodyPr>
            <a:normAutofit fontScale="90000"/>
          </a:bodyPr>
          <a:lstStyle/>
          <a:p>
            <a:r>
              <a:rPr lang="en-GB" dirty="0"/>
              <a:t> </a:t>
            </a:r>
            <a:br>
              <a:rPr lang="en-GB" dirty="0"/>
            </a:br>
            <a:r>
              <a:rPr lang="en-GB" sz="1300" u="sng" dirty="0">
                <a:solidFill>
                  <a:schemeClr val="tx1"/>
                </a:solidFill>
                <a:latin typeface="Times New Roman" panose="02020603050405020304" pitchFamily="18" charset="0"/>
                <a:cs typeface="Times New Roman" panose="02020603050405020304" pitchFamily="18" charset="0"/>
              </a:rPr>
              <a:t>Picture reference </a:t>
            </a:r>
            <a:br>
              <a:rPr lang="en-GB" sz="1300" dirty="0">
                <a:solidFill>
                  <a:schemeClr val="tx1"/>
                </a:solidFill>
                <a:latin typeface="Times New Roman" panose="02020603050405020304" pitchFamily="18" charset="0"/>
                <a:cs typeface="Times New Roman" panose="02020603050405020304" pitchFamily="18" charset="0"/>
              </a:rPr>
            </a:br>
            <a:r>
              <a:rPr lang="en-GB" sz="1300" dirty="0">
                <a:solidFill>
                  <a:schemeClr val="tx1"/>
                </a:solidFill>
                <a:latin typeface="Times New Roman" panose="02020603050405020304" pitchFamily="18" charset="0"/>
                <a:cs typeface="Times New Roman" panose="02020603050405020304" pitchFamily="18" charset="0"/>
              </a:rPr>
              <a:t> </a:t>
            </a:r>
            <a:br>
              <a:rPr lang="en-GB" sz="1300" dirty="0">
                <a:solidFill>
                  <a:schemeClr val="tx1"/>
                </a:solidFill>
                <a:latin typeface="Times New Roman" panose="02020603050405020304" pitchFamily="18" charset="0"/>
                <a:cs typeface="Times New Roman" panose="02020603050405020304" pitchFamily="18" charset="0"/>
              </a:rPr>
            </a:br>
            <a:endParaRPr lang="en-GB" sz="1300"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33C64AA-55F2-46F3-B44A-0F8DF53BA547}"/>
              </a:ext>
            </a:extLst>
          </p:cNvPr>
          <p:cNvSpPr txBox="1"/>
          <p:nvPr/>
        </p:nvSpPr>
        <p:spPr>
          <a:xfrm>
            <a:off x="284885" y="2369127"/>
            <a:ext cx="6144491" cy="2400657"/>
          </a:xfrm>
          <a:prstGeom prst="rect">
            <a:avLst/>
          </a:prstGeom>
          <a:noFill/>
        </p:spPr>
        <p:txBody>
          <a:bodyPr wrap="square" rtlCol="0">
            <a:spAutoFit/>
          </a:bodyPr>
          <a:lstStyle/>
          <a:p>
            <a:r>
              <a:rPr lang="en-GB" dirty="0"/>
              <a:t> </a:t>
            </a:r>
            <a:endParaRPr lang="en-GB"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Image 1;Drew, D. and </a:t>
            </a:r>
            <a:r>
              <a:rPr lang="en-GB" sz="1200" dirty="0" err="1">
                <a:latin typeface="Times New Roman" panose="02020603050405020304" pitchFamily="18" charset="0"/>
                <a:cs typeface="Times New Roman" panose="02020603050405020304" pitchFamily="18" charset="0"/>
              </a:rPr>
              <a:t>Yehounme</a:t>
            </a:r>
            <a:r>
              <a:rPr lang="en-GB" sz="1200" dirty="0">
                <a:latin typeface="Times New Roman" panose="02020603050405020304" pitchFamily="18" charset="0"/>
                <a:cs typeface="Times New Roman" panose="02020603050405020304" pitchFamily="18" charset="0"/>
              </a:rPr>
              <a:t>, G. (2017) </a:t>
            </a:r>
            <a:r>
              <a:rPr lang="en-GB" sz="1200" i="1" dirty="0">
                <a:latin typeface="Times New Roman" panose="02020603050405020304" pitchFamily="18" charset="0"/>
                <a:cs typeface="Times New Roman" panose="02020603050405020304" pitchFamily="18" charset="0"/>
              </a:rPr>
              <a:t>The Apparel Industry’s Environmental Impact in Six 	Graphics - Planet Aid, Inc.</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Planetaid.org</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2"/>
              </a:rPr>
              <a:t>https://www.planetaid.org/blog/the-apparel-industrys-environmental-impact-in-six-</a:t>
            </a:r>
            <a:r>
              <a:rPr lang="en-GB" sz="1200" dirty="0">
                <a:latin typeface="Times New Roman" panose="02020603050405020304" pitchFamily="18" charset="0"/>
                <a:cs typeface="Times New Roman" panose="02020603050405020304" pitchFamily="18" charset="0"/>
              </a:rPr>
              <a:t>	graphics (Accessed: 29 April 2020).</a:t>
            </a:r>
          </a:p>
          <a:p>
            <a:r>
              <a:rPr lang="en-GB" sz="1200" dirty="0">
                <a:latin typeface="Times New Roman" panose="02020603050405020304" pitchFamily="18" charset="0"/>
                <a:cs typeface="Times New Roman" panose="02020603050405020304" pitchFamily="18" charset="0"/>
              </a:rPr>
              <a:t> </a:t>
            </a:r>
          </a:p>
          <a:p>
            <a:pPr algn="just"/>
            <a:r>
              <a:rPr lang="en-GB" sz="1200" dirty="0">
                <a:latin typeface="Times New Roman" panose="02020603050405020304" pitchFamily="18" charset="0"/>
                <a:cs typeface="Times New Roman" panose="02020603050405020304" pitchFamily="18" charset="0"/>
              </a:rPr>
              <a:t>Image 2 Dauphin, L. (no date) </a:t>
            </a:r>
            <a:r>
              <a:rPr lang="en-GB" sz="1200" i="1" dirty="0">
                <a:latin typeface="Times New Roman" panose="02020603050405020304" pitchFamily="18" charset="0"/>
                <a:cs typeface="Times New Roman" panose="02020603050405020304" pitchFamily="18" charset="0"/>
              </a:rPr>
              <a:t>A Dusty Day Over the Aral Sea</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Earthobservatory.nasa.gov</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3"/>
              </a:rPr>
              <a:t>https://earthobservatory.nasa.gov/images/146487/a-dusty-day-over-the-aral-</a:t>
            </a:r>
            <a:r>
              <a:rPr lang="en-GB" sz="1200" dirty="0">
                <a:latin typeface="Times New Roman" panose="02020603050405020304" pitchFamily="18" charset="0"/>
                <a:cs typeface="Times New Roman" panose="02020603050405020304" pitchFamily="18" charset="0"/>
              </a:rPr>
              <a:t>	sea (Accessed: 29 April 2020).</a:t>
            </a:r>
          </a:p>
          <a:p>
            <a:r>
              <a:rPr lang="en-GB" dirty="0"/>
              <a:t> </a:t>
            </a:r>
          </a:p>
          <a:p>
            <a:endParaRPr lang="en-GB" dirty="0"/>
          </a:p>
        </p:txBody>
      </p:sp>
      <p:sp>
        <p:nvSpPr>
          <p:cNvPr id="7" name="TextBox 6">
            <a:extLst>
              <a:ext uri="{FF2B5EF4-FFF2-40B4-BE49-F238E27FC236}">
                <a16:creationId xmlns:a16="http://schemas.microsoft.com/office/drawing/2014/main" id="{7E6B626D-E301-442A-B16D-591AA9D08A6D}"/>
              </a:ext>
            </a:extLst>
          </p:cNvPr>
          <p:cNvSpPr txBox="1"/>
          <p:nvPr/>
        </p:nvSpPr>
        <p:spPr>
          <a:xfrm>
            <a:off x="159327" y="145473"/>
            <a:ext cx="6527169" cy="1754326"/>
          </a:xfrm>
          <a:prstGeom prst="rect">
            <a:avLst/>
          </a:prstGeom>
          <a:noFill/>
        </p:spPr>
        <p:txBody>
          <a:bodyPr wrap="square" rtlCol="0">
            <a:spAutoFit/>
          </a:bodyPr>
          <a:lstStyle/>
          <a:p>
            <a:pPr algn="just"/>
            <a:r>
              <a:rPr lang="en-GB" sz="1200" dirty="0">
                <a:latin typeface="Times New Roman" panose="02020603050405020304" pitchFamily="18" charset="0"/>
                <a:cs typeface="Times New Roman" panose="02020603050405020304" pitchFamily="18" charset="0"/>
              </a:rPr>
              <a:t>United Nations (no date) </a:t>
            </a:r>
            <a:r>
              <a:rPr lang="en-GB" sz="1200" i="1" dirty="0">
                <a:latin typeface="Times New Roman" panose="02020603050405020304" pitchFamily="18" charset="0"/>
                <a:cs typeface="Times New Roman" panose="02020603050405020304" pitchFamily="18" charset="0"/>
              </a:rPr>
              <a:t>THE 2030 AGENDA FOR SUSTAINABLE 	DEVELOPMENT</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Sustainabledevelopment.un.org</a:t>
            </a:r>
            <a:r>
              <a:rPr lang="en-GB" sz="1200" dirty="0">
                <a:latin typeface="Times New Roman" panose="02020603050405020304" pitchFamily="18" charset="0"/>
                <a:cs typeface="Times New Roman" panose="02020603050405020304" pitchFamily="18" charset="0"/>
              </a:rPr>
              <a:t>.   A/RES/70/1</a:t>
            </a:r>
            <a:r>
              <a:rPr lang="en-GB" sz="1200" u="sng"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4"/>
              </a:rPr>
              <a:t>https://sustainabledevelopment.un.org/content/documents/21252030%20Agenda%20for%20S</a:t>
            </a:r>
            <a:r>
              <a:rPr lang="en-GB" sz="1200" dirty="0">
                <a:latin typeface="Times New Roman" panose="02020603050405020304" pitchFamily="18" charset="0"/>
                <a:cs typeface="Times New Roman" panose="02020603050405020304" pitchFamily="18" charset="0"/>
              </a:rPr>
              <a:t>	ustainable%20Development%20web.pdf (Accessed: 1 May 2020).</a:t>
            </a:r>
          </a:p>
          <a:p>
            <a:pPr algn="just"/>
            <a:r>
              <a:rPr lang="en-GB" sz="1200" dirty="0">
                <a:latin typeface="Times New Roman" panose="02020603050405020304" pitchFamily="18" charset="0"/>
                <a:cs typeface="Times New Roman" panose="02020603050405020304" pitchFamily="18" charset="0"/>
              </a:rPr>
              <a:t>	United Nations (2015) </a:t>
            </a:r>
            <a:r>
              <a:rPr lang="en-GB" sz="1200" i="1" dirty="0">
                <a:latin typeface="Times New Roman" panose="02020603050405020304" pitchFamily="18" charset="0"/>
                <a:cs typeface="Times New Roman" panose="02020603050405020304" pitchFamily="18" charset="0"/>
              </a:rPr>
              <a:t>Uzbekistan and the UN | Uzbekistan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Un.int</a:t>
            </a:r>
            <a:r>
              <a:rPr lang="en-GB" sz="1200" dirty="0">
                <a:latin typeface="Times New Roman" panose="02020603050405020304" pitchFamily="18" charset="0"/>
                <a:cs typeface="Times New Roman" panose="02020603050405020304" pitchFamily="18" charset="0"/>
              </a:rPr>
              <a:t>. Available at: 	https://www.un.int/uzbekistan/uzbekistan/uzbekistan-and-un (Accessed: 11 May 2020).</a:t>
            </a:r>
          </a:p>
          <a:p>
            <a:pPr algn="just"/>
            <a:r>
              <a:rPr lang="en-GB" sz="1200" dirty="0">
                <a:latin typeface="Times New Roman" panose="02020603050405020304" pitchFamily="18" charset="0"/>
                <a:cs typeface="Times New Roman" panose="02020603050405020304" pitchFamily="18" charset="0"/>
              </a:rPr>
              <a:t> </a:t>
            </a:r>
          </a:p>
          <a:p>
            <a:r>
              <a:rPr lang="en-US" sz="1200" dirty="0">
                <a:latin typeface="Times New Roman" panose="02020603050405020304" pitchFamily="18" charset="0"/>
                <a:cs typeface="Times New Roman" panose="02020603050405020304" pitchFamily="18" charset="0"/>
              </a:rPr>
              <a:t>United Nations (2015) </a:t>
            </a:r>
            <a:r>
              <a:rPr lang="en-US" sz="1200" i="1" dirty="0">
                <a:latin typeface="Times New Roman" panose="02020603050405020304" pitchFamily="18" charset="0"/>
                <a:cs typeface="Times New Roman" panose="02020603050405020304" pitchFamily="18" charset="0"/>
              </a:rPr>
              <a:t>Uzbekistan and the UN | Uzbekistan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Un.int</a:t>
            </a:r>
            <a:r>
              <a:rPr lang="en-US" sz="1200" dirty="0">
                <a:latin typeface="Times New Roman" panose="02020603050405020304" pitchFamily="18" charset="0"/>
                <a:cs typeface="Times New Roman" panose="02020603050405020304" pitchFamily="18" charset="0"/>
              </a:rPr>
              <a:t>. Available at: 	https://www.un.int/uzbekistan/uzbekistan/uzbekistan-and-un (Accessed: 11 May 2020).</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5861007"/>
      </p:ext>
    </p:extLst>
  </p:cSld>
  <p:clrMapOvr>
    <a:masterClrMapping/>
  </p:clrMapOvr>
</p:sld>
</file>

<file path=ppt/theme/theme1.xml><?xml version="1.0" encoding="utf-8"?>
<a:theme xmlns:a="http://schemas.openxmlformats.org/drawingml/2006/main" name="Metropolit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8" ma:contentTypeDescription="Create a new document." ma:contentTypeScope="" ma:versionID="a469013a3bba39ce5f2ad20a899a3e6c">
  <xsd:schema xmlns:xsd="http://www.w3.org/2001/XMLSchema" xmlns:xs="http://www.w3.org/2001/XMLSchema" xmlns:p="http://schemas.microsoft.com/office/2006/metadata/properties" xmlns:ns3="28bc52eb-7ba0-4738-a312-c7a8d9f935af" targetNamespace="http://schemas.microsoft.com/office/2006/metadata/properties" ma:root="true" ma:fieldsID="c92f669e5de0f623dd7b7cf156c0b733" ns3:_="">
    <xsd:import namespace="28bc52eb-7ba0-4738-a312-c7a8d9f935a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4C131DD-65ED-4C1E-94F3-5A10FBCF466D}">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28bc52eb-7ba0-4738-a312-c7a8d9f935af"/>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1282FD39-2B4D-49D9-BC46-C9B134D348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3ADFFE8-98A1-4B54-BC3D-4B2EC0D8FC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1220</TotalTime>
  <Words>1893</Words>
  <Application>Microsoft Office PowerPoint</Application>
  <PresentationFormat>On-screen Show (4:3)</PresentationFormat>
  <Paragraphs>101</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Metropolitan</vt:lpstr>
      <vt:lpstr>PowerPoint Presentation</vt:lpstr>
      <vt:lpstr>PowerPoint Presentation</vt:lpstr>
      <vt:lpstr>PowerPoint Presentation</vt:lpstr>
      <vt:lpstr>  Picture 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Student</dc:creator>
  <cp:lastModifiedBy>Rebecca Rhydderch-edwards (1810557)</cp:lastModifiedBy>
  <cp:revision>5</cp:revision>
  <dcterms:created xsi:type="dcterms:W3CDTF">2020-04-26T06:53:12Z</dcterms:created>
  <dcterms:modified xsi:type="dcterms:W3CDTF">2020-05-14T10:21:16Z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0x0101002BE97E92EE9F184B86E07AF056B201E3</vt:lpwstr>
  </property>
</Properties>
</file>