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311" r:id="rId2"/>
    <p:sldId id="310" r:id="rId3"/>
    <p:sldId id="313" r:id="rId4"/>
    <p:sldId id="314"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90980" autoAdjust="0"/>
  </p:normalViewPr>
  <p:slideViewPr>
    <p:cSldViewPr snapToGrid="0">
      <p:cViewPr>
        <p:scale>
          <a:sx n="66" d="100"/>
          <a:sy n="66" d="100"/>
        </p:scale>
        <p:origin x="80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8580FD-E6D6-4988-B5B3-3134DEC8D006}"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23ADA-26B7-4F56-9365-B8D123A3C28A}" type="slidenum">
              <a:rPr lang="en-GB" smtClean="0"/>
              <a:t>‹#›</a:t>
            </a:fld>
            <a:endParaRPr lang="en-GB"/>
          </a:p>
        </p:txBody>
      </p:sp>
    </p:spTree>
    <p:extLst>
      <p:ext uri="{BB962C8B-B14F-4D97-AF65-F5344CB8AC3E}">
        <p14:creationId xmlns:p14="http://schemas.microsoft.com/office/powerpoint/2010/main" val="3838870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References:</a:t>
            </a:r>
          </a:p>
          <a:p>
            <a:r>
              <a:rPr lang="en-GB" sz="1200" dirty="0"/>
              <a:t>- Care England (2023) Internet security measures in care homes. Available at: https://www.careengland.org.uk/internet-security-measures-in-care-homes/ (Accessed: 11 November 2025).</a:t>
            </a:r>
          </a:p>
          <a:p>
            <a:r>
              <a:rPr lang="en-GB" sz="1200" dirty="0"/>
              <a:t>- Digitising Social Care (2024) Meeting the secure email standard. Available at: https://beta.digitisingsocialcare.co.uk/get-help-set-and-use-technology/meeting-secure-email-standard (Accessed: 11 November 2025).</a:t>
            </a:r>
          </a:p>
          <a:p>
            <a:r>
              <a:rPr lang="en-GB" sz="1200" dirty="0"/>
              <a:t>- NHS Digital (2023) DCB1596: Secure email standard. Available at https://digital.nhs.uk/services/nhs.net-connect/the-secure-email-standard (Accessed: 11 November 2025).</a:t>
            </a:r>
          </a:p>
          <a:p>
            <a:r>
              <a:rPr lang="en-GB" sz="1200" dirty="0"/>
              <a:t>- NHS England (2024) Getting a secure email service: A guide for social care organisations. Available at: https://www.england.nhs.uk/ourwork/clinical-policy/ordering-medication-using-proxy-access/getting-a-secure-email-account-a-guide-for-social-care-organisations/ (Accessed: 11 November 2025).</a:t>
            </a:r>
          </a:p>
          <a:p>
            <a:endParaRPr lang="en-GB" dirty="0"/>
          </a:p>
        </p:txBody>
      </p:sp>
      <p:sp>
        <p:nvSpPr>
          <p:cNvPr id="4" name="Slide Number Placeholder 3"/>
          <p:cNvSpPr>
            <a:spLocks noGrp="1"/>
          </p:cNvSpPr>
          <p:nvPr>
            <p:ph type="sldNum" sz="quarter" idx="5"/>
          </p:nvPr>
        </p:nvSpPr>
        <p:spPr/>
        <p:txBody>
          <a:bodyPr/>
          <a:lstStyle/>
          <a:p>
            <a:fld id="{5D323ADA-26B7-4F56-9365-B8D123A3C28A}" type="slidenum">
              <a:rPr lang="en-GB" smtClean="0"/>
              <a:t>2</a:t>
            </a:fld>
            <a:endParaRPr lang="en-GB"/>
          </a:p>
        </p:txBody>
      </p:sp>
    </p:spTree>
    <p:extLst>
      <p:ext uri="{BB962C8B-B14F-4D97-AF65-F5344CB8AC3E}">
        <p14:creationId xmlns:p14="http://schemas.microsoft.com/office/powerpoint/2010/main" val="2223514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576815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2275416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748433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B5E9-6954-443F-A508-13F88C3071C0}"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1412314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B5E9-6954-443F-A508-13F88C3071C0}"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1100998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B5E9-6954-443F-A508-13F88C3071C0}"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4166270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B5E9-6954-443F-A508-13F88C3071C0}"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3566915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B5E9-6954-443F-A508-13F88C3071C0}"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2903057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B5E9-6954-443F-A508-13F88C3071C0}"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2868179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1181260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24945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4218291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47577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1078932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2643348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B5E9-6954-443F-A508-13F88C3071C0}"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02B5FF-5A79-4151-A8D4-DDF226687849}" type="slidenum">
              <a:rPr lang="en-GB" smtClean="0"/>
              <a:t>‹#›</a:t>
            </a:fld>
            <a:endParaRPr lang="en-GB"/>
          </a:p>
        </p:txBody>
      </p:sp>
    </p:spTree>
    <p:extLst>
      <p:ext uri="{BB962C8B-B14F-4D97-AF65-F5344CB8AC3E}">
        <p14:creationId xmlns:p14="http://schemas.microsoft.com/office/powerpoint/2010/main" val="21486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A8B5E9-6954-443F-A508-13F88C3071C0}" type="datetimeFigureOut">
              <a:rPr lang="en-GB" smtClean="0"/>
              <a:t>13/11/2025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02B5FF-5A79-4151-A8D4-DDF226687849}" type="slidenum">
              <a:rPr lang="en-GB" smtClean="0"/>
              <a:t>‹#›</a:t>
            </a:fld>
            <a:endParaRPr lang="en-GB"/>
          </a:p>
        </p:txBody>
      </p:sp>
    </p:spTree>
    <p:extLst>
      <p:ext uri="{BB962C8B-B14F-4D97-AF65-F5344CB8AC3E}">
        <p14:creationId xmlns:p14="http://schemas.microsoft.com/office/powerpoint/2010/main" val="13767569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igital.nhs.uk/services/nhs.net-connect/the-secure-email-standar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beta.digitisingsocialcare.co.uk/get-help-set-and-use-technology/meeting-secure-email-standard" TargetMode="External"/><Relationship Id="rId5" Type="http://schemas.openxmlformats.org/officeDocument/2006/relationships/hyperlink" Target="https://www.careengland.org.uk/internet-security-measures-in-care-homes/" TargetMode="External"/><Relationship Id="rId4" Type="http://schemas.openxmlformats.org/officeDocument/2006/relationships/hyperlink" Target="https://www.england.nhs.uk/ourwork/clinical-policy/ordering-medication-using-proxy-access/getting-a-secure-email-account-a-guide-for-social-care-organisation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1526B-A8AB-E37B-FE90-9B77D7A418A4}"/>
              </a:ext>
            </a:extLst>
          </p:cNvPr>
          <p:cNvSpPr>
            <a:spLocks noGrp="1"/>
          </p:cNvSpPr>
          <p:nvPr>
            <p:ph type="ctrTitle"/>
          </p:nvPr>
        </p:nvSpPr>
        <p:spPr>
          <a:xfrm>
            <a:off x="798406" y="1984016"/>
            <a:ext cx="8642773" cy="1646302"/>
          </a:xfrm>
        </p:spPr>
        <p:txBody>
          <a:bodyPr/>
          <a:lstStyle/>
          <a:p>
            <a:pPr algn="l"/>
            <a:r>
              <a:rPr lang="en-GB" sz="3600" dirty="0"/>
              <a:t>Certificate of Higher Education Skills for the Workplace (Health &amp; Social Care) </a:t>
            </a:r>
            <a:br>
              <a:rPr lang="en-GB" sz="3600" dirty="0"/>
            </a:br>
            <a:br>
              <a:rPr lang="en-GB" sz="1200" dirty="0"/>
            </a:br>
            <a:r>
              <a:rPr lang="en-GB" dirty="0"/>
              <a:t>Digital Skills and Research Methods </a:t>
            </a:r>
          </a:p>
        </p:txBody>
      </p:sp>
      <p:sp>
        <p:nvSpPr>
          <p:cNvPr id="3" name="Subtitle 2">
            <a:extLst>
              <a:ext uri="{FF2B5EF4-FFF2-40B4-BE49-F238E27FC236}">
                <a16:creationId xmlns:a16="http://schemas.microsoft.com/office/drawing/2014/main" id="{6F8C8793-4F77-2AB8-1B7C-4372C71FB64E}"/>
              </a:ext>
            </a:extLst>
          </p:cNvPr>
          <p:cNvSpPr>
            <a:spLocks noGrp="1"/>
          </p:cNvSpPr>
          <p:nvPr>
            <p:ph type="subTitle" idx="1"/>
          </p:nvPr>
        </p:nvSpPr>
        <p:spPr/>
        <p:txBody>
          <a:bodyPr/>
          <a:lstStyle/>
          <a:p>
            <a:r>
              <a:rPr lang="en-GB" dirty="0"/>
              <a:t>Module Code: LCHS4007</a:t>
            </a:r>
          </a:p>
          <a:p>
            <a:pPr algn="l"/>
            <a:endParaRPr lang="en-GB" dirty="0"/>
          </a:p>
          <a:p>
            <a:pPr algn="l"/>
            <a:r>
              <a:rPr lang="en-GB" dirty="0"/>
              <a:t>Lecturer:</a:t>
            </a:r>
          </a:p>
          <a:p>
            <a:pPr algn="l"/>
            <a:endParaRPr lang="en-GB" dirty="0"/>
          </a:p>
          <a:p>
            <a:pPr algn="l"/>
            <a:r>
              <a:rPr lang="en-GB" dirty="0"/>
              <a:t>Group Members:   Camron</a:t>
            </a:r>
          </a:p>
        </p:txBody>
      </p:sp>
    </p:spTree>
    <p:extLst>
      <p:ext uri="{BB962C8B-B14F-4D97-AF65-F5344CB8AC3E}">
        <p14:creationId xmlns:p14="http://schemas.microsoft.com/office/powerpoint/2010/main" val="1828891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FE494E36-B622-A4ED-E971-92A29EA4F5B6}"/>
              </a:ext>
            </a:extLst>
          </p:cNvPr>
          <p:cNvSpPr>
            <a:spLocks noGrp="1"/>
          </p:cNvSpPr>
          <p:nvPr>
            <p:ph idx="1"/>
          </p:nvPr>
        </p:nvSpPr>
        <p:spPr>
          <a:xfrm>
            <a:off x="483023" y="1215666"/>
            <a:ext cx="11225954" cy="4426668"/>
          </a:xfrm>
        </p:spPr>
        <p:txBody>
          <a:bodyPr>
            <a:noAutofit/>
          </a:bodyPr>
          <a:lstStyle/>
          <a:p>
            <a:pPr marL="0" indent="0" algn="just">
              <a:buNone/>
            </a:pPr>
            <a:r>
              <a:rPr lang="en-GB" dirty="0">
                <a:latin typeface="Comic Sans MS" panose="030F0702030302020204" pitchFamily="66" charset="0"/>
              </a:rPr>
              <a:t>1. Secure Logins &amp; Controlled Access</a:t>
            </a:r>
          </a:p>
          <a:p>
            <a:pPr marL="0" indent="0" algn="just">
              <a:buNone/>
            </a:pPr>
            <a:r>
              <a:rPr lang="en-GB" sz="1200" dirty="0">
                <a:latin typeface="Comic Sans MS" panose="030F0702030302020204" pitchFamily="66" charset="0"/>
              </a:rPr>
              <a:t>- Staff should use unique passwords for all accounts and enable Multi-Factor Authentication (MFA) to protect sensitive information and prevent unauthorized access to health data (</a:t>
            </a:r>
            <a:r>
              <a:rPr lang="en-GB" sz="1200" dirty="0">
                <a:latin typeface="Comic Sans MS" panose="030F0702030302020204" pitchFamily="66" charset="0"/>
                <a:hlinkClick r:id="rId3"/>
              </a:rPr>
              <a:t>NHS Digital, 2023</a:t>
            </a:r>
            <a:r>
              <a:rPr lang="en-GB" sz="1200" dirty="0">
                <a:latin typeface="Comic Sans MS" panose="030F0702030302020204" pitchFamily="66" charset="0"/>
              </a:rPr>
              <a:t>). Always logging out of shared devices and restricting admin access are recommended by Care England (2023) to reduce the risk of accidental or malicious data breaches.</a:t>
            </a:r>
          </a:p>
          <a:p>
            <a:pPr marL="0" indent="0" algn="just">
              <a:buNone/>
            </a:pPr>
            <a:endParaRPr lang="en-GB" sz="400" dirty="0">
              <a:latin typeface="Comic Sans MS" panose="030F0702030302020204" pitchFamily="66" charset="0"/>
            </a:endParaRPr>
          </a:p>
          <a:p>
            <a:pPr marL="0" indent="0" algn="just">
              <a:buNone/>
            </a:pPr>
            <a:r>
              <a:rPr lang="en-GB" dirty="0">
                <a:latin typeface="Comic Sans MS" panose="030F0702030302020204" pitchFamily="66" charset="0"/>
              </a:rPr>
              <a:t>2. Email Safety </a:t>
            </a:r>
          </a:p>
          <a:p>
            <a:pPr marL="0" indent="0" algn="just">
              <a:buNone/>
            </a:pPr>
            <a:r>
              <a:rPr lang="en-GB" sz="1200" dirty="0">
                <a:latin typeface="Comic Sans MS" panose="030F0702030302020204" pitchFamily="66" charset="0"/>
              </a:rPr>
              <a:t>- Only use approved email platforms (e.g., NHS mail or Microsoft 365) for sharing resident information (</a:t>
            </a:r>
            <a:r>
              <a:rPr lang="en-GB" sz="1200" dirty="0">
                <a:latin typeface="Comic Sans MS" panose="030F0702030302020204" pitchFamily="66" charset="0"/>
                <a:hlinkClick r:id="rId4"/>
              </a:rPr>
              <a:t>NHS England, 2024</a:t>
            </a:r>
            <a:r>
              <a:rPr lang="en-GB" sz="1200" dirty="0">
                <a:latin typeface="Comic Sans MS" panose="030F0702030302020204" pitchFamily="66" charset="0"/>
              </a:rPr>
              <a:t>). Always double check email addresses before sending and report unusual or suspicious emails (e.g. phishing attempts) that could lead to virus or data breach are standard cybersecurity practices (</a:t>
            </a:r>
            <a:r>
              <a:rPr lang="en-GB" sz="1200" dirty="0">
                <a:latin typeface="Comic Sans MS" panose="030F0702030302020204" pitchFamily="66" charset="0"/>
                <a:hlinkClick r:id="rId5"/>
              </a:rPr>
              <a:t>Care England, 2023</a:t>
            </a:r>
            <a:r>
              <a:rPr lang="en-GB" sz="1200" dirty="0">
                <a:latin typeface="Comic Sans MS" panose="030F0702030302020204" pitchFamily="66" charset="0"/>
              </a:rPr>
              <a:t>).</a:t>
            </a:r>
          </a:p>
          <a:p>
            <a:pPr marL="0" indent="0" algn="just">
              <a:buNone/>
            </a:pPr>
            <a:endParaRPr lang="en-GB" sz="400" dirty="0">
              <a:latin typeface="Comic Sans MS" panose="030F0702030302020204" pitchFamily="66" charset="0"/>
            </a:endParaRPr>
          </a:p>
          <a:p>
            <a:pPr marL="0" indent="0" algn="just">
              <a:buNone/>
            </a:pPr>
            <a:r>
              <a:rPr lang="en-GB" dirty="0">
                <a:latin typeface="Comic Sans MS" panose="030F0702030302020204" pitchFamily="66" charset="0"/>
              </a:rPr>
              <a:t>3. Safe Document Storage</a:t>
            </a:r>
          </a:p>
          <a:p>
            <a:pPr marL="0" indent="0" algn="just">
              <a:buNone/>
            </a:pPr>
            <a:r>
              <a:rPr lang="en-GB" sz="1200" dirty="0">
                <a:latin typeface="Comic Sans MS" panose="030F0702030302020204" pitchFamily="66" charset="0"/>
              </a:rPr>
              <a:t>- Keep digital care documentation (care plans, medication logs, and incident reports) in secure, access-controlled SharePoint folders, where only authorised, users can view or edit them. Don’t save sensitive files on desktop or USB drives (</a:t>
            </a:r>
            <a:r>
              <a:rPr lang="en-GB" sz="1200" dirty="0">
                <a:latin typeface="Comic Sans MS" panose="030F0702030302020204" pitchFamily="66" charset="0"/>
                <a:hlinkClick r:id="rId5"/>
              </a:rPr>
              <a:t>Care England, 2023</a:t>
            </a:r>
            <a:r>
              <a:rPr lang="en-GB" sz="1200" dirty="0">
                <a:latin typeface="Comic Sans MS" panose="030F0702030302020204" pitchFamily="66" charset="0"/>
              </a:rPr>
              <a:t>). Use version control to track changes to care documentation (version 1.1, 2.1). Label documents clearly with resident initials and dates (e.g., “CG_MedReview_2025-11-8”) to avoid confusion (</a:t>
            </a:r>
            <a:r>
              <a:rPr lang="en-GB" sz="1200" dirty="0">
                <a:latin typeface="Comic Sans MS" panose="030F0702030302020204" pitchFamily="66" charset="0"/>
                <a:hlinkClick r:id="rId4"/>
              </a:rPr>
              <a:t>NHS England, 2024</a:t>
            </a:r>
            <a:r>
              <a:rPr lang="en-GB" sz="1200" dirty="0">
                <a:latin typeface="Comic Sans MS" panose="030F0702030302020204" pitchFamily="66" charset="0"/>
              </a:rPr>
              <a:t>). Back up files automatically to ensure documents are not deleted by accident using Microsoft 365’s built-in cloud sync.</a:t>
            </a:r>
          </a:p>
          <a:p>
            <a:pPr marL="0" indent="0" algn="just">
              <a:buNone/>
            </a:pPr>
            <a:endParaRPr lang="en-GB" sz="400" dirty="0">
              <a:latin typeface="Comic Sans MS" panose="030F0702030302020204" pitchFamily="66" charset="0"/>
            </a:endParaRPr>
          </a:p>
          <a:p>
            <a:pPr marL="0" indent="0" algn="just">
              <a:buNone/>
            </a:pPr>
            <a:r>
              <a:rPr lang="en-GB" dirty="0">
                <a:latin typeface="Comic Sans MS" panose="030F0702030302020204" pitchFamily="66" charset="0"/>
              </a:rPr>
              <a:t>4. Maintaining Patient Confidentiality</a:t>
            </a:r>
          </a:p>
          <a:p>
            <a:pPr marL="0" indent="0" algn="just">
              <a:buNone/>
            </a:pPr>
            <a:r>
              <a:rPr lang="en-GB" sz="1200" dirty="0">
                <a:latin typeface="Comic Sans MS" panose="030F0702030302020204" pitchFamily="66" charset="0"/>
              </a:rPr>
              <a:t>- Ensure resident information discussions are in private, never in public areas or on open Teams channels. Use Microsoft Teams private chats or encrypted calls for clinical discussions between nurses and visiting professionals (</a:t>
            </a:r>
            <a:r>
              <a:rPr lang="en-GB" sz="1200" dirty="0">
                <a:latin typeface="Comic Sans MS" panose="030F0702030302020204" pitchFamily="66" charset="0"/>
                <a:hlinkClick r:id="rId4"/>
              </a:rPr>
              <a:t>NHS England, 2024</a:t>
            </a:r>
            <a:r>
              <a:rPr lang="en-GB" sz="1200" dirty="0">
                <a:latin typeface="Comic Sans MS" panose="030F0702030302020204" pitchFamily="66" charset="0"/>
              </a:rPr>
              <a:t>). Compliance with GDPR and Caldicott Principles is a legal and ethical requirement in UK care settings (</a:t>
            </a:r>
            <a:r>
              <a:rPr lang="en-GB" sz="1200" dirty="0">
                <a:latin typeface="Comic Sans MS" panose="030F0702030302020204" pitchFamily="66" charset="0"/>
                <a:hlinkClick r:id="rId3"/>
              </a:rPr>
              <a:t>NHS Digital, 2023</a:t>
            </a:r>
            <a:r>
              <a:rPr lang="en-GB" sz="1200" dirty="0">
                <a:latin typeface="Comic Sans MS" panose="030F0702030302020204" pitchFamily="66" charset="0"/>
              </a:rPr>
              <a:t>). It's important to ensure digital records align with these standards, especially when sharing with external agencies. Always lock screens when stepping away from devices. Ensure staff are trained annually on data protection and confidentiality policies (</a:t>
            </a:r>
            <a:r>
              <a:rPr lang="en-GB" sz="1200" dirty="0">
                <a:latin typeface="Comic Sans MS" panose="030F0702030302020204" pitchFamily="66" charset="0"/>
                <a:hlinkClick r:id="rId6"/>
              </a:rPr>
              <a:t>Digitising Social Care, 2024</a:t>
            </a:r>
            <a:r>
              <a:rPr lang="en-GB" sz="1200" dirty="0">
                <a:latin typeface="Comic Sans MS" panose="030F0702030302020204" pitchFamily="66" charset="0"/>
              </a:rPr>
              <a:t>).</a:t>
            </a:r>
          </a:p>
          <a:p>
            <a:pPr marL="0" indent="0" algn="just">
              <a:buNone/>
            </a:pPr>
            <a:br>
              <a:rPr lang="en-GB" sz="1600" dirty="0">
                <a:latin typeface="Comic Sans MS" panose="030F0702030302020204" pitchFamily="66" charset="0"/>
              </a:rPr>
            </a:br>
            <a:endParaRPr lang="en-GB" sz="1600" dirty="0"/>
          </a:p>
        </p:txBody>
      </p:sp>
      <p:sp>
        <p:nvSpPr>
          <p:cNvPr id="8" name="Title 7">
            <a:extLst>
              <a:ext uri="{FF2B5EF4-FFF2-40B4-BE49-F238E27FC236}">
                <a16:creationId xmlns:a16="http://schemas.microsoft.com/office/drawing/2014/main" id="{CF935D05-F0FB-1960-58B9-92F7238EB34C}"/>
              </a:ext>
            </a:extLst>
          </p:cNvPr>
          <p:cNvSpPr>
            <a:spLocks noGrp="1"/>
          </p:cNvSpPr>
          <p:nvPr>
            <p:ph type="title"/>
          </p:nvPr>
        </p:nvSpPr>
        <p:spPr>
          <a:xfrm>
            <a:off x="483023" y="162560"/>
            <a:ext cx="9363341" cy="1135711"/>
          </a:xfrm>
        </p:spPr>
        <p:txBody>
          <a:bodyPr>
            <a:noAutofit/>
          </a:bodyPr>
          <a:lstStyle/>
          <a:p>
            <a:r>
              <a:rPr lang="en-GB" sz="2800" b="1" dirty="0"/>
              <a:t>Digital Safety Checklist for Sunrise Residential Care Home</a:t>
            </a:r>
            <a:br>
              <a:rPr lang="en-GB" sz="2800" b="1" dirty="0"/>
            </a:br>
            <a:endParaRPr lang="en-GB" sz="2800" b="1" dirty="0"/>
          </a:p>
        </p:txBody>
      </p:sp>
    </p:spTree>
    <p:extLst>
      <p:ext uri="{BB962C8B-B14F-4D97-AF65-F5344CB8AC3E}">
        <p14:creationId xmlns:p14="http://schemas.microsoft.com/office/powerpoint/2010/main" val="3156257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04D6E64-079B-D078-6F58-5C3ED0BA3CFD}"/>
              </a:ext>
            </a:extLst>
          </p:cNvPr>
          <p:cNvGraphicFramePr>
            <a:graphicFrameLocks noGrp="1"/>
          </p:cNvGraphicFramePr>
          <p:nvPr>
            <p:extLst>
              <p:ext uri="{D42A27DB-BD31-4B8C-83A1-F6EECF244321}">
                <p14:modId xmlns:p14="http://schemas.microsoft.com/office/powerpoint/2010/main" val="4001868119"/>
              </p:ext>
            </p:extLst>
          </p:nvPr>
        </p:nvGraphicFramePr>
        <p:xfrm>
          <a:off x="979054" y="26109"/>
          <a:ext cx="10806546" cy="6452887"/>
        </p:xfrm>
        <a:graphic>
          <a:graphicData uri="http://schemas.openxmlformats.org/drawingml/2006/table">
            <a:tbl>
              <a:tblPr firstRow="1" firstCol="1" bandRow="1">
                <a:tableStyleId>{5C22544A-7EE6-4342-B048-85BDC9FD1C3A}</a:tableStyleId>
              </a:tblPr>
              <a:tblGrid>
                <a:gridCol w="495396">
                  <a:extLst>
                    <a:ext uri="{9D8B030D-6E8A-4147-A177-3AD203B41FA5}">
                      <a16:colId xmlns:a16="http://schemas.microsoft.com/office/drawing/2014/main" val="2469148224"/>
                    </a:ext>
                  </a:extLst>
                </a:gridCol>
                <a:gridCol w="10311150">
                  <a:extLst>
                    <a:ext uri="{9D8B030D-6E8A-4147-A177-3AD203B41FA5}">
                      <a16:colId xmlns:a16="http://schemas.microsoft.com/office/drawing/2014/main" val="4043949033"/>
                    </a:ext>
                  </a:extLst>
                </a:gridCol>
              </a:tblGrid>
              <a:tr h="199565">
                <a:tc gridSpan="2">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1. Secure Logins &amp; Controlled Access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hMerge="1">
                  <a:txBody>
                    <a:bodyPr/>
                    <a:lstStyle/>
                    <a:p>
                      <a:endParaRPr lang="en-GB"/>
                    </a:p>
                  </a:txBody>
                  <a:tcPr/>
                </a:tc>
                <a:extLst>
                  <a:ext uri="{0D108BD9-81ED-4DB2-BD59-A6C34878D82A}">
                    <a16:rowId xmlns:a16="http://schemas.microsoft.com/office/drawing/2014/main" val="2201537703"/>
                  </a:ext>
                </a:extLst>
              </a:tr>
              <a:tr h="511597">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Follow Password Protocol</a:t>
                      </a:r>
                      <a:r>
                        <a:rPr lang="en-GB" sz="1400" kern="100">
                          <a:effectLst/>
                          <a:latin typeface="Arial" panose="020B0604020202020204" pitchFamily="34" charset="0"/>
                          <a:cs typeface="Arial" panose="020B0604020202020204" pitchFamily="34" charset="0"/>
                        </a:rPr>
                        <a:t> Use minimum character passwords with a mix of numbers and special characters. Use unique passwords for all accounts and change them regularly.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376393584"/>
                  </a:ext>
                </a:extLst>
              </a:tr>
              <a:tr h="288788">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Enable Multi-Factor Authentication (MFA)</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439064745"/>
                  </a:ext>
                </a:extLst>
              </a:tr>
              <a:tr h="531979">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Lock Devices, Clear Desk </a:t>
                      </a:r>
                      <a:r>
                        <a:rPr lang="en-GB" sz="1400" kern="100" dirty="0">
                          <a:effectLst/>
                          <a:latin typeface="Arial" panose="020B0604020202020204" pitchFamily="34" charset="0"/>
                          <a:cs typeface="Arial" panose="020B0604020202020204" pitchFamily="34" charset="0"/>
                        </a:rPr>
                        <a:t>Always lock or log out of all electronic devices when not in use. Do not leave sensitive data on desk or in public view. Especially when sharing devices or desks.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576708057"/>
                  </a:ext>
                </a:extLst>
              </a:tr>
              <a:tr h="199565">
                <a:tc gridSpan="2">
                  <a:txBody>
                    <a:bodyPr/>
                    <a:lstStyle/>
                    <a:p>
                      <a:pPr>
                        <a:lnSpc>
                          <a:spcPct val="107000"/>
                        </a:lnSpc>
                        <a:spcAft>
                          <a:spcPts val="800"/>
                        </a:spcAft>
                        <a:buNone/>
                      </a:pPr>
                      <a:r>
                        <a:rPr lang="en-GB" sz="1400" kern="100" dirty="0">
                          <a:effectLst/>
                          <a:latin typeface="Arial" panose="020B0604020202020204" pitchFamily="34" charset="0"/>
                          <a:cs typeface="Arial" panose="020B0604020202020204" pitchFamily="34" charset="0"/>
                        </a:rPr>
                        <a:t>2. Email Safety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hMerge="1">
                  <a:txBody>
                    <a:bodyPr/>
                    <a:lstStyle/>
                    <a:p>
                      <a:endParaRPr lang="en-GB"/>
                    </a:p>
                  </a:txBody>
                  <a:tcPr/>
                </a:tc>
                <a:extLst>
                  <a:ext uri="{0D108BD9-81ED-4DB2-BD59-A6C34878D82A}">
                    <a16:rowId xmlns:a16="http://schemas.microsoft.com/office/drawing/2014/main" val="1589233627"/>
                  </a:ext>
                </a:extLst>
              </a:tr>
              <a:tr h="325371">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Only use approved email platforms</a:t>
                      </a:r>
                      <a:r>
                        <a:rPr lang="en-GB" sz="1400" kern="100">
                          <a:effectLst/>
                          <a:latin typeface="Arial" panose="020B0604020202020204" pitchFamily="34" charset="0"/>
                          <a:cs typeface="Arial" panose="020B0604020202020204" pitchFamily="34" charset="0"/>
                        </a:rPr>
                        <a:t> e.g., NHS mail or Microsoft 365</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515041281"/>
                  </a:ext>
                </a:extLst>
              </a:tr>
              <a:tr h="294833">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Verify email addresses before sending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3971227420"/>
                  </a:ext>
                </a:extLst>
              </a:tr>
              <a:tr h="258382">
                <a:tc>
                  <a:txBody>
                    <a:bodyPr/>
                    <a:lstStyle/>
                    <a:p>
                      <a:pPr>
                        <a:lnSpc>
                          <a:spcPct val="107000"/>
                        </a:lnSpc>
                        <a:spcAft>
                          <a:spcPts val="800"/>
                        </a:spcAft>
                        <a:buNone/>
                      </a:pPr>
                      <a:r>
                        <a:rPr lang="en-GB" sz="1400" kern="100" dirty="0">
                          <a:effectLst/>
                          <a:latin typeface="Arial" panose="020B06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Regularly go through email inboxes and delete spam/junk email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670448286"/>
                  </a:ext>
                </a:extLst>
              </a:tr>
              <a:tr h="304396">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Check for Phishing emails</a:t>
                      </a:r>
                      <a:r>
                        <a:rPr lang="en-GB" sz="1400" kern="100" dirty="0">
                          <a:effectLst/>
                          <a:latin typeface="Arial" panose="020B0604020202020204" pitchFamily="34" charset="0"/>
                          <a:cs typeface="Arial" panose="020B0604020202020204" pitchFamily="34" charset="0"/>
                        </a:rPr>
                        <a:t> Report all suspicious messages and attachments to cyber security team or manager immediately.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1151003978"/>
                  </a:ext>
                </a:extLst>
              </a:tr>
              <a:tr h="199565">
                <a:tc gridSpan="2">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3. Safe Document Storage</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hMerge="1">
                  <a:txBody>
                    <a:bodyPr/>
                    <a:lstStyle/>
                    <a:p>
                      <a:endParaRPr lang="en-GB"/>
                    </a:p>
                  </a:txBody>
                  <a:tcPr/>
                </a:tc>
                <a:extLst>
                  <a:ext uri="{0D108BD9-81ED-4DB2-BD59-A6C34878D82A}">
                    <a16:rowId xmlns:a16="http://schemas.microsoft.com/office/drawing/2014/main" val="2761894018"/>
                  </a:ext>
                </a:extLst>
              </a:tr>
              <a:tr h="508727">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Keep digital care documentation secure</a:t>
                      </a:r>
                      <a:r>
                        <a:rPr lang="en-GB" sz="1400" kern="100">
                          <a:effectLst/>
                          <a:latin typeface="Arial" panose="020B0604020202020204" pitchFamily="34" charset="0"/>
                          <a:cs typeface="Arial" panose="020B0604020202020204" pitchFamily="34" charset="0"/>
                        </a:rPr>
                        <a:t> Retain care plans, medication logs, and incident reports in secure, access-controlled SharePoint folders, where only authorised, users can view or edit them. Don’t save sensitive files on desktop or USB drives.</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3882754385"/>
                  </a:ext>
                </a:extLst>
              </a:tr>
              <a:tr h="350982">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Back up files automatically</a:t>
                      </a:r>
                      <a:r>
                        <a:rPr lang="en-GB" sz="1400" kern="100">
                          <a:effectLst/>
                          <a:latin typeface="Arial" panose="020B0604020202020204" pitchFamily="34" charset="0"/>
                          <a:cs typeface="Arial" panose="020B0604020202020204" pitchFamily="34" charset="0"/>
                        </a:rPr>
                        <a:t> Using Microsoft 365’s built-in cloud sync will ensure documents are not deleted by accident.</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1398077985"/>
                  </a:ext>
                </a:extLst>
              </a:tr>
              <a:tr h="420973">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a:effectLst/>
                          <a:latin typeface="Arial" panose="020B0604020202020204" pitchFamily="34" charset="0"/>
                          <a:cs typeface="Arial" panose="020B0604020202020204" pitchFamily="34" charset="0"/>
                        </a:rPr>
                        <a:t>Use version control to track changes to care documentation</a:t>
                      </a:r>
                      <a:r>
                        <a:rPr lang="en-GB" sz="1400" kern="100">
                          <a:effectLst/>
                          <a:latin typeface="Arial" panose="020B0604020202020204" pitchFamily="34" charset="0"/>
                          <a:cs typeface="Arial" panose="020B0604020202020204" pitchFamily="34" charset="0"/>
                        </a:rPr>
                        <a:t> Label documents clearly with resident initials and dates (e.g., “CG_MedReview_2025-11-8”) to avoid confusion</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24184449"/>
                  </a:ext>
                </a:extLst>
              </a:tr>
              <a:tr h="336255">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Read storage and sharing policies</a:t>
                      </a:r>
                      <a:r>
                        <a:rPr lang="en-GB" sz="1400" kern="100" dirty="0">
                          <a:effectLst/>
                          <a:latin typeface="Arial" panose="020B0604020202020204" pitchFamily="34" charset="0"/>
                          <a:cs typeface="Arial" panose="020B0604020202020204" pitchFamily="34" charset="0"/>
                        </a:rPr>
                        <a:t> Ahere to these always and seek help if required.</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1950401273"/>
                  </a:ext>
                </a:extLst>
              </a:tr>
              <a:tr h="199565">
                <a:tc gridSpan="2">
                  <a:txBody>
                    <a:bodyPr/>
                    <a:lstStyle/>
                    <a:p>
                      <a:pPr>
                        <a:lnSpc>
                          <a:spcPct val="107000"/>
                        </a:lnSpc>
                        <a:spcAft>
                          <a:spcPts val="800"/>
                        </a:spcAft>
                        <a:buNone/>
                      </a:pPr>
                      <a:r>
                        <a:rPr lang="en-GB" sz="1400" kern="100" dirty="0">
                          <a:effectLst/>
                          <a:latin typeface="Arial" panose="020B0604020202020204" pitchFamily="34" charset="0"/>
                          <a:cs typeface="Arial" panose="020B0604020202020204" pitchFamily="34" charset="0"/>
                        </a:rPr>
                        <a:t>4. Maintaining Patient Confidentiality - Keeping Resident Info Private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hMerge="1">
                  <a:txBody>
                    <a:bodyPr/>
                    <a:lstStyle/>
                    <a:p>
                      <a:endParaRPr lang="en-GB"/>
                    </a:p>
                  </a:txBody>
                  <a:tcPr/>
                </a:tc>
                <a:extLst>
                  <a:ext uri="{0D108BD9-81ED-4DB2-BD59-A6C34878D82A}">
                    <a16:rowId xmlns:a16="http://schemas.microsoft.com/office/drawing/2014/main" val="3367490999"/>
                  </a:ext>
                </a:extLst>
              </a:tr>
              <a:tr h="480626">
                <a:tc>
                  <a:txBody>
                    <a:bodyPr/>
                    <a:lstStyle/>
                    <a:p>
                      <a:pPr>
                        <a:lnSpc>
                          <a:spcPct val="107000"/>
                        </a:lnSpc>
                        <a:spcAft>
                          <a:spcPts val="800"/>
                        </a:spcAft>
                        <a:buNone/>
                      </a:pPr>
                      <a:r>
                        <a:rPr lang="en-GB" sz="1400" kern="100" dirty="0">
                          <a:effectLst/>
                          <a:latin typeface="Arial" panose="020B0604020202020204" pitchFamily="34"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Ensure resident information discussions are in private.</a:t>
                      </a:r>
                      <a:r>
                        <a:rPr lang="en-GB" sz="1400" kern="100" dirty="0">
                          <a:effectLst/>
                          <a:latin typeface="Arial" panose="020B0604020202020204" pitchFamily="34" charset="0"/>
                          <a:cs typeface="Arial" panose="020B0604020202020204" pitchFamily="34" charset="0"/>
                        </a:rPr>
                        <a:t> Never discuss patients in public areas or on open Teams channels. Use Microsoft Teams private chats or encrypted calls for clinical discussions between nurses and visiting professionals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819049230"/>
                  </a:ext>
                </a:extLst>
              </a:tr>
              <a:tr h="534131">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Comply with GDPR and Caldicott Principles</a:t>
                      </a:r>
                      <a:r>
                        <a:rPr lang="en-GB" sz="1400" kern="100" dirty="0">
                          <a:effectLst/>
                          <a:latin typeface="Arial" panose="020B0604020202020204" pitchFamily="34" charset="0"/>
                          <a:cs typeface="Arial" panose="020B0604020202020204" pitchFamily="34" charset="0"/>
                        </a:rPr>
                        <a:t> It is a legal and ethical requirement in UK care settings, and you must ensure digital records align with these standards, especially when sharing with external agencies.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50644088"/>
                  </a:ext>
                </a:extLst>
              </a:tr>
              <a:tr h="414753">
                <a:tc>
                  <a:txBody>
                    <a:bodyPr/>
                    <a:lstStyle/>
                    <a:p>
                      <a:pPr>
                        <a:lnSpc>
                          <a:spcPct val="107000"/>
                        </a:lnSpc>
                        <a:spcAft>
                          <a:spcPts val="800"/>
                        </a:spcAft>
                        <a:buNone/>
                      </a:pPr>
                      <a:r>
                        <a:rPr lang="en-GB" sz="1400" kern="100">
                          <a:effectLst/>
                          <a:latin typeface="Arial" panose="020B0604020202020204" pitchFamily="34" charset="0"/>
                          <a:cs typeface="Arial" panose="020B0604020202020204" pitchFamily="34" charset="0"/>
                        </a:rPr>
                        <a:t> </a:t>
                      </a:r>
                      <a:endParaRPr lang="en-GB" sz="1400" kern="10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tc>
                  <a:txBody>
                    <a:bodyPr/>
                    <a:lstStyle/>
                    <a:p>
                      <a:pPr>
                        <a:lnSpc>
                          <a:spcPct val="107000"/>
                        </a:lnSpc>
                        <a:spcAft>
                          <a:spcPts val="800"/>
                        </a:spcAft>
                        <a:buNone/>
                      </a:pPr>
                      <a:r>
                        <a:rPr lang="en-GB" sz="1400" b="1" kern="100" dirty="0">
                          <a:effectLst/>
                          <a:latin typeface="Arial" panose="020B0604020202020204" pitchFamily="34" charset="0"/>
                          <a:cs typeface="Arial" panose="020B0604020202020204" pitchFamily="34" charset="0"/>
                        </a:rPr>
                        <a:t>Ensure staff are trained annually on data protection and confidentiality policies</a:t>
                      </a:r>
                      <a:r>
                        <a:rPr lang="en-GB" sz="1400" kern="100" dirty="0">
                          <a:effectLst/>
                          <a:latin typeface="Arial" panose="020B0604020202020204" pitchFamily="34" charset="0"/>
                          <a:cs typeface="Arial" panose="020B0604020202020204" pitchFamily="34" charset="0"/>
                        </a:rPr>
                        <a:t>. It  helps everyone stay competent and compliant.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txBody>
                  <a:tcPr marL="29019" marR="29019" marT="0" marB="0"/>
                </a:tc>
                <a:extLst>
                  <a:ext uri="{0D108BD9-81ED-4DB2-BD59-A6C34878D82A}">
                    <a16:rowId xmlns:a16="http://schemas.microsoft.com/office/drawing/2014/main" val="2408237312"/>
                  </a:ext>
                </a:extLst>
              </a:tr>
            </a:tbl>
          </a:graphicData>
        </a:graphic>
      </p:graphicFrame>
      <p:sp>
        <p:nvSpPr>
          <p:cNvPr id="3" name="Oval 2">
            <a:extLst>
              <a:ext uri="{FF2B5EF4-FFF2-40B4-BE49-F238E27FC236}">
                <a16:creationId xmlns:a16="http://schemas.microsoft.com/office/drawing/2014/main" id="{0E962F0D-E810-6353-81FA-12196D3328D0}"/>
              </a:ext>
            </a:extLst>
          </p:cNvPr>
          <p:cNvSpPr/>
          <p:nvPr/>
        </p:nvSpPr>
        <p:spPr>
          <a:xfrm>
            <a:off x="1116244" y="360529"/>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87B4AFFC-481A-47EC-CEF6-98EA4B78D058}"/>
              </a:ext>
            </a:extLst>
          </p:cNvPr>
          <p:cNvSpPr/>
          <p:nvPr/>
        </p:nvSpPr>
        <p:spPr>
          <a:xfrm>
            <a:off x="1118298" y="775699"/>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DD791652-75C7-9742-EDE6-C0F3D9BA07A2}"/>
              </a:ext>
            </a:extLst>
          </p:cNvPr>
          <p:cNvSpPr/>
          <p:nvPr/>
        </p:nvSpPr>
        <p:spPr>
          <a:xfrm>
            <a:off x="1121647" y="1118599"/>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5D2EF6E-00FA-1CDE-6185-CF43C0314FF2}"/>
              </a:ext>
            </a:extLst>
          </p:cNvPr>
          <p:cNvSpPr/>
          <p:nvPr/>
        </p:nvSpPr>
        <p:spPr>
          <a:xfrm>
            <a:off x="1122995" y="1826071"/>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8FD38CC7-1588-4C01-AD01-010645514B2C}"/>
              </a:ext>
            </a:extLst>
          </p:cNvPr>
          <p:cNvSpPr/>
          <p:nvPr/>
        </p:nvSpPr>
        <p:spPr>
          <a:xfrm>
            <a:off x="1122995" y="2137764"/>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AC685831-F576-685A-EC42-D64E64A7F339}"/>
              </a:ext>
            </a:extLst>
          </p:cNvPr>
          <p:cNvSpPr/>
          <p:nvPr/>
        </p:nvSpPr>
        <p:spPr>
          <a:xfrm>
            <a:off x="1128398" y="2420133"/>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4C7D3C8D-941F-275B-C7BA-7CAC84D89C70}"/>
              </a:ext>
            </a:extLst>
          </p:cNvPr>
          <p:cNvSpPr/>
          <p:nvPr/>
        </p:nvSpPr>
        <p:spPr>
          <a:xfrm>
            <a:off x="1113759" y="3305610"/>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C3BE8356-4894-73E2-A7FB-A4A9300284A7}"/>
              </a:ext>
            </a:extLst>
          </p:cNvPr>
          <p:cNvSpPr/>
          <p:nvPr/>
        </p:nvSpPr>
        <p:spPr>
          <a:xfrm>
            <a:off x="1115813" y="3733424"/>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70ABA4CC-520D-9045-B9C5-5898CC946079}"/>
              </a:ext>
            </a:extLst>
          </p:cNvPr>
          <p:cNvSpPr/>
          <p:nvPr/>
        </p:nvSpPr>
        <p:spPr>
          <a:xfrm>
            <a:off x="1119162" y="4149463"/>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288632E9-5A53-C6BF-DE85-F6ADDADB9C91}"/>
              </a:ext>
            </a:extLst>
          </p:cNvPr>
          <p:cNvSpPr/>
          <p:nvPr/>
        </p:nvSpPr>
        <p:spPr>
          <a:xfrm>
            <a:off x="1113759" y="5123643"/>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13BF502-7120-66E7-C1E4-B497F58F2622}"/>
              </a:ext>
            </a:extLst>
          </p:cNvPr>
          <p:cNvSpPr/>
          <p:nvPr/>
        </p:nvSpPr>
        <p:spPr>
          <a:xfrm>
            <a:off x="1115813" y="6112464"/>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09E8E3AF-C440-0145-0F56-854B4AFD4F50}"/>
              </a:ext>
            </a:extLst>
          </p:cNvPr>
          <p:cNvSpPr/>
          <p:nvPr/>
        </p:nvSpPr>
        <p:spPr>
          <a:xfrm>
            <a:off x="1115402" y="4520181"/>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2B1A5EC8-DDD3-F7EF-42A3-99E93D8732F6}"/>
              </a:ext>
            </a:extLst>
          </p:cNvPr>
          <p:cNvSpPr/>
          <p:nvPr/>
        </p:nvSpPr>
        <p:spPr>
          <a:xfrm>
            <a:off x="1124638" y="2693741"/>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6D5B41C2-9F9F-A0C2-4F35-21330602A352}"/>
              </a:ext>
            </a:extLst>
          </p:cNvPr>
          <p:cNvSpPr/>
          <p:nvPr/>
        </p:nvSpPr>
        <p:spPr>
          <a:xfrm>
            <a:off x="1118381" y="5663966"/>
            <a:ext cx="226863" cy="229234"/>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5196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996F1-B6BC-FDCE-0871-2291A8BB076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71BFC20-38DF-03E3-7D15-B9112F1EACC7}"/>
              </a:ext>
            </a:extLst>
          </p:cNvPr>
          <p:cNvSpPr>
            <a:spLocks noGrp="1"/>
          </p:cNvSpPr>
          <p:nvPr>
            <p:ph idx="1"/>
          </p:nvPr>
        </p:nvSpPr>
        <p:spPr>
          <a:xfrm>
            <a:off x="677334" y="1496291"/>
            <a:ext cx="9833648" cy="4545071"/>
          </a:xfrm>
        </p:spPr>
        <p:txBody>
          <a:bodyPr/>
          <a:lstStyle/>
          <a:p>
            <a:r>
              <a:rPr lang="en-GB" dirty="0"/>
              <a:t>Care England (2023) Internet security measures in care homes. Available at: https://www.careengland.org.uk/internet-security-measures-in-care-homes/ (Accessed: 11 November 2025).</a:t>
            </a:r>
          </a:p>
          <a:p>
            <a:r>
              <a:rPr lang="en-GB" dirty="0"/>
              <a:t>Digitising Social Care (2024) Meeting the secure email standard. Available at: https://beta.digitisingsocialcare.co.uk/get-help-set-and-use-technology/meeting-secure-email-standard (Accessed: 11 November 2025).</a:t>
            </a:r>
          </a:p>
          <a:p>
            <a:r>
              <a:rPr lang="en-GB" dirty="0"/>
              <a:t>NHS Digital (2023) DCB1596: Secure email standard. Available at https://digital.nhs.uk/services/nhs.net-connect/the-secure-email-standard (Accessed: 11 November 2025).</a:t>
            </a:r>
          </a:p>
          <a:p>
            <a:r>
              <a:rPr lang="en-GB" dirty="0"/>
              <a:t>NHS England (2024) Getting a secure email service: A guide for social care organisations. Available at: https://www.england.nhs.uk/ourwork/clinical-policy/ordering-medication-using-proxy-access/getting-a-secure-email-account-a-guide-for-social-care-organisations/ (Accessed: 11 November 2025).</a:t>
            </a:r>
          </a:p>
          <a:p>
            <a:endParaRPr lang="en-GB" dirty="0"/>
          </a:p>
        </p:txBody>
      </p:sp>
    </p:spTree>
    <p:extLst>
      <p:ext uri="{BB962C8B-B14F-4D97-AF65-F5344CB8AC3E}">
        <p14:creationId xmlns:p14="http://schemas.microsoft.com/office/powerpoint/2010/main" val="4081429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4756</TotalTime>
  <Words>1079</Words>
  <Application>Microsoft Office PowerPoint</Application>
  <PresentationFormat>Widescreen</PresentationFormat>
  <Paragraphs>62</Paragraphs>
  <Slides>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Arial</vt:lpstr>
      <vt:lpstr>Comic Sans MS</vt:lpstr>
      <vt:lpstr>Trebuchet MS</vt:lpstr>
      <vt:lpstr>Wingdings 3</vt:lpstr>
      <vt:lpstr>Facet</vt:lpstr>
      <vt:lpstr>Certificate of Higher Education Skills for the Workplace (Health &amp; Social Care)   Digital Skills and Research Methods </vt:lpstr>
      <vt:lpstr>Digital Safety Checklist for Sunrise Residential Care Home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Zelda Lancaster</dc:creator>
  <cp:lastModifiedBy>Zelda Lancaster</cp:lastModifiedBy>
  <cp:revision>5</cp:revision>
  <dcterms:created xsi:type="dcterms:W3CDTF">2025-11-10T13:42:22Z</dcterms:created>
  <dcterms:modified xsi:type="dcterms:W3CDTF">2025-11-13T21:42:46Z</dcterms:modified>
</cp:coreProperties>
</file>