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0" r:id="rId1"/>
  </p:sldMasterIdLst>
  <p:sldIdLst>
    <p:sldId id="264" r:id="rId2"/>
  </p:sldIdLst>
  <p:sldSz cx="32399288" cy="503999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874" userDrawn="1">
          <p15:clr>
            <a:srgbClr val="A4A3A4"/>
          </p15:clr>
        </p15:guide>
        <p15:guide id="2" pos="1022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1"/>
  </p:normalViewPr>
  <p:slideViewPr>
    <p:cSldViewPr snapToGrid="0">
      <p:cViewPr>
        <p:scale>
          <a:sx n="30" d="100"/>
          <a:sy n="30" d="100"/>
        </p:scale>
        <p:origin x="375" y="33"/>
      </p:cViewPr>
      <p:guideLst>
        <p:guide orient="horz" pos="15874"/>
        <p:guide pos="10227"/>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DE0E-13D5-C449-AC82-BEEDC0462C74}"/>
              </a:ext>
            </a:extLst>
          </p:cNvPr>
          <p:cNvSpPr>
            <a:spLocks noGrp="1"/>
          </p:cNvSpPr>
          <p:nvPr>
            <p:ph type="ctrTitle"/>
          </p:nvPr>
        </p:nvSpPr>
        <p:spPr>
          <a:xfrm>
            <a:off x="4049911" y="8248329"/>
            <a:ext cx="24299466" cy="17546649"/>
          </a:xfrm>
        </p:spPr>
        <p:txBody>
          <a:bodyPr anchor="b"/>
          <a:lstStyle>
            <a:lvl1pPr algn="ctr">
              <a:defRPr sz="15944"/>
            </a:lvl1pPr>
          </a:lstStyle>
          <a:p>
            <a:r>
              <a:rPr lang="en-GB"/>
              <a:t>Click to edit Master title style</a:t>
            </a:r>
          </a:p>
        </p:txBody>
      </p:sp>
      <p:sp>
        <p:nvSpPr>
          <p:cNvPr id="3" name="Subtitle 2">
            <a:extLst>
              <a:ext uri="{FF2B5EF4-FFF2-40B4-BE49-F238E27FC236}">
                <a16:creationId xmlns:a16="http://schemas.microsoft.com/office/drawing/2014/main" id="{A2C62472-FDDD-B047-8A71-9CAEA717B5FF}"/>
              </a:ext>
            </a:extLst>
          </p:cNvPr>
          <p:cNvSpPr>
            <a:spLocks noGrp="1"/>
          </p:cNvSpPr>
          <p:nvPr>
            <p:ph type="subTitle" idx="1"/>
          </p:nvPr>
        </p:nvSpPr>
        <p:spPr>
          <a:xfrm>
            <a:off x="4049911" y="26471644"/>
            <a:ext cx="24299466" cy="12168318"/>
          </a:xfrm>
        </p:spPr>
        <p:txBody>
          <a:bodyPr/>
          <a:lstStyle>
            <a:lvl1pPr marL="0" indent="0" algn="ctr">
              <a:buNone/>
              <a:defRPr sz="6378"/>
            </a:lvl1pPr>
            <a:lvl2pPr marL="1214963" indent="0" algn="ctr">
              <a:buNone/>
              <a:defRPr sz="5315"/>
            </a:lvl2pPr>
            <a:lvl3pPr marL="2429927" indent="0" algn="ctr">
              <a:buNone/>
              <a:defRPr sz="4783"/>
            </a:lvl3pPr>
            <a:lvl4pPr marL="3644890" indent="0" algn="ctr">
              <a:buNone/>
              <a:defRPr sz="4252"/>
            </a:lvl4pPr>
            <a:lvl5pPr marL="4859853" indent="0" algn="ctr">
              <a:buNone/>
              <a:defRPr sz="4252"/>
            </a:lvl5pPr>
            <a:lvl6pPr marL="6074816" indent="0" algn="ctr">
              <a:buNone/>
              <a:defRPr sz="4252"/>
            </a:lvl6pPr>
            <a:lvl7pPr marL="7289780" indent="0" algn="ctr">
              <a:buNone/>
              <a:defRPr sz="4252"/>
            </a:lvl7pPr>
            <a:lvl8pPr marL="8504743" indent="0" algn="ctr">
              <a:buNone/>
              <a:defRPr sz="4252"/>
            </a:lvl8pPr>
            <a:lvl9pPr marL="9719706" indent="0" algn="ctr">
              <a:buNone/>
              <a:defRPr sz="4252"/>
            </a:lvl9pPr>
          </a:lstStyle>
          <a:p>
            <a:r>
              <a:rPr lang="en-GB"/>
              <a:t>Click to edit Master subtitle style</a:t>
            </a:r>
          </a:p>
        </p:txBody>
      </p:sp>
      <p:sp>
        <p:nvSpPr>
          <p:cNvPr id="4" name="Date Placeholder 3">
            <a:extLst>
              <a:ext uri="{FF2B5EF4-FFF2-40B4-BE49-F238E27FC236}">
                <a16:creationId xmlns:a16="http://schemas.microsoft.com/office/drawing/2014/main" id="{014A1FDC-1F65-274E-B038-C244D97248D9}"/>
              </a:ext>
            </a:extLst>
          </p:cNvPr>
          <p:cNvSpPr>
            <a:spLocks noGrp="1"/>
          </p:cNvSpPr>
          <p:nvPr>
            <p:ph type="dt" sz="half" idx="10"/>
          </p:nvPr>
        </p:nvSpPr>
        <p:spPr/>
        <p:txBody>
          <a:bodyPr/>
          <a:lstStyle/>
          <a:p>
            <a:fld id="{7319F435-6952-DD41-922D-A5D4F71810C5}" type="datetimeFigureOut">
              <a:rPr lang="en-GB" smtClean="0"/>
              <a:t>09/05/2021</a:t>
            </a:fld>
            <a:endParaRPr lang="en-GB"/>
          </a:p>
        </p:txBody>
      </p:sp>
      <p:sp>
        <p:nvSpPr>
          <p:cNvPr id="5" name="Footer Placeholder 4">
            <a:extLst>
              <a:ext uri="{FF2B5EF4-FFF2-40B4-BE49-F238E27FC236}">
                <a16:creationId xmlns:a16="http://schemas.microsoft.com/office/drawing/2014/main" id="{F4EE2CF5-0486-7844-BB16-3E936D140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6CB337-8330-B14D-9BC4-484FF118E6DE}"/>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757510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68092-47FC-114E-B8B3-CABF38654C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2336476-6831-3047-A838-26F6D906E7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5BC32D-F712-EB43-9C9D-1CC80292939A}"/>
              </a:ext>
            </a:extLst>
          </p:cNvPr>
          <p:cNvSpPr>
            <a:spLocks noGrp="1"/>
          </p:cNvSpPr>
          <p:nvPr>
            <p:ph type="dt" sz="half" idx="10"/>
          </p:nvPr>
        </p:nvSpPr>
        <p:spPr/>
        <p:txBody>
          <a:bodyPr/>
          <a:lstStyle/>
          <a:p>
            <a:fld id="{7319F435-6952-DD41-922D-A5D4F71810C5}" type="datetimeFigureOut">
              <a:rPr lang="en-GB" smtClean="0"/>
              <a:t>09/05/2021</a:t>
            </a:fld>
            <a:endParaRPr lang="en-GB"/>
          </a:p>
        </p:txBody>
      </p:sp>
      <p:sp>
        <p:nvSpPr>
          <p:cNvPr id="5" name="Footer Placeholder 4">
            <a:extLst>
              <a:ext uri="{FF2B5EF4-FFF2-40B4-BE49-F238E27FC236}">
                <a16:creationId xmlns:a16="http://schemas.microsoft.com/office/drawing/2014/main" id="{61CC4E2F-93AD-1D4F-9D78-751F02AE5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738BB-ACF4-7846-A876-0E14F8913559}"/>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028561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0BF3-DA63-134C-8070-090D727BF05F}"/>
              </a:ext>
            </a:extLst>
          </p:cNvPr>
          <p:cNvSpPr>
            <a:spLocks noGrp="1"/>
          </p:cNvSpPr>
          <p:nvPr>
            <p:ph type="title"/>
          </p:nvPr>
        </p:nvSpPr>
        <p:spPr>
          <a:xfrm>
            <a:off x="2210576" y="12564995"/>
            <a:ext cx="27944386" cy="20964976"/>
          </a:xfrm>
        </p:spPr>
        <p:txBody>
          <a:bodyPr anchor="b"/>
          <a:lstStyle>
            <a:lvl1pPr>
              <a:defRPr sz="15944"/>
            </a:lvl1pPr>
          </a:lstStyle>
          <a:p>
            <a:r>
              <a:rPr lang="en-GB"/>
              <a:t>Click to edit Master title style</a:t>
            </a:r>
          </a:p>
        </p:txBody>
      </p:sp>
      <p:sp>
        <p:nvSpPr>
          <p:cNvPr id="3" name="Text Placeholder 2">
            <a:extLst>
              <a:ext uri="{FF2B5EF4-FFF2-40B4-BE49-F238E27FC236}">
                <a16:creationId xmlns:a16="http://schemas.microsoft.com/office/drawing/2014/main" id="{3895E502-D36E-C14F-8C5A-461F4695AAF5}"/>
              </a:ext>
            </a:extLst>
          </p:cNvPr>
          <p:cNvSpPr>
            <a:spLocks noGrp="1"/>
          </p:cNvSpPr>
          <p:nvPr>
            <p:ph type="body" idx="1"/>
          </p:nvPr>
        </p:nvSpPr>
        <p:spPr>
          <a:xfrm>
            <a:off x="2210576" y="33728307"/>
            <a:ext cx="27944386" cy="11024985"/>
          </a:xfrm>
        </p:spPr>
        <p:txBody>
          <a:bodyPr/>
          <a:lstStyle>
            <a:lvl1pPr marL="0" indent="0">
              <a:buNone/>
              <a:defRPr sz="6378">
                <a:solidFill>
                  <a:schemeClr val="tx1">
                    <a:tint val="75000"/>
                  </a:schemeClr>
                </a:solidFill>
              </a:defRPr>
            </a:lvl1pPr>
            <a:lvl2pPr marL="1214963" indent="0">
              <a:buNone/>
              <a:defRPr sz="5315">
                <a:solidFill>
                  <a:schemeClr val="tx1">
                    <a:tint val="75000"/>
                  </a:schemeClr>
                </a:solidFill>
              </a:defRPr>
            </a:lvl2pPr>
            <a:lvl3pPr marL="2429927" indent="0">
              <a:buNone/>
              <a:defRPr sz="4783">
                <a:solidFill>
                  <a:schemeClr val="tx1">
                    <a:tint val="75000"/>
                  </a:schemeClr>
                </a:solidFill>
              </a:defRPr>
            </a:lvl3pPr>
            <a:lvl4pPr marL="3644890" indent="0">
              <a:buNone/>
              <a:defRPr sz="4252">
                <a:solidFill>
                  <a:schemeClr val="tx1">
                    <a:tint val="75000"/>
                  </a:schemeClr>
                </a:solidFill>
              </a:defRPr>
            </a:lvl4pPr>
            <a:lvl5pPr marL="4859853" indent="0">
              <a:buNone/>
              <a:defRPr sz="4252">
                <a:solidFill>
                  <a:schemeClr val="tx1">
                    <a:tint val="75000"/>
                  </a:schemeClr>
                </a:solidFill>
              </a:defRPr>
            </a:lvl5pPr>
            <a:lvl6pPr marL="6074816" indent="0">
              <a:buNone/>
              <a:defRPr sz="4252">
                <a:solidFill>
                  <a:schemeClr val="tx1">
                    <a:tint val="75000"/>
                  </a:schemeClr>
                </a:solidFill>
              </a:defRPr>
            </a:lvl6pPr>
            <a:lvl7pPr marL="7289780" indent="0">
              <a:buNone/>
              <a:defRPr sz="4252">
                <a:solidFill>
                  <a:schemeClr val="tx1">
                    <a:tint val="75000"/>
                  </a:schemeClr>
                </a:solidFill>
              </a:defRPr>
            </a:lvl7pPr>
            <a:lvl8pPr marL="8504743" indent="0">
              <a:buNone/>
              <a:defRPr sz="4252">
                <a:solidFill>
                  <a:schemeClr val="tx1">
                    <a:tint val="75000"/>
                  </a:schemeClr>
                </a:solidFill>
              </a:defRPr>
            </a:lvl8pPr>
            <a:lvl9pPr marL="9719706" indent="0">
              <a:buNone/>
              <a:defRPr sz="4252">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EAC30FB-B58A-BF4A-AD56-E6410DC3BC1C}"/>
              </a:ext>
            </a:extLst>
          </p:cNvPr>
          <p:cNvSpPr>
            <a:spLocks noGrp="1"/>
          </p:cNvSpPr>
          <p:nvPr>
            <p:ph type="dt" sz="half" idx="10"/>
          </p:nvPr>
        </p:nvSpPr>
        <p:spPr/>
        <p:txBody>
          <a:bodyPr/>
          <a:lstStyle/>
          <a:p>
            <a:fld id="{7319F435-6952-DD41-922D-A5D4F71810C5}" type="datetimeFigureOut">
              <a:rPr lang="en-GB" smtClean="0"/>
              <a:t>09/05/2021</a:t>
            </a:fld>
            <a:endParaRPr lang="en-GB"/>
          </a:p>
        </p:txBody>
      </p:sp>
      <p:sp>
        <p:nvSpPr>
          <p:cNvPr id="5" name="Footer Placeholder 4">
            <a:extLst>
              <a:ext uri="{FF2B5EF4-FFF2-40B4-BE49-F238E27FC236}">
                <a16:creationId xmlns:a16="http://schemas.microsoft.com/office/drawing/2014/main" id="{DE1DD80D-99B6-DB43-876A-56048633C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8A879-1BCA-9A42-9EAD-620EC153DC2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125309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35DCB-8A21-B047-A5F6-E3E9EBF309A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26E61C9-1FAB-F747-AD8D-91D01A624D6F}"/>
              </a:ext>
            </a:extLst>
          </p:cNvPr>
          <p:cNvSpPr>
            <a:spLocks noGrp="1"/>
          </p:cNvSpPr>
          <p:nvPr>
            <p:ph sz="half" idx="1"/>
          </p:nvPr>
        </p:nvSpPr>
        <p:spPr>
          <a:xfrm>
            <a:off x="2227451" y="13416653"/>
            <a:ext cx="13769697" cy="3197830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125FA6E-8B5A-A345-90E6-39863706CEAD}"/>
              </a:ext>
            </a:extLst>
          </p:cNvPr>
          <p:cNvSpPr>
            <a:spLocks noGrp="1"/>
          </p:cNvSpPr>
          <p:nvPr>
            <p:ph sz="half" idx="2"/>
          </p:nvPr>
        </p:nvSpPr>
        <p:spPr>
          <a:xfrm>
            <a:off x="16402140" y="13416653"/>
            <a:ext cx="13769697" cy="3197830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930257F-DF35-794F-874C-F26E6122D0AF}"/>
              </a:ext>
            </a:extLst>
          </p:cNvPr>
          <p:cNvSpPr>
            <a:spLocks noGrp="1"/>
          </p:cNvSpPr>
          <p:nvPr>
            <p:ph type="dt" sz="half" idx="10"/>
          </p:nvPr>
        </p:nvSpPr>
        <p:spPr/>
        <p:txBody>
          <a:bodyPr/>
          <a:lstStyle/>
          <a:p>
            <a:fld id="{7319F435-6952-DD41-922D-A5D4F71810C5}" type="datetimeFigureOut">
              <a:rPr lang="en-GB" smtClean="0"/>
              <a:t>09/05/2021</a:t>
            </a:fld>
            <a:endParaRPr lang="en-GB"/>
          </a:p>
        </p:txBody>
      </p:sp>
      <p:sp>
        <p:nvSpPr>
          <p:cNvPr id="6" name="Footer Placeholder 5">
            <a:extLst>
              <a:ext uri="{FF2B5EF4-FFF2-40B4-BE49-F238E27FC236}">
                <a16:creationId xmlns:a16="http://schemas.microsoft.com/office/drawing/2014/main" id="{513E167F-666A-3040-AAA8-E82431BDAF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C376DB-363B-FD41-BD2B-AB606B93D4B3}"/>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9596700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8682F-D3B1-9442-A0BC-125E8020A0F6}"/>
              </a:ext>
            </a:extLst>
          </p:cNvPr>
          <p:cNvSpPr>
            <a:spLocks noGrp="1"/>
          </p:cNvSpPr>
          <p:nvPr>
            <p:ph type="title"/>
          </p:nvPr>
        </p:nvSpPr>
        <p:spPr>
          <a:xfrm>
            <a:off x="2231671" y="2683334"/>
            <a:ext cx="27944386" cy="9741661"/>
          </a:xfrm>
        </p:spPr>
        <p:txBody>
          <a:bodyPr/>
          <a:lstStyle/>
          <a:p>
            <a:r>
              <a:rPr lang="en-GB"/>
              <a:t>Click to edit Master title style</a:t>
            </a:r>
          </a:p>
        </p:txBody>
      </p:sp>
      <p:sp>
        <p:nvSpPr>
          <p:cNvPr id="3" name="Text Placeholder 2">
            <a:extLst>
              <a:ext uri="{FF2B5EF4-FFF2-40B4-BE49-F238E27FC236}">
                <a16:creationId xmlns:a16="http://schemas.microsoft.com/office/drawing/2014/main" id="{3B0768FA-23A6-814F-9BC9-4F1B558BC9AB}"/>
              </a:ext>
            </a:extLst>
          </p:cNvPr>
          <p:cNvSpPr>
            <a:spLocks noGrp="1"/>
          </p:cNvSpPr>
          <p:nvPr>
            <p:ph type="body" idx="1"/>
          </p:nvPr>
        </p:nvSpPr>
        <p:spPr>
          <a:xfrm>
            <a:off x="2231672" y="12354992"/>
            <a:ext cx="13706416" cy="6054990"/>
          </a:xfrm>
        </p:spPr>
        <p:txBody>
          <a:bodyPr anchor="b"/>
          <a:lstStyle>
            <a:lvl1pPr marL="0" indent="0">
              <a:buNone/>
              <a:defRPr sz="6378" b="1"/>
            </a:lvl1pPr>
            <a:lvl2pPr marL="1214963" indent="0">
              <a:buNone/>
              <a:defRPr sz="5315" b="1"/>
            </a:lvl2pPr>
            <a:lvl3pPr marL="2429927" indent="0">
              <a:buNone/>
              <a:defRPr sz="4783" b="1"/>
            </a:lvl3pPr>
            <a:lvl4pPr marL="3644890" indent="0">
              <a:buNone/>
              <a:defRPr sz="4252" b="1"/>
            </a:lvl4pPr>
            <a:lvl5pPr marL="4859853" indent="0">
              <a:buNone/>
              <a:defRPr sz="4252" b="1"/>
            </a:lvl5pPr>
            <a:lvl6pPr marL="6074816" indent="0">
              <a:buNone/>
              <a:defRPr sz="4252" b="1"/>
            </a:lvl6pPr>
            <a:lvl7pPr marL="7289780" indent="0">
              <a:buNone/>
              <a:defRPr sz="4252" b="1"/>
            </a:lvl7pPr>
            <a:lvl8pPr marL="8504743" indent="0">
              <a:buNone/>
              <a:defRPr sz="4252" b="1"/>
            </a:lvl8pPr>
            <a:lvl9pPr marL="9719706" indent="0">
              <a:buNone/>
              <a:defRPr sz="4252" b="1"/>
            </a:lvl9pPr>
          </a:lstStyle>
          <a:p>
            <a:pPr lvl="0"/>
            <a:r>
              <a:rPr lang="en-GB"/>
              <a:t>Click to edit Master text styles</a:t>
            </a:r>
          </a:p>
        </p:txBody>
      </p:sp>
      <p:sp>
        <p:nvSpPr>
          <p:cNvPr id="4" name="Content Placeholder 3">
            <a:extLst>
              <a:ext uri="{FF2B5EF4-FFF2-40B4-BE49-F238E27FC236}">
                <a16:creationId xmlns:a16="http://schemas.microsoft.com/office/drawing/2014/main" id="{15C1BCF8-1363-6647-90D3-7A33D723AE69}"/>
              </a:ext>
            </a:extLst>
          </p:cNvPr>
          <p:cNvSpPr>
            <a:spLocks noGrp="1"/>
          </p:cNvSpPr>
          <p:nvPr>
            <p:ph sz="half" idx="2"/>
          </p:nvPr>
        </p:nvSpPr>
        <p:spPr>
          <a:xfrm>
            <a:off x="2231672" y="18409982"/>
            <a:ext cx="13706416"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5E75269-4F3B-E746-9B19-3FD4869A7E82}"/>
              </a:ext>
            </a:extLst>
          </p:cNvPr>
          <p:cNvSpPr>
            <a:spLocks noGrp="1"/>
          </p:cNvSpPr>
          <p:nvPr>
            <p:ph type="body" sz="quarter" idx="3"/>
          </p:nvPr>
        </p:nvSpPr>
        <p:spPr>
          <a:xfrm>
            <a:off x="16402140" y="12354992"/>
            <a:ext cx="13773917" cy="6054990"/>
          </a:xfrm>
        </p:spPr>
        <p:txBody>
          <a:bodyPr anchor="b"/>
          <a:lstStyle>
            <a:lvl1pPr marL="0" indent="0">
              <a:buNone/>
              <a:defRPr sz="6378" b="1"/>
            </a:lvl1pPr>
            <a:lvl2pPr marL="1214963" indent="0">
              <a:buNone/>
              <a:defRPr sz="5315" b="1"/>
            </a:lvl2pPr>
            <a:lvl3pPr marL="2429927" indent="0">
              <a:buNone/>
              <a:defRPr sz="4783" b="1"/>
            </a:lvl3pPr>
            <a:lvl4pPr marL="3644890" indent="0">
              <a:buNone/>
              <a:defRPr sz="4252" b="1"/>
            </a:lvl4pPr>
            <a:lvl5pPr marL="4859853" indent="0">
              <a:buNone/>
              <a:defRPr sz="4252" b="1"/>
            </a:lvl5pPr>
            <a:lvl6pPr marL="6074816" indent="0">
              <a:buNone/>
              <a:defRPr sz="4252" b="1"/>
            </a:lvl6pPr>
            <a:lvl7pPr marL="7289780" indent="0">
              <a:buNone/>
              <a:defRPr sz="4252" b="1"/>
            </a:lvl7pPr>
            <a:lvl8pPr marL="8504743" indent="0">
              <a:buNone/>
              <a:defRPr sz="4252" b="1"/>
            </a:lvl8pPr>
            <a:lvl9pPr marL="9719706" indent="0">
              <a:buNone/>
              <a:defRPr sz="4252" b="1"/>
            </a:lvl9pPr>
          </a:lstStyle>
          <a:p>
            <a:pPr lvl="0"/>
            <a:r>
              <a:rPr lang="en-GB"/>
              <a:t>Click to edit Master text styles</a:t>
            </a:r>
          </a:p>
        </p:txBody>
      </p:sp>
      <p:sp>
        <p:nvSpPr>
          <p:cNvPr id="6" name="Content Placeholder 5">
            <a:extLst>
              <a:ext uri="{FF2B5EF4-FFF2-40B4-BE49-F238E27FC236}">
                <a16:creationId xmlns:a16="http://schemas.microsoft.com/office/drawing/2014/main" id="{AF58E18D-886E-3241-9165-43C8C9120CF3}"/>
              </a:ext>
            </a:extLst>
          </p:cNvPr>
          <p:cNvSpPr>
            <a:spLocks noGrp="1"/>
          </p:cNvSpPr>
          <p:nvPr>
            <p:ph sz="quarter" idx="4"/>
          </p:nvPr>
        </p:nvSpPr>
        <p:spPr>
          <a:xfrm>
            <a:off x="16402140" y="18409982"/>
            <a:ext cx="13773917"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9B94BCD-B05F-264D-9718-14B44424826A}"/>
              </a:ext>
            </a:extLst>
          </p:cNvPr>
          <p:cNvSpPr>
            <a:spLocks noGrp="1"/>
          </p:cNvSpPr>
          <p:nvPr>
            <p:ph type="dt" sz="half" idx="10"/>
          </p:nvPr>
        </p:nvSpPr>
        <p:spPr/>
        <p:txBody>
          <a:bodyPr/>
          <a:lstStyle/>
          <a:p>
            <a:fld id="{7319F435-6952-DD41-922D-A5D4F71810C5}" type="datetimeFigureOut">
              <a:rPr lang="en-GB" smtClean="0"/>
              <a:t>09/05/2021</a:t>
            </a:fld>
            <a:endParaRPr lang="en-GB"/>
          </a:p>
        </p:txBody>
      </p:sp>
      <p:sp>
        <p:nvSpPr>
          <p:cNvPr id="8" name="Footer Placeholder 7">
            <a:extLst>
              <a:ext uri="{FF2B5EF4-FFF2-40B4-BE49-F238E27FC236}">
                <a16:creationId xmlns:a16="http://schemas.microsoft.com/office/drawing/2014/main" id="{CCBCB1C8-500D-8544-9A67-2FAC6357E0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FA1625-E408-274B-9A57-5765E7AB69E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2411311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A21F0-924E-D441-BCB8-40658005F40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D89C615-7526-EF42-8D95-2EDEC70A960A}"/>
              </a:ext>
            </a:extLst>
          </p:cNvPr>
          <p:cNvSpPr>
            <a:spLocks noGrp="1"/>
          </p:cNvSpPr>
          <p:nvPr>
            <p:ph type="dt" sz="half" idx="10"/>
          </p:nvPr>
        </p:nvSpPr>
        <p:spPr/>
        <p:txBody>
          <a:bodyPr/>
          <a:lstStyle/>
          <a:p>
            <a:fld id="{7319F435-6952-DD41-922D-A5D4F71810C5}" type="datetimeFigureOut">
              <a:rPr lang="en-GB" smtClean="0"/>
              <a:t>09/05/2021</a:t>
            </a:fld>
            <a:endParaRPr lang="en-GB"/>
          </a:p>
        </p:txBody>
      </p:sp>
      <p:sp>
        <p:nvSpPr>
          <p:cNvPr id="4" name="Footer Placeholder 3">
            <a:extLst>
              <a:ext uri="{FF2B5EF4-FFF2-40B4-BE49-F238E27FC236}">
                <a16:creationId xmlns:a16="http://schemas.microsoft.com/office/drawing/2014/main" id="{571E6A44-7014-5B4B-92DC-9BB90FA618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5ADD3B-DF60-C540-BF22-59468DBDDF3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617079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A5E32-76CC-E645-AA99-AEA5950BE7BC}"/>
              </a:ext>
            </a:extLst>
          </p:cNvPr>
          <p:cNvSpPr>
            <a:spLocks noGrp="1"/>
          </p:cNvSpPr>
          <p:nvPr>
            <p:ph type="dt" sz="half" idx="10"/>
          </p:nvPr>
        </p:nvSpPr>
        <p:spPr/>
        <p:txBody>
          <a:bodyPr/>
          <a:lstStyle/>
          <a:p>
            <a:fld id="{7319F435-6952-DD41-922D-A5D4F71810C5}" type="datetimeFigureOut">
              <a:rPr lang="en-GB" smtClean="0"/>
              <a:t>09/05/2021</a:t>
            </a:fld>
            <a:endParaRPr lang="en-GB"/>
          </a:p>
        </p:txBody>
      </p:sp>
      <p:sp>
        <p:nvSpPr>
          <p:cNvPr id="3" name="Footer Placeholder 2">
            <a:extLst>
              <a:ext uri="{FF2B5EF4-FFF2-40B4-BE49-F238E27FC236}">
                <a16:creationId xmlns:a16="http://schemas.microsoft.com/office/drawing/2014/main" id="{86A1522F-132E-144A-A87D-60BC2A6B1F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9E4288-6607-CB4F-99AF-D30D63D54C51}"/>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52707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5284B-082B-A945-AD30-66F1CC663B7A}"/>
              </a:ext>
            </a:extLst>
          </p:cNvPr>
          <p:cNvSpPr>
            <a:spLocks noGrp="1"/>
          </p:cNvSpPr>
          <p:nvPr>
            <p:ph type="title"/>
          </p:nvPr>
        </p:nvSpPr>
        <p:spPr>
          <a:xfrm>
            <a:off x="2231672" y="3359997"/>
            <a:ext cx="10449613" cy="11759988"/>
          </a:xfrm>
        </p:spPr>
        <p:txBody>
          <a:bodyPr anchor="b"/>
          <a:lstStyle>
            <a:lvl1pPr>
              <a:defRPr sz="8504"/>
            </a:lvl1pPr>
          </a:lstStyle>
          <a:p>
            <a:r>
              <a:rPr lang="en-GB"/>
              <a:t>Click to edit Master title style</a:t>
            </a:r>
          </a:p>
        </p:txBody>
      </p:sp>
      <p:sp>
        <p:nvSpPr>
          <p:cNvPr id="3" name="Content Placeholder 2">
            <a:extLst>
              <a:ext uri="{FF2B5EF4-FFF2-40B4-BE49-F238E27FC236}">
                <a16:creationId xmlns:a16="http://schemas.microsoft.com/office/drawing/2014/main" id="{BCD7EE7F-5BED-DB4C-95A2-A11B2893315B}"/>
              </a:ext>
            </a:extLst>
          </p:cNvPr>
          <p:cNvSpPr>
            <a:spLocks noGrp="1"/>
          </p:cNvSpPr>
          <p:nvPr>
            <p:ph idx="1"/>
          </p:nvPr>
        </p:nvSpPr>
        <p:spPr>
          <a:xfrm>
            <a:off x="13773917" y="7256663"/>
            <a:ext cx="16402140" cy="35816631"/>
          </a:xfrm>
        </p:spPr>
        <p:txBody>
          <a:bodyPr/>
          <a:lstStyle>
            <a:lvl1pPr>
              <a:defRPr sz="8504"/>
            </a:lvl1pPr>
            <a:lvl2pPr>
              <a:defRPr sz="7441"/>
            </a:lvl2pPr>
            <a:lvl3pPr>
              <a:defRPr sz="6378"/>
            </a:lvl3pPr>
            <a:lvl4pPr>
              <a:defRPr sz="5315"/>
            </a:lvl4pPr>
            <a:lvl5pPr>
              <a:defRPr sz="5315"/>
            </a:lvl5pPr>
            <a:lvl6pPr>
              <a:defRPr sz="5315"/>
            </a:lvl6pPr>
            <a:lvl7pPr>
              <a:defRPr sz="5315"/>
            </a:lvl7pPr>
            <a:lvl8pPr>
              <a:defRPr sz="5315"/>
            </a:lvl8pPr>
            <a:lvl9pPr>
              <a:defRPr sz="531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617B328-D64A-644D-80D0-2FF52D1CCA0F}"/>
              </a:ext>
            </a:extLst>
          </p:cNvPr>
          <p:cNvSpPr>
            <a:spLocks noGrp="1"/>
          </p:cNvSpPr>
          <p:nvPr>
            <p:ph type="body" sz="half" idx="2"/>
          </p:nvPr>
        </p:nvSpPr>
        <p:spPr>
          <a:xfrm>
            <a:off x="2231672" y="15119985"/>
            <a:ext cx="10449613" cy="28011643"/>
          </a:xfrm>
        </p:spPr>
        <p:txBody>
          <a:bodyPr/>
          <a:lstStyle>
            <a:lvl1pPr marL="0" indent="0">
              <a:buNone/>
              <a:defRPr sz="4252"/>
            </a:lvl1pPr>
            <a:lvl2pPr marL="1214963" indent="0">
              <a:buNone/>
              <a:defRPr sz="3720"/>
            </a:lvl2pPr>
            <a:lvl3pPr marL="2429927" indent="0">
              <a:buNone/>
              <a:defRPr sz="3189"/>
            </a:lvl3pPr>
            <a:lvl4pPr marL="3644890" indent="0">
              <a:buNone/>
              <a:defRPr sz="2657"/>
            </a:lvl4pPr>
            <a:lvl5pPr marL="4859853" indent="0">
              <a:buNone/>
              <a:defRPr sz="2657"/>
            </a:lvl5pPr>
            <a:lvl6pPr marL="6074816" indent="0">
              <a:buNone/>
              <a:defRPr sz="2657"/>
            </a:lvl6pPr>
            <a:lvl7pPr marL="7289780" indent="0">
              <a:buNone/>
              <a:defRPr sz="2657"/>
            </a:lvl7pPr>
            <a:lvl8pPr marL="8504743" indent="0">
              <a:buNone/>
              <a:defRPr sz="2657"/>
            </a:lvl8pPr>
            <a:lvl9pPr marL="9719706"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33FE00EE-0872-CB45-94E0-04C0B6D96599}"/>
              </a:ext>
            </a:extLst>
          </p:cNvPr>
          <p:cNvSpPr>
            <a:spLocks noGrp="1"/>
          </p:cNvSpPr>
          <p:nvPr>
            <p:ph type="dt" sz="half" idx="10"/>
          </p:nvPr>
        </p:nvSpPr>
        <p:spPr/>
        <p:txBody>
          <a:bodyPr/>
          <a:lstStyle/>
          <a:p>
            <a:fld id="{7319F435-6952-DD41-922D-A5D4F71810C5}" type="datetimeFigureOut">
              <a:rPr lang="en-GB" smtClean="0"/>
              <a:t>09/05/2021</a:t>
            </a:fld>
            <a:endParaRPr lang="en-GB"/>
          </a:p>
        </p:txBody>
      </p:sp>
      <p:sp>
        <p:nvSpPr>
          <p:cNvPr id="6" name="Footer Placeholder 5">
            <a:extLst>
              <a:ext uri="{FF2B5EF4-FFF2-40B4-BE49-F238E27FC236}">
                <a16:creationId xmlns:a16="http://schemas.microsoft.com/office/drawing/2014/main" id="{B27608C3-7EA3-3447-AB3D-FC572E3B13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3BFBB8-9E09-C74C-9C53-4B327155F38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31717489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91B09-2A64-F448-A19D-87AA63A629F3}"/>
              </a:ext>
            </a:extLst>
          </p:cNvPr>
          <p:cNvSpPr>
            <a:spLocks noGrp="1"/>
          </p:cNvSpPr>
          <p:nvPr>
            <p:ph type="title"/>
          </p:nvPr>
        </p:nvSpPr>
        <p:spPr>
          <a:xfrm>
            <a:off x="2231672" y="3359997"/>
            <a:ext cx="10449613" cy="11759988"/>
          </a:xfrm>
        </p:spPr>
        <p:txBody>
          <a:bodyPr anchor="b"/>
          <a:lstStyle>
            <a:lvl1pPr>
              <a:defRPr sz="8504"/>
            </a:lvl1pPr>
          </a:lstStyle>
          <a:p>
            <a:r>
              <a:rPr lang="en-GB"/>
              <a:t>Click to edit Master title style</a:t>
            </a:r>
          </a:p>
        </p:txBody>
      </p:sp>
      <p:sp>
        <p:nvSpPr>
          <p:cNvPr id="3" name="Picture Placeholder 2">
            <a:extLst>
              <a:ext uri="{FF2B5EF4-FFF2-40B4-BE49-F238E27FC236}">
                <a16:creationId xmlns:a16="http://schemas.microsoft.com/office/drawing/2014/main" id="{0D4DA101-F44B-8D4E-A65E-207D75143082}"/>
              </a:ext>
            </a:extLst>
          </p:cNvPr>
          <p:cNvSpPr>
            <a:spLocks noGrp="1"/>
          </p:cNvSpPr>
          <p:nvPr>
            <p:ph type="pic" idx="1"/>
          </p:nvPr>
        </p:nvSpPr>
        <p:spPr>
          <a:xfrm>
            <a:off x="13773917" y="7256663"/>
            <a:ext cx="16402140" cy="35816631"/>
          </a:xfrm>
        </p:spPr>
        <p:txBody>
          <a:bodyPr/>
          <a:lstStyle>
            <a:lvl1pPr marL="0" indent="0">
              <a:buNone/>
              <a:defRPr sz="8504"/>
            </a:lvl1pPr>
            <a:lvl2pPr marL="1214963" indent="0">
              <a:buNone/>
              <a:defRPr sz="7441"/>
            </a:lvl2pPr>
            <a:lvl3pPr marL="2429927" indent="0">
              <a:buNone/>
              <a:defRPr sz="6378"/>
            </a:lvl3pPr>
            <a:lvl4pPr marL="3644890" indent="0">
              <a:buNone/>
              <a:defRPr sz="5315"/>
            </a:lvl4pPr>
            <a:lvl5pPr marL="4859853" indent="0">
              <a:buNone/>
              <a:defRPr sz="5315"/>
            </a:lvl5pPr>
            <a:lvl6pPr marL="6074816" indent="0">
              <a:buNone/>
              <a:defRPr sz="5315"/>
            </a:lvl6pPr>
            <a:lvl7pPr marL="7289780" indent="0">
              <a:buNone/>
              <a:defRPr sz="5315"/>
            </a:lvl7pPr>
            <a:lvl8pPr marL="8504743" indent="0">
              <a:buNone/>
              <a:defRPr sz="5315"/>
            </a:lvl8pPr>
            <a:lvl9pPr marL="9719706" indent="0">
              <a:buNone/>
              <a:defRPr sz="5315"/>
            </a:lvl9pPr>
          </a:lstStyle>
          <a:p>
            <a:endParaRPr lang="en-GB"/>
          </a:p>
        </p:txBody>
      </p:sp>
      <p:sp>
        <p:nvSpPr>
          <p:cNvPr id="4" name="Text Placeholder 3">
            <a:extLst>
              <a:ext uri="{FF2B5EF4-FFF2-40B4-BE49-F238E27FC236}">
                <a16:creationId xmlns:a16="http://schemas.microsoft.com/office/drawing/2014/main" id="{EAC32CED-14DE-A646-8B86-6924C57E6C24}"/>
              </a:ext>
            </a:extLst>
          </p:cNvPr>
          <p:cNvSpPr>
            <a:spLocks noGrp="1"/>
          </p:cNvSpPr>
          <p:nvPr>
            <p:ph type="body" sz="half" idx="2"/>
          </p:nvPr>
        </p:nvSpPr>
        <p:spPr>
          <a:xfrm>
            <a:off x="2231672" y="15119985"/>
            <a:ext cx="10449613" cy="28011643"/>
          </a:xfrm>
        </p:spPr>
        <p:txBody>
          <a:bodyPr/>
          <a:lstStyle>
            <a:lvl1pPr marL="0" indent="0">
              <a:buNone/>
              <a:defRPr sz="4252"/>
            </a:lvl1pPr>
            <a:lvl2pPr marL="1214963" indent="0">
              <a:buNone/>
              <a:defRPr sz="3720"/>
            </a:lvl2pPr>
            <a:lvl3pPr marL="2429927" indent="0">
              <a:buNone/>
              <a:defRPr sz="3189"/>
            </a:lvl3pPr>
            <a:lvl4pPr marL="3644890" indent="0">
              <a:buNone/>
              <a:defRPr sz="2657"/>
            </a:lvl4pPr>
            <a:lvl5pPr marL="4859853" indent="0">
              <a:buNone/>
              <a:defRPr sz="2657"/>
            </a:lvl5pPr>
            <a:lvl6pPr marL="6074816" indent="0">
              <a:buNone/>
              <a:defRPr sz="2657"/>
            </a:lvl6pPr>
            <a:lvl7pPr marL="7289780" indent="0">
              <a:buNone/>
              <a:defRPr sz="2657"/>
            </a:lvl7pPr>
            <a:lvl8pPr marL="8504743" indent="0">
              <a:buNone/>
              <a:defRPr sz="2657"/>
            </a:lvl8pPr>
            <a:lvl9pPr marL="9719706"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7C0402F6-513B-544C-A507-5AED7A1BAE03}"/>
              </a:ext>
            </a:extLst>
          </p:cNvPr>
          <p:cNvSpPr>
            <a:spLocks noGrp="1"/>
          </p:cNvSpPr>
          <p:nvPr>
            <p:ph type="dt" sz="half" idx="10"/>
          </p:nvPr>
        </p:nvSpPr>
        <p:spPr/>
        <p:txBody>
          <a:bodyPr/>
          <a:lstStyle/>
          <a:p>
            <a:fld id="{7319F435-6952-DD41-922D-A5D4F71810C5}" type="datetimeFigureOut">
              <a:rPr lang="en-GB" smtClean="0"/>
              <a:t>09/05/2021</a:t>
            </a:fld>
            <a:endParaRPr lang="en-GB"/>
          </a:p>
        </p:txBody>
      </p:sp>
      <p:sp>
        <p:nvSpPr>
          <p:cNvPr id="6" name="Footer Placeholder 5">
            <a:extLst>
              <a:ext uri="{FF2B5EF4-FFF2-40B4-BE49-F238E27FC236}">
                <a16:creationId xmlns:a16="http://schemas.microsoft.com/office/drawing/2014/main" id="{569BB916-6676-B146-8A85-94A0E8C053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A8B415-9FBD-B64A-872F-AB8B8073CAB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69522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86B1-A993-1D4B-8D6D-494A0E9304C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04E4705-E7F5-464C-A149-56DF6F0E37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9D58DC-F842-094F-9913-7CEB31F8EBE2}"/>
              </a:ext>
            </a:extLst>
          </p:cNvPr>
          <p:cNvSpPr>
            <a:spLocks noGrp="1"/>
          </p:cNvSpPr>
          <p:nvPr>
            <p:ph type="dt" sz="half" idx="10"/>
          </p:nvPr>
        </p:nvSpPr>
        <p:spPr/>
        <p:txBody>
          <a:bodyPr/>
          <a:lstStyle/>
          <a:p>
            <a:fld id="{7319F435-6952-DD41-922D-A5D4F71810C5}" type="datetimeFigureOut">
              <a:rPr lang="en-GB" smtClean="0"/>
              <a:t>09/05/2021</a:t>
            </a:fld>
            <a:endParaRPr lang="en-GB"/>
          </a:p>
        </p:txBody>
      </p:sp>
      <p:sp>
        <p:nvSpPr>
          <p:cNvPr id="5" name="Footer Placeholder 4">
            <a:extLst>
              <a:ext uri="{FF2B5EF4-FFF2-40B4-BE49-F238E27FC236}">
                <a16:creationId xmlns:a16="http://schemas.microsoft.com/office/drawing/2014/main" id="{7B9DBCF3-30DC-364E-8514-BE2200374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39F2AC-9ECB-9E4E-9C4E-75F4210A0F5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1417734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7A5811-27BF-7845-9E3F-1749EE1C2BCF}"/>
              </a:ext>
            </a:extLst>
          </p:cNvPr>
          <p:cNvSpPr>
            <a:spLocks noGrp="1"/>
          </p:cNvSpPr>
          <p:nvPr>
            <p:ph type="title" orient="vert"/>
          </p:nvPr>
        </p:nvSpPr>
        <p:spPr>
          <a:xfrm>
            <a:off x="23185741" y="2683331"/>
            <a:ext cx="6986096" cy="4271162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35A0DB2-DE17-614B-8E1F-00C43DF5D75B}"/>
              </a:ext>
            </a:extLst>
          </p:cNvPr>
          <p:cNvSpPr>
            <a:spLocks noGrp="1"/>
          </p:cNvSpPr>
          <p:nvPr>
            <p:ph type="body" orient="vert" idx="1"/>
          </p:nvPr>
        </p:nvSpPr>
        <p:spPr>
          <a:xfrm>
            <a:off x="2227451" y="2683331"/>
            <a:ext cx="20553298" cy="4271162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42ECCE-046C-4D48-8EC4-BABC006823B2}"/>
              </a:ext>
            </a:extLst>
          </p:cNvPr>
          <p:cNvSpPr>
            <a:spLocks noGrp="1"/>
          </p:cNvSpPr>
          <p:nvPr>
            <p:ph type="dt" sz="half" idx="10"/>
          </p:nvPr>
        </p:nvSpPr>
        <p:spPr/>
        <p:txBody>
          <a:bodyPr/>
          <a:lstStyle/>
          <a:p>
            <a:fld id="{7319F435-6952-DD41-922D-A5D4F71810C5}" type="datetimeFigureOut">
              <a:rPr lang="en-GB" smtClean="0"/>
              <a:t>09/05/2021</a:t>
            </a:fld>
            <a:endParaRPr lang="en-GB"/>
          </a:p>
        </p:txBody>
      </p:sp>
      <p:sp>
        <p:nvSpPr>
          <p:cNvPr id="5" name="Footer Placeholder 4">
            <a:extLst>
              <a:ext uri="{FF2B5EF4-FFF2-40B4-BE49-F238E27FC236}">
                <a16:creationId xmlns:a16="http://schemas.microsoft.com/office/drawing/2014/main" id="{0033C1FF-927C-8947-AE3C-F53165569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ED18B-F85F-3F44-8276-37C04624D31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08510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F9548F-1E88-0D4C-AC85-14099B697FA5}"/>
              </a:ext>
            </a:extLst>
          </p:cNvPr>
          <p:cNvSpPr>
            <a:spLocks noGrp="1"/>
          </p:cNvSpPr>
          <p:nvPr>
            <p:ph type="title"/>
          </p:nvPr>
        </p:nvSpPr>
        <p:spPr>
          <a:xfrm>
            <a:off x="2227451" y="2683334"/>
            <a:ext cx="27944386" cy="9741661"/>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D1B74D7-4A56-3543-B0A5-D7FA99B2E4F1}"/>
              </a:ext>
            </a:extLst>
          </p:cNvPr>
          <p:cNvSpPr>
            <a:spLocks noGrp="1"/>
          </p:cNvSpPr>
          <p:nvPr>
            <p:ph type="body" idx="1"/>
          </p:nvPr>
        </p:nvSpPr>
        <p:spPr>
          <a:xfrm>
            <a:off x="2227451" y="13416653"/>
            <a:ext cx="27944386" cy="3197830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6B93B7-326B-B443-908C-C41DD84E4FEA}"/>
              </a:ext>
            </a:extLst>
          </p:cNvPr>
          <p:cNvSpPr>
            <a:spLocks noGrp="1"/>
          </p:cNvSpPr>
          <p:nvPr>
            <p:ph type="dt" sz="half" idx="2"/>
          </p:nvPr>
        </p:nvSpPr>
        <p:spPr>
          <a:xfrm>
            <a:off x="2227451" y="46713291"/>
            <a:ext cx="7289840" cy="2683331"/>
          </a:xfrm>
          <a:prstGeom prst="rect">
            <a:avLst/>
          </a:prstGeom>
        </p:spPr>
        <p:txBody>
          <a:bodyPr vert="horz" lIns="91440" tIns="45720" rIns="91440" bIns="45720" rtlCol="0" anchor="ctr"/>
          <a:lstStyle>
            <a:lvl1pPr algn="l">
              <a:defRPr sz="3189">
                <a:solidFill>
                  <a:schemeClr val="tx1">
                    <a:tint val="75000"/>
                  </a:schemeClr>
                </a:solidFill>
              </a:defRPr>
            </a:lvl1pPr>
          </a:lstStyle>
          <a:p>
            <a:fld id="{7319F435-6952-DD41-922D-A5D4F71810C5}" type="datetimeFigureOut">
              <a:rPr lang="en-GB" smtClean="0"/>
              <a:t>09/05/2021</a:t>
            </a:fld>
            <a:endParaRPr lang="en-GB"/>
          </a:p>
        </p:txBody>
      </p:sp>
      <p:sp>
        <p:nvSpPr>
          <p:cNvPr id="5" name="Footer Placeholder 4">
            <a:extLst>
              <a:ext uri="{FF2B5EF4-FFF2-40B4-BE49-F238E27FC236}">
                <a16:creationId xmlns:a16="http://schemas.microsoft.com/office/drawing/2014/main" id="{85D9461B-58D5-F646-A1FD-EDD395BFF477}"/>
              </a:ext>
            </a:extLst>
          </p:cNvPr>
          <p:cNvSpPr>
            <a:spLocks noGrp="1"/>
          </p:cNvSpPr>
          <p:nvPr>
            <p:ph type="ftr" sz="quarter" idx="3"/>
          </p:nvPr>
        </p:nvSpPr>
        <p:spPr>
          <a:xfrm>
            <a:off x="10732264" y="46713291"/>
            <a:ext cx="10934760" cy="2683331"/>
          </a:xfrm>
          <a:prstGeom prst="rect">
            <a:avLst/>
          </a:prstGeom>
        </p:spPr>
        <p:txBody>
          <a:bodyPr vert="horz" lIns="91440" tIns="45720" rIns="91440" bIns="45720" rtlCol="0" anchor="ctr"/>
          <a:lstStyle>
            <a:lvl1pPr algn="ctr">
              <a:defRPr sz="3189">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ECF266-7E08-8040-B794-46650E1EC928}"/>
              </a:ext>
            </a:extLst>
          </p:cNvPr>
          <p:cNvSpPr>
            <a:spLocks noGrp="1"/>
          </p:cNvSpPr>
          <p:nvPr>
            <p:ph type="sldNum" sz="quarter" idx="4"/>
          </p:nvPr>
        </p:nvSpPr>
        <p:spPr>
          <a:xfrm>
            <a:off x="22881997" y="46713291"/>
            <a:ext cx="7289840" cy="2683331"/>
          </a:xfrm>
          <a:prstGeom prst="rect">
            <a:avLst/>
          </a:prstGeom>
        </p:spPr>
        <p:txBody>
          <a:bodyPr vert="horz" lIns="91440" tIns="45720" rIns="91440" bIns="45720" rtlCol="0" anchor="ctr"/>
          <a:lstStyle>
            <a:lvl1pPr algn="r">
              <a:defRPr sz="3189">
                <a:solidFill>
                  <a:schemeClr val="tx1">
                    <a:tint val="75000"/>
                  </a:schemeClr>
                </a:solidFill>
              </a:defRPr>
            </a:lvl1pPr>
          </a:lstStyle>
          <a:p>
            <a:fld id="{8959A2F5-E043-7B44-8772-13450F5EE64E}" type="slidenum">
              <a:rPr lang="en-GB" smtClean="0"/>
              <a:t>‹#›</a:t>
            </a:fld>
            <a:endParaRPr lang="en-GB"/>
          </a:p>
        </p:txBody>
      </p:sp>
    </p:spTree>
    <p:extLst>
      <p:ext uri="{BB962C8B-B14F-4D97-AF65-F5344CB8AC3E}">
        <p14:creationId xmlns:p14="http://schemas.microsoft.com/office/powerpoint/2010/main" val="4011766308"/>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Lst>
  <p:txStyles>
    <p:titleStyle>
      <a:lvl1pPr algn="l" defTabSz="2429927" rtl="0" eaLnBrk="1" latinLnBrk="0" hangingPunct="1">
        <a:lnSpc>
          <a:spcPct val="90000"/>
        </a:lnSpc>
        <a:spcBef>
          <a:spcPct val="0"/>
        </a:spcBef>
        <a:buNone/>
        <a:defRPr sz="11693" kern="1200">
          <a:solidFill>
            <a:schemeClr val="tx1"/>
          </a:solidFill>
          <a:latin typeface="+mj-lt"/>
          <a:ea typeface="+mj-ea"/>
          <a:cs typeface="+mj-cs"/>
        </a:defRPr>
      </a:lvl1pPr>
    </p:titleStyle>
    <p:bodyStyle>
      <a:lvl1pPr marL="607482" indent="-607482" algn="l" defTabSz="2429927" rtl="0" eaLnBrk="1" latinLnBrk="0" hangingPunct="1">
        <a:lnSpc>
          <a:spcPct val="90000"/>
        </a:lnSpc>
        <a:spcBef>
          <a:spcPts val="2657"/>
        </a:spcBef>
        <a:buFont typeface="Arial" panose="020B0604020202020204" pitchFamily="34" charset="0"/>
        <a:buChar char="•"/>
        <a:defRPr sz="7441" kern="1200">
          <a:solidFill>
            <a:schemeClr val="tx1"/>
          </a:solidFill>
          <a:latin typeface="+mn-lt"/>
          <a:ea typeface="+mn-ea"/>
          <a:cs typeface="+mn-cs"/>
        </a:defRPr>
      </a:lvl1pPr>
      <a:lvl2pPr marL="1822445" indent="-607482" algn="l" defTabSz="2429927" rtl="0" eaLnBrk="1" latinLnBrk="0" hangingPunct="1">
        <a:lnSpc>
          <a:spcPct val="90000"/>
        </a:lnSpc>
        <a:spcBef>
          <a:spcPts val="1329"/>
        </a:spcBef>
        <a:buFont typeface="Arial" panose="020B0604020202020204" pitchFamily="34" charset="0"/>
        <a:buChar char="•"/>
        <a:defRPr sz="6378" kern="1200">
          <a:solidFill>
            <a:schemeClr val="tx1"/>
          </a:solidFill>
          <a:latin typeface="+mn-lt"/>
          <a:ea typeface="+mn-ea"/>
          <a:cs typeface="+mn-cs"/>
        </a:defRPr>
      </a:lvl2pPr>
      <a:lvl3pPr marL="3037408" indent="-607482" algn="l" defTabSz="2429927" rtl="0" eaLnBrk="1" latinLnBrk="0" hangingPunct="1">
        <a:lnSpc>
          <a:spcPct val="90000"/>
        </a:lnSpc>
        <a:spcBef>
          <a:spcPts val="1329"/>
        </a:spcBef>
        <a:buFont typeface="Arial" panose="020B0604020202020204" pitchFamily="34" charset="0"/>
        <a:buChar char="•"/>
        <a:defRPr sz="5315" kern="1200">
          <a:solidFill>
            <a:schemeClr val="tx1"/>
          </a:solidFill>
          <a:latin typeface="+mn-lt"/>
          <a:ea typeface="+mn-ea"/>
          <a:cs typeface="+mn-cs"/>
        </a:defRPr>
      </a:lvl3pPr>
      <a:lvl4pPr marL="4252371"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4pPr>
      <a:lvl5pPr marL="5467335"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5pPr>
      <a:lvl6pPr marL="6682298"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6pPr>
      <a:lvl7pPr marL="7897261"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7pPr>
      <a:lvl8pPr marL="9112225"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8pPr>
      <a:lvl9pPr marL="10327188" indent="-607482" algn="l" defTabSz="2429927"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9pPr>
    </p:bodyStyle>
    <p:otherStyle>
      <a:defPPr>
        <a:defRPr lang="en-US"/>
      </a:defPPr>
      <a:lvl1pPr marL="0" algn="l" defTabSz="2429927" rtl="0" eaLnBrk="1" latinLnBrk="0" hangingPunct="1">
        <a:defRPr sz="4783" kern="1200">
          <a:solidFill>
            <a:schemeClr val="tx1"/>
          </a:solidFill>
          <a:latin typeface="+mn-lt"/>
          <a:ea typeface="+mn-ea"/>
          <a:cs typeface="+mn-cs"/>
        </a:defRPr>
      </a:lvl1pPr>
      <a:lvl2pPr marL="1214963" algn="l" defTabSz="2429927" rtl="0" eaLnBrk="1" latinLnBrk="0" hangingPunct="1">
        <a:defRPr sz="4783" kern="1200">
          <a:solidFill>
            <a:schemeClr val="tx1"/>
          </a:solidFill>
          <a:latin typeface="+mn-lt"/>
          <a:ea typeface="+mn-ea"/>
          <a:cs typeface="+mn-cs"/>
        </a:defRPr>
      </a:lvl2pPr>
      <a:lvl3pPr marL="2429927" algn="l" defTabSz="2429927" rtl="0" eaLnBrk="1" latinLnBrk="0" hangingPunct="1">
        <a:defRPr sz="4783" kern="1200">
          <a:solidFill>
            <a:schemeClr val="tx1"/>
          </a:solidFill>
          <a:latin typeface="+mn-lt"/>
          <a:ea typeface="+mn-ea"/>
          <a:cs typeface="+mn-cs"/>
        </a:defRPr>
      </a:lvl3pPr>
      <a:lvl4pPr marL="3644890" algn="l" defTabSz="2429927" rtl="0" eaLnBrk="1" latinLnBrk="0" hangingPunct="1">
        <a:defRPr sz="4783" kern="1200">
          <a:solidFill>
            <a:schemeClr val="tx1"/>
          </a:solidFill>
          <a:latin typeface="+mn-lt"/>
          <a:ea typeface="+mn-ea"/>
          <a:cs typeface="+mn-cs"/>
        </a:defRPr>
      </a:lvl4pPr>
      <a:lvl5pPr marL="4859853" algn="l" defTabSz="2429927" rtl="0" eaLnBrk="1" latinLnBrk="0" hangingPunct="1">
        <a:defRPr sz="4783" kern="1200">
          <a:solidFill>
            <a:schemeClr val="tx1"/>
          </a:solidFill>
          <a:latin typeface="+mn-lt"/>
          <a:ea typeface="+mn-ea"/>
          <a:cs typeface="+mn-cs"/>
        </a:defRPr>
      </a:lvl5pPr>
      <a:lvl6pPr marL="6074816" algn="l" defTabSz="2429927" rtl="0" eaLnBrk="1" latinLnBrk="0" hangingPunct="1">
        <a:defRPr sz="4783" kern="1200">
          <a:solidFill>
            <a:schemeClr val="tx1"/>
          </a:solidFill>
          <a:latin typeface="+mn-lt"/>
          <a:ea typeface="+mn-ea"/>
          <a:cs typeface="+mn-cs"/>
        </a:defRPr>
      </a:lvl6pPr>
      <a:lvl7pPr marL="7289780" algn="l" defTabSz="2429927" rtl="0" eaLnBrk="1" latinLnBrk="0" hangingPunct="1">
        <a:defRPr sz="4783" kern="1200">
          <a:solidFill>
            <a:schemeClr val="tx1"/>
          </a:solidFill>
          <a:latin typeface="+mn-lt"/>
          <a:ea typeface="+mn-ea"/>
          <a:cs typeface="+mn-cs"/>
        </a:defRPr>
      </a:lvl7pPr>
      <a:lvl8pPr marL="8504743" algn="l" defTabSz="2429927" rtl="0" eaLnBrk="1" latinLnBrk="0" hangingPunct="1">
        <a:defRPr sz="4783" kern="1200">
          <a:solidFill>
            <a:schemeClr val="tx1"/>
          </a:solidFill>
          <a:latin typeface="+mn-lt"/>
          <a:ea typeface="+mn-ea"/>
          <a:cs typeface="+mn-cs"/>
        </a:defRPr>
      </a:lvl8pPr>
      <a:lvl9pPr marL="9719706" algn="l" defTabSz="2429927" rtl="0" eaLnBrk="1" latinLnBrk="0" hangingPunct="1">
        <a:defRPr sz="478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1.tif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C4A01-5EB1-6544-8066-E1ECDDF319A9}"/>
              </a:ext>
            </a:extLst>
          </p:cNvPr>
          <p:cNvSpPr/>
          <p:nvPr/>
        </p:nvSpPr>
        <p:spPr>
          <a:xfrm>
            <a:off x="-5690" y="-117206"/>
            <a:ext cx="32399288" cy="5775235"/>
          </a:xfrm>
          <a:prstGeom prst="rect">
            <a:avLst/>
          </a:prstGeom>
          <a:solidFill>
            <a:srgbClr val="00B0F0"/>
          </a:solidFill>
        </p:spPr>
        <p:txBody>
          <a:bodyPr wrap="square">
            <a:spAutoFit/>
          </a:bodyPr>
          <a:lstStyle/>
          <a:p>
            <a:pPr algn="ctr">
              <a:lnSpc>
                <a:spcPct val="150000"/>
              </a:lnSpc>
            </a:pPr>
            <a:endParaRPr lang="en-GB" sz="8500" b="1" dirty="0">
              <a:solidFill>
                <a:schemeClr val="bg1"/>
              </a:solidFill>
              <a:latin typeface="Arial Black" panose="020B0604020202020204" pitchFamily="34" charset="0"/>
              <a:cs typeface="Arial Black" panose="020B0604020202020204" pitchFamily="34" charset="0"/>
            </a:endParaRPr>
          </a:p>
          <a:p>
            <a:pPr algn="ctr">
              <a:lnSpc>
                <a:spcPct val="150000"/>
              </a:lnSpc>
            </a:pPr>
            <a:endParaRPr lang="en-GB" sz="8500" b="1" dirty="0">
              <a:solidFill>
                <a:schemeClr val="bg1"/>
              </a:solidFill>
              <a:latin typeface="Arial Black" panose="020B0604020202020204" pitchFamily="34" charset="0"/>
              <a:cs typeface="Arial Black" panose="020B0604020202020204" pitchFamily="34" charset="0"/>
            </a:endParaRPr>
          </a:p>
          <a:p>
            <a:pPr algn="ctr">
              <a:lnSpc>
                <a:spcPct val="150000"/>
              </a:lnSpc>
            </a:pPr>
            <a:endParaRPr lang="en-GB" sz="8500" b="1" dirty="0">
              <a:solidFill>
                <a:schemeClr val="bg1"/>
              </a:solidFill>
              <a:latin typeface="Arial Black" panose="020B0604020202020204" pitchFamily="34" charset="0"/>
              <a:cs typeface="Arial Black" panose="020B0604020202020204" pitchFamily="34" charset="0"/>
            </a:endParaRPr>
          </a:p>
        </p:txBody>
      </p:sp>
      <p:sp>
        <p:nvSpPr>
          <p:cNvPr id="7" name="Rectangle 6">
            <a:extLst>
              <a:ext uri="{FF2B5EF4-FFF2-40B4-BE49-F238E27FC236}">
                <a16:creationId xmlns:a16="http://schemas.microsoft.com/office/drawing/2014/main" id="{7706AD3C-1367-3B4A-A9A4-1E3092AA78EF}"/>
              </a:ext>
            </a:extLst>
          </p:cNvPr>
          <p:cNvSpPr/>
          <p:nvPr/>
        </p:nvSpPr>
        <p:spPr>
          <a:xfrm>
            <a:off x="839774" y="6208987"/>
            <a:ext cx="10780726" cy="13442965"/>
          </a:xfrm>
          <a:prstGeom prst="rect">
            <a:avLst/>
          </a:prstGeom>
          <a:solidFill>
            <a:schemeClr val="bg1"/>
          </a:solidFill>
          <a:ln w="38100">
            <a:solidFill>
              <a:srgbClr val="00B0F0"/>
            </a:solidFill>
          </a:ln>
        </p:spPr>
        <p:txBody>
          <a:bodyPr wrap="square">
            <a:noAutofit/>
          </a:bodyPr>
          <a:lstStyle/>
          <a:p>
            <a:pPr lvl="0" algn="just">
              <a:lnSpc>
                <a:spcPct val="150000"/>
              </a:lnSpc>
              <a:spcAft>
                <a:spcPts val="0"/>
              </a:spcAft>
              <a:tabLst>
                <a:tab pos="457200" algn="l"/>
              </a:tabLst>
            </a:pPr>
            <a:r>
              <a:rPr lang="en-GB" sz="2400" dirty="0">
                <a:ea typeface="Times New Roman" panose="02020603050405020304" pitchFamily="18" charset="0"/>
              </a:rPr>
              <a:t>Introduction</a:t>
            </a:r>
          </a:p>
          <a:p>
            <a:pPr lvl="0" algn="just">
              <a:lnSpc>
                <a:spcPct val="150000"/>
              </a:lnSpc>
              <a:spcAft>
                <a:spcPts val="0"/>
              </a:spcAft>
              <a:tabLst>
                <a:tab pos="457200" algn="l"/>
              </a:tabLst>
            </a:pPr>
            <a:r>
              <a:rPr lang="en-GB" sz="2400" dirty="0">
                <a:ea typeface="Times New Roman" panose="02020603050405020304" pitchFamily="18" charset="0"/>
              </a:rPr>
              <a:t>According to Kirk (2019), the subject of physical education within schools is in a precautious position.  Within Kirk (2019) lecture, he raises concerns with the teaching of physical education.  These concerns are linked to the training within universities of physical education teachers.  Previously, Kirk (2019), highlights that teachers completed an education based degree programme before commencing onto a career within teaching.  However, Capel (2007) and Kirk (2019) discuss that the current training is focused around a 1 year initial teacher training course, after completing a sports based undergraduate programme of study </a:t>
            </a:r>
          </a:p>
          <a:p>
            <a:pPr lvl="0" algn="just">
              <a:lnSpc>
                <a:spcPct val="150000"/>
              </a:lnSpc>
              <a:spcAft>
                <a:spcPts val="0"/>
              </a:spcAft>
              <a:tabLst>
                <a:tab pos="457200" algn="l"/>
              </a:tabLst>
            </a:pPr>
            <a:r>
              <a:rPr lang="en-GB" sz="2400" dirty="0">
                <a:ea typeface="Times New Roman" panose="02020603050405020304" pitchFamily="18" charset="0"/>
              </a:rPr>
              <a:t> This current system raises concerns with Kirk (2019), as he suggests that a 1 year teaching training course isn’t enough to prepare a teacher to teach physical education within schools. Indeed Capel (2007), believes that sport science degrees do not prepare perspective teachers for the practical nature of physical education and how it’s taught within schools.  Which then means physical education isn’t being delivered or developed to the required standard.  This is due to as Capel (2007), details that trainee teachers continue to teach the subject as they were taught it, repeating the values and believes they experienced.  However this approach means the subject isn’t evolving, and being developed by the next wave of teachers.</a:t>
            </a:r>
          </a:p>
          <a:p>
            <a:pPr lvl="0" algn="just">
              <a:lnSpc>
                <a:spcPct val="150000"/>
              </a:lnSpc>
              <a:spcAft>
                <a:spcPts val="0"/>
              </a:spcAft>
              <a:tabLst>
                <a:tab pos="457200" algn="l"/>
              </a:tabLst>
            </a:pPr>
            <a:r>
              <a:rPr lang="en-GB" sz="2400" dirty="0">
                <a:ea typeface="Times New Roman" panose="02020603050405020304" pitchFamily="18" charset="0"/>
              </a:rPr>
              <a:t>Using the concerns of Capel (2007) and Kirk (2019), the aim of this research study is to review the perceptions of final year students on a sports based programme, which haven’t studied any modules linked to physical education, and are pursuing a career within physical education teaching</a:t>
            </a:r>
            <a:r>
              <a:rPr lang="en-GB" sz="2800" dirty="0">
                <a:ea typeface="Times New Roman" panose="02020603050405020304" pitchFamily="18" charset="0"/>
              </a:rPr>
              <a:t>. </a:t>
            </a:r>
          </a:p>
        </p:txBody>
      </p:sp>
      <p:sp>
        <p:nvSpPr>
          <p:cNvPr id="8" name="Rectangle 7">
            <a:extLst>
              <a:ext uri="{FF2B5EF4-FFF2-40B4-BE49-F238E27FC236}">
                <a16:creationId xmlns:a16="http://schemas.microsoft.com/office/drawing/2014/main" id="{34CDC667-CBB1-C04B-B8C9-59AAB4FA0077}"/>
              </a:ext>
            </a:extLst>
          </p:cNvPr>
          <p:cNvSpPr/>
          <p:nvPr/>
        </p:nvSpPr>
        <p:spPr>
          <a:xfrm>
            <a:off x="498208" y="34779283"/>
            <a:ext cx="31391492" cy="7322481"/>
          </a:xfrm>
          <a:prstGeom prst="rect">
            <a:avLst/>
          </a:prstGeom>
          <a:solidFill>
            <a:schemeClr val="bg1"/>
          </a:solidFill>
          <a:ln w="38100">
            <a:solidFill>
              <a:srgbClr val="00B0F0"/>
            </a:solidFill>
          </a:ln>
        </p:spPr>
        <p:txBody>
          <a:bodyPr wrap="square">
            <a:noAutofit/>
          </a:bodyPr>
          <a:lstStyle/>
          <a:p>
            <a:pPr algn="just">
              <a:lnSpc>
                <a:spcPct val="150000"/>
              </a:lnSpc>
              <a:spcAft>
                <a:spcPts val="0"/>
              </a:spcAft>
            </a:pPr>
            <a:r>
              <a:rPr lang="en-GB" sz="2400" dirty="0">
                <a:ea typeface="Times New Roman" panose="02020603050405020304" pitchFamily="18" charset="0"/>
                <a:cs typeface="Times New Roman" panose="02020603050405020304" pitchFamily="18" charset="0"/>
              </a:rPr>
              <a:t>Summary</a:t>
            </a:r>
          </a:p>
          <a:p>
            <a:pPr algn="just">
              <a:lnSpc>
                <a:spcPct val="150000"/>
              </a:lnSpc>
              <a:spcAft>
                <a:spcPts val="0"/>
              </a:spcAft>
            </a:pPr>
            <a:r>
              <a:rPr lang="en-GB" sz="2400" dirty="0">
                <a:ea typeface="Times New Roman" panose="02020603050405020304" pitchFamily="18" charset="0"/>
                <a:cs typeface="Times New Roman" panose="02020603050405020304" pitchFamily="18" charset="0"/>
              </a:rPr>
              <a:t>The small scale study, does highlight some of the concerns provided, by Capel (2007), and Kirk (2019).  However, it does also supports Capel (2007), idea that knowledge of teaching can be gained from experience and opportunity to work within a physical education department, which is exactly the situation with participant two.  They’ve had exposure and experience of the physical education environment, and this allowed them to demonstrate more understanding than the other participants who have limited school experience.  Again only participant two, suggested some of the challenges of teaching physical education, which were similar to responses, within research completed by, Gordon (2016), and </a:t>
            </a:r>
            <a:r>
              <a:rPr lang="en-GB" sz="2400" dirty="0" err="1">
                <a:ea typeface="Times New Roman" panose="02020603050405020304" pitchFamily="18" charset="0"/>
                <a:cs typeface="Times New Roman" panose="02020603050405020304" pitchFamily="18" charset="0"/>
              </a:rPr>
              <a:t>Shoval</a:t>
            </a:r>
            <a:r>
              <a:rPr lang="en-GB" sz="2400" dirty="0">
                <a:ea typeface="Times New Roman" panose="02020603050405020304" pitchFamily="18" charset="0"/>
                <a:cs typeface="Times New Roman" panose="02020603050405020304" pitchFamily="18" charset="0"/>
              </a:rPr>
              <a:t>, </a:t>
            </a:r>
            <a:r>
              <a:rPr lang="en-GB" sz="2400" dirty="0" err="1">
                <a:ea typeface="Times New Roman" panose="02020603050405020304" pitchFamily="18" charset="0"/>
                <a:cs typeface="Times New Roman" panose="02020603050405020304" pitchFamily="18" charset="0"/>
              </a:rPr>
              <a:t>Erlich</a:t>
            </a:r>
            <a:r>
              <a:rPr lang="en-GB" sz="2400" dirty="0">
                <a:ea typeface="Times New Roman" panose="02020603050405020304" pitchFamily="18" charset="0"/>
                <a:cs typeface="Times New Roman" panose="02020603050405020304" pitchFamily="18" charset="0"/>
              </a:rPr>
              <a:t> and </a:t>
            </a:r>
            <a:r>
              <a:rPr lang="en-GB" sz="2400" dirty="0" err="1">
                <a:ea typeface="Times New Roman" panose="02020603050405020304" pitchFamily="18" charset="0"/>
                <a:cs typeface="Times New Roman" panose="02020603050405020304" pitchFamily="18" charset="0"/>
              </a:rPr>
              <a:t>Fejgin</a:t>
            </a:r>
            <a:r>
              <a:rPr lang="en-GB" sz="2400" dirty="0">
                <a:ea typeface="Times New Roman" panose="02020603050405020304" pitchFamily="18" charset="0"/>
                <a:cs typeface="Times New Roman" panose="02020603050405020304" pitchFamily="18" charset="0"/>
              </a:rPr>
              <a:t> (2010).  Within the research, three of the participants, discussed their experience of school teams, which supported Mellor, </a:t>
            </a:r>
            <a:r>
              <a:rPr lang="en-GB" sz="2400" dirty="0" err="1">
                <a:ea typeface="Times New Roman" panose="02020603050405020304" pitchFamily="18" charset="0"/>
                <a:cs typeface="Times New Roman" panose="02020603050405020304" pitchFamily="18" charset="0"/>
              </a:rPr>
              <a:t>Gaudreault</a:t>
            </a:r>
            <a:r>
              <a:rPr lang="en-GB" sz="2400" dirty="0">
                <a:ea typeface="Times New Roman" panose="02020603050405020304" pitchFamily="18" charset="0"/>
                <a:cs typeface="Times New Roman" panose="02020603050405020304" pitchFamily="18" charset="0"/>
              </a:rPr>
              <a:t>, and </a:t>
            </a:r>
            <a:r>
              <a:rPr lang="en-GB" sz="2400" dirty="0" err="1">
                <a:ea typeface="Times New Roman" panose="02020603050405020304" pitchFamily="18" charset="0"/>
                <a:cs typeface="Times New Roman" panose="02020603050405020304" pitchFamily="18" charset="0"/>
              </a:rPr>
              <a:t>Fadale</a:t>
            </a:r>
            <a:r>
              <a:rPr lang="en-GB" sz="2400" dirty="0">
                <a:ea typeface="Times New Roman" panose="02020603050405020304" pitchFamily="18" charset="0"/>
                <a:cs typeface="Times New Roman" panose="02020603050405020304" pitchFamily="18" charset="0"/>
              </a:rPr>
              <a:t> (2020) study, however none of the participants seemed to acknowledge that this would be a role they would need to fulfil.  The participants in the study, appear to be influenced by previous experience of physical teaching, which would support the idea of socialisation from Capel (2007) and </a:t>
            </a:r>
            <a:r>
              <a:rPr lang="en-GB" sz="2400" dirty="0" err="1">
                <a:ea typeface="Times New Roman" panose="02020603050405020304" pitchFamily="18" charset="0"/>
                <a:cs typeface="Times New Roman" panose="02020603050405020304" pitchFamily="18" charset="0"/>
              </a:rPr>
              <a:t>Curtner</a:t>
            </a:r>
            <a:r>
              <a:rPr lang="en-GB" sz="2400" dirty="0">
                <a:ea typeface="Times New Roman" panose="02020603050405020304" pitchFamily="18" charset="0"/>
                <a:cs typeface="Times New Roman" panose="02020603050405020304" pitchFamily="18" charset="0"/>
              </a:rPr>
              <a:t>-Smith (2001) research.  With participant one, feeling that teaching physical education is football based due to their placement experience. In contrast participant two, wanted to challenge their experience of segregation for sports based on genders but however seems to accept that is the way it is within physical education.  Finally participant four, wanted to be opposite to their experience of physical education, and want it to be for all levels of performance, as opposed to their school experience of only the ‘sporty’ individuals having lessons focused upon them.  An area of concern from the research completed, is the limited knowledge of the pedagogical approaches to teaching, which </a:t>
            </a:r>
            <a:r>
              <a:rPr lang="en-GB" sz="2400" dirty="0" err="1">
                <a:ea typeface="Times New Roman" panose="02020603050405020304" pitchFamily="18" charset="0"/>
                <a:cs typeface="Times New Roman" panose="02020603050405020304" pitchFamily="18" charset="0"/>
              </a:rPr>
              <a:t>Dieu</a:t>
            </a:r>
            <a:r>
              <a:rPr lang="en-GB" sz="2400" dirty="0">
                <a:ea typeface="Times New Roman" panose="02020603050405020304" pitchFamily="18" charset="0"/>
                <a:cs typeface="Times New Roman" panose="02020603050405020304" pitchFamily="18" charset="0"/>
              </a:rPr>
              <a:t> et al. (2020) suggests could impact upon pupil participation within the different activities linked to physical education.  </a:t>
            </a:r>
          </a:p>
          <a:p>
            <a:pPr algn="just">
              <a:lnSpc>
                <a:spcPct val="150000"/>
              </a:lnSpc>
              <a:spcAft>
                <a:spcPts val="0"/>
              </a:spcAft>
            </a:pPr>
            <a:r>
              <a:rPr lang="en-GB" sz="2400" dirty="0">
                <a:ea typeface="Times New Roman" panose="02020603050405020304" pitchFamily="18" charset="0"/>
                <a:cs typeface="Times New Roman" panose="02020603050405020304" pitchFamily="18" charset="0"/>
              </a:rPr>
              <a:t>Conclusion</a:t>
            </a:r>
          </a:p>
          <a:p>
            <a:pPr algn="just">
              <a:lnSpc>
                <a:spcPct val="150000"/>
              </a:lnSpc>
              <a:spcAft>
                <a:spcPts val="0"/>
              </a:spcAft>
            </a:pPr>
            <a:r>
              <a:rPr lang="en-GB" sz="2400" dirty="0">
                <a:ea typeface="Times New Roman" panose="02020603050405020304" pitchFamily="18" charset="0"/>
                <a:cs typeface="Times New Roman" panose="02020603050405020304" pitchFamily="18" charset="0"/>
              </a:rPr>
              <a:t>The study conducted, would suggest that those who complete an undergraduate programme have limited understanding of teaching physical education.  This can be compensated if the students gain experience of teaching.  However further research is needed to compare the differences between pupils on a physical education programme and those on a general sports based programme</a:t>
            </a:r>
            <a:r>
              <a:rPr lang="en-GB" sz="2800" dirty="0">
                <a:ea typeface="Times New Roman" panose="02020603050405020304" pitchFamily="18" charset="0"/>
                <a:cs typeface="Times New Roman" panose="02020603050405020304" pitchFamily="18" charset="0"/>
              </a:rPr>
              <a:t>. </a:t>
            </a:r>
            <a:endParaRPr lang="en-GB" sz="2800" dirty="0">
              <a:effectLst/>
              <a:ea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038B8EB3-A499-2643-A560-37B3CF9B8BE6}"/>
              </a:ext>
            </a:extLst>
          </p:cNvPr>
          <p:cNvSpPr/>
          <p:nvPr/>
        </p:nvSpPr>
        <p:spPr>
          <a:xfrm>
            <a:off x="12268200" y="6110316"/>
            <a:ext cx="19621500" cy="14964898"/>
          </a:xfrm>
          <a:prstGeom prst="rect">
            <a:avLst/>
          </a:prstGeom>
          <a:solidFill>
            <a:schemeClr val="bg1"/>
          </a:solidFill>
          <a:ln w="38100">
            <a:solidFill>
              <a:srgbClr val="00B0F0"/>
            </a:solidFill>
          </a:ln>
        </p:spPr>
        <p:txBody>
          <a:bodyPr wrap="square">
            <a:noAutofit/>
          </a:bodyPr>
          <a:lstStyle/>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Methodology</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A small scale qualitative study, with an interpretive paradigm was completed.</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Participants</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Four participants completed the study (3 males, and 1 female).  All four participants are final year students, from </a:t>
            </a:r>
            <a:r>
              <a:rPr lang="en-GB" sz="2400" dirty="0" smtClean="0">
                <a:latin typeface="Calibri" panose="020F0502020204030204" pitchFamily="34" charset="0"/>
                <a:ea typeface="Times New Roman" panose="02020603050405020304" pitchFamily="18" charset="0"/>
                <a:cs typeface="Times New Roman" panose="02020603050405020304" pitchFamily="18" charset="0"/>
              </a:rPr>
              <a:t>a single university within </a:t>
            </a:r>
            <a:r>
              <a:rPr lang="en-GB" sz="2400" dirty="0">
                <a:latin typeface="Calibri" panose="020F0502020204030204" pitchFamily="34" charset="0"/>
                <a:ea typeface="Times New Roman" panose="02020603050405020304" pitchFamily="18" charset="0"/>
                <a:cs typeface="Times New Roman" panose="02020603050405020304" pitchFamily="18" charset="0"/>
              </a:rPr>
              <a:t>the West Midlands area.  Two of the participants completed a </a:t>
            </a:r>
            <a:r>
              <a:rPr lang="en-GB" sz="2400" dirty="0" err="1" smtClean="0">
                <a:latin typeface="Calibri" panose="020F0502020204030204" pitchFamily="34" charset="0"/>
                <a:ea typeface="Times New Roman" panose="02020603050405020304" pitchFamily="18" charset="0"/>
                <a:cs typeface="Times New Roman" panose="02020603050405020304" pitchFamily="18" charset="0"/>
              </a:rPr>
              <a:t>FdA</a:t>
            </a:r>
            <a:r>
              <a:rPr lang="en-GB" sz="2400" dirty="0" smtClean="0">
                <a:latin typeface="Calibri" panose="020F0502020204030204" pitchFamily="34" charset="0"/>
                <a:ea typeface="Times New Roman" panose="02020603050405020304" pitchFamily="18" charset="0"/>
                <a:cs typeface="Times New Roman" panose="02020603050405020304" pitchFamily="18" charset="0"/>
              </a:rPr>
              <a:t> </a:t>
            </a:r>
            <a:r>
              <a:rPr lang="en-GB" sz="2400" dirty="0">
                <a:latin typeface="Calibri" panose="020F0502020204030204" pitchFamily="34" charset="0"/>
                <a:ea typeface="Times New Roman" panose="02020603050405020304" pitchFamily="18" charset="0"/>
                <a:cs typeface="Times New Roman" panose="02020603050405020304" pitchFamily="18" charset="0"/>
              </a:rPr>
              <a:t>programme before transferring onto a sports </a:t>
            </a:r>
            <a:r>
              <a:rPr lang="en-GB" sz="2400" dirty="0" smtClean="0">
                <a:latin typeface="Calibri" panose="020F0502020204030204" pitchFamily="34" charset="0"/>
                <a:ea typeface="Times New Roman" panose="02020603050405020304" pitchFamily="18" charset="0"/>
                <a:cs typeface="Times New Roman" panose="02020603050405020304" pitchFamily="18" charset="0"/>
              </a:rPr>
              <a:t>and fitness degree </a:t>
            </a:r>
            <a:r>
              <a:rPr lang="en-GB" sz="2400" dirty="0">
                <a:latin typeface="Calibri" panose="020F0502020204030204" pitchFamily="34" charset="0"/>
                <a:ea typeface="Times New Roman" panose="02020603050405020304" pitchFamily="18" charset="0"/>
                <a:cs typeface="Times New Roman" panose="02020603050405020304" pitchFamily="18" charset="0"/>
              </a:rPr>
              <a:t>programme.  Two of the participants are completing a sport and fitness programme. </a:t>
            </a:r>
            <a:r>
              <a:rPr lang="en-GB" sz="2400" dirty="0" smtClean="0">
                <a:latin typeface="Calibri" panose="020F0502020204030204" pitchFamily="34" charset="0"/>
                <a:ea typeface="Times New Roman" panose="02020603050405020304" pitchFamily="18" charset="0"/>
                <a:cs typeface="Times New Roman" panose="02020603050405020304" pitchFamily="18" charset="0"/>
              </a:rPr>
              <a:t>The programme </a:t>
            </a:r>
            <a:r>
              <a:rPr lang="en-GB" sz="2400" dirty="0">
                <a:latin typeface="Calibri" panose="020F0502020204030204" pitchFamily="34" charset="0"/>
                <a:ea typeface="Times New Roman" panose="02020603050405020304" pitchFamily="18" charset="0"/>
                <a:cs typeface="Times New Roman" panose="02020603050405020304" pitchFamily="18" charset="0"/>
              </a:rPr>
              <a:t>of study, </a:t>
            </a:r>
            <a:r>
              <a:rPr lang="en-GB" sz="2400" dirty="0" smtClean="0">
                <a:latin typeface="Calibri" panose="020F0502020204030204" pitchFamily="34" charset="0"/>
                <a:ea typeface="Times New Roman" panose="02020603050405020304" pitchFamily="18" charset="0"/>
                <a:cs typeface="Times New Roman" panose="02020603050405020304" pitchFamily="18" charset="0"/>
              </a:rPr>
              <a:t>does </a:t>
            </a:r>
            <a:r>
              <a:rPr lang="en-GB" sz="2400" dirty="0">
                <a:latin typeface="Calibri" panose="020F0502020204030204" pitchFamily="34" charset="0"/>
                <a:ea typeface="Times New Roman" panose="02020603050405020304" pitchFamily="18" charset="0"/>
                <a:cs typeface="Times New Roman" panose="02020603050405020304" pitchFamily="18" charset="0"/>
              </a:rPr>
              <a:t>not include any physical education modules of study, and all participants are due to complete their programme June 2021. All the participants have completed an application to study, a secondary PGCE physical education programme to start September 2021.  All participants volunteered to participate in the study.</a:t>
            </a:r>
          </a:p>
          <a:p>
            <a:pPr lvl="0" algn="just">
              <a:lnSpc>
                <a:spcPct val="115000"/>
              </a:lnSpc>
              <a:spcAft>
                <a:spcPts val="0"/>
              </a:spcAft>
              <a:tabLst>
                <a:tab pos="457200" algn="l"/>
              </a:tabLst>
            </a:pPr>
            <a:endParaRPr lang="en-GB" sz="2400" dirty="0">
              <a:latin typeface="Calibri" panose="020F0502020204030204" pitchFamily="34" charset="0"/>
              <a:ea typeface="Times New Roman" panose="02020603050405020304" pitchFamily="18" charset="0"/>
              <a:cs typeface="Times New Roman" panose="02020603050405020304" pitchFamily="18" charset="0"/>
            </a:endParaRP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Procedure</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Prior to contacting participants, ethical approval was provided.  For the selected </a:t>
            </a:r>
            <a:r>
              <a:rPr lang="en-GB" sz="2400" dirty="0" smtClean="0">
                <a:latin typeface="Calibri" panose="020F0502020204030204" pitchFamily="34" charset="0"/>
                <a:ea typeface="Times New Roman" panose="02020603050405020304" pitchFamily="18" charset="0"/>
                <a:cs typeface="Times New Roman" panose="02020603050405020304" pitchFamily="18" charset="0"/>
              </a:rPr>
              <a:t>programme </a:t>
            </a:r>
            <a:r>
              <a:rPr lang="en-GB" sz="2400" dirty="0">
                <a:latin typeface="Calibri" panose="020F0502020204030204" pitchFamily="34" charset="0"/>
                <a:ea typeface="Times New Roman" panose="02020603050405020304" pitchFamily="18" charset="0"/>
                <a:cs typeface="Times New Roman" panose="02020603050405020304" pitchFamily="18" charset="0"/>
              </a:rPr>
              <a:t>of study </a:t>
            </a:r>
            <a:r>
              <a:rPr lang="en-GB" sz="2400" dirty="0" smtClean="0">
                <a:latin typeface="Calibri" panose="020F0502020204030204" pitchFamily="34" charset="0"/>
                <a:ea typeface="Times New Roman" panose="02020603050405020304" pitchFamily="18" charset="0"/>
                <a:cs typeface="Times New Roman" panose="02020603050405020304" pitchFamily="18" charset="0"/>
              </a:rPr>
              <a:t>(sport </a:t>
            </a:r>
            <a:r>
              <a:rPr lang="en-GB" sz="2400" dirty="0">
                <a:latin typeface="Calibri" panose="020F0502020204030204" pitchFamily="34" charset="0"/>
                <a:ea typeface="Times New Roman" panose="02020603050405020304" pitchFamily="18" charset="0"/>
                <a:cs typeface="Times New Roman" panose="02020603050405020304" pitchFamily="18" charset="0"/>
              </a:rPr>
              <a:t>and fitness), final year students were contacted via student email to request participation within the study.  Prior to the study, participants were informed of the study’s focus and a consent form was provided.  Participants that were interested and meet the criteria, of being a final year student and submitted an application for PGCE, for secondary physical education programme, to start September 2021, were selected.  Participants were given an overview of the data collection methods, of recorded focus group meeting and an individual interview.  All of the participants requested an individual interview.  The meetings were conducted via Microsoft teams.  Prior to individual interviews, participants were reminded that involvement in the study was voluntary, and the consent form was displayed on the screen to gain verbal consent prior to beginning.  The interview included four areas of focus, and seven questions which were asked to all participants.  Additional questions were developed based on the responses provided to explore ideas further or to gain further information.  The four areas of focused were:</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1.	Previous experience of physical education</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2.	Reason for career choice within physical education</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3.	Teaching approaches to physical education</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4.	Possible challenges, to teaching physical education</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All individual interviews were recorded via Microsoft Teams.  Each individual interview was transcribed, once the interview was transcribed then the recording was delated.  </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Data Analysis</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Transcribed interviews, were uploaded to </a:t>
            </a:r>
            <a:r>
              <a:rPr lang="en-GB" sz="2400" dirty="0" err="1">
                <a:latin typeface="Calibri" panose="020F0502020204030204" pitchFamily="34" charset="0"/>
                <a:ea typeface="Times New Roman" panose="02020603050405020304" pitchFamily="18" charset="0"/>
                <a:cs typeface="Times New Roman" panose="02020603050405020304" pitchFamily="18" charset="0"/>
              </a:rPr>
              <a:t>NVivo</a:t>
            </a:r>
            <a:r>
              <a:rPr lang="en-GB" sz="2400" dirty="0">
                <a:latin typeface="Calibri" panose="020F0502020204030204" pitchFamily="34" charset="0"/>
                <a:ea typeface="Times New Roman" panose="02020603050405020304" pitchFamily="18" charset="0"/>
                <a:cs typeface="Times New Roman" panose="02020603050405020304" pitchFamily="18" charset="0"/>
              </a:rPr>
              <a:t> version 11, for analysis of results.  The participant’s responses were coded, into the following areas:</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Experience of PE</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Reason for Career in PE</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Curriculum knowledge</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Pedagogy of PE</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School Teams</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Challenges of first year of teaching</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Classroom Management</a:t>
            </a:r>
          </a:p>
          <a:p>
            <a:pPr lvl="0" algn="just">
              <a:lnSpc>
                <a:spcPct val="115000"/>
              </a:lnSpc>
              <a:spcAft>
                <a:spcPts val="0"/>
              </a:spcAft>
              <a:tabLst>
                <a:tab pos="457200" algn="l"/>
              </a:tabLst>
            </a:pPr>
            <a:r>
              <a:rPr lang="en-GB" sz="2400" dirty="0">
                <a:latin typeface="Calibri" panose="020F0502020204030204" pitchFamily="34" charset="0"/>
                <a:ea typeface="Times New Roman" panose="02020603050405020304" pitchFamily="18" charset="0"/>
                <a:cs typeface="Times New Roman" panose="02020603050405020304" pitchFamily="18" charset="0"/>
              </a:rPr>
              <a:t>SEN Teaching in PE</a:t>
            </a:r>
          </a:p>
          <a:p>
            <a:pPr lvl="0" algn="just">
              <a:lnSpc>
                <a:spcPct val="115000"/>
              </a:lnSpc>
              <a:spcAft>
                <a:spcPts val="0"/>
              </a:spcAft>
              <a:tabLst>
                <a:tab pos="457200" algn="l"/>
              </a:tabLst>
            </a:pPr>
            <a:r>
              <a:rPr lang="en-GB" sz="2400" dirty="0" smtClean="0">
                <a:latin typeface="Calibri" panose="020F0502020204030204" pitchFamily="34" charset="0"/>
                <a:ea typeface="Times New Roman" panose="02020603050405020304" pitchFamily="18" charset="0"/>
                <a:cs typeface="Times New Roman" panose="02020603050405020304" pitchFamily="18" charset="0"/>
              </a:rPr>
              <a:t>Socialisation - Occupational.</a:t>
            </a:r>
            <a:endParaRPr lang="en-GB" sz="240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3346EF74-3F89-6847-B065-6A7C59C6B548}"/>
              </a:ext>
            </a:extLst>
          </p:cNvPr>
          <p:cNvSpPr/>
          <p:nvPr/>
        </p:nvSpPr>
        <p:spPr>
          <a:xfrm>
            <a:off x="498208" y="42383242"/>
            <a:ext cx="31391492" cy="4620125"/>
          </a:xfrm>
          <a:prstGeom prst="rect">
            <a:avLst/>
          </a:prstGeom>
          <a:solidFill>
            <a:schemeClr val="bg1"/>
          </a:solidFill>
          <a:ln w="38100">
            <a:solidFill>
              <a:srgbClr val="00B0F0"/>
            </a:solidFill>
          </a:ln>
        </p:spPr>
        <p:txBody>
          <a:bodyPr wrap="square">
            <a:noAutofit/>
          </a:bodyPr>
          <a:lstStyle/>
          <a:p>
            <a:pPr>
              <a:lnSpc>
                <a:spcPct val="150000"/>
              </a:lnSpc>
              <a:spcAft>
                <a:spcPts val="0"/>
              </a:spcAft>
            </a:pPr>
            <a:r>
              <a:rPr lang="en-GB" sz="2400" dirty="0">
                <a:solidFill>
                  <a:srgbClr val="000000"/>
                </a:solidFill>
                <a:ea typeface="Times New Roman" panose="02020603050405020304" pitchFamily="18" charset="0"/>
              </a:rPr>
              <a:t>References</a:t>
            </a:r>
          </a:p>
          <a:p>
            <a:pPr>
              <a:lnSpc>
                <a:spcPct val="150000"/>
              </a:lnSpc>
              <a:spcAft>
                <a:spcPts val="0"/>
              </a:spcAft>
            </a:pPr>
            <a:r>
              <a:rPr lang="en-GB" sz="2400" dirty="0">
                <a:solidFill>
                  <a:srgbClr val="000000"/>
                </a:solidFill>
                <a:ea typeface="Times New Roman" panose="02020603050405020304" pitchFamily="18" charset="0"/>
              </a:rPr>
              <a:t>Capel, S. (2007) ‘Moving beyond physical education subject knowledge to develop knowledgeable teachers of the subject’. The Curriculum Journal, 18(4), pp. 493-507.</a:t>
            </a:r>
          </a:p>
          <a:p>
            <a:pPr>
              <a:lnSpc>
                <a:spcPct val="150000"/>
              </a:lnSpc>
              <a:spcAft>
                <a:spcPts val="0"/>
              </a:spcAft>
            </a:pPr>
            <a:r>
              <a:rPr lang="en-GB" sz="2400" dirty="0" err="1">
                <a:solidFill>
                  <a:srgbClr val="000000"/>
                </a:solidFill>
                <a:ea typeface="Times New Roman" panose="02020603050405020304" pitchFamily="18" charset="0"/>
              </a:rPr>
              <a:t>Curtner</a:t>
            </a:r>
            <a:r>
              <a:rPr lang="en-GB" sz="2400" dirty="0">
                <a:solidFill>
                  <a:srgbClr val="000000"/>
                </a:solidFill>
                <a:ea typeface="Times New Roman" panose="02020603050405020304" pitchFamily="18" charset="0"/>
              </a:rPr>
              <a:t>-Smith, M. (2001) ‘The Occupational socialization of a First-Year Physical Education Teacher with a Teaching Orientation’. Sport, Education and Society, 6(1), pp. 81-105.</a:t>
            </a:r>
          </a:p>
          <a:p>
            <a:pPr>
              <a:lnSpc>
                <a:spcPct val="150000"/>
              </a:lnSpc>
              <a:spcAft>
                <a:spcPts val="0"/>
              </a:spcAft>
            </a:pPr>
            <a:r>
              <a:rPr lang="en-GB" sz="2400" dirty="0" err="1">
                <a:solidFill>
                  <a:srgbClr val="000000"/>
                </a:solidFill>
                <a:ea typeface="Times New Roman" panose="02020603050405020304" pitchFamily="18" charset="0"/>
              </a:rPr>
              <a:t>Dieu</a:t>
            </a:r>
            <a:r>
              <a:rPr lang="en-GB" sz="2400" dirty="0">
                <a:solidFill>
                  <a:srgbClr val="000000"/>
                </a:solidFill>
                <a:ea typeface="Times New Roman" panose="02020603050405020304" pitchFamily="18" charset="0"/>
              </a:rPr>
              <a:t>, O., </a:t>
            </a:r>
            <a:r>
              <a:rPr lang="en-GB" sz="2400" dirty="0" err="1">
                <a:solidFill>
                  <a:srgbClr val="000000"/>
                </a:solidFill>
                <a:ea typeface="Times New Roman" panose="02020603050405020304" pitchFamily="18" charset="0"/>
              </a:rPr>
              <a:t>Llena</a:t>
            </a:r>
            <a:r>
              <a:rPr lang="en-GB" sz="2400" dirty="0">
                <a:solidFill>
                  <a:srgbClr val="000000"/>
                </a:solidFill>
                <a:ea typeface="Times New Roman" panose="02020603050405020304" pitchFamily="18" charset="0"/>
              </a:rPr>
              <a:t>, C., </a:t>
            </a:r>
            <a:r>
              <a:rPr lang="en-GB" sz="2400" dirty="0" err="1">
                <a:solidFill>
                  <a:srgbClr val="000000"/>
                </a:solidFill>
                <a:ea typeface="Times New Roman" panose="02020603050405020304" pitchFamily="18" charset="0"/>
              </a:rPr>
              <a:t>Joing</a:t>
            </a:r>
            <a:r>
              <a:rPr lang="en-GB" sz="2400" dirty="0">
                <a:solidFill>
                  <a:srgbClr val="000000"/>
                </a:solidFill>
                <a:ea typeface="Times New Roman" panose="02020603050405020304" pitchFamily="18" charset="0"/>
              </a:rPr>
              <a:t> I., </a:t>
            </a:r>
            <a:r>
              <a:rPr lang="en-GB" sz="2400" dirty="0" err="1">
                <a:solidFill>
                  <a:srgbClr val="000000"/>
                </a:solidFill>
                <a:ea typeface="Times New Roman" panose="02020603050405020304" pitchFamily="18" charset="0"/>
              </a:rPr>
              <a:t>Porrovecchio</a:t>
            </a:r>
            <a:r>
              <a:rPr lang="en-GB" sz="2400" dirty="0">
                <a:solidFill>
                  <a:srgbClr val="000000"/>
                </a:solidFill>
                <a:ea typeface="Times New Roman" panose="02020603050405020304" pitchFamily="18" charset="0"/>
              </a:rPr>
              <a:t>, A. and </a:t>
            </a:r>
            <a:r>
              <a:rPr lang="en-GB" sz="2400" dirty="0" err="1">
                <a:solidFill>
                  <a:srgbClr val="000000"/>
                </a:solidFill>
                <a:ea typeface="Times New Roman" panose="02020603050405020304" pitchFamily="18" charset="0"/>
              </a:rPr>
              <a:t>Potdevin</a:t>
            </a:r>
            <a:r>
              <a:rPr lang="en-GB" sz="2400" dirty="0">
                <a:solidFill>
                  <a:srgbClr val="000000"/>
                </a:solidFill>
                <a:ea typeface="Times New Roman" panose="02020603050405020304" pitchFamily="18" charset="0"/>
              </a:rPr>
              <a:t>, F. (2020)’Fun to engage or engage to have fun? Student of different teaching formats in physical education’. Journal of Teaching in Physical Education and Sport, 20(3), pp.1326-1335.</a:t>
            </a:r>
          </a:p>
          <a:p>
            <a:pPr>
              <a:lnSpc>
                <a:spcPct val="150000"/>
              </a:lnSpc>
              <a:spcAft>
                <a:spcPts val="0"/>
              </a:spcAft>
            </a:pPr>
            <a:r>
              <a:rPr lang="en-GB" sz="2400" dirty="0">
                <a:solidFill>
                  <a:srgbClr val="000000"/>
                </a:solidFill>
                <a:ea typeface="Times New Roman" panose="02020603050405020304" pitchFamily="18" charset="0"/>
              </a:rPr>
              <a:t>Gordon, E. (2016)’Concerns of the Novice Physical </a:t>
            </a:r>
            <a:r>
              <a:rPr lang="en-GB" sz="2400" dirty="0" err="1">
                <a:solidFill>
                  <a:srgbClr val="000000"/>
                </a:solidFill>
                <a:ea typeface="Times New Roman" panose="02020603050405020304" pitchFamily="18" charset="0"/>
              </a:rPr>
              <a:t>Edcuation</a:t>
            </a:r>
            <a:r>
              <a:rPr lang="en-GB" sz="2400" dirty="0">
                <a:solidFill>
                  <a:srgbClr val="000000"/>
                </a:solidFill>
                <a:ea typeface="Times New Roman" panose="02020603050405020304" pitchFamily="18" charset="0"/>
              </a:rPr>
              <a:t> Teacher’. The Physical Educator, 73, pp. 652-670.</a:t>
            </a:r>
          </a:p>
          <a:p>
            <a:pPr>
              <a:lnSpc>
                <a:spcPct val="150000"/>
              </a:lnSpc>
              <a:spcAft>
                <a:spcPts val="0"/>
              </a:spcAft>
            </a:pPr>
            <a:r>
              <a:rPr lang="en-GB" sz="2400" dirty="0">
                <a:solidFill>
                  <a:srgbClr val="000000"/>
                </a:solidFill>
                <a:ea typeface="Times New Roman" panose="02020603050405020304" pitchFamily="18" charset="0"/>
              </a:rPr>
              <a:t>Kirk, D. (2019) Physical Education Futures in Precarious Times in the Global North [video]. Available at: https://www.youtube.com/watch?v=yBPWLLBAo74&amp;feature=youtu.be (Accessed: 20 February 2021). </a:t>
            </a:r>
          </a:p>
          <a:p>
            <a:pPr>
              <a:lnSpc>
                <a:spcPct val="150000"/>
              </a:lnSpc>
              <a:spcAft>
                <a:spcPts val="0"/>
              </a:spcAft>
            </a:pPr>
            <a:r>
              <a:rPr lang="en-GB" sz="2400" dirty="0">
                <a:solidFill>
                  <a:srgbClr val="000000"/>
                </a:solidFill>
                <a:ea typeface="Times New Roman" panose="02020603050405020304" pitchFamily="18" charset="0"/>
              </a:rPr>
              <a:t>Mellor, C.,  </a:t>
            </a:r>
            <a:r>
              <a:rPr lang="en-GB" sz="2400" dirty="0" err="1">
                <a:solidFill>
                  <a:srgbClr val="000000"/>
                </a:solidFill>
                <a:ea typeface="Times New Roman" panose="02020603050405020304" pitchFamily="18" charset="0"/>
              </a:rPr>
              <a:t>Gaudreault</a:t>
            </a:r>
            <a:r>
              <a:rPr lang="en-GB" sz="2400" dirty="0">
                <a:solidFill>
                  <a:srgbClr val="000000"/>
                </a:solidFill>
                <a:ea typeface="Times New Roman" panose="02020603050405020304" pitchFamily="18" charset="0"/>
              </a:rPr>
              <a:t>, K. and </a:t>
            </a:r>
            <a:r>
              <a:rPr lang="en-GB" sz="2400" dirty="0" err="1">
                <a:solidFill>
                  <a:srgbClr val="000000"/>
                </a:solidFill>
                <a:ea typeface="Times New Roman" panose="02020603050405020304" pitchFamily="18" charset="0"/>
              </a:rPr>
              <a:t>Fadale</a:t>
            </a:r>
            <a:r>
              <a:rPr lang="en-GB" sz="2400" dirty="0">
                <a:solidFill>
                  <a:srgbClr val="000000"/>
                </a:solidFill>
                <a:ea typeface="Times New Roman" panose="02020603050405020304" pitchFamily="18" charset="0"/>
              </a:rPr>
              <a:t>, C. (2020)’The Veteran and Novice: Investigating Teacher-Coach Role Conflict from Two Perspectives’. The Physical Educator, 77, pp. 313-313.</a:t>
            </a:r>
          </a:p>
          <a:p>
            <a:pPr>
              <a:lnSpc>
                <a:spcPct val="150000"/>
              </a:lnSpc>
              <a:spcAft>
                <a:spcPts val="0"/>
              </a:spcAft>
            </a:pPr>
            <a:r>
              <a:rPr lang="en-GB" sz="2400" dirty="0" err="1">
                <a:solidFill>
                  <a:srgbClr val="000000"/>
                </a:solidFill>
                <a:ea typeface="Times New Roman" panose="02020603050405020304" pitchFamily="18" charset="0"/>
              </a:rPr>
              <a:t>Shoval</a:t>
            </a:r>
            <a:r>
              <a:rPr lang="en-GB" sz="2400" dirty="0">
                <a:solidFill>
                  <a:srgbClr val="000000"/>
                </a:solidFill>
                <a:ea typeface="Times New Roman" panose="02020603050405020304" pitchFamily="18" charset="0"/>
              </a:rPr>
              <a:t>, E.,  </a:t>
            </a:r>
            <a:r>
              <a:rPr lang="en-GB" sz="2400" dirty="0" err="1">
                <a:solidFill>
                  <a:srgbClr val="000000"/>
                </a:solidFill>
                <a:ea typeface="Times New Roman" panose="02020603050405020304" pitchFamily="18" charset="0"/>
              </a:rPr>
              <a:t>Erlich</a:t>
            </a:r>
            <a:r>
              <a:rPr lang="en-GB" sz="2400" dirty="0">
                <a:solidFill>
                  <a:srgbClr val="000000"/>
                </a:solidFill>
                <a:ea typeface="Times New Roman" panose="02020603050405020304" pitchFamily="18" charset="0"/>
              </a:rPr>
              <a:t>, I. and </a:t>
            </a:r>
            <a:r>
              <a:rPr lang="en-GB" sz="2400" dirty="0" err="1">
                <a:solidFill>
                  <a:srgbClr val="000000"/>
                </a:solidFill>
                <a:ea typeface="Times New Roman" panose="02020603050405020304" pitchFamily="18" charset="0"/>
              </a:rPr>
              <a:t>Fejgin</a:t>
            </a:r>
            <a:r>
              <a:rPr lang="en-GB" sz="2400" dirty="0">
                <a:solidFill>
                  <a:srgbClr val="000000"/>
                </a:solidFill>
                <a:ea typeface="Times New Roman" panose="02020603050405020304" pitchFamily="18" charset="0"/>
              </a:rPr>
              <a:t>, N. (2010)’Mapping and interpreting </a:t>
            </a:r>
            <a:r>
              <a:rPr lang="en-GB" sz="2400" dirty="0" err="1">
                <a:solidFill>
                  <a:srgbClr val="000000"/>
                </a:solidFill>
                <a:ea typeface="Times New Roman" panose="02020603050405020304" pitchFamily="18" charset="0"/>
              </a:rPr>
              <a:t>noive</a:t>
            </a:r>
            <a:r>
              <a:rPr lang="en-GB" sz="2400" dirty="0">
                <a:solidFill>
                  <a:srgbClr val="000000"/>
                </a:solidFill>
                <a:ea typeface="Times New Roman" panose="02020603050405020304" pitchFamily="18" charset="0"/>
              </a:rPr>
              <a:t> physical education teachers self-perceptions of strengths and difficulties’. Physical Education and Sport Pedagogy, 15(1), pp. 85-101.</a:t>
            </a:r>
          </a:p>
        </p:txBody>
      </p:sp>
      <p:pic>
        <p:nvPicPr>
          <p:cNvPr id="13" name="Picture 12">
            <a:extLst>
              <a:ext uri="{FF2B5EF4-FFF2-40B4-BE49-F238E27FC236}">
                <a16:creationId xmlns:a16="http://schemas.microsoft.com/office/drawing/2014/main" id="{62414C73-5585-3041-A9F4-316B71FB441B}"/>
              </a:ext>
            </a:extLst>
          </p:cNvPr>
          <p:cNvPicPr>
            <a:picLocks noChangeAspect="1"/>
          </p:cNvPicPr>
          <p:nvPr/>
        </p:nvPicPr>
        <p:blipFill>
          <a:blip r:embed="rId2"/>
          <a:stretch>
            <a:fillRect/>
          </a:stretch>
        </p:blipFill>
        <p:spPr>
          <a:xfrm>
            <a:off x="25100886" y="47284844"/>
            <a:ext cx="6259201" cy="2377487"/>
          </a:xfrm>
          <a:prstGeom prst="rect">
            <a:avLst/>
          </a:prstGeom>
        </p:spPr>
      </p:pic>
      <p:pic>
        <p:nvPicPr>
          <p:cNvPr id="16" name="Picture 15">
            <a:extLst>
              <a:ext uri="{FF2B5EF4-FFF2-40B4-BE49-F238E27FC236}">
                <a16:creationId xmlns:a16="http://schemas.microsoft.com/office/drawing/2014/main" id="{F273F242-3F04-474E-BE45-B45927AA42B1}"/>
              </a:ext>
            </a:extLst>
          </p:cNvPr>
          <p:cNvPicPr>
            <a:picLocks noChangeAspect="1"/>
          </p:cNvPicPr>
          <p:nvPr/>
        </p:nvPicPr>
        <p:blipFill>
          <a:blip r:embed="rId3"/>
          <a:stretch>
            <a:fillRect/>
          </a:stretch>
        </p:blipFill>
        <p:spPr>
          <a:xfrm>
            <a:off x="2030368" y="47284844"/>
            <a:ext cx="5635755" cy="2314806"/>
          </a:xfrm>
          <a:prstGeom prst="rect">
            <a:avLst/>
          </a:prstGeom>
        </p:spPr>
      </p:pic>
      <p:graphicFrame>
        <p:nvGraphicFramePr>
          <p:cNvPr id="9" name="Table 8"/>
          <p:cNvGraphicFramePr>
            <a:graphicFrameLocks noGrp="1"/>
          </p:cNvGraphicFramePr>
          <p:nvPr>
            <p:extLst>
              <p:ext uri="{D42A27DB-BD31-4B8C-83A1-F6EECF244321}">
                <p14:modId xmlns:p14="http://schemas.microsoft.com/office/powerpoint/2010/main" val="235752345"/>
              </p:ext>
            </p:extLst>
          </p:nvPr>
        </p:nvGraphicFramePr>
        <p:xfrm>
          <a:off x="498208" y="21591834"/>
          <a:ext cx="31391492" cy="12795408"/>
        </p:xfrm>
        <a:graphic>
          <a:graphicData uri="http://schemas.openxmlformats.org/drawingml/2006/table">
            <a:tbl>
              <a:tblPr firstRow="1" firstCol="1" bandRow="1">
                <a:tableStyleId>{5C22544A-7EE6-4342-B048-85BDC9FD1C3A}</a:tableStyleId>
              </a:tblPr>
              <a:tblGrid>
                <a:gridCol w="3499696">
                  <a:extLst>
                    <a:ext uri="{9D8B030D-6E8A-4147-A177-3AD203B41FA5}">
                      <a16:colId xmlns:a16="http://schemas.microsoft.com/office/drawing/2014/main" val="859571803"/>
                    </a:ext>
                  </a:extLst>
                </a:gridCol>
                <a:gridCol w="27891796">
                  <a:extLst>
                    <a:ext uri="{9D8B030D-6E8A-4147-A177-3AD203B41FA5}">
                      <a16:colId xmlns:a16="http://schemas.microsoft.com/office/drawing/2014/main" val="1102934603"/>
                    </a:ext>
                  </a:extLst>
                </a:gridCol>
              </a:tblGrid>
              <a:tr h="252951">
                <a:tc>
                  <a:txBody>
                    <a:bodyPr/>
                    <a:lstStyle/>
                    <a:p>
                      <a:pPr algn="just">
                        <a:lnSpc>
                          <a:spcPct val="107000"/>
                        </a:lnSpc>
                        <a:spcAft>
                          <a:spcPts val="0"/>
                        </a:spcAft>
                      </a:pPr>
                      <a:r>
                        <a:rPr lang="en-GB" sz="2000" u="none" strike="noStrike">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000">
                          <a:effectLst/>
                        </a:rPr>
                        <a:t>Summary of Responses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0712122"/>
                  </a:ext>
                </a:extLst>
              </a:tr>
              <a:tr h="1293387">
                <a:tc>
                  <a:txBody>
                    <a:bodyPr/>
                    <a:lstStyle/>
                    <a:p>
                      <a:pPr algn="just">
                        <a:lnSpc>
                          <a:spcPct val="107000"/>
                        </a:lnSpc>
                        <a:spcAft>
                          <a:spcPts val="0"/>
                        </a:spcAft>
                      </a:pPr>
                      <a:r>
                        <a:rPr lang="en-GB" sz="2000" dirty="0">
                          <a:effectLst/>
                        </a:rPr>
                        <a:t>Experience of PE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000" dirty="0">
                          <a:effectLst/>
                        </a:rPr>
                        <a:t>Participants 1, 2 and 3 – had completed a placement within a school environment, as either a coach, or a placement for module of study.  Participant 4 – had no previous experience as a teacher within a school environment. </a:t>
                      </a:r>
                    </a:p>
                    <a:p>
                      <a:pPr algn="just">
                        <a:lnSpc>
                          <a:spcPct val="107000"/>
                        </a:lnSpc>
                        <a:spcAft>
                          <a:spcPts val="0"/>
                        </a:spcAft>
                      </a:pPr>
                      <a:r>
                        <a:rPr lang="en-GB" sz="2000" dirty="0">
                          <a:effectLst/>
                        </a:rPr>
                        <a:t>Participant 2 – had a number of years of coaching experience, both in a first and middle school (school years 1 – 8).</a:t>
                      </a:r>
                    </a:p>
                    <a:p>
                      <a:pPr algn="just">
                        <a:lnSpc>
                          <a:spcPct val="107000"/>
                        </a:lnSpc>
                        <a:spcAft>
                          <a:spcPts val="0"/>
                        </a:spcAft>
                      </a:pPr>
                      <a:r>
                        <a:rPr lang="en-GB" sz="2000" dirty="0">
                          <a:effectLst/>
                        </a:rPr>
                        <a:t>As pupils Participants 1, 2 and 3 – had a positive experience and enjoyed the PE lessons.  However this was mainly the sports, as Participant 1 – commented they didn’t enjoy the dance or gymnastics lessons.</a:t>
                      </a:r>
                    </a:p>
                    <a:p>
                      <a:pPr algn="just">
                        <a:lnSpc>
                          <a:spcPct val="107000"/>
                        </a:lnSpc>
                        <a:spcAft>
                          <a:spcPts val="0"/>
                        </a:spcAft>
                      </a:pPr>
                      <a:r>
                        <a:rPr lang="en-GB" sz="2000" dirty="0">
                          <a:effectLst/>
                        </a:rPr>
                        <a:t>Participant 4 – had a negative experience as a pupil, with them not enjoying the subject at school, and didn’t feel the teachers tried to engage them in the subject lessons.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5972567"/>
                  </a:ext>
                </a:extLst>
              </a:tr>
              <a:tr h="1569937">
                <a:tc>
                  <a:txBody>
                    <a:bodyPr/>
                    <a:lstStyle/>
                    <a:p>
                      <a:pPr algn="just">
                        <a:lnSpc>
                          <a:spcPct val="107000"/>
                        </a:lnSpc>
                        <a:spcAft>
                          <a:spcPts val="0"/>
                        </a:spcAft>
                      </a:pPr>
                      <a:r>
                        <a:rPr lang="en-GB" sz="2000" dirty="0">
                          <a:effectLst/>
                        </a:rPr>
                        <a:t>Reason for Career in PE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000" dirty="0">
                          <a:effectLst/>
                        </a:rPr>
                        <a:t>Participants 2 and 3 – Highlighted their previous positive experience of PE teachers for their desire to become a teacher.  Participant 4 – their negative experience of PE, was their reason for wanting to become a teacher, and encourage all to develop different skills.  They enjoyed coaching modules, and wanted to explore the idea of helping people learn new skills</a:t>
                      </a:r>
                    </a:p>
                    <a:p>
                      <a:pPr algn="just">
                        <a:lnSpc>
                          <a:spcPct val="107000"/>
                        </a:lnSpc>
                        <a:spcAft>
                          <a:spcPts val="0"/>
                        </a:spcAft>
                      </a:pPr>
                      <a:r>
                        <a:rPr lang="en-GB" sz="2000" dirty="0">
                          <a:effectLst/>
                        </a:rPr>
                        <a:t>Participate 2 – Having worked a number of years as a sports coach, wanted to be more involved more in a school environment. </a:t>
                      </a:r>
                    </a:p>
                    <a:p>
                      <a:pPr algn="just">
                        <a:lnSpc>
                          <a:spcPct val="107000"/>
                        </a:lnSpc>
                        <a:spcAft>
                          <a:spcPts val="0"/>
                        </a:spcAft>
                      </a:pPr>
                      <a:r>
                        <a:rPr lang="en-GB" sz="2000" dirty="0">
                          <a:effectLst/>
                        </a:rPr>
                        <a:t>Participant 1 and 3 – mentioned PE teaching being a good career choice.  Within Participation 3 – Wanted to be a teacher to inspire others.</a:t>
                      </a:r>
                    </a:p>
                    <a:p>
                      <a:pPr algn="just">
                        <a:lnSpc>
                          <a:spcPct val="107000"/>
                        </a:lnSpc>
                        <a:spcAft>
                          <a:spcPts val="0"/>
                        </a:spcAft>
                      </a:pPr>
                      <a:r>
                        <a:rPr lang="en-GB" sz="2000" dirty="0">
                          <a:effectLst/>
                        </a:rPr>
                        <a:t>Participant 1 – Following their placement believed the career to be easy, with good pay and holiday.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10537237"/>
                  </a:ext>
                </a:extLst>
              </a:tr>
              <a:tr h="1253137">
                <a:tc>
                  <a:txBody>
                    <a:bodyPr/>
                    <a:lstStyle/>
                    <a:p>
                      <a:pPr algn="just">
                        <a:lnSpc>
                          <a:spcPct val="107000"/>
                        </a:lnSpc>
                        <a:spcAft>
                          <a:spcPts val="0"/>
                        </a:spcAft>
                      </a:pPr>
                      <a:r>
                        <a:rPr lang="en-GB" sz="2000">
                          <a:effectLst/>
                        </a:rPr>
                        <a:t>Curriculum knowledge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000">
                          <a:effectLst/>
                        </a:rPr>
                        <a:t>Participants 2, 3 and 4 – Highlighted that the curriculum isn’t very detailed or include a lot of information.</a:t>
                      </a:r>
                    </a:p>
                    <a:p>
                      <a:pPr algn="just">
                        <a:lnSpc>
                          <a:spcPct val="107000"/>
                        </a:lnSpc>
                        <a:spcAft>
                          <a:spcPts val="0"/>
                        </a:spcAft>
                      </a:pPr>
                      <a:r>
                        <a:rPr lang="en-GB" sz="2000">
                          <a:effectLst/>
                        </a:rPr>
                        <a:t>Participant 3 – believed the curriculum was split into summer and winter activities.  Participant 2 and 4 – mentioned different categories of sports that needed to be completed. In addition Participation 4 – mentioned that analysing performance is part of the process.  Participant 2 – believed that the school has the ability to make a lot of decisions about the curriculum delivery.</a:t>
                      </a:r>
                    </a:p>
                    <a:p>
                      <a:pPr algn="just">
                        <a:lnSpc>
                          <a:spcPct val="107000"/>
                        </a:lnSpc>
                        <a:spcAft>
                          <a:spcPts val="0"/>
                        </a:spcAft>
                      </a:pPr>
                      <a:r>
                        <a:rPr lang="en-GB" sz="2000">
                          <a:effectLst/>
                        </a:rPr>
                        <a:t>Participant 1 – had no idea of what the curriculum was and what it involved.</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63597663"/>
                  </a:ext>
                </a:extLst>
              </a:tr>
              <a:tr h="1569937">
                <a:tc>
                  <a:txBody>
                    <a:bodyPr/>
                    <a:lstStyle/>
                    <a:p>
                      <a:pPr algn="just">
                        <a:lnSpc>
                          <a:spcPct val="107000"/>
                        </a:lnSpc>
                        <a:spcAft>
                          <a:spcPts val="0"/>
                        </a:spcAft>
                      </a:pPr>
                      <a:r>
                        <a:rPr lang="en-GB" sz="2000">
                          <a:effectLst/>
                        </a:rPr>
                        <a:t>Pedagogy of PE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000" dirty="0">
                          <a:effectLst/>
                        </a:rPr>
                        <a:t>Participants 2, 3, and 4 – suggested that pedagogy is linked to how you want to teach.</a:t>
                      </a:r>
                    </a:p>
                    <a:p>
                      <a:pPr algn="just">
                        <a:lnSpc>
                          <a:spcPct val="107000"/>
                        </a:lnSpc>
                        <a:spcAft>
                          <a:spcPts val="0"/>
                        </a:spcAft>
                      </a:pPr>
                      <a:r>
                        <a:rPr lang="en-GB" sz="2000" dirty="0">
                          <a:effectLst/>
                        </a:rPr>
                        <a:t>Participant 1 – Had no idea, and offered no </a:t>
                      </a:r>
                      <a:r>
                        <a:rPr lang="en-GB" sz="2000" dirty="0" smtClean="0">
                          <a:effectLst/>
                        </a:rPr>
                        <a:t>suggestions. All </a:t>
                      </a:r>
                      <a:r>
                        <a:rPr lang="en-GB" sz="2000" dirty="0">
                          <a:effectLst/>
                        </a:rPr>
                        <a:t>participants have heard of game-based coaching – with them highlighting the idea of developing games in order for pupils to develop skills.  Participant 2 -attempted to discuss constraints approach, be highlighting there are 3 areas, and you adapt these to create learning.</a:t>
                      </a:r>
                    </a:p>
                    <a:p>
                      <a:pPr algn="just">
                        <a:lnSpc>
                          <a:spcPct val="107000"/>
                        </a:lnSpc>
                        <a:spcAft>
                          <a:spcPts val="0"/>
                        </a:spcAft>
                      </a:pPr>
                      <a:r>
                        <a:rPr lang="en-GB" sz="2000" dirty="0">
                          <a:effectLst/>
                        </a:rPr>
                        <a:t>In addition Participant 2 – discussed an approach opposed on placement but didn’t realise this was the traditional pedagogical approach.</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5126756"/>
                  </a:ext>
                </a:extLst>
              </a:tr>
              <a:tr h="782205">
                <a:tc>
                  <a:txBody>
                    <a:bodyPr/>
                    <a:lstStyle/>
                    <a:p>
                      <a:pPr algn="just">
                        <a:lnSpc>
                          <a:spcPct val="107000"/>
                        </a:lnSpc>
                        <a:spcAft>
                          <a:spcPts val="0"/>
                        </a:spcAft>
                      </a:pPr>
                      <a:r>
                        <a:rPr lang="en-GB" sz="2000">
                          <a:effectLst/>
                        </a:rPr>
                        <a:t>School Teams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000">
                          <a:effectLst/>
                        </a:rPr>
                        <a:t>Participants 1, 2 &amp;3 – had similar experiences of school sports with, each team organised by a specific teacher which had a specialism for the sport.</a:t>
                      </a:r>
                    </a:p>
                    <a:p>
                      <a:pPr algn="just">
                        <a:lnSpc>
                          <a:spcPct val="107000"/>
                        </a:lnSpc>
                        <a:spcAft>
                          <a:spcPts val="0"/>
                        </a:spcAft>
                      </a:pPr>
                      <a:r>
                        <a:rPr lang="en-GB" sz="2000">
                          <a:effectLst/>
                        </a:rPr>
                        <a:t> No participant highlighted, that they would be involved in the developing of after school teams and clubs.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65666150"/>
                  </a:ext>
                </a:extLst>
              </a:tr>
              <a:tr h="1253137">
                <a:tc>
                  <a:txBody>
                    <a:bodyPr/>
                    <a:lstStyle/>
                    <a:p>
                      <a:pPr algn="just">
                        <a:lnSpc>
                          <a:spcPct val="107000"/>
                        </a:lnSpc>
                        <a:spcAft>
                          <a:spcPts val="0"/>
                        </a:spcAft>
                      </a:pPr>
                      <a:r>
                        <a:rPr lang="en-GB" sz="2000">
                          <a:effectLst/>
                        </a:rPr>
                        <a:t>Challenges of first year of teaching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000" dirty="0">
                          <a:effectLst/>
                        </a:rPr>
                        <a:t>A variety of ideas presented:</a:t>
                      </a:r>
                    </a:p>
                    <a:p>
                      <a:pPr algn="just">
                        <a:lnSpc>
                          <a:spcPct val="107000"/>
                        </a:lnSpc>
                        <a:spcAft>
                          <a:spcPts val="0"/>
                        </a:spcAft>
                      </a:pPr>
                      <a:r>
                        <a:rPr lang="en-GB" sz="2000" dirty="0">
                          <a:effectLst/>
                        </a:rPr>
                        <a:t>Participant 2 – Highlighted issues with time management, and planning as a new teacher. Including completing NQT process.</a:t>
                      </a:r>
                    </a:p>
                    <a:p>
                      <a:pPr algn="just">
                        <a:lnSpc>
                          <a:spcPct val="107000"/>
                        </a:lnSpc>
                        <a:spcAft>
                          <a:spcPts val="0"/>
                        </a:spcAft>
                      </a:pPr>
                      <a:r>
                        <a:rPr lang="en-GB" sz="2000" dirty="0">
                          <a:effectLst/>
                        </a:rPr>
                        <a:t>Participant 4 – Identified that they had hurt the 1st year of teaching was hard but no idea as to why.</a:t>
                      </a:r>
                    </a:p>
                    <a:p>
                      <a:pPr algn="just">
                        <a:lnSpc>
                          <a:spcPct val="107000"/>
                        </a:lnSpc>
                        <a:spcAft>
                          <a:spcPts val="0"/>
                        </a:spcAft>
                      </a:pPr>
                      <a:r>
                        <a:rPr lang="en-GB" sz="2000" dirty="0">
                          <a:effectLst/>
                        </a:rPr>
                        <a:t>Participant 1 and 3 – Had no idea of any challenges in first year of teaching.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18697557"/>
                  </a:ext>
                </a:extLst>
              </a:tr>
              <a:tr h="1569937">
                <a:tc>
                  <a:txBody>
                    <a:bodyPr/>
                    <a:lstStyle/>
                    <a:p>
                      <a:pPr algn="just">
                        <a:lnSpc>
                          <a:spcPct val="107000"/>
                        </a:lnSpc>
                        <a:spcAft>
                          <a:spcPts val="0"/>
                        </a:spcAft>
                      </a:pPr>
                      <a:r>
                        <a:rPr lang="en-GB" sz="2000">
                          <a:effectLst/>
                        </a:rPr>
                        <a:t>Classroom Management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000">
                          <a:effectLst/>
                        </a:rPr>
                        <a:t>Different approaches to managing the learning environment were provided:</a:t>
                      </a:r>
                    </a:p>
                    <a:p>
                      <a:pPr algn="just">
                        <a:lnSpc>
                          <a:spcPct val="107000"/>
                        </a:lnSpc>
                        <a:spcAft>
                          <a:spcPts val="0"/>
                        </a:spcAft>
                      </a:pPr>
                      <a:r>
                        <a:rPr lang="en-GB" sz="2000">
                          <a:effectLst/>
                        </a:rPr>
                        <a:t>Participant 3 – Discussed using a whistle to gain attention, in addition discusses being respectful of pupils. </a:t>
                      </a:r>
                    </a:p>
                    <a:p>
                      <a:pPr algn="just">
                        <a:lnSpc>
                          <a:spcPct val="107000"/>
                        </a:lnSpc>
                        <a:spcAft>
                          <a:spcPts val="0"/>
                        </a:spcAft>
                      </a:pPr>
                      <a:r>
                        <a:rPr lang="en-GB" sz="2000">
                          <a:effectLst/>
                        </a:rPr>
                        <a:t>Participant 4 – highlighted the need to treat the pupils with respect, and also being approachable to the pupils. </a:t>
                      </a:r>
                    </a:p>
                    <a:p>
                      <a:pPr algn="just">
                        <a:lnSpc>
                          <a:spcPct val="107000"/>
                        </a:lnSpc>
                        <a:spcAft>
                          <a:spcPts val="0"/>
                        </a:spcAft>
                      </a:pPr>
                      <a:r>
                        <a:rPr lang="en-GB" sz="2000">
                          <a:effectLst/>
                        </a:rPr>
                        <a:t>Participant 2 – highlighted being consistent in their approach and being the leading voice.</a:t>
                      </a:r>
                    </a:p>
                    <a:p>
                      <a:pPr algn="just">
                        <a:lnSpc>
                          <a:spcPct val="107000"/>
                        </a:lnSpc>
                        <a:spcAft>
                          <a:spcPts val="0"/>
                        </a:spcAft>
                      </a:pPr>
                      <a:r>
                        <a:rPr lang="en-GB" sz="2000">
                          <a:effectLst/>
                        </a:rPr>
                        <a:t>All participants, didn’t appear to fully consider classroom management as an issue within teaching.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52564474"/>
                  </a:ext>
                </a:extLst>
              </a:tr>
              <a:tr h="1569937">
                <a:tc>
                  <a:txBody>
                    <a:bodyPr/>
                    <a:lstStyle/>
                    <a:p>
                      <a:pPr algn="just">
                        <a:lnSpc>
                          <a:spcPct val="107000"/>
                        </a:lnSpc>
                        <a:spcAft>
                          <a:spcPts val="0"/>
                        </a:spcAft>
                      </a:pPr>
                      <a:r>
                        <a:rPr lang="en-GB" sz="2000" dirty="0">
                          <a:effectLst/>
                        </a:rPr>
                        <a:t>SEN Teaching in PE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000" dirty="0">
                          <a:effectLst/>
                        </a:rPr>
                        <a:t>All participants demonstrated limited understanding of SEN teaching.</a:t>
                      </a:r>
                    </a:p>
                    <a:p>
                      <a:pPr algn="just">
                        <a:lnSpc>
                          <a:spcPct val="107000"/>
                        </a:lnSpc>
                        <a:spcAft>
                          <a:spcPts val="0"/>
                        </a:spcAft>
                      </a:pPr>
                      <a:r>
                        <a:rPr lang="en-GB" sz="2000" dirty="0">
                          <a:effectLst/>
                        </a:rPr>
                        <a:t>Participant 1 – Believed that SEN students would attend a special school.</a:t>
                      </a:r>
                    </a:p>
                    <a:p>
                      <a:pPr algn="just">
                        <a:lnSpc>
                          <a:spcPct val="107000"/>
                        </a:lnSpc>
                        <a:spcAft>
                          <a:spcPts val="0"/>
                        </a:spcAft>
                      </a:pPr>
                      <a:r>
                        <a:rPr lang="en-GB" sz="2000" dirty="0">
                          <a:effectLst/>
                        </a:rPr>
                        <a:t>Participant 2 – Would expect them to follow the same instructions as the other students.</a:t>
                      </a:r>
                    </a:p>
                    <a:p>
                      <a:pPr algn="just">
                        <a:lnSpc>
                          <a:spcPct val="107000"/>
                        </a:lnSpc>
                        <a:spcAft>
                          <a:spcPts val="0"/>
                        </a:spcAft>
                      </a:pPr>
                      <a:r>
                        <a:rPr lang="en-GB" sz="2000" dirty="0">
                          <a:effectLst/>
                        </a:rPr>
                        <a:t>Participant 4 – Mentioned disability coaching, but stated they would not be confident with integrating within a PE lesson.</a:t>
                      </a:r>
                    </a:p>
                    <a:p>
                      <a:pPr algn="just">
                        <a:lnSpc>
                          <a:spcPct val="107000"/>
                        </a:lnSpc>
                        <a:spcAft>
                          <a:spcPts val="0"/>
                        </a:spcAft>
                      </a:pPr>
                      <a:r>
                        <a:rPr lang="en-GB" sz="2000" dirty="0">
                          <a:effectLst/>
                        </a:rPr>
                        <a:t>Participate 3 -No idea what SEN meant, and offered no ideas when informed what it meant.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81647495"/>
                  </a:ext>
                </a:extLst>
              </a:tr>
              <a:tr h="1311458">
                <a:tc>
                  <a:txBody>
                    <a:bodyPr/>
                    <a:lstStyle/>
                    <a:p>
                      <a:pPr algn="just">
                        <a:lnSpc>
                          <a:spcPct val="107000"/>
                        </a:lnSpc>
                        <a:spcAft>
                          <a:spcPts val="0"/>
                        </a:spcAft>
                      </a:pPr>
                      <a:r>
                        <a:rPr lang="en-GB" sz="2000" dirty="0" smtClean="0">
                          <a:effectLst/>
                        </a:rPr>
                        <a:t>Socialisation</a:t>
                      </a:r>
                      <a:r>
                        <a:rPr lang="en-GB" sz="2000" baseline="0" dirty="0" smtClean="0">
                          <a:effectLst/>
                        </a:rPr>
                        <a:t> - Occupational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Aft>
                          <a:spcPts val="0"/>
                        </a:spcAft>
                      </a:pPr>
                      <a:r>
                        <a:rPr lang="en-GB" sz="2000" dirty="0">
                          <a:effectLst/>
                        </a:rPr>
                        <a:t>Participants 2 and 3 – highlighted their previous experience of PE, and how the teachers delivered.</a:t>
                      </a:r>
                    </a:p>
                    <a:p>
                      <a:pPr algn="just">
                        <a:lnSpc>
                          <a:spcPct val="107000"/>
                        </a:lnSpc>
                        <a:spcAft>
                          <a:spcPts val="0"/>
                        </a:spcAft>
                      </a:pPr>
                      <a:r>
                        <a:rPr lang="en-GB" sz="2000" dirty="0">
                          <a:effectLst/>
                        </a:rPr>
                        <a:t>Participant 4 – discussed being the opposite to their teachers, and not just focusing on “sporty” pupils. </a:t>
                      </a:r>
                    </a:p>
                    <a:p>
                      <a:pPr algn="just">
                        <a:lnSpc>
                          <a:spcPct val="107000"/>
                        </a:lnSpc>
                        <a:spcAft>
                          <a:spcPts val="0"/>
                        </a:spcAft>
                      </a:pPr>
                      <a:r>
                        <a:rPr lang="en-GB" sz="2000" dirty="0">
                          <a:effectLst/>
                        </a:rPr>
                        <a:t>Participant 2 – Wanted pupils to experience a variety of different sports, but mentioned this could be impacted as they would need to follow the school’s approach.  </a:t>
                      </a:r>
                    </a:p>
                    <a:p>
                      <a:pPr algn="just">
                        <a:lnSpc>
                          <a:spcPct val="107000"/>
                        </a:lnSpc>
                        <a:spcAft>
                          <a:spcPts val="0"/>
                        </a:spcAft>
                      </a:pPr>
                      <a:r>
                        <a:rPr lang="en-GB" sz="2000" dirty="0">
                          <a:effectLst/>
                        </a:rPr>
                        <a:t>Participant 1 – focused on their placement experience, and wanted to repeat this by playing football with their future pupils.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74783337"/>
                  </a:ext>
                </a:extLst>
              </a:tr>
            </a:tbl>
          </a:graphicData>
        </a:graphic>
      </p:graphicFrame>
      <p:sp>
        <p:nvSpPr>
          <p:cNvPr id="10" name="TextBox 9"/>
          <p:cNvSpPr txBox="1"/>
          <p:nvPr/>
        </p:nvSpPr>
        <p:spPr>
          <a:xfrm>
            <a:off x="1447800" y="838200"/>
            <a:ext cx="29603700" cy="2862322"/>
          </a:xfrm>
          <a:prstGeom prst="rect">
            <a:avLst/>
          </a:prstGeom>
          <a:noFill/>
        </p:spPr>
        <p:txBody>
          <a:bodyPr wrap="square" rtlCol="0">
            <a:spAutoFit/>
          </a:bodyPr>
          <a:lstStyle/>
          <a:p>
            <a:r>
              <a:rPr lang="en-GB" sz="6000" b="1" dirty="0"/>
              <a:t>You want to teach physical education? – Undergraduate student’s perceptions of teaching physical education within a secondary school, who have not studied a PE based degree programme.</a:t>
            </a:r>
          </a:p>
        </p:txBody>
      </p:sp>
      <p:sp>
        <p:nvSpPr>
          <p:cNvPr id="14" name="TextBox 13"/>
          <p:cNvSpPr txBox="1"/>
          <p:nvPr/>
        </p:nvSpPr>
        <p:spPr>
          <a:xfrm>
            <a:off x="1583657" y="3941079"/>
            <a:ext cx="18554700" cy="1200329"/>
          </a:xfrm>
          <a:prstGeom prst="rect">
            <a:avLst/>
          </a:prstGeom>
          <a:noFill/>
        </p:spPr>
        <p:txBody>
          <a:bodyPr wrap="square" rtlCol="0">
            <a:spAutoFit/>
          </a:bodyPr>
          <a:lstStyle/>
          <a:p>
            <a:r>
              <a:rPr lang="en-GB" sz="3600" dirty="0" smtClean="0"/>
              <a:t>Nathan Price</a:t>
            </a:r>
          </a:p>
          <a:p>
            <a:r>
              <a:rPr lang="en-GB" sz="3600" dirty="0" smtClean="0"/>
              <a:t>MA Physical Education, Sport, and Physical Literacy.  University </a:t>
            </a:r>
            <a:r>
              <a:rPr lang="en-GB" sz="3600" dirty="0"/>
              <a:t>of Wales Trinity Saint David</a:t>
            </a:r>
          </a:p>
        </p:txBody>
      </p:sp>
      <p:sp>
        <p:nvSpPr>
          <p:cNvPr id="15" name="TextBox 14"/>
          <p:cNvSpPr txBox="1"/>
          <p:nvPr/>
        </p:nvSpPr>
        <p:spPr>
          <a:xfrm>
            <a:off x="498208" y="20406162"/>
            <a:ext cx="11560442" cy="830997"/>
          </a:xfrm>
          <a:prstGeom prst="rect">
            <a:avLst/>
          </a:prstGeom>
          <a:solidFill>
            <a:schemeClr val="bg1"/>
          </a:solidFill>
        </p:spPr>
        <p:txBody>
          <a:bodyPr wrap="square" rtlCol="0">
            <a:spAutoFit/>
          </a:bodyPr>
          <a:lstStyle/>
          <a:p>
            <a:r>
              <a:rPr lang="en-GB" sz="2400" dirty="0" smtClean="0"/>
              <a:t>Table 1 – A summary of responses received from the participants, during individual interviews</a:t>
            </a:r>
            <a:endParaRPr lang="en-GB" sz="2400" dirty="0"/>
          </a:p>
        </p:txBody>
      </p:sp>
    </p:spTree>
    <p:extLst>
      <p:ext uri="{BB962C8B-B14F-4D97-AF65-F5344CB8AC3E}">
        <p14:creationId xmlns:p14="http://schemas.microsoft.com/office/powerpoint/2010/main" val="378615653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49</TotalTime>
  <Words>2372</Words>
  <Application>Microsoft Office PowerPoint</Application>
  <PresentationFormat>Custom</PresentationFormat>
  <Paragraphs>89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Black</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Amanda John (0501153)</dc:creator>
  <cp:lastModifiedBy>Nathan Price</cp:lastModifiedBy>
  <cp:revision>11</cp:revision>
  <dcterms:created xsi:type="dcterms:W3CDTF">2019-08-12T12:30:05Z</dcterms:created>
  <dcterms:modified xsi:type="dcterms:W3CDTF">2021-05-09T15:25:47Z</dcterms:modified>
</cp:coreProperties>
</file>