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8"/>
  </p:notesMasterIdLst>
  <p:sldIdLst>
    <p:sldId id="256" r:id="rId2"/>
    <p:sldId id="264" r:id="rId3"/>
    <p:sldId id="268" r:id="rId4"/>
    <p:sldId id="265" r:id="rId5"/>
    <p:sldId id="262" r:id="rId6"/>
    <p:sldId id="269" r:id="rId7"/>
    <p:sldId id="270" r:id="rId8"/>
    <p:sldId id="271" r:id="rId9"/>
    <p:sldId id="267" r:id="rId10"/>
    <p:sldId id="258" r:id="rId11"/>
    <p:sldId id="257" r:id="rId12"/>
    <p:sldId id="261" r:id="rId13"/>
    <p:sldId id="259" r:id="rId14"/>
    <p:sldId id="272" r:id="rId15"/>
    <p:sldId id="263" r:id="rId16"/>
    <p:sldId id="273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5" autoAdjust="0"/>
    <p:restoredTop sz="94660"/>
  </p:normalViewPr>
  <p:slideViewPr>
    <p:cSldViewPr snapToGrid="0">
      <p:cViewPr varScale="1">
        <p:scale>
          <a:sx n="67" d="100"/>
          <a:sy n="67" d="100"/>
        </p:scale>
        <p:origin x="572" y="4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4BD402A-8056-42FB-A7B3-91C08DA9A6AF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B447184-848B-49E7-81A8-48E2820EADB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5119986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Slide Image Placeholder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32771" name="Notes Placeholder 2"/>
          <p:cNvSpPr>
            <a:spLocks noGrp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dirty="0" smtClean="0">
                <a:latin typeface="Arial" panose="020B0604020202020204" pitchFamily="34" charset="0"/>
              </a:rPr>
              <a:t>Using the model assists personnel to meet briefing objectives, and to assess the most suitable method and environment in which to deliver the briefing.</a:t>
            </a:r>
          </a:p>
          <a:p>
            <a:endParaRPr lang="en-GB" altLang="en-US" dirty="0" smtClean="0">
              <a:latin typeface="Arial" panose="020B0604020202020204" pitchFamily="34" charset="0"/>
            </a:endParaRPr>
          </a:p>
          <a:p>
            <a:r>
              <a:rPr lang="en-GB" altLang="en-US" dirty="0" smtClean="0">
                <a:latin typeface="Arial" panose="020B0604020202020204" pitchFamily="34" charset="0"/>
              </a:rPr>
              <a:t>Used in </a:t>
            </a:r>
            <a:r>
              <a:rPr lang="en-GB" altLang="en-US" dirty="0" err="1" smtClean="0">
                <a:latin typeface="Arial" panose="020B0604020202020204" pitchFamily="34" charset="0"/>
              </a:rPr>
              <a:t>preperation</a:t>
            </a:r>
            <a:r>
              <a:rPr lang="en-GB" altLang="en-US" dirty="0" smtClean="0">
                <a:latin typeface="Arial" panose="020B0604020202020204" pitchFamily="34" charset="0"/>
              </a:rPr>
              <a:t> of Operational Orders and in briefing Operational Teams before deployment.</a:t>
            </a:r>
          </a:p>
        </p:txBody>
      </p:sp>
      <p:sp>
        <p:nvSpPr>
          <p:cNvPr id="32772" name="Slide Number Placeholder 3"/>
          <p:cNvSpPr>
            <a:spLocks noGrp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marL="742950" indent="-285750" eaLnBrk="0" hangingPunct="0"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marL="1143000" indent="-228600" eaLnBrk="0" hangingPunct="0"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marL="1600200" indent="-228600" eaLnBrk="0" hangingPunct="0"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marL="2057400" indent="-228600" eaLnBrk="0" hangingPunct="0"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baseline="-25000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pPr eaLnBrk="1" hangingPunct="1"/>
            <a:fld id="{62FD3648-448C-4C29-97DD-EE3EBA11A85C}" type="slidenum">
              <a:rPr lang="en-GB" altLang="en-US" baseline="0"/>
              <a:pPr eaLnBrk="1" hangingPunct="1"/>
              <a:t>10</a:t>
            </a:fld>
            <a:endParaRPr lang="en-GB" altLang="en-US" baseline="0"/>
          </a:p>
        </p:txBody>
      </p:sp>
    </p:spTree>
    <p:extLst>
      <p:ext uri="{BB962C8B-B14F-4D97-AF65-F5344CB8AC3E}">
        <p14:creationId xmlns:p14="http://schemas.microsoft.com/office/powerpoint/2010/main" val="282144351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Ro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4096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en-GB" altLang="en-US" smtClean="0">
                <a:latin typeface="Arial" panose="020B0604020202020204" pitchFamily="34" charset="0"/>
              </a:rPr>
              <a:t>Now lets look at each part of this separately and how it compares to IIMARCH where applicable. </a:t>
            </a:r>
          </a:p>
          <a:p>
            <a:endParaRPr lang="en-GB" altLang="en-US" smtClean="0">
              <a:latin typeface="Arial" panose="020B0604020202020204" pitchFamily="34" charset="0"/>
            </a:endParaRPr>
          </a:p>
          <a:p>
            <a:r>
              <a:rPr lang="en-GB" altLang="en-US" smtClean="0">
                <a:latin typeface="Arial" panose="020B0604020202020204" pitchFamily="34" charset="0"/>
              </a:rPr>
              <a:t>This model is used to ‘brief up’ to Police managers</a:t>
            </a:r>
          </a:p>
        </p:txBody>
      </p:sp>
    </p:spTree>
    <p:extLst>
      <p:ext uri="{BB962C8B-B14F-4D97-AF65-F5344CB8AC3E}">
        <p14:creationId xmlns:p14="http://schemas.microsoft.com/office/powerpoint/2010/main" val="661544869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6934" y="0"/>
            <a:ext cx="12231160" cy="6856214"/>
            <a:chOff x="-16934" y="0"/>
            <a:chExt cx="12231160" cy="6856214"/>
          </a:xfrm>
        </p:grpSpPr>
        <p:pic>
          <p:nvPicPr>
            <p:cNvPr id="16" name="Picture 15" descr="HD-PanelTitleR1.png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26" name="Rectangle 25"/>
            <p:cNvSpPr/>
            <p:nvPr/>
          </p:nvSpPr>
          <p:spPr>
            <a:xfrm>
              <a:off x="2328332" y="1540931"/>
              <a:ext cx="7543802" cy="3835401"/>
            </a:xfrm>
            <a:prstGeom prst="rect">
              <a:avLst/>
            </a:prstGeom>
            <a:noFill/>
            <a:ln w="15875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7" name="Picture 16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6934" y="3147609"/>
              <a:ext cx="2478024" cy="612648"/>
            </a:xfrm>
            <a:prstGeom prst="rect">
              <a:avLst/>
            </a:prstGeom>
          </p:spPr>
        </p:pic>
        <p:pic>
          <p:nvPicPr>
            <p:cNvPr id="20" name="Picture 19" descr="HDRibbonTitle-UniformTrim.png"/>
            <p:cNvPicPr>
              <a:picLocks noChangeAspect="1"/>
            </p:cNvPicPr>
            <p:nvPr/>
          </p:nvPicPr>
          <p:blipFill rotWithShape="1"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9736202" y="3147609"/>
              <a:ext cx="2478024" cy="612648"/>
            </a:xfrm>
            <a:prstGeom prst="rect">
              <a:avLst/>
            </a:prstGeom>
          </p:spPr>
        </p:pic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692398" y="1871131"/>
            <a:ext cx="6815669" cy="1515533"/>
          </a:xfrm>
        </p:spPr>
        <p:txBody>
          <a:bodyPr anchor="b">
            <a:noAutofit/>
          </a:bodyPr>
          <a:lstStyle>
            <a:lvl1pPr algn="ctr">
              <a:defRPr sz="5400">
                <a:effectLst/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2398" y="3657597"/>
            <a:ext cx="6815669" cy="1320802"/>
          </a:xfrm>
        </p:spPr>
        <p:txBody>
          <a:bodyPr anchor="t">
            <a:normAutofit/>
          </a:bodyPr>
          <a:lstStyle>
            <a:lvl1pPr marL="0" indent="0" algn="ctr">
              <a:buNone/>
              <a:defRPr sz="21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83232" y="5037663"/>
            <a:ext cx="897467" cy="279400"/>
          </a:xfrm>
        </p:spPr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92397" y="5037663"/>
            <a:ext cx="5214635" cy="279400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956900" y="5037663"/>
            <a:ext cx="551167" cy="279400"/>
          </a:xfrm>
        </p:spPr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2692399" y="3522131"/>
            <a:ext cx="6815668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945310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Straight Connector 6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12825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15069" y="1752606"/>
            <a:ext cx="8158688" cy="1822514"/>
          </a:xfrm>
        </p:spPr>
        <p:txBody>
          <a:bodyPr anchor="b">
            <a:normAutofit/>
          </a:bodyPr>
          <a:lstStyle>
            <a:lvl1pPr algn="ctr">
              <a:defRPr sz="44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015067" y="3846051"/>
            <a:ext cx="8158690" cy="954547"/>
          </a:xfrm>
        </p:spPr>
        <p:txBody>
          <a:bodyPr anchor="t">
            <a:normAutofit/>
          </a:bodyPr>
          <a:lstStyle>
            <a:lvl1pPr marL="0" indent="0" algn="ctr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2012723" y="3710585"/>
            <a:ext cx="8163380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4263988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8" name="Straight Connector 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98448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81344" y="2560320"/>
            <a:ext cx="4718304" cy="3310128"/>
          </a:xfrm>
        </p:spPr>
        <p:txBody>
          <a:bodyPr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43046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9540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80670" y="2658533"/>
            <a:ext cx="4718304" cy="576262"/>
          </a:xfrm>
        </p:spPr>
        <p:txBody>
          <a:bodyPr anchor="b">
            <a:noAutofit/>
          </a:bodyPr>
          <a:lstStyle>
            <a:lvl1pPr marL="0" indent="0">
              <a:spcBef>
                <a:spcPts val="672"/>
              </a:spcBef>
              <a:spcAft>
                <a:spcPts val="600"/>
              </a:spcAft>
              <a:buNone/>
              <a:defRPr sz="28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80670" y="3243262"/>
            <a:ext cx="4718304" cy="2632605"/>
          </a:xfrm>
        </p:spPr>
        <p:txBody>
          <a:bodyPr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8" name="Straight Connector 17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195274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194655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747334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3811" y="1388534"/>
            <a:ext cx="3718455" cy="1371600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418668" y="982131"/>
            <a:ext cx="5469466" cy="4893735"/>
          </a:xfrm>
        </p:spPr>
        <p:txBody>
          <a:bodyPr anchor="ctr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3811" y="3031065"/>
            <a:ext cx="3718455" cy="2438404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6" name="Straight Connector 15"/>
          <p:cNvCxnSpPr/>
          <p:nvPr/>
        </p:nvCxnSpPr>
        <p:spPr>
          <a:xfrm>
            <a:off x="1396169" y="2912533"/>
            <a:ext cx="35144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2443508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399" y="1883832"/>
            <a:ext cx="6241816" cy="1371600"/>
          </a:xfrm>
        </p:spPr>
        <p:txBody>
          <a:bodyPr anchor="b">
            <a:normAutofit/>
          </a:bodyPr>
          <a:lstStyle>
            <a:lvl1pPr algn="ctr">
              <a:defRPr sz="28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7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094831" y="1041400"/>
            <a:ext cx="3063347" cy="4775200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399" y="3255432"/>
            <a:ext cx="6241816" cy="18288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0618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4815415"/>
            <a:ext cx="9609666" cy="566738"/>
          </a:xfrm>
        </p:spPr>
        <p:txBody>
          <a:bodyPr anchor="b">
            <a:normAutofit/>
          </a:bodyPr>
          <a:lstStyle>
            <a:lvl1pPr algn="ctr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041427" y="1041399"/>
            <a:ext cx="10105972" cy="3335869"/>
          </a:xfrm>
          <a:prstGeom prst="roundRect">
            <a:avLst>
              <a:gd name="adj" fmla="val 0"/>
            </a:avLst>
          </a:prstGeom>
          <a:ln w="57150" cmpd="thickThin">
            <a:solidFill>
              <a:schemeClr val="tx1">
                <a:lumMod val="50000"/>
                <a:lumOff val="50000"/>
              </a:schemeClr>
            </a:solidFill>
            <a:miter lim="800000"/>
          </a:ln>
          <a:effectLst>
            <a:innerShdw blurRad="57150" dist="38100" dir="14460000">
              <a:srgbClr val="000000">
                <a:alpha val="70000"/>
              </a:srgbClr>
            </a:inn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295401" y="5382153"/>
            <a:ext cx="9609666" cy="493712"/>
          </a:xfrm>
        </p:spPr>
        <p:txBody>
          <a:bodyPr>
            <a:normAutofit/>
          </a:bodyPr>
          <a:lstStyle>
            <a:lvl1pPr marL="0" indent="0" algn="ctr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0960740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303868" y="982132"/>
            <a:ext cx="9592732" cy="2954868"/>
          </a:xfrm>
        </p:spPr>
        <p:txBody>
          <a:bodyPr anchor="ctr">
            <a:normAutofit/>
          </a:bodyPr>
          <a:lstStyle>
            <a:lvl1pPr algn="ctr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03868" y="4343399"/>
            <a:ext cx="9592732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7482798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370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0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674812" y="3352800"/>
            <a:ext cx="8839202" cy="584200"/>
          </a:xfrm>
        </p:spPr>
        <p:txBody>
          <a:bodyPr anchor="ctr">
            <a:normAutofit/>
          </a:bodyPr>
          <a:lstStyle>
            <a:lvl1pPr marL="0" indent="0" algn="r">
              <a:buFontTx/>
              <a:buNone/>
              <a:defRPr sz="2000"/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343399"/>
            <a:ext cx="9609666" cy="153246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0600267" y="282787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1396169" y="4140199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8090705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2" y="3308581"/>
            <a:ext cx="9609668" cy="1468800"/>
          </a:xfrm>
        </p:spPr>
        <p:txBody>
          <a:bodyPr anchor="b">
            <a:normAutofit/>
          </a:bodyPr>
          <a:lstStyle>
            <a:lvl1pPr algn="l">
              <a:defRPr sz="32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777381"/>
            <a:ext cx="9609668" cy="8604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0194360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3" y="982132"/>
            <a:ext cx="9296398" cy="2243668"/>
          </a:xfrm>
        </p:spPr>
        <p:txBody>
          <a:bodyPr anchor="ctr">
            <a:normAutofit/>
          </a:bodyPr>
          <a:lstStyle>
            <a:lvl1pPr algn="ctr">
              <a:defRPr sz="3200" b="0" cap="none">
                <a:solidFill>
                  <a:schemeClr val="tx1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3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9312"/>
            <a:ext cx="9609668" cy="88696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4529667"/>
            <a:ext cx="9609668" cy="1346200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62013" y="8799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10600267" y="2599261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  <p:cxnSp>
        <p:nvCxnSpPr>
          <p:cNvPr id="26" name="Straight Connector 25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21403225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95401" y="982132"/>
            <a:ext cx="9609666" cy="2243668"/>
          </a:xfrm>
        </p:spPr>
        <p:txBody>
          <a:bodyPr vert="horz" lIns="91440" tIns="45720" rIns="91440" bIns="45720" rtlCol="0" anchor="ctr">
            <a:normAutofit/>
          </a:bodyPr>
          <a:lstStyle>
            <a:lvl1pPr>
              <a:defRPr lang="en-US" b="0" dirty="0"/>
            </a:lvl1pPr>
          </a:lstStyle>
          <a:p>
            <a:pPr marL="0" lvl="0"/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20" name="Text Placeholder 2"/>
          <p:cNvSpPr>
            <a:spLocks noGrp="1"/>
          </p:cNvSpPr>
          <p:nvPr>
            <p:ph type="body" idx="13"/>
          </p:nvPr>
        </p:nvSpPr>
        <p:spPr>
          <a:xfrm>
            <a:off x="1295401" y="3630168"/>
            <a:ext cx="9609668" cy="841248"/>
          </a:xfrm>
        </p:spPr>
        <p:txBody>
          <a:bodyPr anchor="b">
            <a:normAutofit/>
          </a:bodyPr>
          <a:lstStyle>
            <a:lvl1pPr marL="0" indent="0" algn="l">
              <a:spcBef>
                <a:spcPts val="0"/>
              </a:spcBef>
              <a:buNone/>
              <a:defRPr sz="2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470399"/>
            <a:ext cx="9609670" cy="1405467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5" name="Straight Connector 14"/>
          <p:cNvCxnSpPr/>
          <p:nvPr/>
        </p:nvCxnSpPr>
        <p:spPr>
          <a:xfrm>
            <a:off x="1396169" y="3429000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87015820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 algn="ctr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1396169" y="2421466"/>
            <a:ext cx="9407298" cy="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75406321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999356" y="982131"/>
            <a:ext cx="1890895" cy="489373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95398" y="982132"/>
            <a:ext cx="7433025" cy="4893734"/>
          </a:xfrm>
        </p:spPr>
        <p:txBody>
          <a:bodyPr vert="eaVert" anchor="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  <p:cxnSp>
        <p:nvCxnSpPr>
          <p:cNvPr id="14" name="Straight Connector 13"/>
          <p:cNvCxnSpPr/>
          <p:nvPr/>
        </p:nvCxnSpPr>
        <p:spPr>
          <a:xfrm>
            <a:off x="8863890" y="990600"/>
            <a:ext cx="0" cy="4876800"/>
          </a:xfrm>
          <a:prstGeom prst="line">
            <a:avLst/>
          </a:prstGeom>
          <a:ln w="15875"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381758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3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-15736" y="0"/>
            <a:ext cx="12229962" cy="6856214"/>
            <a:chOff x="-15736" y="0"/>
            <a:chExt cx="12229962" cy="6856214"/>
          </a:xfrm>
        </p:grpSpPr>
        <p:pic>
          <p:nvPicPr>
            <p:cNvPr id="8" name="Picture 7" descr="HD-PanelContent.png"/>
            <p:cNvPicPr>
              <a:picLocks noChangeAspect="1"/>
            </p:cNvPicPr>
            <p:nvPr/>
          </p:nvPicPr>
          <p:blipFill>
            <a:blip r:embed="rId19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0" y="0"/>
              <a:ext cx="12188825" cy="6856214"/>
            </a:xfrm>
            <a:prstGeom prst="rect">
              <a:avLst/>
            </a:prstGeom>
          </p:spPr>
        </p:pic>
        <p:sp>
          <p:nvSpPr>
            <p:cNvPr id="9" name="Rectangle 8"/>
            <p:cNvSpPr/>
            <p:nvPr/>
          </p:nvSpPr>
          <p:spPr>
            <a:xfrm>
              <a:off x="608012" y="609600"/>
              <a:ext cx="10972800" cy="5638800"/>
            </a:xfrm>
            <a:prstGeom prst="rect">
              <a:avLst/>
            </a:prstGeom>
            <a:noFill/>
            <a:ln w="15875" cap="flat">
              <a:miter lim="800000"/>
            </a:ln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pic>
          <p:nvPicPr>
            <p:cNvPr id="10" name="Picture 9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-15736" y="3153832"/>
              <a:ext cx="777240" cy="606425"/>
            </a:xfrm>
            <a:prstGeom prst="rect">
              <a:avLst/>
            </a:prstGeom>
          </p:spPr>
        </p:pic>
        <p:pic>
          <p:nvPicPr>
            <p:cNvPr id="11" name="Picture 10" descr="HDRibbonContent-UniformTrim.png"/>
            <p:cNvPicPr>
              <a:picLocks noChangeAspect="1"/>
            </p:cNvPicPr>
            <p:nvPr/>
          </p:nvPicPr>
          <p:blipFill rotWithShape="1">
            <a:blip r:embed="rId20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/>
          </p:blipFill>
          <p:spPr>
            <a:xfrm>
              <a:off x="11436986" y="3153832"/>
              <a:ext cx="777240" cy="606425"/>
            </a:xfrm>
            <a:prstGeom prst="rect">
              <a:avLst/>
            </a:prstGeom>
          </p:spPr>
        </p:pic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95402" y="982132"/>
            <a:ext cx="9601196" cy="1303867"/>
          </a:xfrm>
          <a:prstGeom prst="rect">
            <a:avLst/>
          </a:prstGeom>
          <a:effectLst/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1" y="2556932"/>
            <a:ext cx="9601196" cy="3318936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677501" y="5969000"/>
            <a:ext cx="16002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7FAAE219-EE6F-4C7B-87B5-A79DEBF8562D}" type="datetimeFigureOut">
              <a:rPr lang="en-GB" smtClean="0"/>
              <a:t>29/02/2016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95401" y="5969000"/>
            <a:ext cx="7305900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3901" y="5969000"/>
            <a:ext cx="542697" cy="2794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b="0" i="0">
                <a:solidFill>
                  <a:schemeClr val="tx1"/>
                </a:solidFill>
                <a:effectLst/>
                <a:latin typeface="+mn-lt"/>
              </a:defRPr>
            </a:lvl1pPr>
          </a:lstStyle>
          <a:p>
            <a:fld id="{AE87D834-9A29-4EE5-8C79-6EF102719E3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345492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 cap="none">
          <a:ln w="3175" cmpd="sng">
            <a:noFill/>
          </a:ln>
          <a:solidFill>
            <a:schemeClr val="tx1">
              <a:lumMod val="85000"/>
              <a:lumOff val="15000"/>
            </a:schemeClr>
          </a:solidFill>
          <a:effectLst/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857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20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2pPr>
      <a:lvl3pPr marL="12001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8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3pPr>
      <a:lvl4pPr marL="15430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6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4pPr>
      <a:lvl5pPr marL="2000250" indent="-1714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SzPct val="115000"/>
        <a:buFont typeface="Arial"/>
        <a:buChar char="•"/>
        <a:defRPr sz="1400" kern="1200" cap="none">
          <a:solidFill>
            <a:schemeClr val="tx1">
              <a:lumMod val="85000"/>
              <a:lumOff val="15000"/>
            </a:schemeClr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Briefing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Wynne Jones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497220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Purpose of Briefing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All personnel </a:t>
            </a:r>
            <a:r>
              <a:rPr lang="en-GB" dirty="0"/>
              <a:t>should be thoroughly briefed on the purpose of an </a:t>
            </a:r>
            <a:r>
              <a:rPr lang="en-GB" dirty="0" smtClean="0"/>
              <a:t>operation or completion of a task </a:t>
            </a:r>
            <a:r>
              <a:rPr lang="en-GB" dirty="0"/>
              <a:t>prior to participating in it. </a:t>
            </a:r>
            <a:endParaRPr lang="en-GB" dirty="0" smtClean="0"/>
          </a:p>
          <a:p>
            <a:r>
              <a:rPr lang="en-GB" dirty="0" smtClean="0"/>
              <a:t>The </a:t>
            </a:r>
            <a:r>
              <a:rPr lang="en-GB" dirty="0"/>
              <a:t>time available for briefing will vary, depending on the circumstances.</a:t>
            </a:r>
          </a:p>
          <a:p>
            <a:r>
              <a:rPr lang="en-GB" dirty="0" smtClean="0"/>
              <a:t>Briefings </a:t>
            </a:r>
            <a:r>
              <a:rPr lang="en-GB" dirty="0"/>
              <a:t>can also be used to inform personnel about how to respond to the media.</a:t>
            </a:r>
          </a:p>
        </p:txBody>
      </p:sp>
    </p:spTree>
    <p:extLst>
      <p:ext uri="{BB962C8B-B14F-4D97-AF65-F5344CB8AC3E}">
        <p14:creationId xmlns:p14="http://schemas.microsoft.com/office/powerpoint/2010/main" val="387620331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Briefing staff on the </a:t>
            </a:r>
            <a:r>
              <a:rPr lang="en-GB" dirty="0" smtClean="0"/>
              <a:t>Media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/>
          </a:p>
          <a:p>
            <a:r>
              <a:rPr lang="en-GB" dirty="0" smtClean="0"/>
              <a:t>Any </a:t>
            </a:r>
            <a:r>
              <a:rPr lang="en-GB" dirty="0"/>
              <a:t>staff coming into contact with the media or members of the public should be given general guidance about the information that they should or should not release. </a:t>
            </a:r>
            <a:endParaRPr lang="en-GB" dirty="0" smtClean="0"/>
          </a:p>
          <a:p>
            <a:r>
              <a:rPr lang="en-GB" dirty="0" smtClean="0"/>
              <a:t>A </a:t>
            </a:r>
            <a:r>
              <a:rPr lang="en-GB" dirty="0"/>
              <a:t>generic media aide-memoire may be distributed to all personnel as general guidance.</a:t>
            </a:r>
          </a:p>
        </p:txBody>
      </p:sp>
    </p:spTree>
    <p:extLst>
      <p:ext uri="{BB962C8B-B14F-4D97-AF65-F5344CB8AC3E}">
        <p14:creationId xmlns:p14="http://schemas.microsoft.com/office/powerpoint/2010/main" val="394989463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Content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The content of a briefing should </a:t>
            </a:r>
            <a:r>
              <a:rPr lang="en-GB" dirty="0"/>
              <a:t>be tailored to the needs of the team. </a:t>
            </a:r>
            <a:endParaRPr lang="en-GB" dirty="0" smtClean="0"/>
          </a:p>
          <a:p>
            <a:r>
              <a:rPr lang="en-GB" dirty="0" smtClean="0"/>
              <a:t>For </a:t>
            </a:r>
            <a:r>
              <a:rPr lang="en-GB" dirty="0"/>
              <a:t>example, a team returning to work after rest days should be provided with facilities to self-brief on historical issues, but a formal briefing on current and relevant tasking for that day is required.</a:t>
            </a:r>
          </a:p>
        </p:txBody>
      </p:sp>
    </p:spTree>
    <p:extLst>
      <p:ext uri="{BB962C8B-B14F-4D97-AF65-F5344CB8AC3E}">
        <p14:creationId xmlns:p14="http://schemas.microsoft.com/office/powerpoint/2010/main" val="178430335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Briefing and </a:t>
            </a:r>
            <a:r>
              <a:rPr lang="en-GB" dirty="0" smtClean="0"/>
              <a:t>Debriefing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Briefings </a:t>
            </a:r>
            <a:r>
              <a:rPr lang="en-GB" dirty="0"/>
              <a:t>should set the style and tone for an </a:t>
            </a:r>
            <a:r>
              <a:rPr lang="en-GB" dirty="0" smtClean="0"/>
              <a:t>operation or task.</a:t>
            </a:r>
          </a:p>
          <a:p>
            <a:r>
              <a:rPr lang="en-GB" dirty="0" smtClean="0"/>
              <a:t> </a:t>
            </a:r>
            <a:r>
              <a:rPr lang="en-GB" dirty="0"/>
              <a:t>Briefing provides the information needed to direct deployed resources. </a:t>
            </a:r>
            <a:endParaRPr lang="en-GB" dirty="0" smtClean="0"/>
          </a:p>
          <a:p>
            <a:r>
              <a:rPr lang="en-GB" dirty="0" smtClean="0"/>
              <a:t>This </a:t>
            </a:r>
            <a:r>
              <a:rPr lang="en-GB" dirty="0"/>
              <a:t>information is also used for debriefing personnel in order to obtain further relevant, available information.</a:t>
            </a:r>
          </a:p>
        </p:txBody>
      </p:sp>
    </p:spTree>
    <p:extLst>
      <p:ext uri="{BB962C8B-B14F-4D97-AF65-F5344CB8AC3E}">
        <p14:creationId xmlns:p14="http://schemas.microsoft.com/office/powerpoint/2010/main" val="83898466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Briefing </a:t>
            </a:r>
            <a:r>
              <a:rPr lang="en-GB" dirty="0" smtClean="0"/>
              <a:t>Objectives</a:t>
            </a:r>
            <a:r>
              <a:rPr lang="en-GB" dirty="0"/>
              <a:t/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61999" y="2381250"/>
            <a:ext cx="10677525" cy="3475568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Personal </a:t>
            </a:r>
            <a:r>
              <a:rPr lang="en-GB" dirty="0"/>
              <a:t>briefing styles vary, but there are certain key objectives to meet in a briefing. </a:t>
            </a:r>
            <a:endParaRPr lang="en-GB" dirty="0" smtClean="0"/>
          </a:p>
          <a:p>
            <a:pPr marL="0" indent="0">
              <a:buNone/>
            </a:pPr>
            <a:r>
              <a:rPr lang="en-GB" dirty="0" smtClean="0"/>
              <a:t>These </a:t>
            </a:r>
            <a:r>
              <a:rPr lang="en-GB" dirty="0"/>
              <a:t>are to:</a:t>
            </a:r>
          </a:p>
          <a:p>
            <a:endParaRPr lang="en-GB" dirty="0"/>
          </a:p>
          <a:p>
            <a:r>
              <a:rPr lang="en-GB" dirty="0"/>
              <a:t>ensure that the team has </a:t>
            </a:r>
            <a:r>
              <a:rPr lang="en-GB" dirty="0" smtClean="0"/>
              <a:t>understood </a:t>
            </a:r>
            <a:r>
              <a:rPr lang="en-GB" dirty="0"/>
              <a:t>the </a:t>
            </a:r>
            <a:r>
              <a:rPr lang="en-GB" dirty="0" smtClean="0"/>
              <a:t>information </a:t>
            </a:r>
            <a:r>
              <a:rPr lang="en-GB" dirty="0"/>
              <a:t>contained within the briefing (this can be checked by conducting random knowledge checks to confirm understanding</a:t>
            </a:r>
            <a:r>
              <a:rPr lang="en-GB" dirty="0" smtClean="0"/>
              <a:t>),</a:t>
            </a:r>
            <a:endParaRPr lang="en-GB" dirty="0"/>
          </a:p>
          <a:p>
            <a:r>
              <a:rPr lang="en-GB" dirty="0"/>
              <a:t>ensure that individual members of staff understand their responsibility for the allocated </a:t>
            </a:r>
            <a:r>
              <a:rPr lang="en-GB" dirty="0" smtClean="0"/>
              <a:t>task,</a:t>
            </a:r>
            <a:endParaRPr lang="en-GB" dirty="0"/>
          </a:p>
          <a:p>
            <a:r>
              <a:rPr lang="en-GB" dirty="0"/>
              <a:t>confirm there are sufficient resources to conduct the required tasks (this includes situations where staff may self-brief, for example at remote stations).</a:t>
            </a:r>
          </a:p>
        </p:txBody>
      </p:sp>
    </p:spTree>
    <p:extLst>
      <p:ext uri="{BB962C8B-B14F-4D97-AF65-F5344CB8AC3E}">
        <p14:creationId xmlns:p14="http://schemas.microsoft.com/office/powerpoint/2010/main" val="94169118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Checklist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dirty="0" smtClean="0"/>
              <a:t>Briefings </a:t>
            </a:r>
            <a:r>
              <a:rPr lang="en-GB" dirty="0"/>
              <a:t>should be:</a:t>
            </a:r>
          </a:p>
          <a:p>
            <a:endParaRPr lang="en-GB" dirty="0"/>
          </a:p>
          <a:p>
            <a:r>
              <a:rPr lang="en-GB" dirty="0"/>
              <a:t>secure to prevent unauthorised access or sensitive information being </a:t>
            </a:r>
            <a:r>
              <a:rPr lang="en-GB" dirty="0" smtClean="0"/>
              <a:t>compromised,</a:t>
            </a:r>
            <a:endParaRPr lang="en-GB" dirty="0"/>
          </a:p>
          <a:p>
            <a:r>
              <a:rPr lang="en-GB" dirty="0"/>
              <a:t>concise but sufficiently detailed to thoroughly </a:t>
            </a:r>
            <a:r>
              <a:rPr lang="en-GB" dirty="0" smtClean="0"/>
              <a:t>inform,</a:t>
            </a:r>
            <a:endParaRPr lang="en-GB" dirty="0"/>
          </a:p>
          <a:p>
            <a:r>
              <a:rPr lang="en-GB" dirty="0"/>
              <a:t>adequately </a:t>
            </a:r>
            <a:r>
              <a:rPr lang="en-GB" dirty="0" smtClean="0"/>
              <a:t>timed,</a:t>
            </a:r>
            <a:endParaRPr lang="en-GB" dirty="0"/>
          </a:p>
          <a:p>
            <a:r>
              <a:rPr lang="en-GB" dirty="0"/>
              <a:t>consistent, particularly where large number of </a:t>
            </a:r>
            <a:r>
              <a:rPr lang="en-GB" dirty="0" smtClean="0"/>
              <a:t>persons </a:t>
            </a:r>
            <a:r>
              <a:rPr lang="en-GB" dirty="0"/>
              <a:t>are </a:t>
            </a:r>
            <a:r>
              <a:rPr lang="en-GB" dirty="0" smtClean="0"/>
              <a:t>involved,</a:t>
            </a:r>
            <a:endParaRPr lang="en-GB" dirty="0"/>
          </a:p>
          <a:p>
            <a:r>
              <a:rPr lang="en-GB" dirty="0"/>
              <a:t>documented as part of </a:t>
            </a:r>
            <a:r>
              <a:rPr lang="en-GB" dirty="0" smtClean="0"/>
              <a:t>an </a:t>
            </a:r>
            <a:r>
              <a:rPr lang="en-GB" dirty="0"/>
              <a:t>audit trail.</a:t>
            </a:r>
          </a:p>
        </p:txBody>
      </p:sp>
    </p:spTree>
    <p:extLst>
      <p:ext uri="{BB962C8B-B14F-4D97-AF65-F5344CB8AC3E}">
        <p14:creationId xmlns:p14="http://schemas.microsoft.com/office/powerpoint/2010/main" val="132212362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Debriefing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 smtClean="0"/>
              <a:t>The </a:t>
            </a:r>
            <a:r>
              <a:rPr lang="en-GB" dirty="0"/>
              <a:t>purpose of debriefing is </a:t>
            </a:r>
            <a:endParaRPr lang="en-GB" dirty="0" smtClean="0"/>
          </a:p>
          <a:p>
            <a:r>
              <a:rPr lang="en-GB" dirty="0" smtClean="0"/>
              <a:t>To </a:t>
            </a:r>
            <a:r>
              <a:rPr lang="en-GB" dirty="0"/>
              <a:t>identify good practice and areas for improvement, which could include organisational learning. </a:t>
            </a:r>
          </a:p>
          <a:p>
            <a:r>
              <a:rPr lang="en-GB" dirty="0" smtClean="0"/>
              <a:t>Minimise </a:t>
            </a:r>
            <a:r>
              <a:rPr lang="en-GB" dirty="0"/>
              <a:t>bureaucracy, streamline current procedures and reduce demands on operational staff</a:t>
            </a:r>
            <a:r>
              <a:rPr lang="en-GB" dirty="0" smtClean="0"/>
              <a:t>.</a:t>
            </a:r>
          </a:p>
          <a:p>
            <a:r>
              <a:rPr lang="en-GB" dirty="0" smtClean="0"/>
              <a:t>Monitor operational </a:t>
            </a:r>
            <a:r>
              <a:rPr lang="en-GB" dirty="0"/>
              <a:t>performance of a team </a:t>
            </a:r>
          </a:p>
        </p:txBody>
      </p:sp>
    </p:spTree>
    <p:extLst>
      <p:ext uri="{BB962C8B-B14F-4D97-AF65-F5344CB8AC3E}">
        <p14:creationId xmlns:p14="http://schemas.microsoft.com/office/powerpoint/2010/main" val="20544276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Briefing Models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Using a briefing model </a:t>
            </a:r>
            <a:r>
              <a:rPr lang="en-GB" dirty="0"/>
              <a:t>assists personnel to meet briefing objectives, and to assess the most suitable method and environment in which to deliver the briefing</a:t>
            </a:r>
            <a:r>
              <a:rPr lang="en-GB" dirty="0" smtClean="0"/>
              <a:t>.</a:t>
            </a:r>
          </a:p>
          <a:p>
            <a:r>
              <a:rPr lang="en-GB" dirty="0" smtClean="0"/>
              <a:t>Briefing Model One : IIMARCH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699607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6"/>
          <p:cNvSpPr>
            <a:spLocks noGrp="1" noChangeArrowheads="1"/>
          </p:cNvSpPr>
          <p:nvPr>
            <p:ph type="title"/>
          </p:nvPr>
        </p:nvSpPr>
        <p:spPr>
          <a:xfrm>
            <a:off x="866775" y="1182688"/>
            <a:ext cx="9431338" cy="1143000"/>
          </a:xfrm>
        </p:spPr>
        <p:txBody>
          <a:bodyPr/>
          <a:lstStyle/>
          <a:p>
            <a:pPr eaLnBrk="1" hangingPunct="1"/>
            <a:r>
              <a:rPr lang="en-GB" altLang="en-US" dirty="0" smtClean="0">
                <a:latin typeface="Arial" panose="020B0604020202020204" pitchFamily="34" charset="0"/>
              </a:rPr>
              <a:t>IIMARCH</a:t>
            </a:r>
          </a:p>
        </p:txBody>
      </p:sp>
      <p:sp>
        <p:nvSpPr>
          <p:cNvPr id="5123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3983038" y="2400300"/>
            <a:ext cx="1039812" cy="35369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I</a:t>
            </a:r>
          </a:p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I</a:t>
            </a:r>
          </a:p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M</a:t>
            </a:r>
          </a:p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A</a:t>
            </a:r>
          </a:p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R</a:t>
            </a:r>
          </a:p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C</a:t>
            </a:r>
          </a:p>
          <a:p>
            <a:pPr marL="0" indent="0">
              <a:buNone/>
            </a:pPr>
            <a:r>
              <a:rPr lang="en-GB" altLang="en-US" sz="2400" b="1" dirty="0">
                <a:latin typeface="Arial" panose="020B0604020202020204" pitchFamily="34" charset="0"/>
              </a:rPr>
              <a:t>H</a:t>
            </a:r>
          </a:p>
        </p:txBody>
      </p:sp>
      <p:sp>
        <p:nvSpPr>
          <p:cNvPr id="5124" name="Rectangle 8"/>
          <p:cNvSpPr>
            <a:spLocks noGrp="1" noChangeArrowheads="1"/>
          </p:cNvSpPr>
          <p:nvPr>
            <p:ph sz="half" idx="2"/>
          </p:nvPr>
        </p:nvSpPr>
        <p:spPr>
          <a:xfrm>
            <a:off x="5316539" y="2400300"/>
            <a:ext cx="4694237" cy="3536950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INFORMATION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INTENTION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METHOD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ADMIN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RISK ASSESSMENT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COMMUNICATIONS</a:t>
            </a:r>
          </a:p>
          <a:p>
            <a:pPr marL="0" indent="0">
              <a:buNone/>
            </a:pPr>
            <a:r>
              <a:rPr lang="en-GB" altLang="en-US" sz="2400" dirty="0">
                <a:latin typeface="Arial" panose="020B0604020202020204" pitchFamily="34" charset="0"/>
              </a:rPr>
              <a:t>HUMAN RIGHTS</a:t>
            </a:r>
          </a:p>
        </p:txBody>
      </p:sp>
    </p:spTree>
    <p:extLst>
      <p:ext uri="{BB962C8B-B14F-4D97-AF65-F5344CB8AC3E}">
        <p14:creationId xmlns:p14="http://schemas.microsoft.com/office/powerpoint/2010/main" val="3246648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9150" y="-257174"/>
            <a:ext cx="13868400" cy="7372350"/>
          </a:xfrm>
        </p:spPr>
      </p:pic>
    </p:spTree>
    <p:extLst>
      <p:ext uri="{BB962C8B-B14F-4D97-AF65-F5344CB8AC3E}">
        <p14:creationId xmlns:p14="http://schemas.microsoft.com/office/powerpoint/2010/main" val="344047686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6"/>
          <p:cNvSpPr>
            <a:spLocks noGrp="1" noChangeArrowheads="1"/>
          </p:cNvSpPr>
          <p:nvPr>
            <p:ph type="title"/>
          </p:nvPr>
        </p:nvSpPr>
        <p:spPr>
          <a:xfrm>
            <a:off x="1992313" y="1125538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smtClean="0">
                <a:latin typeface="Arial" panose="020B0604020202020204" pitchFamily="34" charset="0"/>
              </a:rPr>
              <a:t>SAFCOM</a:t>
            </a:r>
          </a:p>
        </p:txBody>
      </p:sp>
      <p:sp>
        <p:nvSpPr>
          <p:cNvPr id="13315" name="Rectangle 7"/>
          <p:cNvSpPr>
            <a:spLocks noGrp="1" noChangeArrowheads="1"/>
          </p:cNvSpPr>
          <p:nvPr>
            <p:ph sz="half" idx="1"/>
          </p:nvPr>
        </p:nvSpPr>
        <p:spPr>
          <a:xfrm>
            <a:off x="3994151" y="2352675"/>
            <a:ext cx="1039813" cy="37338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S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A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F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C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O</a:t>
            </a:r>
          </a:p>
          <a:p>
            <a:pPr marL="0" indent="0">
              <a:buNone/>
            </a:pPr>
            <a:r>
              <a:rPr lang="en-GB" altLang="en-US" b="1" dirty="0">
                <a:latin typeface="Arial" panose="020B0604020202020204" pitchFamily="34" charset="0"/>
              </a:rPr>
              <a:t>M</a:t>
            </a:r>
          </a:p>
        </p:txBody>
      </p:sp>
      <p:sp>
        <p:nvSpPr>
          <p:cNvPr id="13316" name="Rectangle 8"/>
          <p:cNvSpPr>
            <a:spLocks noGrp="1" noChangeArrowheads="1"/>
          </p:cNvSpPr>
          <p:nvPr>
            <p:ph sz="half" idx="2"/>
          </p:nvPr>
        </p:nvSpPr>
        <p:spPr>
          <a:xfrm>
            <a:off x="5327650" y="2352675"/>
            <a:ext cx="4694238" cy="3733800"/>
          </a:xfrm>
        </p:spPr>
        <p:txBody>
          <a:bodyPr/>
          <a:lstStyle/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SITUATION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AIM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FACTORS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CHOICES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OPTIONS</a:t>
            </a:r>
          </a:p>
          <a:p>
            <a:pPr marL="0" indent="0">
              <a:buNone/>
            </a:pPr>
            <a:r>
              <a:rPr lang="en-GB" altLang="en-US" dirty="0">
                <a:latin typeface="Arial" panose="020B0604020202020204" pitchFamily="34" charset="0"/>
              </a:rPr>
              <a:t>MONITORING</a:t>
            </a:r>
          </a:p>
        </p:txBody>
      </p:sp>
    </p:spTree>
    <p:extLst>
      <p:ext uri="{BB962C8B-B14F-4D97-AF65-F5344CB8AC3E}">
        <p14:creationId xmlns:p14="http://schemas.microsoft.com/office/powerpoint/2010/main" val="223330504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/>
    </mc:Choice>
    <mc:Fallback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819150" y="-161925"/>
            <a:ext cx="13820775" cy="7219950"/>
          </a:xfrm>
        </p:spPr>
      </p:pic>
    </p:spTree>
    <p:extLst>
      <p:ext uri="{BB962C8B-B14F-4D97-AF65-F5344CB8AC3E}">
        <p14:creationId xmlns:p14="http://schemas.microsoft.com/office/powerpoint/2010/main" val="71122958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Briefing and Debriefing Process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1787442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619125"/>
            <a:ext cx="12125325" cy="5810250"/>
          </a:xfrm>
        </p:spPr>
      </p:pic>
    </p:spTree>
    <p:extLst>
      <p:ext uri="{BB962C8B-B14F-4D97-AF65-F5344CB8AC3E}">
        <p14:creationId xmlns:p14="http://schemas.microsoft.com/office/powerpoint/2010/main" val="22498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Briefing/Debriefing Exercise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02998831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ganic">
  <a:themeElements>
    <a:clrScheme name="Organic">
      <a:dk1>
        <a:sysClr val="windowText" lastClr="000000"/>
      </a:dk1>
      <a:lt1>
        <a:sysClr val="window" lastClr="FFFFFF"/>
      </a:lt1>
      <a:dk2>
        <a:srgbClr val="212121"/>
      </a:dk2>
      <a:lt2>
        <a:srgbClr val="DADADA"/>
      </a:lt2>
      <a:accent1>
        <a:srgbClr val="83992A"/>
      </a:accent1>
      <a:accent2>
        <a:srgbClr val="3C9770"/>
      </a:accent2>
      <a:accent3>
        <a:srgbClr val="44709D"/>
      </a:accent3>
      <a:accent4>
        <a:srgbClr val="A23C33"/>
      </a:accent4>
      <a:accent5>
        <a:srgbClr val="D97828"/>
      </a:accent5>
      <a:accent6>
        <a:srgbClr val="DEB340"/>
      </a:accent6>
      <a:hlink>
        <a:srgbClr val="A8BF4D"/>
      </a:hlink>
      <a:folHlink>
        <a:srgbClr val="B4CA80"/>
      </a:folHlink>
    </a:clrScheme>
    <a:fontScheme name="Organic">
      <a:majorFont>
        <a:latin typeface="Garamond" panose="02020404030301010803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aramond" panose="02020404030301010803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ganic">
      <a:fillStyleLst>
        <a:solidFill>
          <a:schemeClr val="phClr"/>
        </a:solidFill>
        <a:gradFill rotWithShape="1">
          <a:gsLst>
            <a:gs pos="0">
              <a:schemeClr val="phClr">
                <a:tint val="60000"/>
                <a:lumMod val="110000"/>
              </a:schemeClr>
            </a:gs>
            <a:gs pos="100000">
              <a:schemeClr val="phClr">
                <a:tint val="82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74000"/>
                <a:satMod val="130000"/>
                <a:lumMod val="90000"/>
              </a:schemeClr>
              <a:schemeClr val="phClr">
                <a:tint val="94000"/>
                <a:satMod val="120000"/>
                <a:lumMod val="104000"/>
              </a:schemeClr>
            </a:duotone>
          </a:blip>
          <a:tile tx="0" ty="0" sx="100000" sy="100000" flip="none" algn="tl"/>
        </a:blip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innerShdw blurRad="25400" dist="12700" dir="13500000">
              <a:srgbClr val="000000">
                <a:alpha val="45000"/>
              </a:srgbClr>
            </a:innerShdw>
          </a:effectLst>
        </a:effectStyle>
        <a:effectStyle>
          <a:effectLst>
            <a:outerShdw blurRad="38100" dist="254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88000"/>
                <a:lumMod val="98000"/>
              </a:schemeClr>
            </a:gs>
          </a:gsLst>
          <a:lin ang="5400000" scaled="0"/>
        </a:gradFill>
        <a:blipFill>
          <a:blip xmlns:r="http://schemas.openxmlformats.org/officeDocument/2006/relationships" r:embed="rId2"/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rganic" id="{28CDC826-8792-45C0-861B-85EB3ADEDA33}" vid="{7DAC20F1-423D-49E2-BD0B-50532748BAD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63</TotalTime>
  <Words>519</Words>
  <Application>Microsoft Office PowerPoint</Application>
  <PresentationFormat>Widescreen</PresentationFormat>
  <Paragraphs>81</Paragraphs>
  <Slides>16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0" baseType="lpstr">
      <vt:lpstr>Arial</vt:lpstr>
      <vt:lpstr>Calibri</vt:lpstr>
      <vt:lpstr>Garamond</vt:lpstr>
      <vt:lpstr>Organic</vt:lpstr>
      <vt:lpstr>Briefing</vt:lpstr>
      <vt:lpstr>Purpose of Briefing </vt:lpstr>
      <vt:lpstr>Briefing staff on the Media </vt:lpstr>
      <vt:lpstr>Content </vt:lpstr>
      <vt:lpstr>Briefing and Debriefing</vt:lpstr>
      <vt:lpstr>Briefing Objectives </vt:lpstr>
      <vt:lpstr>Checklist </vt:lpstr>
      <vt:lpstr>Debriefing </vt:lpstr>
      <vt:lpstr>Briefing Models</vt:lpstr>
      <vt:lpstr>IIMARCH</vt:lpstr>
      <vt:lpstr>PowerPoint Presentation</vt:lpstr>
      <vt:lpstr>SAFCOM</vt:lpstr>
      <vt:lpstr>PowerPoint Presentation</vt:lpstr>
      <vt:lpstr>Briefing and Debriefing Process</vt:lpstr>
      <vt:lpstr>PowerPoint Presentation</vt:lpstr>
      <vt:lpstr>Briefing/Debriefing Exercise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Briefing</dc:title>
  <dc:creator>wynne jones</dc:creator>
  <cp:lastModifiedBy>wynne jones</cp:lastModifiedBy>
  <cp:revision>13</cp:revision>
  <dcterms:created xsi:type="dcterms:W3CDTF">2016-02-29T16:32:27Z</dcterms:created>
  <dcterms:modified xsi:type="dcterms:W3CDTF">2016-02-29T17:35:52Z</dcterms:modified>
</cp:coreProperties>
</file>