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11"/>
    <p:restoredTop sz="94610"/>
  </p:normalViewPr>
  <p:slideViewPr>
    <p:cSldViewPr snapToGrid="0" snapToObjects="1">
      <p:cViewPr varScale="1">
        <p:scale>
          <a:sx n="65" d="100"/>
          <a:sy n="65" d="100"/>
        </p:scale>
        <p:origin x="-672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E30ABF-86E7-2347-8867-6D69EABDFE07}" type="datetimeFigureOut">
              <a:rPr lang="en-US" smtClean="0"/>
              <a:pPr/>
              <a:t>7/20/2026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ED1F2-3799-AE40-B70F-86AC720FA5A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56600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734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2103120"/>
            <a:ext cx="5943600" cy="594360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3" name="Shape 1"/>
          <p:cNvSpPr/>
          <p:nvPr/>
        </p:nvSpPr>
        <p:spPr>
          <a:xfrm>
            <a:off x="10607040" y="4206240"/>
            <a:ext cx="2926080" cy="292608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4" name="Shape 2"/>
          <p:cNvSpPr/>
          <p:nvPr/>
        </p:nvSpPr>
        <p:spPr>
          <a:xfrm>
            <a:off x="640080" y="502920"/>
            <a:ext cx="22860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/>
        </p:spPr>
      </p:sp>
      <p:pic>
        <p:nvPicPr>
          <p:cNvPr id="5" name="Image 0" descr="logo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621792"/>
            <a:ext cx="2011680" cy="685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40080" y="2057400"/>
            <a:ext cx="8686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5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 (LON)  |  PROFESSIONAL CAREER DEVELOPMENT WITHIN H&amp;SC</a:t>
            </a:r>
            <a:endParaRPr lang="en-US" sz="1250" dirty="0"/>
          </a:p>
        </p:txBody>
      </p:sp>
      <p:sp>
        <p:nvSpPr>
          <p:cNvPr id="7" name="Text 4"/>
          <p:cNvSpPr/>
          <p:nvPr/>
        </p:nvSpPr>
        <p:spPr>
          <a:xfrm>
            <a:off x="640080" y="2423160"/>
            <a:ext cx="86868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Working in Teams in Health</a:t>
            </a:r>
            <a:endParaRPr lang="en-US" sz="3600" dirty="0"/>
          </a:p>
          <a:p>
            <a:pPr marL="0" indent="0">
              <a:lnSpc>
                <a:spcPct val="108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and Social Care</a:t>
            </a:r>
            <a:endParaRPr lang="en-US" sz="3600" dirty="0"/>
          </a:p>
        </p:txBody>
      </p:sp>
      <p:sp>
        <p:nvSpPr>
          <p:cNvPr id="8" name="Text 5"/>
          <p:cNvSpPr/>
          <p:nvPr/>
        </p:nvSpPr>
        <p:spPr>
          <a:xfrm>
            <a:off x="640080" y="397764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9D6C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1 – Self-Awareness Presentation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640080" y="4892040"/>
            <a:ext cx="384048" cy="384048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0" name="Text 7"/>
          <p:cNvSpPr/>
          <p:nvPr/>
        </p:nvSpPr>
        <p:spPr>
          <a:xfrm>
            <a:off x="640080" y="489204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1143000" y="4873752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Nida Jamil</a:t>
            </a:r>
            <a:endParaRPr lang="en-US" sz="13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B9C6B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2516924  ·  Lecturer: Dilhara Mampitiya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INTEGRITY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Acknowledgement of AI Use</a:t>
            </a:r>
            <a:endParaRPr lang="en-US" sz="2800" dirty="0"/>
          </a:p>
        </p:txBody>
      </p:sp>
      <p:sp>
        <p:nvSpPr>
          <p:cNvPr id="8" name="Shape 6"/>
          <p:cNvSpPr/>
          <p:nvPr/>
        </p:nvSpPr>
        <p:spPr>
          <a:xfrm>
            <a:off x="822960" y="1920240"/>
            <a:ext cx="10515600" cy="3291840"/>
          </a:xfrm>
          <a:prstGeom prst="roundRect">
            <a:avLst>
              <a:gd name="adj" fmla="val 2778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1143000" y="2286000"/>
            <a:ext cx="502920" cy="50292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0" name="Text 8"/>
          <p:cNvSpPr/>
          <p:nvPr/>
        </p:nvSpPr>
        <p:spPr>
          <a:xfrm>
            <a:off x="114300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1874520" y="2148840"/>
            <a:ext cx="9052560" cy="2834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preparing this presentation, I used </a:t>
            </a:r>
            <a:r>
              <a:rPr lang="en-GB" sz="1450" dirty="0" err="1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ChatGPT</a:t>
            </a:r>
            <a:r>
              <a:rPr lang="en-US" sz="14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an AI assistant, to help structure my reflection, and design the visual layout. </a:t>
            </a:r>
            <a:endParaRPr lang="en-US" sz="1450" dirty="0"/>
          </a:p>
          <a:p>
            <a:pPr marL="0" indent="0">
              <a:lnSpc>
                <a:spcPct val="130000"/>
              </a:lnSpc>
              <a:buNone/>
            </a:pPr>
            <a:endParaRPr lang="en-US" sz="145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personal reflections, examples and judgements about my own skills and experience are my own. I reviewed and edited all AI-assisted content and take full responsibility for the final work submitted.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About Me &amp; This Presentation</a:t>
            </a:r>
            <a:endParaRPr lang="en-US" sz="2800" dirty="0"/>
          </a:p>
        </p:txBody>
      </p:sp>
      <p:sp>
        <p:nvSpPr>
          <p:cNvPr id="8" name="Shape 6"/>
          <p:cNvSpPr/>
          <p:nvPr/>
        </p:nvSpPr>
        <p:spPr>
          <a:xfrm>
            <a:off x="548640" y="1463040"/>
            <a:ext cx="5349240" cy="4206240"/>
          </a:xfrm>
          <a:prstGeom prst="roundRect">
            <a:avLst>
              <a:gd name="adj" fmla="val 2174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822960" y="1737360"/>
            <a:ext cx="457200" cy="45720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0" name="Text 8"/>
          <p:cNvSpPr/>
          <p:nvPr/>
        </p:nvSpPr>
        <p:spPr>
          <a:xfrm>
            <a:off x="822960" y="17373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•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1417320" y="1737360"/>
            <a:ext cx="4297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Tell Us About Yourself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868680" y="2377440"/>
            <a:ext cx="475488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1400" i="1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“Hello, my name is Nida Jamil. I am studying Health and Social Care because I want to develop the knowledge and skills needed to provide safe and compassionate care.”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6263640" y="1463040"/>
            <a:ext cx="5349240" cy="4206240"/>
          </a:xfrm>
          <a:prstGeom prst="roundRect">
            <a:avLst>
              <a:gd name="adj" fmla="val 2174"/>
            </a:avLst>
          </a:prstGeom>
          <a:solidFill>
            <a:srgbClr val="E9EEE9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6537960" y="1737360"/>
            <a:ext cx="457200" cy="457200"/>
          </a:xfrm>
          <a:prstGeom prst="ellipse">
            <a:avLst/>
          </a:prstGeom>
          <a:solidFill>
            <a:srgbClr val="27342B"/>
          </a:solidFill>
          <a:ln/>
        </p:spPr>
      </p:sp>
      <p:sp>
        <p:nvSpPr>
          <p:cNvPr id="15" name="Text 13"/>
          <p:cNvSpPr/>
          <p:nvPr/>
        </p:nvSpPr>
        <p:spPr>
          <a:xfrm>
            <a:off x="6537960" y="17373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→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7132320" y="1737360"/>
            <a:ext cx="4297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Today I Will Discuss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583680" y="2377440"/>
            <a:ext cx="475488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in teams</a:t>
            </a:r>
            <a:endParaRPr lang="en-US" sz="13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teamwork is important in health and social care</a:t>
            </a:r>
            <a:endParaRPr lang="en-US" sz="13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teamwork improves patient care</a:t>
            </a:r>
            <a:endParaRPr lang="en-US" sz="13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practical example</a:t>
            </a:r>
            <a:endParaRPr lang="en-US" sz="13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teamwork will support my future career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My Chosen Skill?</a:t>
            </a:r>
            <a:endParaRPr lang="en-US" sz="2800" dirty="0"/>
          </a:p>
        </p:txBody>
      </p:sp>
      <p:sp>
        <p:nvSpPr>
          <p:cNvPr id="8" name="Shape 6"/>
          <p:cNvSpPr/>
          <p:nvPr/>
        </p:nvSpPr>
        <p:spPr>
          <a:xfrm>
            <a:off x="548640" y="1417320"/>
            <a:ext cx="11064240" cy="1371600"/>
          </a:xfrm>
          <a:prstGeom prst="roundRect">
            <a:avLst>
              <a:gd name="adj" fmla="val 6667"/>
            </a:avLst>
          </a:prstGeom>
          <a:solidFill>
            <a:srgbClr val="27342B"/>
          </a:solidFill>
          <a:ln/>
        </p:spPr>
      </p:sp>
      <p:sp>
        <p:nvSpPr>
          <p:cNvPr id="9" name="Shape 7"/>
          <p:cNvSpPr/>
          <p:nvPr/>
        </p:nvSpPr>
        <p:spPr>
          <a:xfrm>
            <a:off x="822960" y="1737360"/>
            <a:ext cx="457200" cy="457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10" name="Text 8"/>
          <p:cNvSpPr/>
          <p:nvPr/>
        </p:nvSpPr>
        <p:spPr>
          <a:xfrm>
            <a:off x="822960" y="17373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734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?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1417320" y="1508760"/>
            <a:ext cx="99669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“Working in teams is the ability of healthcare professionals from different disciplines to collaborate, communicate and share responsibilities to provide safe, person-centred care.”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548640" y="3017520"/>
            <a:ext cx="6446520" cy="2834640"/>
          </a:xfrm>
          <a:prstGeom prst="roundRect">
            <a:avLst>
              <a:gd name="adj" fmla="val 3226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822960" y="3200400"/>
            <a:ext cx="5852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Everyday Practice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68680" y="3657600"/>
            <a:ext cx="585216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Sharing information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Supporting colleagues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Respecting different opinions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Communicating effectively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towards safe patient care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7223760" y="3017520"/>
            <a:ext cx="4389120" cy="2834640"/>
          </a:xfrm>
          <a:prstGeom prst="roundRect">
            <a:avLst>
              <a:gd name="adj" fmla="val 3226"/>
            </a:avLst>
          </a:prstGeom>
          <a:solidFill>
            <a:srgbClr val="E9EEE9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7498080" y="3200400"/>
            <a:ext cx="3931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I Developed This Skill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7543800" y="3794760"/>
            <a:ext cx="393192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2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have developed this skill through group work at college, working with classmates and supporting others in different situations.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548640" y="59893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(Nursing and Midwifery Council, 2018)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PRACTICE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Is Teamwork Important?</a:t>
            </a:r>
            <a:endParaRPr lang="en-US" sz="2800" dirty="0"/>
          </a:p>
        </p:txBody>
      </p:sp>
      <p:sp>
        <p:nvSpPr>
          <p:cNvPr id="8" name="Shape 6"/>
          <p:cNvSpPr/>
          <p:nvPr/>
        </p:nvSpPr>
        <p:spPr>
          <a:xfrm>
            <a:off x="548640" y="1417320"/>
            <a:ext cx="5349240" cy="2331720"/>
          </a:xfrm>
          <a:prstGeom prst="roundRect">
            <a:avLst>
              <a:gd name="adj" fmla="val 3922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822960" y="1645920"/>
            <a:ext cx="457200" cy="45720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0" name="Text 8"/>
          <p:cNvSpPr/>
          <p:nvPr/>
        </p:nvSpPr>
        <p:spPr>
          <a:xfrm>
            <a:off x="822960" y="16459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✓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1417320" y="1645920"/>
            <a:ext cx="4297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Teamwork Matters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868680" y="2240280"/>
            <a:ext cx="475488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patient safety</a:t>
            </a:r>
            <a:endParaRPr lang="en-US" sz="12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Delivers person-centred care</a:t>
            </a:r>
            <a:endParaRPr lang="en-US" sz="12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errors through effective communication</a:t>
            </a:r>
            <a:endParaRPr lang="en-US" sz="12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Encourages shared decision-making</a:t>
            </a:r>
            <a:endParaRPr lang="en-US" sz="120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2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the quality of care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263640" y="1417320"/>
            <a:ext cx="1709928" cy="2331720"/>
          </a:xfrm>
          <a:prstGeom prst="roundRect">
            <a:avLst>
              <a:gd name="adj" fmla="val 5348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6355080" y="1600200"/>
            <a:ext cx="152704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391656" y="2057400"/>
            <a:ext cx="1453896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 safer, higher-quality care.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8083296" y="1417320"/>
            <a:ext cx="1709928" cy="2331720"/>
          </a:xfrm>
          <a:prstGeom prst="roundRect">
            <a:avLst>
              <a:gd name="adj" fmla="val 5348"/>
            </a:avLst>
          </a:prstGeom>
          <a:solidFill>
            <a:srgbClr val="E9EEE9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8174736" y="1600200"/>
            <a:ext cx="152704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Staff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8211312" y="2057400"/>
            <a:ext cx="1453896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knowledge and support each other.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9902952" y="1417320"/>
            <a:ext cx="1709928" cy="2331720"/>
          </a:xfrm>
          <a:prstGeom prst="roundRect">
            <a:avLst>
              <a:gd name="adj" fmla="val 5348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9994392" y="1600200"/>
            <a:ext cx="152704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Organisation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10030968" y="2057400"/>
            <a:ext cx="1453896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efficiency and service quality.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548640" y="393192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27342B"/>
          </a:solidFill>
          <a:ln/>
        </p:spPr>
      </p:sp>
      <p:sp>
        <p:nvSpPr>
          <p:cNvPr id="23" name="Shape 21"/>
          <p:cNvSpPr/>
          <p:nvPr/>
        </p:nvSpPr>
        <p:spPr>
          <a:xfrm>
            <a:off x="822960" y="4297680"/>
            <a:ext cx="457200" cy="457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24" name="Text 22"/>
          <p:cNvSpPr/>
          <p:nvPr/>
        </p:nvSpPr>
        <p:spPr>
          <a:xfrm>
            <a:off x="822960" y="42976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734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!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1417320" y="4041648"/>
            <a:ext cx="996696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teamwork is poor: 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teamwork can lead to communication errors, delays in treatment and an increased risk of patient harm.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548640" y="562356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(NMC, 2018; West et al., 2017)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MODEL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Tuckman's Team Development Model</a:t>
            </a:r>
            <a:endParaRPr lang="en-US" sz="2800" dirty="0"/>
          </a:p>
        </p:txBody>
      </p:sp>
      <p:sp>
        <p:nvSpPr>
          <p:cNvPr id="8" name="Text 6"/>
          <p:cNvSpPr/>
          <p:nvPr/>
        </p:nvSpPr>
        <p:spPr>
          <a:xfrm>
            <a:off x="548640" y="137160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model explains how teams develop and become more effective over time.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1051560" y="2057400"/>
            <a:ext cx="8887968" cy="27432"/>
          </a:xfrm>
          <a:prstGeom prst="rect">
            <a:avLst/>
          </a:prstGeom>
          <a:solidFill>
            <a:srgbClr val="CFE0C8"/>
          </a:solidFill>
          <a:ln/>
        </p:spPr>
      </p:sp>
      <p:sp>
        <p:nvSpPr>
          <p:cNvPr id="10" name="Shape 8"/>
          <p:cNvSpPr/>
          <p:nvPr/>
        </p:nvSpPr>
        <p:spPr>
          <a:xfrm>
            <a:off x="731520" y="1819656"/>
            <a:ext cx="502920" cy="50292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1" name="Text 9"/>
          <p:cNvSpPr/>
          <p:nvPr/>
        </p:nvSpPr>
        <p:spPr>
          <a:xfrm>
            <a:off x="731520" y="1819656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548640" y="2514600"/>
            <a:ext cx="2084832" cy="3063240"/>
          </a:xfrm>
          <a:prstGeom prst="roundRect">
            <a:avLst>
              <a:gd name="adj" fmla="val 4386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685800" y="2697480"/>
            <a:ext cx="18105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Forming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13232" y="3200400"/>
            <a:ext cx="1755648" cy="2148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team comes together and starts to get to know one another.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953512" y="1819656"/>
            <a:ext cx="502920" cy="502920"/>
          </a:xfrm>
          <a:prstGeom prst="ellipse">
            <a:avLst/>
          </a:prstGeom>
          <a:solidFill>
            <a:srgbClr val="27342B"/>
          </a:solidFill>
          <a:ln/>
        </p:spPr>
      </p:sp>
      <p:sp>
        <p:nvSpPr>
          <p:cNvPr id="16" name="Text 14"/>
          <p:cNvSpPr/>
          <p:nvPr/>
        </p:nvSpPr>
        <p:spPr>
          <a:xfrm>
            <a:off x="2953512" y="1819656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2770632" y="2514600"/>
            <a:ext cx="2084832" cy="3063240"/>
          </a:xfrm>
          <a:prstGeom prst="roundRect">
            <a:avLst>
              <a:gd name="adj" fmla="val 4386"/>
            </a:avLst>
          </a:prstGeom>
          <a:solidFill>
            <a:srgbClr val="E9EEE9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2907792" y="2697480"/>
            <a:ext cx="18105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Storming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2935224" y="3200400"/>
            <a:ext cx="1755648" cy="2148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Differences of opinion and early conflict emerge.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5175504" y="1819656"/>
            <a:ext cx="502920" cy="50292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21" name="Text 19"/>
          <p:cNvSpPr/>
          <p:nvPr/>
        </p:nvSpPr>
        <p:spPr>
          <a:xfrm>
            <a:off x="5175504" y="1819656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4992624" y="2514600"/>
            <a:ext cx="2084832" cy="3063240"/>
          </a:xfrm>
          <a:prstGeom prst="roundRect">
            <a:avLst>
              <a:gd name="adj" fmla="val 4386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5129784" y="2697480"/>
            <a:ext cx="18105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Norming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5157216" y="3200400"/>
            <a:ext cx="1755648" cy="2148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team agrees ways of working and builds trust.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7397496" y="1819656"/>
            <a:ext cx="502920" cy="502920"/>
          </a:xfrm>
          <a:prstGeom prst="ellipse">
            <a:avLst/>
          </a:prstGeom>
          <a:solidFill>
            <a:srgbClr val="27342B"/>
          </a:solidFill>
          <a:ln/>
        </p:spPr>
      </p:sp>
      <p:sp>
        <p:nvSpPr>
          <p:cNvPr id="26" name="Text 24"/>
          <p:cNvSpPr/>
          <p:nvPr/>
        </p:nvSpPr>
        <p:spPr>
          <a:xfrm>
            <a:off x="7397496" y="1819656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7214616" y="2514600"/>
            <a:ext cx="2084832" cy="3063240"/>
          </a:xfrm>
          <a:prstGeom prst="roundRect">
            <a:avLst>
              <a:gd name="adj" fmla="val 4386"/>
            </a:avLst>
          </a:prstGeom>
          <a:solidFill>
            <a:srgbClr val="E9EEE9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28" name="Text 26"/>
          <p:cNvSpPr/>
          <p:nvPr/>
        </p:nvSpPr>
        <p:spPr>
          <a:xfrm>
            <a:off x="7351776" y="2697480"/>
            <a:ext cx="18105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Performing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7379208" y="3200400"/>
            <a:ext cx="1755648" cy="2148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team works effectively together towards shared goals.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9619488" y="1819656"/>
            <a:ext cx="502920" cy="50292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31" name="Text 29"/>
          <p:cNvSpPr/>
          <p:nvPr/>
        </p:nvSpPr>
        <p:spPr>
          <a:xfrm>
            <a:off x="9619488" y="1819656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>
            <a:off x="9436608" y="2514600"/>
            <a:ext cx="2084832" cy="3063240"/>
          </a:xfrm>
          <a:prstGeom prst="roundRect">
            <a:avLst>
              <a:gd name="adj" fmla="val 4386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33" name="Text 31"/>
          <p:cNvSpPr/>
          <p:nvPr/>
        </p:nvSpPr>
        <p:spPr>
          <a:xfrm>
            <a:off x="9573768" y="2697480"/>
            <a:ext cx="181051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Adjourning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9601200" y="3200400"/>
            <a:ext cx="1755648" cy="2148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team disbands once its purpose is complete.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548640" y="580644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model helps health and social care professionals understand how trust, communication and cooperation develop within teams, leading to safer and more effective patient care (Tuckman, 1965).</a:t>
            </a:r>
            <a:endParaRPr lang="en-US" sz="1150" dirty="0"/>
          </a:p>
        </p:txBody>
      </p:sp>
      <p:sp>
        <p:nvSpPr>
          <p:cNvPr id="36" name="Text 34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EXAMPLE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This Skill in Practice</a:t>
            </a:r>
            <a:endParaRPr lang="en-US" sz="2800" dirty="0"/>
          </a:p>
        </p:txBody>
      </p:sp>
      <p:sp>
        <p:nvSpPr>
          <p:cNvPr id="8" name="Shape 6"/>
          <p:cNvSpPr/>
          <p:nvPr/>
        </p:nvSpPr>
        <p:spPr>
          <a:xfrm>
            <a:off x="548640" y="1417320"/>
            <a:ext cx="2743200" cy="548640"/>
          </a:xfrm>
          <a:prstGeom prst="roundRect">
            <a:avLst>
              <a:gd name="adj" fmla="val 50000"/>
            </a:avLst>
          </a:prstGeom>
          <a:solidFill>
            <a:srgbClr val="E7F0E4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1417320"/>
            <a:ext cx="2743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E6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Role:  </a:t>
            </a:r>
            <a:r>
              <a:rPr lang="en-US" sz="12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Healthcare Assistant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3474720" y="1417320"/>
            <a:ext cx="2743200" cy="548640"/>
          </a:xfrm>
          <a:prstGeom prst="roundRect">
            <a:avLst>
              <a:gd name="adj" fmla="val 50000"/>
            </a:avLst>
          </a:prstGeom>
          <a:solidFill>
            <a:srgbClr val="E7F0E4"/>
          </a:solidFill>
          <a:ln/>
        </p:spPr>
      </p:sp>
      <p:sp>
        <p:nvSpPr>
          <p:cNvPr id="11" name="Text 9"/>
          <p:cNvSpPr/>
          <p:nvPr/>
        </p:nvSpPr>
        <p:spPr>
          <a:xfrm>
            <a:off x="3474720" y="1417320"/>
            <a:ext cx="2743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E6B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Setting:  </a:t>
            </a:r>
            <a:r>
              <a:rPr lang="en-US" sz="12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Hospital ward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548640" y="219456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patient has suffered a stroke and requires support from several healthcare professionals.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548640" y="2834640"/>
            <a:ext cx="11064240" cy="2286000"/>
          </a:xfrm>
          <a:prstGeom prst="roundRect">
            <a:avLst>
              <a:gd name="adj" fmla="val 4000"/>
            </a:avLst>
          </a:prstGeom>
          <a:solidFill>
            <a:srgbClr val="E9EEE9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822960" y="301752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My Role Would Be To: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868680" y="3520440"/>
            <a:ext cx="1033272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 changes in the patient's condition</a:t>
            </a:r>
            <a:endParaRPr lang="en-US" sz="13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personal care</a:t>
            </a:r>
            <a:endParaRPr lang="en-US" sz="13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concerns to the nurse</a:t>
            </a:r>
            <a:endParaRPr lang="en-US" sz="1350" dirty="0"/>
          </a:p>
          <a:p>
            <a:pPr marL="177800" indent="-177800">
              <a:spcAft>
                <a:spcPts val="800"/>
              </a:spcAft>
              <a:buSzPct val="100000"/>
              <a:buChar char="▪"/>
            </a:pPr>
            <a:r>
              <a:rPr lang="en-US" sz="135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 with physiotherapists and occupational therapists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548640" y="5349240"/>
            <a:ext cx="11064240" cy="1005840"/>
          </a:xfrm>
          <a:prstGeom prst="roundRect">
            <a:avLst>
              <a:gd name="adj" fmla="val 9091"/>
            </a:avLst>
          </a:prstGeom>
          <a:solidFill>
            <a:srgbClr val="27342B"/>
          </a:solidFill>
          <a:ln/>
        </p:spPr>
      </p:sp>
      <p:sp>
        <p:nvSpPr>
          <p:cNvPr id="17" name="Text 15"/>
          <p:cNvSpPr/>
          <p:nvPr/>
        </p:nvSpPr>
        <p:spPr>
          <a:xfrm>
            <a:off x="822960" y="5349240"/>
            <a:ext cx="103327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teamwork ensures coordinated care, improves patient safety and leads to better health outcomes (West et al., 2017).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This Skill Supports My Future Career</a:t>
            </a:r>
            <a:endParaRPr lang="en-US" sz="2800" dirty="0"/>
          </a:p>
        </p:txBody>
      </p:sp>
      <p:sp>
        <p:nvSpPr>
          <p:cNvPr id="8" name="Text 6"/>
          <p:cNvSpPr/>
          <p:nvPr/>
        </p:nvSpPr>
        <p:spPr>
          <a:xfrm>
            <a:off x="548640" y="1508760"/>
            <a:ext cx="110642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in teams will help me become a confident healthcare professional because employers value staff who can communicate, cooperate and contribute effectively within multidisciplinary teams (NMC, 2018).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48640" y="2743200"/>
            <a:ext cx="5349240" cy="2651760"/>
          </a:xfrm>
          <a:prstGeom prst="roundRect">
            <a:avLst>
              <a:gd name="adj" fmla="val 3448"/>
            </a:avLst>
          </a:prstGeom>
          <a:solidFill>
            <a:srgbClr val="E7F0E4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822960" y="3017520"/>
            <a:ext cx="457200" cy="45720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1" name="Text 9"/>
          <p:cNvSpPr/>
          <p:nvPr/>
        </p:nvSpPr>
        <p:spPr>
          <a:xfrm>
            <a:off x="822960" y="30175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+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1417320" y="3017520"/>
            <a:ext cx="4297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My Strength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868680" y="3611880"/>
            <a:ext cx="475488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believe teamwork is one of my strengths — I communicate well, support colleagues, and work constructively within a group.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6263640" y="2743200"/>
            <a:ext cx="5349240" cy="2651760"/>
          </a:xfrm>
          <a:prstGeom prst="roundRect">
            <a:avLst>
              <a:gd name="adj" fmla="val 3448"/>
            </a:avLst>
          </a:prstGeom>
          <a:solidFill>
            <a:srgbClr val="E9EEE9"/>
          </a:solidFill>
          <a:ln/>
          <a:effectLst>
            <a:outerShdw blurRad="76200" dist="25400" dir="5400000" algn="bl" rotWithShape="0">
              <a:srgbClr val="9AAEB4">
                <a:alpha val="22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6537960" y="3017520"/>
            <a:ext cx="457200" cy="457200"/>
          </a:xfrm>
          <a:prstGeom prst="ellipse">
            <a:avLst/>
          </a:prstGeom>
          <a:solidFill>
            <a:srgbClr val="27342B"/>
          </a:solidFill>
          <a:ln/>
        </p:spPr>
      </p:sp>
      <p:sp>
        <p:nvSpPr>
          <p:cNvPr id="16" name="Text 14"/>
          <p:cNvSpPr/>
          <p:nvPr/>
        </p:nvSpPr>
        <p:spPr>
          <a:xfrm>
            <a:off x="6537960" y="30175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→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7132320" y="3017520"/>
            <a:ext cx="4297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Area to Develop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6583680" y="3611880"/>
            <a:ext cx="475488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would like to become more confident speaking during team meetings and making decisions under pressure.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2734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011680" y="3931920"/>
            <a:ext cx="5029200" cy="502920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3" name="Shape 1"/>
          <p:cNvSpPr/>
          <p:nvPr/>
        </p:nvSpPr>
        <p:spPr>
          <a:xfrm>
            <a:off x="640080" y="47548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Text 2"/>
          <p:cNvSpPr/>
          <p:nvPr/>
        </p:nvSpPr>
        <p:spPr>
          <a:xfrm>
            <a:off x="640080" y="47548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1115568" y="38404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115568" y="640080"/>
            <a:ext cx="104241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Teamwork – A Skill for Safe, Compassionate Care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640080" y="1828800"/>
            <a:ext cx="108813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500" dirty="0">
                <a:solidFill>
                  <a:srgbClr val="D7DE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in teams is an essential skill in health and social care because it improves communication, patient safety and the quality of care.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640080" y="2880360"/>
            <a:ext cx="10881360" cy="1554480"/>
          </a:xfrm>
          <a:prstGeom prst="roundRect">
            <a:avLst>
              <a:gd name="adj" fmla="val 5882"/>
            </a:avLst>
          </a:prstGeom>
          <a:solidFill>
            <a:srgbClr val="3B4E40"/>
          </a:solidFill>
          <a:ln/>
        </p:spPr>
      </p:sp>
      <p:sp>
        <p:nvSpPr>
          <p:cNvPr id="9" name="Text 7"/>
          <p:cNvSpPr/>
          <p:nvPr/>
        </p:nvSpPr>
        <p:spPr>
          <a:xfrm>
            <a:off x="914400" y="2880360"/>
            <a:ext cx="1033272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i="1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continuing to develop my teamwork skills, I will be better prepared to provide safe, compassionate and person-centred care.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40080" y="475488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9CB0A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(Nursing and Midwifery Council, 2018)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750040" y="-868680"/>
            <a:ext cx="1600200" cy="1600200"/>
          </a:xfrm>
          <a:prstGeom prst="ellipse">
            <a:avLst/>
          </a:prstGeom>
          <a:solidFill>
            <a:srgbClr val="C98A2B"/>
          </a:solidFill>
          <a:ln/>
        </p:spPr>
      </p:sp>
      <p:sp>
        <p:nvSpPr>
          <p:cNvPr id="3" name="Shape 1"/>
          <p:cNvSpPr/>
          <p:nvPr/>
        </p:nvSpPr>
        <p:spPr>
          <a:xfrm>
            <a:off x="11932920" y="-548640"/>
            <a:ext cx="868680" cy="868680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84048"/>
            <a:ext cx="310896" cy="310896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38404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24128" y="292608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98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LIST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548640"/>
            <a:ext cx="106070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0281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(Harvard Style)</a:t>
            </a:r>
            <a:endParaRPr lang="en-US" sz="2800" dirty="0"/>
          </a:p>
        </p:txBody>
      </p:sp>
      <p:sp>
        <p:nvSpPr>
          <p:cNvPr id="8" name="Shape 6"/>
          <p:cNvSpPr/>
          <p:nvPr/>
        </p:nvSpPr>
        <p:spPr>
          <a:xfrm>
            <a:off x="822960" y="1874520"/>
            <a:ext cx="384048" cy="384048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9" name="Text 7"/>
          <p:cNvSpPr/>
          <p:nvPr/>
        </p:nvSpPr>
        <p:spPr>
          <a:xfrm>
            <a:off x="822960" y="187452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1508760" y="1828800"/>
            <a:ext cx="987552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Nursing and Midwifery Council (2018) </a:t>
            </a:r>
            <a:r>
              <a:rPr lang="en-US" sz="1400" i="1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Code: Professional Standards of Practice and Behaviour for Nurses, Midwives and Nursing Associates</a:t>
            </a:r>
            <a:r>
              <a:rPr lang="en-US" sz="14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Nursing and Midwifery Council.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822960" y="3246120"/>
            <a:ext cx="384048" cy="384048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2" name="Text 10"/>
          <p:cNvSpPr/>
          <p:nvPr/>
        </p:nvSpPr>
        <p:spPr>
          <a:xfrm>
            <a:off x="822960" y="324612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1508760" y="3200400"/>
            <a:ext cx="987552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Tuckman, B.W. (1965) 'Developmental sequence in small groups', </a:t>
            </a:r>
            <a:r>
              <a:rPr lang="en-US" sz="1400" i="1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Bulletin</a:t>
            </a:r>
            <a:r>
              <a:rPr lang="en-US" sz="14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63(6), pp.384–399.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822960" y="4617720"/>
            <a:ext cx="384048" cy="384048"/>
          </a:xfrm>
          <a:prstGeom prst="ellipse">
            <a:avLst/>
          </a:prstGeom>
          <a:solidFill>
            <a:srgbClr val="2E6B3E"/>
          </a:solidFill>
          <a:ln/>
        </p:spPr>
      </p:sp>
      <p:sp>
        <p:nvSpPr>
          <p:cNvPr id="15" name="Text 13"/>
          <p:cNvSpPr/>
          <p:nvPr/>
        </p:nvSpPr>
        <p:spPr>
          <a:xfrm>
            <a:off x="822960" y="461772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1508760" y="4572000"/>
            <a:ext cx="987552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West, M., Eckert, R., Collins, B. and Chowla, R. (2017) </a:t>
            </a:r>
            <a:r>
              <a:rPr lang="en-US" sz="1400" i="1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Caring to Change: How Compassionate Leadership Can Stimulate Innovation in Health Care</a:t>
            </a:r>
            <a:r>
              <a:rPr lang="en-US" sz="1400" dirty="0">
                <a:solidFill>
                  <a:srgbClr val="2028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The King's Fund.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1658600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763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804</Words>
  <Application>Microsoft Office PowerPoint</Application>
  <PresentationFormat>Custom</PresentationFormat>
  <Paragraphs>123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Company>PptxGenJS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PC</cp:lastModifiedBy>
  <cp:revision>5</cp:revision>
  <dcterms:created xsi:type="dcterms:W3CDTF">2026-07-20T06:32:34Z</dcterms:created>
  <dcterms:modified xsi:type="dcterms:W3CDTF">2026-07-20T08:38:42Z</dcterms:modified>
</cp:coreProperties>
</file>