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6" r:id="rId2"/>
  </p:sldMasterIdLst>
  <p:notesMasterIdLst>
    <p:notesMasterId r:id="rId3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 id="277" r:id="rId23"/>
    <p:sldId id="279" r:id="rId24"/>
    <p:sldId id="281" r:id="rId25"/>
    <p:sldId id="282" r:id="rId26"/>
    <p:sldId id="283" r:id="rId27"/>
    <p:sldId id="284" r:id="rId28"/>
    <p:sldId id="275" r:id="rId29"/>
    <p:sldId id="286" r:id="rId30"/>
    <p:sldId id="285" r:id="rId31"/>
    <p:sldId id="287" r:id="rId32"/>
  </p:sldIdLst>
  <p:sldSz cx="9144000" cy="6858000" type="screen4x3"/>
  <p:notesSz cx="6858000" cy="9144000"/>
  <p:embeddedFontLst>
    <p:embeddedFont>
      <p:font typeface="Corbel" panose="020B0503020204020204" pitchFamily="3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8" roundtripDataSignature="AMtx7mh4JUSGcPnYR2QpHmID+vK1CHNGw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45DC3-3914-4840-B758-E599F222086E}" v="10" dt="2023-10-13T14:49:59.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font" Target="fonts/font1.fntdata"/><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4.fntdata"/><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3.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2.fntdata"/><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9" name="Google Shape;169;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6" name="Google Shape;176;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3" name="Google Shape;183;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58528f44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3" name="Google Shape;203;g258528f4471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0" name="Google Shape;210;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258528f4471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g258528f4471_0_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1" name="Google Shape;251;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5" name="Google Shape;265;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47f6425dde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6" name="Google Shape;176;g247f6425dde_0_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247f6425dde_0_7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5" name="Google Shape;215;g247f6425dde_0_7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47f6425dde_0_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6" name="Google Shape;236;g247f6425dde_0_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47f6425dde_0_10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4" name="Google Shape;244;g247f6425dde_0_10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247f6425dde_0_1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0" name="Google Shape;260;g247f6425dde_0_1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47f6425dde_0_1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8" name="Google Shape;268;g247f6425dde_0_13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247f6425dde_0_1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4" name="Google Shape;274;g247f6425dde_0_1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247f6425dde_0_1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2" name="Google Shape;282;g247f6425dde_0_1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247f6425dde_0_15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0" name="Google Shape;290;g247f6425dde_0_1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247f6425dde_0_20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0" name="Google Shape;330;g247f6425dde_0_20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5400"/>
              <a:buFont typeface="Corbel"/>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spcBef>
                <a:spcPts val="360"/>
              </a:spcBef>
              <a:spcAft>
                <a:spcPts val="0"/>
              </a:spcAft>
              <a:buSzPts val="2610"/>
              <a:buNone/>
              <a:defRPr sz="18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19"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4" algn="l">
              <a:spcBef>
                <a:spcPts val="600"/>
              </a:spcBef>
              <a:spcAft>
                <a:spcPts val="0"/>
              </a:spcAft>
              <a:buSzPts val="2030"/>
              <a:buChar char="•"/>
              <a:defRPr sz="1400"/>
            </a:lvl5pPr>
            <a:lvl6pPr marL="2743200" lvl="5" indent="-357504" algn="l">
              <a:spcBef>
                <a:spcPts val="600"/>
              </a:spcBef>
              <a:spcAft>
                <a:spcPts val="0"/>
              </a:spcAft>
              <a:buSzPts val="2030"/>
              <a:buChar char="•"/>
              <a:defRPr sz="1400"/>
            </a:lvl6pPr>
            <a:lvl7pPr marL="3200400" lvl="6" indent="-357504" algn="l">
              <a:spcBef>
                <a:spcPts val="600"/>
              </a:spcBef>
              <a:spcAft>
                <a:spcPts val="0"/>
              </a:spcAft>
              <a:buSzPts val="2030"/>
              <a:buChar char="•"/>
              <a:defRPr sz="1400"/>
            </a:lvl7pPr>
            <a:lvl8pPr marL="3657600" lvl="7" indent="-357504" algn="l">
              <a:spcBef>
                <a:spcPts val="600"/>
              </a:spcBef>
              <a:spcAft>
                <a:spcPts val="0"/>
              </a:spcAft>
              <a:buSzPts val="2030"/>
              <a:buChar char="•"/>
              <a:defRPr sz="1400"/>
            </a:lvl8pPr>
            <a:lvl9pPr marL="4114800" lvl="8" indent="-357504" algn="l">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Slid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extLst>
      <p:ext uri="{BB962C8B-B14F-4D97-AF65-F5344CB8AC3E}">
        <p14:creationId xmlns:p14="http://schemas.microsoft.com/office/powerpoint/2010/main" val="2240543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858909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45806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3648963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180634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618117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8561275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909146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748625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7677916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7338988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9889567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3126926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1005737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4477830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086389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55039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918845478"/>
      </p:ext>
    </p:extLst>
  </p:cSld>
  <p:clrMap bg1="lt1" tx1="dk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7" y="2050739"/>
            <a:ext cx="5762563" cy="877285"/>
          </a:xfrm>
          <a:prstGeom prst="rect">
            <a:avLst/>
          </a:prstGeom>
          <a:noFill/>
          <a:ln>
            <a:noFill/>
          </a:ln>
        </p:spPr>
        <p:txBody>
          <a:bodyPr spcFirstLastPara="1" wrap="square" lIns="91425" tIns="45700" rIns="91425" bIns="45700" anchor="t" anchorCtr="0">
            <a:normAutofit/>
          </a:bodyPr>
          <a:lstStyle/>
          <a:p>
            <a:pPr marL="0" lvl="0" indent="0" algn="r" rtl="0">
              <a:spcBef>
                <a:spcPts val="0"/>
              </a:spcBef>
              <a:spcAft>
                <a:spcPts val="0"/>
              </a:spcAft>
              <a:buSzPts val="2610"/>
              <a:buNone/>
            </a:pPr>
            <a:r>
              <a:rPr lang="en-GB"/>
              <a:t>By Graham Davey</a:t>
            </a:r>
            <a:endParaRPr/>
          </a:p>
        </p:txBody>
      </p:sp>
      <p:sp>
        <p:nvSpPr>
          <p:cNvPr id="146" name="Google Shape;146;p2"/>
          <p:cNvSpPr txBox="1"/>
          <p:nvPr/>
        </p:nvSpPr>
        <p:spPr>
          <a:xfrm>
            <a:off x="2274046" y="996578"/>
            <a:ext cx="6947100" cy="3488400"/>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dk1"/>
              </a:buClr>
              <a:buSzPts val="5400"/>
              <a:buFont typeface="Corbel"/>
              <a:buNone/>
            </a:pPr>
            <a:r>
              <a:rPr lang="en-GB" sz="5400" b="0" i="0" u="none" strike="noStrike" cap="none" dirty="0">
                <a:solidFill>
                  <a:schemeClr val="dk1"/>
                </a:solidFill>
                <a:latin typeface="Corbel"/>
                <a:ea typeface="Corbel"/>
                <a:cs typeface="Corbel"/>
                <a:sym typeface="Corbel"/>
              </a:rPr>
              <a:t>Chapter 2</a:t>
            </a:r>
            <a:endParaRPr dirty="0"/>
          </a:p>
          <a:p>
            <a:pPr marL="0" marR="0" lvl="0" indent="0" algn="ctr" rtl="0">
              <a:spcBef>
                <a:spcPts val="0"/>
              </a:spcBef>
              <a:spcAft>
                <a:spcPts val="0"/>
              </a:spcAft>
              <a:buClr>
                <a:schemeClr val="dk1"/>
              </a:buClr>
              <a:buSzPts val="5400"/>
              <a:buFont typeface="Corbel"/>
              <a:buNone/>
            </a:pPr>
            <a:r>
              <a:rPr lang="en-GB" sz="5400" b="0" i="0" u="none" strike="noStrike" cap="none" dirty="0">
                <a:solidFill>
                  <a:schemeClr val="dk1"/>
                </a:solidFill>
                <a:latin typeface="Corbel"/>
                <a:ea typeface="Corbel"/>
                <a:cs typeface="Corbel"/>
                <a:sym typeface="Corbel"/>
              </a:rPr>
              <a:t>Clinical Practice</a:t>
            </a:r>
            <a:endParaRPr dirty="0"/>
          </a:p>
        </p:txBody>
      </p:sp>
      <p:sp>
        <p:nvSpPr>
          <p:cNvPr id="147" name="Google Shape;147;p2"/>
          <p:cNvSpPr txBox="1"/>
          <p:nvPr/>
        </p:nvSpPr>
        <p:spPr>
          <a:xfrm>
            <a:off x="3495313" y="4392673"/>
            <a:ext cx="5762700" cy="13644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GB" sz="1800">
                <a:solidFill>
                  <a:srgbClr val="000000"/>
                </a:solidFill>
                <a:latin typeface="Corbel"/>
                <a:ea typeface="Corbel"/>
                <a:cs typeface="Corbel"/>
                <a:sym typeface="Corbel"/>
              </a:rPr>
              <a:t>By Graham Davey</a:t>
            </a:r>
            <a:endParaRPr sz="1800">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1595718"/>
            <a:ext cx="6947127" cy="3690847"/>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982125" y="1822700"/>
            <a:ext cx="7704600" cy="39450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Describe the nature and size of mental health problems facing service providers.</a:t>
            </a:r>
            <a:endParaRPr sz="2600"/>
          </a:p>
          <a:p>
            <a:pPr marL="457200" lvl="0" indent="-393700" algn="l" rtl="0">
              <a:spcBef>
                <a:spcPts val="0"/>
              </a:spcBef>
              <a:spcAft>
                <a:spcPts val="0"/>
              </a:spcAft>
              <a:buSzPts val="2600"/>
              <a:buChar char="•"/>
            </a:pPr>
            <a:r>
              <a:rPr lang="en-GB" sz="2600"/>
              <a:t>Describe how mental health services in the UK are structured.</a:t>
            </a:r>
            <a:endParaRPr sz="2600"/>
          </a:p>
          <a:p>
            <a:pPr marL="457200" lvl="0" indent="-393700" algn="l" rtl="0">
              <a:spcBef>
                <a:spcPts val="0"/>
              </a:spcBef>
              <a:spcAft>
                <a:spcPts val="0"/>
              </a:spcAft>
              <a:buSzPts val="2600"/>
              <a:buChar char="•"/>
            </a:pPr>
            <a:r>
              <a:rPr lang="en-GB" sz="2600"/>
              <a:t>Describe the different types of mental health professionals in the UK together with some of the skills they possess.</a:t>
            </a:r>
            <a:endParaRPr sz="2600"/>
          </a:p>
          <a:p>
            <a:pPr marL="457200" lvl="0" indent="-393700" algn="l" rtl="0">
              <a:spcBef>
                <a:spcPts val="0"/>
              </a:spcBef>
              <a:spcAft>
                <a:spcPts val="0"/>
              </a:spcAft>
              <a:buSzPts val="2600"/>
              <a:buChar char="•"/>
            </a:pPr>
            <a:r>
              <a:rPr lang="en-GB" sz="2600"/>
              <a:t>Describe and evaluate the role of clinical psychologists in the mental health services.</a:t>
            </a:r>
            <a:endParaRPr sz="2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4"/>
          <p:cNvSpPr/>
          <p:nvPr/>
        </p:nvSpPr>
        <p:spPr>
          <a:xfrm>
            <a:off x="1565835" y="382494"/>
            <a:ext cx="7070165" cy="5898777"/>
          </a:xfrm>
          <a:prstGeom prst="roundRect">
            <a:avLst>
              <a:gd name="adj" fmla="val 16667"/>
            </a:avLst>
          </a:prstGeom>
          <a:noFill/>
          <a:ln w="15875" cap="rnd" cmpd="sng">
            <a:solidFill>
              <a:srgbClr val="237DAC"/>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sp>
        <p:nvSpPr>
          <p:cNvPr id="159" name="Google Shape;159;p4"/>
          <p:cNvSpPr txBox="1">
            <a:spLocks noGrp="1"/>
          </p:cNvSpPr>
          <p:nvPr>
            <p:ph type="body" idx="1"/>
          </p:nvPr>
        </p:nvSpPr>
        <p:spPr>
          <a:xfrm>
            <a:off x="1870314" y="660333"/>
            <a:ext cx="6570825" cy="5343098"/>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SzPts val="1885"/>
              <a:buNone/>
            </a:pPr>
            <a:r>
              <a:rPr lang="en-GB" sz="1300"/>
              <a:t>My family came to England from Uganda when I was four. I found leaving our home behind quite traumatic, and then a year after we arrived here, my father died. It was difficult, losing him on top of everything else. In some Asian families there are rigid rules about what can and can’t be talked about and intimate things aren’t mentioned, so I never spoke to anyone about how I felt or what it was like growing up. I just pushed the sadness down within myself. I got married to an English guy but I still didn’t talk about it. But, a bit like holding a ball underwater, there’s only so long you can keep your feelings hidden and by the summer I was suffering from what I now know was depression. In the end I went to see my GP because I felt I needed to talk through what was going on. My GP was able to refer me to an Asian psychologist for cognitive behavioural therapy and psychodynamic therapy, which involved talking through my problems and finding ways to tackle them. When I saw the therapist I wasn’t worried about confidentiality any more. I live in a different area from my family now and was assured that all our sessions would be completely confidential. There were lots of things, which she, as an Asian woman, could relate to. I saw my therapist for 50  minutes every week or two, over 10 months, and she has helped me a lot. I’ve started building my own life and learned not to get so bogged down with the pressures of having to look after everybody else.I’ve been discharged now, but I still go for follow-up sessions to see how I’m doing. I know the service is there for me if I need it again: all I have to do is contact them if I have a crisis or need a session. It has been great to have support from someone I identify with. I’ve seen things change since I was younger and now there are services for people when they feel ready to get help. If you want help, see your GP. They may be able to refer you for confidential counselling, or to a psychologist with a specialist understanding of cultural issues.</a:t>
            </a:r>
            <a:endParaRPr/>
          </a:p>
          <a:p>
            <a:pPr marL="0" lvl="0" indent="0" algn="l" rtl="0">
              <a:spcBef>
                <a:spcPts val="860"/>
              </a:spcBef>
              <a:spcAft>
                <a:spcPts val="0"/>
              </a:spcAft>
              <a:buSzPts val="1885"/>
              <a:buNone/>
            </a:pPr>
            <a:r>
              <a:rPr lang="en-GB" sz="1300"/>
              <a:t>Hina’s Story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5"/>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Introduction</a:t>
            </a:r>
            <a:endParaRPr/>
          </a:p>
        </p:txBody>
      </p:sp>
      <p:sp>
        <p:nvSpPr>
          <p:cNvPr id="165" name="Google Shape;165;p5"/>
          <p:cNvSpPr txBox="1">
            <a:spLocks noGrp="1"/>
          </p:cNvSpPr>
          <p:nvPr>
            <p:ph type="body" idx="1"/>
          </p:nvPr>
        </p:nvSpPr>
        <p:spPr>
          <a:xfrm>
            <a:off x="982133" y="2305582"/>
            <a:ext cx="7704600" cy="3332700"/>
          </a:xfrm>
          <a:prstGeom prst="rect">
            <a:avLst/>
          </a:prstGeom>
          <a:noFill/>
          <a:ln>
            <a:noFill/>
          </a:ln>
        </p:spPr>
        <p:txBody>
          <a:bodyPr spcFirstLastPara="1" wrap="square" lIns="91425" tIns="45700" rIns="91425" bIns="45700" anchor="ctr" anchorCtr="0">
            <a:noAutofit/>
          </a:bodyPr>
          <a:lstStyle/>
          <a:p>
            <a:pPr marL="457200" lvl="0" indent="-393700" algn="l" rtl="0">
              <a:spcBef>
                <a:spcPts val="0"/>
              </a:spcBef>
              <a:spcAft>
                <a:spcPts val="0"/>
              </a:spcAft>
              <a:buSzPts val="2600"/>
              <a:buChar char="•"/>
            </a:pPr>
            <a:r>
              <a:rPr lang="en-GB" sz="2600"/>
              <a:t>Everyone experiences feeling stressed, distressed, or overwhelmed sometimes.</a:t>
            </a:r>
            <a:endParaRPr sz="2600"/>
          </a:p>
          <a:p>
            <a:pPr marL="457200" lvl="0" indent="-393700" algn="l" rtl="0">
              <a:spcBef>
                <a:spcPts val="0"/>
              </a:spcBef>
              <a:spcAft>
                <a:spcPts val="0"/>
              </a:spcAft>
              <a:buSzPts val="2600"/>
              <a:buChar char="•"/>
            </a:pPr>
            <a:r>
              <a:rPr lang="en-GB" sz="2600"/>
              <a:t>These feelings can last for prolonged amounts of time and cause problems in functioning. </a:t>
            </a:r>
            <a:endParaRPr sz="2600"/>
          </a:p>
          <a:p>
            <a:pPr marL="457200" lvl="0" indent="-393700" algn="l" rtl="0">
              <a:spcBef>
                <a:spcPts val="0"/>
              </a:spcBef>
              <a:spcAft>
                <a:spcPts val="0"/>
              </a:spcAft>
              <a:buSzPts val="2600"/>
              <a:buChar char="•"/>
            </a:pPr>
            <a:r>
              <a:rPr lang="en-GB" sz="2600" b="1"/>
              <a:t>Clinical Psychologists</a:t>
            </a:r>
            <a:r>
              <a:rPr lang="en-GB" sz="2600"/>
              <a:t> work to help alleviate these symptoms by getting people to understand their thoughts and behaviours.</a:t>
            </a:r>
            <a:endParaRPr sz="2600"/>
          </a:p>
          <a:p>
            <a:pPr marL="457200" lvl="0" indent="-393700" algn="l" rtl="0">
              <a:spcBef>
                <a:spcPts val="0"/>
              </a:spcBef>
              <a:spcAft>
                <a:spcPts val="0"/>
              </a:spcAft>
              <a:buSzPts val="2600"/>
              <a:buChar char="•"/>
            </a:pPr>
            <a:r>
              <a:rPr lang="en-GB" sz="2600"/>
              <a:t>They often work as part of </a:t>
            </a:r>
            <a:r>
              <a:rPr lang="en-GB" sz="2600" b="1"/>
              <a:t>multidisciplinary teams (MDTs)</a:t>
            </a:r>
            <a:r>
              <a:rPr lang="en-GB" sz="2600"/>
              <a:t> which involve a range of professionals with differing skills and roles.</a:t>
            </a:r>
            <a:endParaRPr sz="2600"/>
          </a:p>
        </p:txBody>
      </p:sp>
      <p:sp>
        <p:nvSpPr>
          <p:cNvPr id="166" name="Google Shape;166;p5"/>
          <p:cNvSpPr txBox="1"/>
          <p:nvPr/>
        </p:nvSpPr>
        <p:spPr>
          <a:xfrm>
            <a:off x="6095003" y="876955"/>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8-9</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6"/>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2.1 The Economic Cost of Mental Health Problems</a:t>
            </a:r>
            <a:endParaRPr/>
          </a:p>
        </p:txBody>
      </p:sp>
      <p:sp>
        <p:nvSpPr>
          <p:cNvPr id="172" name="Google Shape;172;p6"/>
          <p:cNvSpPr txBox="1">
            <a:spLocks noGrp="1"/>
          </p:cNvSpPr>
          <p:nvPr>
            <p:ph type="body" idx="1"/>
          </p:nvPr>
        </p:nvSpPr>
        <p:spPr>
          <a:xfrm>
            <a:off x="982125" y="1656250"/>
            <a:ext cx="7704600" cy="4343100"/>
          </a:xfrm>
          <a:prstGeom prst="rect">
            <a:avLst/>
          </a:prstGeom>
          <a:noFill/>
          <a:ln>
            <a:noFill/>
          </a:ln>
        </p:spPr>
        <p:txBody>
          <a:bodyPr spcFirstLastPara="1" wrap="square" lIns="91425" tIns="45700" rIns="91425" bIns="45700" anchor="ctr" anchorCtr="0">
            <a:normAutofit fontScale="92500" lnSpcReduction="10000"/>
          </a:bodyPr>
          <a:lstStyle/>
          <a:p>
            <a:pPr marL="457200" lvl="0" indent="-394335" algn="l" rtl="0">
              <a:spcBef>
                <a:spcPts val="0"/>
              </a:spcBef>
              <a:spcAft>
                <a:spcPts val="0"/>
              </a:spcAft>
              <a:buSzPts val="2610"/>
              <a:buChar char="•"/>
            </a:pPr>
            <a:r>
              <a:rPr lang="en-GB"/>
              <a:t>Mental health problems are the single largest cause of disability in the UK (World Health Organisation, 2008).</a:t>
            </a:r>
            <a:endParaRPr/>
          </a:p>
          <a:p>
            <a:pPr marL="457200" lvl="0" indent="-394335" algn="l" rtl="0">
              <a:spcBef>
                <a:spcPts val="0"/>
              </a:spcBef>
              <a:spcAft>
                <a:spcPts val="0"/>
              </a:spcAft>
              <a:buSzPts val="2610"/>
              <a:buChar char="•"/>
            </a:pPr>
            <a:r>
              <a:rPr lang="en-GB"/>
              <a:t>Around one in six  adults met criteria for a common mental health problem (CMHP) in 2014 (NHS Digital, 2014).</a:t>
            </a:r>
            <a:endParaRPr/>
          </a:p>
          <a:p>
            <a:pPr marL="457200" lvl="0" indent="-394335" algn="l" rtl="0">
              <a:spcBef>
                <a:spcPts val="0"/>
              </a:spcBef>
              <a:spcAft>
                <a:spcPts val="0"/>
              </a:spcAft>
              <a:buSzPts val="2610"/>
              <a:buChar char="•"/>
            </a:pPr>
            <a:r>
              <a:rPr lang="en-GB"/>
              <a:t>The number of people accessing mental health services has risen from one in four in 2007 to one in three in 2014 (NHS Digital, 2014).</a:t>
            </a:r>
            <a:endParaRPr/>
          </a:p>
          <a:p>
            <a:pPr marL="457200" lvl="0" indent="-394335" algn="l" rtl="0">
              <a:spcBef>
                <a:spcPts val="0"/>
              </a:spcBef>
              <a:spcAft>
                <a:spcPts val="0"/>
              </a:spcAft>
              <a:buSzPts val="2610"/>
              <a:buChar char="•"/>
            </a:pPr>
            <a:r>
              <a:rPr lang="en-GB"/>
              <a:t>In the UK, the cost of mental health problems has been estimated at £35 billion each year (Centre for Mental Health, 2017).</a:t>
            </a:r>
            <a:endParaRPr/>
          </a:p>
          <a:p>
            <a:pPr marL="457200" lvl="0" indent="-394335" algn="l" rtl="0">
              <a:spcBef>
                <a:spcPts val="0"/>
              </a:spcBef>
              <a:spcAft>
                <a:spcPts val="0"/>
              </a:spcAft>
              <a:buSzPts val="2610"/>
              <a:buChar char="•"/>
            </a:pPr>
            <a:r>
              <a:rPr lang="en-GB" i="1"/>
              <a:t>Improving Access to Psychological Therapies </a:t>
            </a:r>
            <a:r>
              <a:rPr lang="en-GB"/>
              <a:t>is a scheme providing training to many new psychological therapies practitioners in the UK.</a:t>
            </a:r>
            <a:endParaRPr/>
          </a:p>
        </p:txBody>
      </p:sp>
      <p:sp>
        <p:nvSpPr>
          <p:cNvPr id="173" name="Google Shape;173;p6"/>
          <p:cNvSpPr txBox="1"/>
          <p:nvPr/>
        </p:nvSpPr>
        <p:spPr>
          <a:xfrm>
            <a:off x="6620933" y="953155"/>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9-10</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7"/>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2.2 Who Are Mental Health Professionals?</a:t>
            </a:r>
            <a:endParaRPr/>
          </a:p>
        </p:txBody>
      </p:sp>
      <p:sp>
        <p:nvSpPr>
          <p:cNvPr id="179" name="Google Shape;179;p7"/>
          <p:cNvSpPr txBox="1">
            <a:spLocks noGrp="1"/>
          </p:cNvSpPr>
          <p:nvPr>
            <p:ph type="body" idx="1"/>
          </p:nvPr>
        </p:nvSpPr>
        <p:spPr>
          <a:xfrm>
            <a:off x="1076900" y="1631275"/>
            <a:ext cx="7704600" cy="4454700"/>
          </a:xfrm>
          <a:prstGeom prst="rect">
            <a:avLst/>
          </a:prstGeom>
          <a:noFill/>
          <a:ln>
            <a:noFill/>
          </a:ln>
        </p:spPr>
        <p:txBody>
          <a:bodyPr spcFirstLastPara="1" wrap="square" lIns="91425" tIns="45700" rIns="91425" bIns="45700" anchor="ctr" anchorCtr="0">
            <a:normAutofit fontScale="92500"/>
          </a:bodyPr>
          <a:lstStyle/>
          <a:p>
            <a:pPr marL="457200" lvl="0" indent="-394335" algn="l" rtl="0">
              <a:spcBef>
                <a:spcPts val="0"/>
              </a:spcBef>
              <a:spcAft>
                <a:spcPts val="0"/>
              </a:spcAft>
              <a:buSzPts val="2610"/>
              <a:buChar char="•"/>
            </a:pPr>
            <a:r>
              <a:rPr lang="en-GB" b="1"/>
              <a:t>GPs</a:t>
            </a:r>
            <a:r>
              <a:rPr lang="en-GB"/>
              <a:t> are usually the first point of contact with mental health care services and only a small percentage is referred on to specialist services.</a:t>
            </a:r>
            <a:endParaRPr/>
          </a:p>
          <a:p>
            <a:pPr marL="457200" lvl="0" indent="-394335" algn="l" rtl="0">
              <a:spcBef>
                <a:spcPts val="0"/>
              </a:spcBef>
              <a:spcAft>
                <a:spcPts val="0"/>
              </a:spcAft>
              <a:buSzPts val="2610"/>
              <a:buChar char="•"/>
            </a:pPr>
            <a:r>
              <a:rPr lang="en-GB" b="1"/>
              <a:t>Community mental health nurses</a:t>
            </a:r>
            <a:r>
              <a:rPr lang="en-GB"/>
              <a:t> are registered nurses with specialist training in mental health – they can offer counselling and psychotherapy and prescribe medication.</a:t>
            </a:r>
            <a:endParaRPr/>
          </a:p>
          <a:p>
            <a:pPr marL="457200" lvl="0" indent="-394335" algn="l" rtl="0">
              <a:spcBef>
                <a:spcPts val="0"/>
              </a:spcBef>
              <a:spcAft>
                <a:spcPts val="0"/>
              </a:spcAft>
              <a:buSzPts val="2610"/>
              <a:buChar char="•"/>
            </a:pPr>
            <a:r>
              <a:rPr lang="en-GB" b="1"/>
              <a:t>Psychiatrists</a:t>
            </a:r>
            <a:r>
              <a:rPr lang="en-GB"/>
              <a:t> are qualified medical doctors with further training in mental health problems – they provide initial assessments and can prescribe medication.</a:t>
            </a:r>
            <a:endParaRPr/>
          </a:p>
          <a:p>
            <a:pPr marL="457200" lvl="0" indent="-394335" algn="l" rtl="0">
              <a:spcBef>
                <a:spcPts val="0"/>
              </a:spcBef>
              <a:spcAft>
                <a:spcPts val="0"/>
              </a:spcAft>
              <a:buSzPts val="2610"/>
              <a:buChar char="•"/>
            </a:pPr>
            <a:r>
              <a:rPr lang="en-GB" b="1"/>
              <a:t>Clinical psychologists</a:t>
            </a:r>
            <a:r>
              <a:rPr lang="en-GB"/>
              <a:t> are psychology graduates with three years of intensive postgraduate training – they assess and treat mental health problems but cannot prescribe medication.</a:t>
            </a:r>
            <a:endParaRPr/>
          </a:p>
        </p:txBody>
      </p:sp>
      <p:sp>
        <p:nvSpPr>
          <p:cNvPr id="180" name="Google Shape;180;p7"/>
          <p:cNvSpPr txBox="1"/>
          <p:nvPr/>
        </p:nvSpPr>
        <p:spPr>
          <a:xfrm>
            <a:off x="6292227" y="876955"/>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10-11</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8"/>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2.2 Who Are Mental Health Professionals?</a:t>
            </a:r>
            <a:endParaRPr/>
          </a:p>
        </p:txBody>
      </p:sp>
      <p:sp>
        <p:nvSpPr>
          <p:cNvPr id="186" name="Google Shape;186;p8"/>
          <p:cNvSpPr txBox="1">
            <a:spLocks noGrp="1"/>
          </p:cNvSpPr>
          <p:nvPr>
            <p:ph type="body" idx="1"/>
          </p:nvPr>
        </p:nvSpPr>
        <p:spPr>
          <a:xfrm>
            <a:off x="1107650" y="1657525"/>
            <a:ext cx="7704600" cy="4419600"/>
          </a:xfrm>
          <a:prstGeom prst="rect">
            <a:avLst/>
          </a:prstGeom>
          <a:noFill/>
          <a:ln>
            <a:noFill/>
          </a:ln>
        </p:spPr>
        <p:txBody>
          <a:bodyPr spcFirstLastPara="1" wrap="square" lIns="91425" tIns="45700" rIns="91425" bIns="45700" anchor="ctr" anchorCtr="0">
            <a:normAutofit fontScale="92500"/>
          </a:bodyPr>
          <a:lstStyle/>
          <a:p>
            <a:pPr marL="457200" lvl="0" indent="-394335" algn="l" rtl="0">
              <a:spcBef>
                <a:spcPts val="0"/>
              </a:spcBef>
              <a:spcAft>
                <a:spcPts val="0"/>
              </a:spcAft>
              <a:buSzPts val="2610"/>
              <a:buChar char="•"/>
            </a:pPr>
            <a:r>
              <a:rPr lang="en-GB" b="1"/>
              <a:t>Counsellors </a:t>
            </a:r>
            <a:r>
              <a:rPr lang="en-GB"/>
              <a:t>offer talking therapies to support people with mental health problems.</a:t>
            </a:r>
            <a:endParaRPr/>
          </a:p>
          <a:p>
            <a:pPr marL="457200" lvl="0" indent="-394335" algn="l" rtl="0">
              <a:spcBef>
                <a:spcPts val="0"/>
              </a:spcBef>
              <a:spcAft>
                <a:spcPts val="0"/>
              </a:spcAft>
              <a:buSzPts val="2610"/>
              <a:buChar char="•"/>
            </a:pPr>
            <a:r>
              <a:rPr lang="en-GB" b="1"/>
              <a:t>Psychotherapists </a:t>
            </a:r>
            <a:r>
              <a:rPr lang="en-GB"/>
              <a:t>often specialise in a particular therapeutic approach and may provide long-term support.</a:t>
            </a:r>
            <a:endParaRPr/>
          </a:p>
          <a:p>
            <a:pPr marL="457200" lvl="0" indent="-394335" algn="l" rtl="0">
              <a:spcBef>
                <a:spcPts val="0"/>
              </a:spcBef>
              <a:spcAft>
                <a:spcPts val="0"/>
              </a:spcAft>
              <a:buSzPts val="2610"/>
              <a:buChar char="•"/>
            </a:pPr>
            <a:r>
              <a:rPr lang="en-GB" b="1"/>
              <a:t>Occupational therapists</a:t>
            </a:r>
            <a:r>
              <a:rPr lang="en-GB"/>
              <a:t> help people with mental health problems adjust to day-to-day living.</a:t>
            </a:r>
            <a:endParaRPr/>
          </a:p>
          <a:p>
            <a:pPr marL="457200" lvl="0" indent="-394335" algn="l" rtl="0">
              <a:spcBef>
                <a:spcPts val="0"/>
              </a:spcBef>
              <a:spcAft>
                <a:spcPts val="0"/>
              </a:spcAft>
              <a:buSzPts val="2610"/>
              <a:buChar char="•"/>
            </a:pPr>
            <a:r>
              <a:rPr lang="en-GB" b="1"/>
              <a:t>Social workers </a:t>
            </a:r>
            <a:r>
              <a:rPr lang="en-GB"/>
              <a:t>provide a link between mental health services and broader social service provision.</a:t>
            </a:r>
            <a:endParaRPr/>
          </a:p>
          <a:p>
            <a:pPr marL="457200" lvl="0" indent="-394335" algn="l" rtl="0">
              <a:spcBef>
                <a:spcPts val="0"/>
              </a:spcBef>
              <a:spcAft>
                <a:spcPts val="0"/>
              </a:spcAft>
              <a:buSzPts val="2610"/>
              <a:buChar char="•"/>
            </a:pPr>
            <a:r>
              <a:rPr lang="en-GB" b="1"/>
              <a:t>Approved mental health practitioners</a:t>
            </a:r>
            <a:r>
              <a:rPr lang="en-GB"/>
              <a:t> have a professional clinical qualification and special training to assess and support people who may need to be compulsorily detained due to their mental health problems.</a:t>
            </a:r>
            <a:endParaRPr/>
          </a:p>
        </p:txBody>
      </p:sp>
      <p:sp>
        <p:nvSpPr>
          <p:cNvPr id="187" name="Google Shape;187;p8"/>
          <p:cNvSpPr txBox="1"/>
          <p:nvPr/>
        </p:nvSpPr>
        <p:spPr>
          <a:xfrm>
            <a:off x="6292227" y="876955"/>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10-11</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9"/>
          <p:cNvSpPr txBox="1">
            <a:spLocks noGrp="1"/>
          </p:cNvSpPr>
          <p:nvPr>
            <p:ph type="title"/>
          </p:nvPr>
        </p:nvSpPr>
        <p:spPr>
          <a:xfrm>
            <a:off x="982133" y="3048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2.2 Who Are Mental Health Professionals?</a:t>
            </a:r>
            <a:endParaRPr/>
          </a:p>
        </p:txBody>
      </p:sp>
      <p:sp>
        <p:nvSpPr>
          <p:cNvPr id="193" name="Google Shape;193;p9"/>
          <p:cNvSpPr txBox="1">
            <a:spLocks noGrp="1"/>
          </p:cNvSpPr>
          <p:nvPr>
            <p:ph type="body" idx="1"/>
          </p:nvPr>
        </p:nvSpPr>
        <p:spPr>
          <a:xfrm>
            <a:off x="1099313" y="2277160"/>
            <a:ext cx="7704600" cy="33327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Mental health professionals often work in MDTs to provide clients with a holistic approach to care.</a:t>
            </a:r>
            <a:endParaRPr/>
          </a:p>
          <a:p>
            <a:pPr marL="457200" lvl="0" indent="-394335" algn="l" rtl="0">
              <a:spcBef>
                <a:spcPts val="0"/>
              </a:spcBef>
              <a:spcAft>
                <a:spcPts val="0"/>
              </a:spcAft>
              <a:buSzPts val="2610"/>
              <a:buChar char="•"/>
            </a:pPr>
            <a:r>
              <a:rPr lang="en-GB"/>
              <a:t>In MDTs, clinical psychologists offer a perspective based on their professional skills, such as providing assessment, evaluating client needs, determining causes and creating interventions.</a:t>
            </a:r>
            <a:endParaRPr/>
          </a:p>
          <a:p>
            <a:pPr marL="285750" lvl="0" indent="-64770" algn="l" rtl="0">
              <a:spcBef>
                <a:spcPts val="1080"/>
              </a:spcBef>
              <a:spcAft>
                <a:spcPts val="0"/>
              </a:spcAft>
              <a:buSzPts val="3480"/>
              <a:buNone/>
            </a:pPr>
            <a:endParaRPr/>
          </a:p>
        </p:txBody>
      </p:sp>
      <p:sp>
        <p:nvSpPr>
          <p:cNvPr id="194" name="Google Shape;194;p9"/>
          <p:cNvSpPr txBox="1"/>
          <p:nvPr/>
        </p:nvSpPr>
        <p:spPr>
          <a:xfrm>
            <a:off x="6292227" y="1410355"/>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10-11</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0"/>
          <p:cNvSpPr txBox="1">
            <a:spLocks noGrp="1"/>
          </p:cNvSpPr>
          <p:nvPr>
            <p:ph type="title"/>
          </p:nvPr>
        </p:nvSpPr>
        <p:spPr>
          <a:xfrm>
            <a:off x="982133" y="23622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2.3 Providing Mental Health Services</a:t>
            </a:r>
            <a:endParaRPr/>
          </a:p>
        </p:txBody>
      </p:sp>
      <p:sp>
        <p:nvSpPr>
          <p:cNvPr id="200" name="Google Shape;200;p10"/>
          <p:cNvSpPr txBox="1"/>
          <p:nvPr/>
        </p:nvSpPr>
        <p:spPr>
          <a:xfrm>
            <a:off x="5748368" y="34617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11-13</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g258528f4471_0_0"/>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2.3.1 What Facilities Are </a:t>
            </a:r>
            <a:endParaRPr/>
          </a:p>
          <a:p>
            <a:pPr marL="0" lvl="0" indent="0" algn="ctr" rtl="0">
              <a:spcBef>
                <a:spcPts val="0"/>
              </a:spcBef>
              <a:spcAft>
                <a:spcPts val="0"/>
              </a:spcAft>
              <a:buClr>
                <a:schemeClr val="dk1"/>
              </a:buClr>
              <a:buSzPts val="4000"/>
              <a:buFont typeface="Corbel"/>
              <a:buNone/>
            </a:pPr>
            <a:r>
              <a:rPr lang="en-GB"/>
              <a:t>Available?</a:t>
            </a:r>
            <a:endParaRPr/>
          </a:p>
        </p:txBody>
      </p:sp>
      <p:sp>
        <p:nvSpPr>
          <p:cNvPr id="206" name="Google Shape;206;g258528f4471_0_0"/>
          <p:cNvSpPr txBox="1">
            <a:spLocks noGrp="1"/>
          </p:cNvSpPr>
          <p:nvPr>
            <p:ph type="body" idx="1"/>
          </p:nvPr>
        </p:nvSpPr>
        <p:spPr>
          <a:xfrm>
            <a:off x="1107650" y="1620450"/>
            <a:ext cx="7704600" cy="4638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8938" algn="l" rtl="0">
              <a:spcBef>
                <a:spcPts val="0"/>
              </a:spcBef>
              <a:spcAft>
                <a:spcPts val="0"/>
              </a:spcAft>
              <a:buSzPct val="100000"/>
              <a:buChar char="•"/>
            </a:pPr>
            <a:r>
              <a:rPr lang="en-GB" sz="2900"/>
              <a:t>Most people are treated on an </a:t>
            </a:r>
            <a:r>
              <a:rPr lang="en-GB" sz="2900" b="1"/>
              <a:t>outpatient basis</a:t>
            </a:r>
            <a:r>
              <a:rPr lang="en-GB" sz="2900"/>
              <a:t> – they are able to live in the community and get treatment at dedicated mental health centres or GP surgeries.</a:t>
            </a:r>
            <a:endParaRPr sz="2900"/>
          </a:p>
          <a:p>
            <a:pPr marL="457200" lvl="0" indent="-398938" algn="l" rtl="0">
              <a:spcBef>
                <a:spcPts val="0"/>
              </a:spcBef>
              <a:spcAft>
                <a:spcPts val="0"/>
              </a:spcAft>
              <a:buSzPct val="100000"/>
              <a:buChar char="•"/>
            </a:pPr>
            <a:r>
              <a:rPr lang="en-GB" sz="2900"/>
              <a:t>Some people voluntarily admit themselves to </a:t>
            </a:r>
            <a:r>
              <a:rPr lang="en-GB" sz="2900" b="1"/>
              <a:t>inpatient hospital care</a:t>
            </a:r>
            <a:r>
              <a:rPr lang="en-GB" sz="2900"/>
              <a:t>.</a:t>
            </a:r>
            <a:endParaRPr sz="2900"/>
          </a:p>
          <a:p>
            <a:pPr marL="457200" lvl="0" indent="-398938" algn="l" rtl="0">
              <a:spcBef>
                <a:spcPts val="0"/>
              </a:spcBef>
              <a:spcAft>
                <a:spcPts val="0"/>
              </a:spcAft>
              <a:buSzPct val="100000"/>
              <a:buChar char="•"/>
            </a:pPr>
            <a:r>
              <a:rPr lang="en-GB" sz="2900"/>
              <a:t>Some people can be compulsorily detained under the </a:t>
            </a:r>
            <a:r>
              <a:rPr lang="en-GB" sz="2900" b="1"/>
              <a:t>Mental Health Act</a:t>
            </a:r>
            <a:r>
              <a:rPr lang="en-GB" sz="2900"/>
              <a:t> if they are a risk to themselves or others. </a:t>
            </a:r>
            <a:endParaRPr sz="2900"/>
          </a:p>
          <a:p>
            <a:pPr marL="457200" lvl="0" indent="-398938" algn="l" rtl="0">
              <a:spcBef>
                <a:spcPts val="0"/>
              </a:spcBef>
              <a:spcAft>
                <a:spcPts val="0"/>
              </a:spcAft>
              <a:buSzPct val="100000"/>
              <a:buChar char="•"/>
            </a:pPr>
            <a:r>
              <a:rPr lang="en-GB" sz="2900"/>
              <a:t>The number of those detained has been steadily growing, but still a small percentage of those with mental health problems (0.3-0.5%).</a:t>
            </a:r>
            <a:endParaRPr/>
          </a:p>
        </p:txBody>
      </p:sp>
      <p:sp>
        <p:nvSpPr>
          <p:cNvPr id="207" name="Google Shape;207;g258528f4471_0_0"/>
          <p:cNvSpPr txBox="1"/>
          <p:nvPr/>
        </p:nvSpPr>
        <p:spPr>
          <a:xfrm>
            <a:off x="5900768" y="8709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11-1</a:t>
            </a:r>
            <a:r>
              <a:rPr lang="en-GB" sz="1800">
                <a:solidFill>
                  <a:schemeClr val="dk1"/>
                </a:solidFill>
                <a:latin typeface="Corbel"/>
                <a:ea typeface="Corbel"/>
                <a:cs typeface="Corbel"/>
                <a:sym typeface="Corbel"/>
              </a:rPr>
              <a:t>2</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1"/>
          <p:cNvSpPr txBox="1">
            <a:spLocks noGrp="1"/>
          </p:cNvSpPr>
          <p:nvPr>
            <p:ph type="title"/>
          </p:nvPr>
        </p:nvSpPr>
        <p:spPr>
          <a:xfrm>
            <a:off x="982133" y="2286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2.3.2 How Are Mental Health Services Structured?</a:t>
            </a:r>
            <a:endParaRPr/>
          </a:p>
        </p:txBody>
      </p:sp>
      <p:sp>
        <p:nvSpPr>
          <p:cNvPr id="213" name="Google Shape;213;p11"/>
          <p:cNvSpPr txBox="1">
            <a:spLocks noGrp="1"/>
          </p:cNvSpPr>
          <p:nvPr>
            <p:ph type="body" idx="1"/>
          </p:nvPr>
        </p:nvSpPr>
        <p:spPr>
          <a:xfrm>
            <a:off x="1155125" y="1953224"/>
            <a:ext cx="7704600" cy="39291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Services in the NHS are </a:t>
            </a:r>
            <a:r>
              <a:rPr lang="en-GB" b="1"/>
              <a:t>structured around client groups</a:t>
            </a:r>
            <a:r>
              <a:rPr lang="en-GB"/>
              <a:t>, such as:</a:t>
            </a:r>
            <a:endParaRPr/>
          </a:p>
          <a:p>
            <a:pPr marL="457200" lvl="0" indent="-394335" algn="l" rtl="0">
              <a:spcBef>
                <a:spcPts val="0"/>
              </a:spcBef>
              <a:spcAft>
                <a:spcPts val="0"/>
              </a:spcAft>
              <a:buSzPts val="2610"/>
              <a:buChar char="-"/>
            </a:pPr>
            <a:r>
              <a:rPr lang="en-GB"/>
              <a:t>Children and young people (CAHMS)</a:t>
            </a:r>
            <a:endParaRPr/>
          </a:p>
          <a:p>
            <a:pPr marL="457200" lvl="0" indent="-394335" algn="l" rtl="0">
              <a:spcBef>
                <a:spcPts val="0"/>
              </a:spcBef>
              <a:spcAft>
                <a:spcPts val="0"/>
              </a:spcAft>
              <a:buSzPts val="2610"/>
              <a:buChar char="-"/>
            </a:pPr>
            <a:r>
              <a:rPr lang="en-GB"/>
              <a:t>Working age adults</a:t>
            </a:r>
            <a:endParaRPr/>
          </a:p>
          <a:p>
            <a:pPr marL="457200" lvl="0" indent="-394335" algn="l" rtl="0">
              <a:spcBef>
                <a:spcPts val="0"/>
              </a:spcBef>
              <a:spcAft>
                <a:spcPts val="0"/>
              </a:spcAft>
              <a:buSzPts val="2610"/>
              <a:buChar char="-"/>
            </a:pPr>
            <a:r>
              <a:rPr lang="en-GB"/>
              <a:t>Older adults</a:t>
            </a:r>
            <a:endParaRPr/>
          </a:p>
          <a:p>
            <a:pPr marL="457200" lvl="0" indent="-394335" algn="l" rtl="0">
              <a:spcBef>
                <a:spcPts val="0"/>
              </a:spcBef>
              <a:spcAft>
                <a:spcPts val="0"/>
              </a:spcAft>
              <a:buSzPts val="2610"/>
              <a:buChar char="-"/>
            </a:pPr>
            <a:r>
              <a:rPr lang="en-GB"/>
              <a:t>Children and adults with learning disabilities</a:t>
            </a:r>
            <a:endParaRPr/>
          </a:p>
          <a:p>
            <a:pPr marL="457200" lvl="0" indent="-394335" algn="l" rtl="0">
              <a:spcBef>
                <a:spcPts val="0"/>
              </a:spcBef>
              <a:spcAft>
                <a:spcPts val="0"/>
              </a:spcAft>
              <a:buSzPts val="2610"/>
              <a:buChar char="-"/>
            </a:pPr>
            <a:r>
              <a:rPr lang="en-GB"/>
              <a:t>People with substance misuse problems</a:t>
            </a:r>
            <a:endParaRPr/>
          </a:p>
          <a:p>
            <a:pPr marL="457200" lvl="0" indent="-394335" algn="l" rtl="0">
              <a:spcBef>
                <a:spcPts val="0"/>
              </a:spcBef>
              <a:spcAft>
                <a:spcPts val="0"/>
              </a:spcAft>
              <a:buSzPts val="2610"/>
              <a:buChar char="-"/>
            </a:pPr>
            <a:r>
              <a:rPr lang="en-GB"/>
              <a:t>People with brain injuries and neurological deficits.</a:t>
            </a:r>
            <a:endParaRPr/>
          </a:p>
        </p:txBody>
      </p:sp>
      <p:sp>
        <p:nvSpPr>
          <p:cNvPr id="214" name="Google Shape;214;p11"/>
          <p:cNvSpPr txBox="1"/>
          <p:nvPr/>
        </p:nvSpPr>
        <p:spPr>
          <a:xfrm>
            <a:off x="6967568" y="13281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2</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2"/>
          <p:cNvSpPr txBox="1">
            <a:spLocks noGrp="1"/>
          </p:cNvSpPr>
          <p:nvPr>
            <p:ph type="title"/>
          </p:nvPr>
        </p:nvSpPr>
        <p:spPr>
          <a:xfrm>
            <a:off x="982133" y="-761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2.3.3 The Recovery </a:t>
            </a:r>
            <a:endParaRPr/>
          </a:p>
          <a:p>
            <a:pPr marL="0" lvl="0" indent="0" algn="ctr" rtl="0">
              <a:spcBef>
                <a:spcPts val="0"/>
              </a:spcBef>
              <a:spcAft>
                <a:spcPts val="0"/>
              </a:spcAft>
              <a:buClr>
                <a:schemeClr val="dk1"/>
              </a:buClr>
              <a:buSzPts val="4000"/>
              <a:buFont typeface="Corbel"/>
              <a:buNone/>
            </a:pPr>
            <a:r>
              <a:rPr lang="en-GB"/>
              <a:t>Model</a:t>
            </a:r>
            <a:endParaRPr/>
          </a:p>
        </p:txBody>
      </p:sp>
      <p:sp>
        <p:nvSpPr>
          <p:cNvPr id="220" name="Google Shape;220;p12"/>
          <p:cNvSpPr txBox="1">
            <a:spLocks noGrp="1"/>
          </p:cNvSpPr>
          <p:nvPr>
            <p:ph type="body" idx="1"/>
          </p:nvPr>
        </p:nvSpPr>
        <p:spPr>
          <a:xfrm>
            <a:off x="1059825" y="1678325"/>
            <a:ext cx="7704600" cy="4412700"/>
          </a:xfrm>
          <a:prstGeom prst="rect">
            <a:avLst/>
          </a:prstGeom>
          <a:noFill/>
          <a:ln>
            <a:noFill/>
          </a:ln>
        </p:spPr>
        <p:txBody>
          <a:bodyPr spcFirstLastPara="1" wrap="square" lIns="91425" tIns="45700" rIns="91425" bIns="45700" anchor="ctr" anchorCtr="0">
            <a:normAutofit lnSpcReduction="10000"/>
          </a:bodyPr>
          <a:lstStyle/>
          <a:p>
            <a:pPr marL="457200" lvl="0" indent="-394335" algn="l" rtl="0">
              <a:spcBef>
                <a:spcPts val="0"/>
              </a:spcBef>
              <a:spcAft>
                <a:spcPts val="0"/>
              </a:spcAft>
              <a:buSzPts val="2610"/>
              <a:buChar char="•"/>
            </a:pPr>
            <a:r>
              <a:rPr lang="en-GB"/>
              <a:t>In the Recovery Model, recovery is viewed as an individual journey rather than a set outcome (Repper &amp; Perkins, 2006).</a:t>
            </a:r>
            <a:endParaRPr/>
          </a:p>
          <a:p>
            <a:pPr marL="457200" lvl="0" indent="-394335" algn="l" rtl="0">
              <a:spcBef>
                <a:spcPts val="0"/>
              </a:spcBef>
              <a:spcAft>
                <a:spcPts val="0"/>
              </a:spcAft>
              <a:buSzPts val="2610"/>
              <a:buChar char="•"/>
            </a:pPr>
            <a:r>
              <a:rPr lang="en-GB"/>
              <a:t>It is a holistic model that is </a:t>
            </a:r>
            <a:r>
              <a:rPr lang="en-GB" b="1"/>
              <a:t>more than the treatment of symptoms</a:t>
            </a:r>
            <a:r>
              <a:rPr lang="en-GB"/>
              <a:t> but rather the development of a person in their environment (Repper &amp; Perkins, 2006). </a:t>
            </a:r>
            <a:endParaRPr/>
          </a:p>
          <a:p>
            <a:pPr marL="457200" lvl="0" indent="-394335" algn="l" rtl="0">
              <a:spcBef>
                <a:spcPts val="0"/>
              </a:spcBef>
              <a:spcAft>
                <a:spcPts val="0"/>
              </a:spcAft>
              <a:buSzPts val="2610"/>
              <a:buChar char="•"/>
            </a:pPr>
            <a:r>
              <a:rPr lang="en-GB"/>
              <a:t>Important features include: hope, a secure base, a strong sense of self, supportive relationships, empowerment and inclusion, coping strategies, and meaning (Repper &amp; Perkins, 2006). </a:t>
            </a:r>
            <a:endParaRPr/>
          </a:p>
          <a:p>
            <a:pPr marL="457200" lvl="0" indent="-394335" algn="l" rtl="0">
              <a:spcBef>
                <a:spcPts val="0"/>
              </a:spcBef>
              <a:spcAft>
                <a:spcPts val="0"/>
              </a:spcAft>
              <a:buSzPts val="2610"/>
              <a:buChar char="•"/>
            </a:pPr>
            <a:r>
              <a:rPr lang="en-GB"/>
              <a:t>The Recovery Model is at odds with the </a:t>
            </a:r>
            <a:r>
              <a:rPr lang="en-GB" b="1"/>
              <a:t>Diagnostic Model</a:t>
            </a:r>
            <a:r>
              <a:rPr lang="en-GB"/>
              <a:t>, which does not generally consider the causes of mental problems (Compton, 2007).</a:t>
            </a:r>
            <a:endParaRPr/>
          </a:p>
        </p:txBody>
      </p:sp>
      <p:sp>
        <p:nvSpPr>
          <p:cNvPr id="221" name="Google Shape;221;p12"/>
          <p:cNvSpPr txBox="1"/>
          <p:nvPr/>
        </p:nvSpPr>
        <p:spPr>
          <a:xfrm>
            <a:off x="5519768" y="10233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2</a:t>
            </a:r>
            <a:r>
              <a:rPr lang="en-GB" sz="1800" b="0" i="0" u="none" strike="noStrike" cap="none">
                <a:solidFill>
                  <a:schemeClr val="dk1"/>
                </a:solidFill>
                <a:latin typeface="Corbel"/>
                <a:ea typeface="Corbel"/>
                <a:cs typeface="Corbel"/>
                <a:sym typeface="Corbel"/>
              </a:rPr>
              <a:t>-13</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3"/>
          <p:cNvSpPr txBox="1">
            <a:spLocks noGrp="1"/>
          </p:cNvSpPr>
          <p:nvPr>
            <p:ph type="title"/>
          </p:nvPr>
        </p:nvSpPr>
        <p:spPr>
          <a:xfrm>
            <a:off x="982133" y="20574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 The Role of Clinical Psychologists</a:t>
            </a:r>
            <a:endParaRPr/>
          </a:p>
        </p:txBody>
      </p:sp>
      <p:sp>
        <p:nvSpPr>
          <p:cNvPr id="227" name="Google Shape;227;p13"/>
          <p:cNvSpPr txBox="1"/>
          <p:nvPr/>
        </p:nvSpPr>
        <p:spPr>
          <a:xfrm>
            <a:off x="6244415" y="31569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13-16</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g258528f4471_0_7"/>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2.4.1 Key Capabilities and Competencies</a:t>
            </a:r>
            <a:endParaRPr/>
          </a:p>
        </p:txBody>
      </p:sp>
      <p:sp>
        <p:nvSpPr>
          <p:cNvPr id="233" name="Google Shape;233;g258528f4471_0_7"/>
          <p:cNvSpPr txBox="1">
            <a:spLocks noGrp="1"/>
          </p:cNvSpPr>
          <p:nvPr>
            <p:ph type="body" idx="1"/>
          </p:nvPr>
        </p:nvSpPr>
        <p:spPr>
          <a:xfrm>
            <a:off x="1089700" y="1428500"/>
            <a:ext cx="7704600" cy="4879800"/>
          </a:xfrm>
          <a:prstGeom prst="rect">
            <a:avLst/>
          </a:prstGeom>
          <a:noFill/>
          <a:ln>
            <a:noFill/>
          </a:ln>
        </p:spPr>
        <p:txBody>
          <a:bodyPr spcFirstLastPara="1" wrap="square" lIns="91425" tIns="45700" rIns="91425" bIns="45700" anchor="ctr" anchorCtr="0">
            <a:normAutofit fontScale="92500"/>
          </a:bodyPr>
          <a:lstStyle/>
          <a:p>
            <a:pPr marL="457200" lvl="0" indent="-394335" algn="l" rtl="0">
              <a:spcBef>
                <a:spcPts val="0"/>
              </a:spcBef>
              <a:spcAft>
                <a:spcPts val="0"/>
              </a:spcAft>
              <a:buSzPts val="2610"/>
              <a:buChar char="•"/>
            </a:pPr>
            <a:r>
              <a:rPr lang="en-GB"/>
              <a:t>Clinical psychologists receive training in many approaches (e.g. cognitive behavioural, psychodynamic, and systemic).</a:t>
            </a:r>
            <a:endParaRPr/>
          </a:p>
          <a:p>
            <a:pPr marL="457200" lvl="0" indent="-394335" algn="l" rtl="0">
              <a:spcBef>
                <a:spcPts val="0"/>
              </a:spcBef>
              <a:spcAft>
                <a:spcPts val="0"/>
              </a:spcAft>
              <a:buSzPts val="2610"/>
              <a:buChar char="•"/>
            </a:pPr>
            <a:r>
              <a:rPr lang="en-GB"/>
              <a:t>Their skills are used in a wider framework including </a:t>
            </a:r>
            <a:r>
              <a:rPr lang="en-GB" b="1"/>
              <a:t>four stages</a:t>
            </a:r>
            <a:r>
              <a:rPr lang="en-GB"/>
              <a:t>: assessment, formulation, intervention, and  evaluation.</a:t>
            </a:r>
            <a:endParaRPr/>
          </a:p>
          <a:p>
            <a:pPr marL="457200" lvl="0" indent="-394335" algn="l" rtl="0">
              <a:spcBef>
                <a:spcPts val="0"/>
              </a:spcBef>
              <a:spcAft>
                <a:spcPts val="0"/>
              </a:spcAft>
              <a:buSzPts val="2610"/>
              <a:buChar char="•"/>
            </a:pPr>
            <a:r>
              <a:rPr lang="en-GB" b="1"/>
              <a:t>Assessment </a:t>
            </a:r>
            <a:r>
              <a:rPr lang="en-GB"/>
              <a:t>includes understanding the client’s problems and how they would like to change; it can include classifying the client’s symptoms according to a set of diagnostic criteria (</a:t>
            </a:r>
            <a:r>
              <a:rPr lang="en-GB" b="1"/>
              <a:t>diagnosis</a:t>
            </a:r>
            <a:r>
              <a:rPr lang="en-GB"/>
              <a:t>).</a:t>
            </a:r>
            <a:endParaRPr/>
          </a:p>
          <a:p>
            <a:pPr marL="457200" lvl="0" indent="-394335" algn="l" rtl="0">
              <a:spcBef>
                <a:spcPts val="0"/>
              </a:spcBef>
              <a:spcAft>
                <a:spcPts val="0"/>
              </a:spcAft>
              <a:buSzPts val="2610"/>
              <a:buChar char="•"/>
            </a:pPr>
            <a:r>
              <a:rPr lang="en-GB"/>
              <a:t>Information can be collected through several sources, including clinical interviews and cognitive ability tests. </a:t>
            </a:r>
            <a:endParaRPr/>
          </a:p>
          <a:p>
            <a:pPr marL="457200" lvl="0" indent="-394335" algn="l" rtl="0">
              <a:spcBef>
                <a:spcPts val="0"/>
              </a:spcBef>
              <a:spcAft>
                <a:spcPts val="0"/>
              </a:spcAft>
              <a:buSzPts val="2610"/>
              <a:buChar char="•"/>
            </a:pPr>
            <a:r>
              <a:rPr lang="en-GB"/>
              <a:t>From the beginning, it is important for the client and the clinical psychologist to </a:t>
            </a:r>
            <a:r>
              <a:rPr lang="en-GB" b="1"/>
              <a:t>build a good working relationship</a:t>
            </a:r>
            <a:r>
              <a:rPr lang="en-GB"/>
              <a:t>. </a:t>
            </a:r>
            <a:endParaRPr/>
          </a:p>
        </p:txBody>
      </p:sp>
      <p:sp>
        <p:nvSpPr>
          <p:cNvPr id="234" name="Google Shape;234;g258528f4471_0_7"/>
          <p:cNvSpPr txBox="1"/>
          <p:nvPr/>
        </p:nvSpPr>
        <p:spPr>
          <a:xfrm>
            <a:off x="6320615" y="8709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4</a:t>
            </a:r>
            <a:r>
              <a:rPr lang="en-GB" sz="1800" b="0" i="0" u="none" strike="noStrike" cap="none">
                <a:solidFill>
                  <a:schemeClr val="dk1"/>
                </a:solidFill>
                <a:latin typeface="Corbel"/>
                <a:ea typeface="Corbel"/>
                <a:cs typeface="Corbel"/>
                <a:sym typeface="Corbel"/>
              </a:rPr>
              <a:t>-1</a:t>
            </a:r>
            <a:r>
              <a:rPr lang="en-GB" sz="1800">
                <a:solidFill>
                  <a:schemeClr val="dk1"/>
                </a:solidFill>
                <a:latin typeface="Corbel"/>
                <a:ea typeface="Corbel"/>
                <a:cs typeface="Corbel"/>
                <a:sym typeface="Corbel"/>
              </a:rPr>
              <a:t>5</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4"/>
          <p:cNvSpPr txBox="1">
            <a:spLocks noGrp="1"/>
          </p:cNvSpPr>
          <p:nvPr>
            <p:ph type="body" idx="1"/>
          </p:nvPr>
        </p:nvSpPr>
        <p:spPr>
          <a:xfrm>
            <a:off x="1089700" y="1533650"/>
            <a:ext cx="7704600" cy="45414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The </a:t>
            </a:r>
            <a:r>
              <a:rPr lang="en-GB" b="1"/>
              <a:t>formulation </a:t>
            </a:r>
            <a:r>
              <a:rPr lang="en-GB"/>
              <a:t>stage combines psychological theory and information from the assessment to determine how the client’s problems came about and what interventions might be useful.</a:t>
            </a:r>
            <a:endParaRPr/>
          </a:p>
          <a:p>
            <a:pPr marL="457200" lvl="0" indent="-394335" algn="l" rtl="0">
              <a:spcBef>
                <a:spcPts val="0"/>
              </a:spcBef>
              <a:spcAft>
                <a:spcPts val="0"/>
              </a:spcAft>
              <a:buSzPts val="2610"/>
              <a:buChar char="•"/>
            </a:pPr>
            <a:r>
              <a:rPr lang="en-GB"/>
              <a:t>In the intervention stage, </a:t>
            </a:r>
            <a:r>
              <a:rPr lang="en-GB" b="1"/>
              <a:t>hypotheses </a:t>
            </a:r>
            <a:r>
              <a:rPr lang="en-GB"/>
              <a:t>that the clinical psychologist has made during the formulation stage </a:t>
            </a:r>
            <a:r>
              <a:rPr lang="en-GB" b="1"/>
              <a:t>are tested out</a:t>
            </a:r>
            <a:r>
              <a:rPr lang="en-GB"/>
              <a:t>. </a:t>
            </a:r>
            <a:endParaRPr/>
          </a:p>
          <a:p>
            <a:pPr marL="457200" lvl="0" indent="-394335" algn="l" rtl="0">
              <a:spcBef>
                <a:spcPts val="0"/>
              </a:spcBef>
              <a:spcAft>
                <a:spcPts val="0"/>
              </a:spcAft>
              <a:buSzPts val="2610"/>
              <a:buChar char="•"/>
            </a:pPr>
            <a:r>
              <a:rPr lang="en-GB" b="1"/>
              <a:t>Interventions </a:t>
            </a:r>
            <a:r>
              <a:rPr lang="en-GB"/>
              <a:t>might be based on a specific psychological approach (e.g. CBT) or may integrate several. </a:t>
            </a:r>
            <a:endParaRPr/>
          </a:p>
          <a:p>
            <a:pPr marL="457200" lvl="0" indent="-394335" algn="l" rtl="0">
              <a:spcBef>
                <a:spcPts val="0"/>
              </a:spcBef>
              <a:spcAft>
                <a:spcPts val="0"/>
              </a:spcAft>
              <a:buSzPts val="2610"/>
              <a:buChar char="•"/>
            </a:pPr>
            <a:r>
              <a:rPr lang="en-GB"/>
              <a:t>The client is often involved in the intervention planning and their family might be part of the intervention itself. </a:t>
            </a:r>
            <a:endParaRPr/>
          </a:p>
        </p:txBody>
      </p:sp>
      <p:sp>
        <p:nvSpPr>
          <p:cNvPr id="240" name="Google Shape;240;p14"/>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2.4.1 Key Capabilities and Competencies</a:t>
            </a:r>
            <a:endParaRPr/>
          </a:p>
        </p:txBody>
      </p:sp>
      <p:sp>
        <p:nvSpPr>
          <p:cNvPr id="241" name="Google Shape;241;p14"/>
          <p:cNvSpPr txBox="1"/>
          <p:nvPr/>
        </p:nvSpPr>
        <p:spPr>
          <a:xfrm>
            <a:off x="6320615" y="9471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4</a:t>
            </a:r>
            <a:r>
              <a:rPr lang="en-GB" sz="1800" b="0" i="0" u="none" strike="noStrike" cap="none">
                <a:solidFill>
                  <a:schemeClr val="dk1"/>
                </a:solidFill>
                <a:latin typeface="Corbel"/>
                <a:ea typeface="Corbel"/>
                <a:cs typeface="Corbel"/>
                <a:sym typeface="Corbel"/>
              </a:rPr>
              <a:t>-1</a:t>
            </a:r>
            <a:r>
              <a:rPr lang="en-GB" sz="1800">
                <a:solidFill>
                  <a:schemeClr val="dk1"/>
                </a:solidFill>
                <a:latin typeface="Corbel"/>
                <a:ea typeface="Corbel"/>
                <a:cs typeface="Corbel"/>
                <a:sym typeface="Corbel"/>
              </a:rPr>
              <a:t>5</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5"/>
          <p:cNvSpPr txBox="1">
            <a:spLocks noGrp="1"/>
          </p:cNvSpPr>
          <p:nvPr>
            <p:ph type="body" idx="1"/>
          </p:nvPr>
        </p:nvSpPr>
        <p:spPr>
          <a:xfrm>
            <a:off x="1089709" y="2095576"/>
            <a:ext cx="7704600" cy="34005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Outcomes of the intervention are </a:t>
            </a:r>
            <a:r>
              <a:rPr lang="en-GB" b="1"/>
              <a:t>evaluated </a:t>
            </a:r>
            <a:r>
              <a:rPr lang="en-GB"/>
              <a:t>through many qualitative and quantitative sources, like discussions with the client and validated questionnaires. </a:t>
            </a:r>
            <a:endParaRPr/>
          </a:p>
          <a:p>
            <a:pPr marL="457200" lvl="0" indent="-394335" algn="l" rtl="0">
              <a:spcBef>
                <a:spcPts val="0"/>
              </a:spcBef>
              <a:spcAft>
                <a:spcPts val="0"/>
              </a:spcAft>
              <a:buSzPts val="2610"/>
              <a:buChar char="•"/>
            </a:pPr>
            <a:r>
              <a:rPr lang="en-GB"/>
              <a:t>While questionnaires provide objective measures of change, the client and family should be consulted to see whether there are subjective changes.</a:t>
            </a:r>
            <a:endParaRPr/>
          </a:p>
        </p:txBody>
      </p:sp>
      <p:sp>
        <p:nvSpPr>
          <p:cNvPr id="247" name="Google Shape;247;p15"/>
          <p:cNvSpPr txBox="1">
            <a:spLocks noGrp="1"/>
          </p:cNvSpPr>
          <p:nvPr>
            <p:ph type="title"/>
          </p:nvPr>
        </p:nvSpPr>
        <p:spPr>
          <a:xfrm>
            <a:off x="982133" y="6096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2.4.1 Key Capabilities and Competencies</a:t>
            </a:r>
            <a:endParaRPr/>
          </a:p>
        </p:txBody>
      </p:sp>
      <p:sp>
        <p:nvSpPr>
          <p:cNvPr id="248" name="Google Shape;248;p15"/>
          <p:cNvSpPr txBox="1"/>
          <p:nvPr/>
        </p:nvSpPr>
        <p:spPr>
          <a:xfrm>
            <a:off x="6320615" y="17091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4</a:t>
            </a:r>
            <a:r>
              <a:rPr lang="en-GB" sz="1800" b="0" i="0" u="none" strike="noStrike" cap="none">
                <a:solidFill>
                  <a:schemeClr val="dk1"/>
                </a:solidFill>
                <a:latin typeface="Corbel"/>
                <a:ea typeface="Corbel"/>
                <a:cs typeface="Corbel"/>
                <a:sym typeface="Corbel"/>
              </a:rPr>
              <a:t>-1</a:t>
            </a:r>
            <a:r>
              <a:rPr lang="en-GB" sz="1800">
                <a:solidFill>
                  <a:schemeClr val="dk1"/>
                </a:solidFill>
                <a:latin typeface="Corbel"/>
                <a:ea typeface="Corbel"/>
                <a:cs typeface="Corbel"/>
                <a:sym typeface="Corbel"/>
              </a:rPr>
              <a:t>5</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6"/>
          <p:cNvSpPr txBox="1">
            <a:spLocks noGrp="1"/>
          </p:cNvSpPr>
          <p:nvPr>
            <p:ph type="title"/>
          </p:nvPr>
        </p:nvSpPr>
        <p:spPr>
          <a:xfrm>
            <a:off x="982133" y="4572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2.4.2 The Reflective Practitioner Model</a:t>
            </a:r>
            <a:endParaRPr/>
          </a:p>
        </p:txBody>
      </p:sp>
      <p:sp>
        <p:nvSpPr>
          <p:cNvPr id="254" name="Google Shape;254;p16"/>
          <p:cNvSpPr txBox="1">
            <a:spLocks noGrp="1"/>
          </p:cNvSpPr>
          <p:nvPr>
            <p:ph type="body" idx="1"/>
          </p:nvPr>
        </p:nvSpPr>
        <p:spPr>
          <a:xfrm>
            <a:off x="1089700" y="1904999"/>
            <a:ext cx="7704600" cy="38835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Clinical psychologists should adopt a </a:t>
            </a:r>
            <a:r>
              <a:rPr lang="en-GB" sz="2600" b="1"/>
              <a:t>reflective practitioner approach</a:t>
            </a:r>
            <a:r>
              <a:rPr lang="en-GB" sz="2600"/>
              <a:t> – they should reflect on their own experience when working with clients (Schön,  1983).</a:t>
            </a:r>
            <a:endParaRPr sz="2600"/>
          </a:p>
          <a:p>
            <a:pPr marL="457200" lvl="0" indent="-393700" algn="l" rtl="0">
              <a:spcBef>
                <a:spcPts val="0"/>
              </a:spcBef>
              <a:spcAft>
                <a:spcPts val="0"/>
              </a:spcAft>
              <a:buSzPts val="2600"/>
              <a:buChar char="•"/>
            </a:pPr>
            <a:r>
              <a:rPr lang="en-GB" sz="2600"/>
              <a:t>Reflective practice can be achieved through attending reflective practice groups or through psychotherapy.</a:t>
            </a:r>
            <a:endParaRPr sz="2600"/>
          </a:p>
        </p:txBody>
      </p:sp>
      <p:sp>
        <p:nvSpPr>
          <p:cNvPr id="255" name="Google Shape;255;p16"/>
          <p:cNvSpPr txBox="1"/>
          <p:nvPr/>
        </p:nvSpPr>
        <p:spPr>
          <a:xfrm>
            <a:off x="5482415" y="15567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5</a:t>
            </a:r>
            <a:r>
              <a:rPr lang="en-GB" sz="1800" b="0" i="0" u="none" strike="noStrike" cap="none">
                <a:solidFill>
                  <a:schemeClr val="dk1"/>
                </a:solidFill>
                <a:latin typeface="Corbel"/>
                <a:ea typeface="Corbel"/>
                <a:cs typeface="Corbel"/>
                <a:sym typeface="Corbel"/>
              </a:rPr>
              <a:t>-16</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17"/>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2.4.3 Regulation and Continuing Professional </a:t>
            </a:r>
            <a:endParaRPr/>
          </a:p>
          <a:p>
            <a:pPr marL="0" lvl="0" indent="0" algn="ctr" rtl="0">
              <a:spcBef>
                <a:spcPts val="0"/>
              </a:spcBef>
              <a:spcAft>
                <a:spcPts val="0"/>
              </a:spcAft>
              <a:buClr>
                <a:schemeClr val="dk1"/>
              </a:buClr>
              <a:buSzPts val="4000"/>
              <a:buFont typeface="Corbel"/>
              <a:buNone/>
            </a:pPr>
            <a:r>
              <a:rPr lang="en-GB"/>
              <a:t>Development</a:t>
            </a:r>
            <a:endParaRPr/>
          </a:p>
        </p:txBody>
      </p:sp>
      <p:sp>
        <p:nvSpPr>
          <p:cNvPr id="261" name="Google Shape;261;p17"/>
          <p:cNvSpPr txBox="1">
            <a:spLocks noGrp="1"/>
          </p:cNvSpPr>
          <p:nvPr>
            <p:ph type="body" idx="1"/>
          </p:nvPr>
        </p:nvSpPr>
        <p:spPr>
          <a:xfrm>
            <a:off x="1101650" y="2057400"/>
            <a:ext cx="7704600" cy="43434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Clinical psychologists are regulated by the Health and Care Professions Council (HCPC).</a:t>
            </a:r>
            <a:endParaRPr/>
          </a:p>
          <a:p>
            <a:pPr marL="457200" lvl="0" indent="-394335" algn="l" rtl="0">
              <a:spcBef>
                <a:spcPts val="0"/>
              </a:spcBef>
              <a:spcAft>
                <a:spcPts val="0"/>
              </a:spcAft>
              <a:buSzPts val="2610"/>
              <a:buChar char="•"/>
            </a:pPr>
            <a:r>
              <a:rPr lang="en-GB"/>
              <a:t>Clinical psychologist is a </a:t>
            </a:r>
            <a:r>
              <a:rPr lang="en-GB" b="1"/>
              <a:t>protected title</a:t>
            </a:r>
            <a:r>
              <a:rPr lang="en-GB"/>
              <a:t> that can only be used with appropriate training and registration with the HCPC.</a:t>
            </a:r>
            <a:endParaRPr/>
          </a:p>
          <a:p>
            <a:pPr marL="457200" lvl="0" indent="-394335" algn="l" rtl="0">
              <a:spcBef>
                <a:spcPts val="0"/>
              </a:spcBef>
              <a:spcAft>
                <a:spcPts val="0"/>
              </a:spcAft>
              <a:buSzPts val="2610"/>
              <a:buChar char="•"/>
            </a:pPr>
            <a:r>
              <a:rPr lang="en-GB"/>
              <a:t>The HCPC can take actions against clinical psychologists who do not meet their standards.</a:t>
            </a:r>
            <a:endParaRPr/>
          </a:p>
          <a:p>
            <a:pPr marL="457200" lvl="0" indent="-394335" algn="l" rtl="0">
              <a:spcBef>
                <a:spcPts val="0"/>
              </a:spcBef>
              <a:spcAft>
                <a:spcPts val="0"/>
              </a:spcAft>
              <a:buSzPts val="2610"/>
              <a:buChar char="•"/>
            </a:pPr>
            <a:r>
              <a:rPr lang="en-GB"/>
              <a:t>Clinical psychologists are expected to undertake </a:t>
            </a:r>
            <a:r>
              <a:rPr lang="en-GB" b="1"/>
              <a:t>continual professional development</a:t>
            </a:r>
            <a:r>
              <a:rPr lang="en-GB"/>
              <a:t> to stay up to date with the newest research and practice.</a:t>
            </a:r>
            <a:endParaRPr/>
          </a:p>
        </p:txBody>
      </p:sp>
      <p:sp>
        <p:nvSpPr>
          <p:cNvPr id="262" name="Google Shape;262;p17"/>
          <p:cNvSpPr txBox="1"/>
          <p:nvPr/>
        </p:nvSpPr>
        <p:spPr>
          <a:xfrm>
            <a:off x="6244415" y="1404379"/>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16</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1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a:t>2.5 Clinical Practice </a:t>
            </a:r>
            <a:endParaRPr/>
          </a:p>
          <a:p>
            <a:pPr marL="0" lvl="0" indent="0" algn="ctr" rtl="0">
              <a:spcBef>
                <a:spcPts val="0"/>
              </a:spcBef>
              <a:spcAft>
                <a:spcPts val="0"/>
              </a:spcAft>
              <a:buClr>
                <a:schemeClr val="dk1"/>
              </a:buClr>
              <a:buSzPts val="4000"/>
              <a:buFont typeface="Corbel"/>
              <a:buNone/>
            </a:pPr>
            <a:r>
              <a:rPr lang="en-GB"/>
              <a:t>Reviewed</a:t>
            </a:r>
            <a:endParaRPr/>
          </a:p>
        </p:txBody>
      </p:sp>
      <p:sp>
        <p:nvSpPr>
          <p:cNvPr id="268" name="Google Shape;268;p18"/>
          <p:cNvSpPr txBox="1">
            <a:spLocks noGrp="1"/>
          </p:cNvSpPr>
          <p:nvPr>
            <p:ph type="body" idx="1"/>
          </p:nvPr>
        </p:nvSpPr>
        <p:spPr>
          <a:xfrm>
            <a:off x="1101650" y="1587650"/>
            <a:ext cx="7704600" cy="4580100"/>
          </a:xfrm>
          <a:prstGeom prst="rect">
            <a:avLst/>
          </a:prstGeom>
          <a:noFill/>
          <a:ln>
            <a:noFill/>
          </a:ln>
        </p:spPr>
        <p:txBody>
          <a:bodyPr spcFirstLastPara="1" wrap="square" lIns="91425" tIns="45700" rIns="91425" bIns="45700" anchor="ctr" anchorCtr="0">
            <a:normAutofit/>
          </a:bodyPr>
          <a:lstStyle/>
          <a:p>
            <a:pPr marL="457200" lvl="0" indent="-394335" algn="l" rtl="0">
              <a:spcBef>
                <a:spcPts val="0"/>
              </a:spcBef>
              <a:spcAft>
                <a:spcPts val="0"/>
              </a:spcAft>
              <a:buSzPts val="2610"/>
              <a:buChar char="•"/>
            </a:pPr>
            <a:r>
              <a:rPr lang="en-GB"/>
              <a:t>The high prevalence rates of mental health problems have implications for both personal suffering and economic cost.</a:t>
            </a:r>
            <a:endParaRPr/>
          </a:p>
          <a:p>
            <a:pPr marL="457200" lvl="0" indent="-394335" algn="l" rtl="0">
              <a:spcBef>
                <a:spcPts val="0"/>
              </a:spcBef>
              <a:spcAft>
                <a:spcPts val="0"/>
              </a:spcAft>
              <a:buSzPts val="2610"/>
              <a:buChar char="•"/>
            </a:pPr>
            <a:r>
              <a:rPr lang="en-GB"/>
              <a:t>Mental health services are relatively underfunded.</a:t>
            </a:r>
            <a:endParaRPr/>
          </a:p>
          <a:p>
            <a:pPr marL="457200" lvl="0" indent="-394335" algn="l" rtl="0">
              <a:spcBef>
                <a:spcPts val="0"/>
              </a:spcBef>
              <a:spcAft>
                <a:spcPts val="0"/>
              </a:spcAft>
              <a:buSzPts val="2610"/>
              <a:buChar char="•"/>
            </a:pPr>
            <a:r>
              <a:rPr lang="en-GB"/>
              <a:t>Mental health problems require a range of professionals with a variety of skills.</a:t>
            </a:r>
            <a:endParaRPr/>
          </a:p>
          <a:p>
            <a:pPr marL="457200" lvl="0" indent="-394335" algn="l" rtl="0">
              <a:spcBef>
                <a:spcPts val="0"/>
              </a:spcBef>
              <a:spcAft>
                <a:spcPts val="0"/>
              </a:spcAft>
              <a:buSzPts val="2610"/>
              <a:buChar char="•"/>
            </a:pPr>
            <a:r>
              <a:rPr lang="en-GB"/>
              <a:t>Clinical psychologists work around a framework which includes assessment, formulation, intervention and evaluation. </a:t>
            </a:r>
            <a:endParaRPr/>
          </a:p>
          <a:p>
            <a:pPr marL="457200" lvl="0" indent="-394335" algn="l" rtl="0">
              <a:spcBef>
                <a:spcPts val="0"/>
              </a:spcBef>
              <a:spcAft>
                <a:spcPts val="0"/>
              </a:spcAft>
              <a:buSzPts val="2610"/>
              <a:buChar char="•"/>
            </a:pPr>
            <a:r>
              <a:rPr lang="en-GB"/>
              <a:t>They are expected to reflect on their own experiences, engage in continuous professional development, and need to be registered with the HCPC.</a:t>
            </a:r>
            <a:endParaRPr/>
          </a:p>
        </p:txBody>
      </p:sp>
      <p:sp>
        <p:nvSpPr>
          <p:cNvPr id="269" name="Google Shape;269;p18"/>
          <p:cNvSpPr txBox="1"/>
          <p:nvPr/>
        </p:nvSpPr>
        <p:spPr>
          <a:xfrm>
            <a:off x="5889299" y="977043"/>
            <a:ext cx="1070700" cy="5742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16</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52352"/>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112375" y="1303800"/>
            <a:ext cx="68430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2</a:t>
            </a:r>
            <a:r>
              <a:rPr lang="en-GB" sz="5400">
                <a:solidFill>
                  <a:schemeClr val="dk1"/>
                </a:solidFill>
                <a:latin typeface="Corbel"/>
                <a:ea typeface="Corbel"/>
                <a:cs typeface="Corbel"/>
                <a:sym typeface="Corbel"/>
              </a:rPr>
              <a:t>8</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a:solidFill>
                  <a:schemeClr val="dk1"/>
                </a:solidFill>
                <a:latin typeface="Corbel"/>
                <a:ea typeface="Corbel"/>
                <a:cs typeface="Corbel"/>
                <a:sym typeface="Corbel"/>
              </a:rPr>
              <a:t>A Research-Informed Approach to Counselling Psychology </a:t>
            </a:r>
            <a:endParaRPr sz="3900" b="0" i="0" u="none" strike="noStrike" cap="none">
              <a:solidFill>
                <a:srgbClr val="000000"/>
              </a:solidFill>
              <a:latin typeface="Arial"/>
              <a:ea typeface="Arial"/>
              <a:cs typeface="Arial"/>
              <a:sym typeface="Arial"/>
            </a:endParaRPr>
          </a:p>
        </p:txBody>
      </p:sp>
      <p:sp>
        <p:nvSpPr>
          <p:cNvPr id="147" name="Google Shape;147;p2"/>
          <p:cNvSpPr txBox="1"/>
          <p:nvPr/>
        </p:nvSpPr>
        <p:spPr>
          <a:xfrm>
            <a:off x="2817475" y="4707750"/>
            <a:ext cx="54438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Terry Hanley, Laura Anne Winter, Ruth Gordon, &amp; Adam Scott </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80" name="Google Shape;180;g247f6425dde_0_17"/>
          <p:cNvSpPr txBox="1">
            <a:spLocks noGrp="1"/>
          </p:cNvSpPr>
          <p:nvPr>
            <p:ph type="body" idx="1"/>
          </p:nvPr>
        </p:nvSpPr>
        <p:spPr>
          <a:xfrm>
            <a:off x="1161158" y="433388"/>
            <a:ext cx="7704600" cy="4861800"/>
          </a:xfrm>
          <a:prstGeom prst="rect">
            <a:avLst/>
          </a:prstGeom>
          <a:noFill/>
          <a:ln>
            <a:noFill/>
          </a:ln>
        </p:spPr>
        <p:txBody>
          <a:bodyPr spcFirstLastPara="1" wrap="square" lIns="91425" tIns="45700" rIns="91425" bIns="45700" anchor="ctr" anchorCtr="0">
            <a:normAutofit/>
          </a:bodyPr>
          <a:lstStyle/>
          <a:p>
            <a:pPr marL="457200" lvl="0" indent="-381314" algn="l" rtl="0">
              <a:lnSpc>
                <a:spcPct val="100000"/>
              </a:lnSpc>
              <a:spcBef>
                <a:spcPts val="0"/>
              </a:spcBef>
              <a:spcAft>
                <a:spcPts val="0"/>
              </a:spcAft>
              <a:buSzPct val="100000"/>
              <a:buChar char="•"/>
            </a:pPr>
            <a:r>
              <a:rPr lang="en-GB" sz="2600" dirty="0"/>
              <a:t>Counselling psychologists are regulated by the HCPC and can be chartered by the BPS.</a:t>
            </a:r>
          </a:p>
          <a:p>
            <a:pPr marL="457200" lvl="0" indent="-381314" algn="l" rtl="0">
              <a:lnSpc>
                <a:spcPct val="100000"/>
              </a:lnSpc>
              <a:spcBef>
                <a:spcPts val="0"/>
              </a:spcBef>
              <a:spcAft>
                <a:spcPts val="0"/>
              </a:spcAft>
              <a:buSzPct val="100000"/>
              <a:buChar char="•"/>
            </a:pPr>
            <a:endParaRPr sz="2600" dirty="0"/>
          </a:p>
          <a:p>
            <a:pPr marL="457200" lvl="0" indent="-381314" algn="l" rtl="0">
              <a:lnSpc>
                <a:spcPct val="100000"/>
              </a:lnSpc>
              <a:spcBef>
                <a:spcPts val="0"/>
              </a:spcBef>
              <a:spcAft>
                <a:spcPts val="0"/>
              </a:spcAft>
              <a:buSzPct val="100000"/>
              <a:buChar char="•"/>
            </a:pPr>
            <a:r>
              <a:rPr lang="en-GB" sz="2600" dirty="0"/>
              <a:t>Regulation and monitoring means that research by counselling psychologists should have a high level of scientific rigour.</a:t>
            </a:r>
          </a:p>
          <a:p>
            <a:pPr marL="457200" lvl="0" indent="-381314" algn="l" rtl="0">
              <a:lnSpc>
                <a:spcPct val="100000"/>
              </a:lnSpc>
              <a:spcBef>
                <a:spcPts val="0"/>
              </a:spcBef>
              <a:spcAft>
                <a:spcPts val="0"/>
              </a:spcAft>
              <a:buSzPct val="100000"/>
              <a:buChar char="•"/>
            </a:pPr>
            <a:endParaRPr sz="2600" dirty="0"/>
          </a:p>
          <a:p>
            <a:pPr marL="457200" lvl="0" indent="-381314" algn="l" rtl="0">
              <a:lnSpc>
                <a:spcPct val="100000"/>
              </a:lnSpc>
              <a:spcBef>
                <a:spcPts val="0"/>
              </a:spcBef>
              <a:spcAft>
                <a:spcPts val="0"/>
              </a:spcAft>
              <a:buSzPct val="100000"/>
              <a:buChar char="•"/>
            </a:pPr>
            <a:r>
              <a:rPr lang="en-GB" sz="2600" dirty="0"/>
              <a:t>NICE provides guidance on carrying out good quality research that can be used in the NHS.</a:t>
            </a:r>
            <a:endParaRPr sz="2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9" name="Google Shape;219;g247f6425dde_0_71"/>
          <p:cNvSpPr txBox="1">
            <a:spLocks noGrp="1"/>
          </p:cNvSpPr>
          <p:nvPr>
            <p:ph type="body" idx="1"/>
          </p:nvPr>
        </p:nvSpPr>
        <p:spPr>
          <a:xfrm>
            <a:off x="992482" y="900403"/>
            <a:ext cx="7704600" cy="4398600"/>
          </a:xfrm>
          <a:prstGeom prst="rect">
            <a:avLst/>
          </a:prstGeom>
          <a:noFill/>
          <a:ln>
            <a:noFill/>
          </a:ln>
        </p:spPr>
        <p:txBody>
          <a:bodyPr spcFirstLastPara="1" wrap="square" lIns="91425" tIns="45700" rIns="91425" bIns="45700" anchor="ctr" anchorCtr="0">
            <a:normAutofit lnSpcReduction="10000"/>
          </a:bodyPr>
          <a:lstStyle/>
          <a:p>
            <a:pPr marL="457200" lvl="0" indent="-393697" algn="l" rtl="0">
              <a:lnSpc>
                <a:spcPct val="100000"/>
              </a:lnSpc>
              <a:spcBef>
                <a:spcPts val="0"/>
              </a:spcBef>
              <a:spcAft>
                <a:spcPts val="0"/>
              </a:spcAft>
              <a:buSzPts val="2600"/>
              <a:buChar char="•"/>
            </a:pPr>
            <a:r>
              <a:rPr lang="en-GB" sz="2600" dirty="0"/>
              <a:t>Counselling psychologists are required to draw on research in their practice.</a:t>
            </a:r>
          </a:p>
          <a:p>
            <a:pPr marL="457200" lvl="0" indent="-393697" algn="l" rtl="0">
              <a:lnSpc>
                <a:spcPct val="100000"/>
              </a:lnSpc>
              <a:spcBef>
                <a:spcPts val="0"/>
              </a:spcBef>
              <a:spcAft>
                <a:spcPts val="0"/>
              </a:spcAft>
              <a:buSzPts val="2600"/>
              <a:buChar char="•"/>
            </a:pPr>
            <a:endParaRPr sz="2600" dirty="0"/>
          </a:p>
          <a:p>
            <a:pPr marL="457200" lvl="0" indent="-393697" algn="l" rtl="0">
              <a:lnSpc>
                <a:spcPct val="100000"/>
              </a:lnSpc>
              <a:spcBef>
                <a:spcPts val="0"/>
              </a:spcBef>
              <a:spcAft>
                <a:spcPts val="0"/>
              </a:spcAft>
              <a:buSzPts val="2600"/>
              <a:buChar char="•"/>
            </a:pPr>
            <a:r>
              <a:rPr lang="en-GB" sz="2600" dirty="0"/>
              <a:t>The HCPC’s standard of proficiency states that a counselling psychologist must:</a:t>
            </a:r>
          </a:p>
          <a:p>
            <a:pPr marL="457200" lvl="0" indent="-393697" algn="l" rtl="0">
              <a:lnSpc>
                <a:spcPct val="100000"/>
              </a:lnSpc>
              <a:spcBef>
                <a:spcPts val="0"/>
              </a:spcBef>
              <a:spcAft>
                <a:spcPts val="0"/>
              </a:spcAft>
              <a:buSzPts val="2600"/>
              <a:buChar char="•"/>
            </a:pPr>
            <a:endParaRPr sz="2600" dirty="0"/>
          </a:p>
          <a:p>
            <a:pPr marL="457200" lvl="0" indent="0" algn="l" rtl="0">
              <a:lnSpc>
                <a:spcPct val="100000"/>
              </a:lnSpc>
              <a:spcBef>
                <a:spcPts val="0"/>
              </a:spcBef>
              <a:spcAft>
                <a:spcPts val="0"/>
              </a:spcAft>
              <a:buNone/>
            </a:pPr>
            <a:r>
              <a:rPr lang="en-GB" sz="2600" i="1" dirty="0"/>
              <a:t>‘be able to use professional and research skills in work with  service users based on a scientist-practitioner and reflective-practitioner model that incorporates a cycle of assessment, formulation, intervention and evaluation’ (HCPC, 2015, p.122).</a:t>
            </a:r>
            <a:endParaRPr sz="2600" i="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g247f6425dde_0_95"/>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28.2.1 Research-Directed versus Research-Informed </a:t>
            </a:r>
            <a:endParaRPr/>
          </a:p>
          <a:p>
            <a:pPr marL="0" lvl="0" indent="0" algn="ctr" rtl="0">
              <a:lnSpc>
                <a:spcPct val="100000"/>
              </a:lnSpc>
              <a:spcBef>
                <a:spcPts val="0"/>
              </a:spcBef>
              <a:spcAft>
                <a:spcPts val="0"/>
              </a:spcAft>
              <a:buClr>
                <a:schemeClr val="dk1"/>
              </a:buClr>
              <a:buSzPts val="4000"/>
              <a:buFont typeface="Corbel"/>
              <a:buNone/>
            </a:pPr>
            <a:r>
              <a:rPr lang="en-GB"/>
              <a:t>Approaches</a:t>
            </a:r>
            <a:endParaRPr/>
          </a:p>
        </p:txBody>
      </p:sp>
      <p:sp>
        <p:nvSpPr>
          <p:cNvPr id="239" name="Google Shape;239;g247f6425dde_0_95"/>
          <p:cNvSpPr txBox="1"/>
          <p:nvPr/>
        </p:nvSpPr>
        <p:spPr>
          <a:xfrm>
            <a:off x="6069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defTabSz="914400" rtl="0" eaLnBrk="1" fontAlgn="auto" latinLnBrk="0" hangingPunct="1">
              <a:lnSpc>
                <a:spcPct val="100000"/>
              </a:lnSpc>
              <a:spcBef>
                <a:spcPts val="0"/>
              </a:spcBef>
              <a:spcAft>
                <a:spcPts val="0"/>
              </a:spcAft>
              <a:buClr>
                <a:srgbClr val="1186C3"/>
              </a:buClr>
              <a:buSzPts val="2610"/>
              <a:buFont typeface="Arial"/>
              <a:buNone/>
              <a:tabLst/>
              <a:defRPr/>
            </a:pPr>
            <a:r>
              <a:rPr kumimoji="0" lang="en-GB" sz="1800" b="0" i="0" u="none" strike="noStrike" kern="0" cap="none" spc="0" normalizeH="0" baseline="0" noProof="0">
                <a:ln>
                  <a:noFill/>
                </a:ln>
                <a:solidFill>
                  <a:srgbClr val="000000"/>
                </a:solidFill>
                <a:effectLst/>
                <a:uLnTx/>
                <a:uFillTx/>
                <a:latin typeface="Corbel"/>
                <a:ea typeface="Corbel"/>
                <a:cs typeface="Corbel"/>
                <a:sym typeface="Corbel"/>
              </a:rPr>
              <a:t>pp. 552-554</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0" name="Google Shape;240;g247f6425dde_0_95"/>
          <p:cNvSpPr txBox="1">
            <a:spLocks noGrp="1"/>
          </p:cNvSpPr>
          <p:nvPr>
            <p:ph type="body" idx="1"/>
          </p:nvPr>
        </p:nvSpPr>
        <p:spPr>
          <a:xfrm>
            <a:off x="1134525" y="2254325"/>
            <a:ext cx="7704600" cy="41541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Practice should be fundamentally directed by the evidence base.</a:t>
            </a:r>
            <a:endParaRPr sz="2600"/>
          </a:p>
          <a:p>
            <a:pPr marL="457200" lvl="0" indent="-393700" algn="l" rtl="0">
              <a:spcBef>
                <a:spcPts val="0"/>
              </a:spcBef>
              <a:spcAft>
                <a:spcPts val="0"/>
              </a:spcAft>
              <a:buSzPts val="2600"/>
              <a:buChar char="•"/>
            </a:pPr>
            <a:r>
              <a:rPr lang="en-GB" sz="2600"/>
              <a:t>The therapeutic approach one uses with a particular client should have empirical research supporting its efficacy with clients who present in therapy with a similar problem.</a:t>
            </a:r>
            <a:endParaRPr sz="2600"/>
          </a:p>
          <a:p>
            <a:pPr marL="457200" lvl="0" indent="-393700" algn="l" rtl="0">
              <a:spcBef>
                <a:spcPts val="0"/>
              </a:spcBef>
              <a:spcAft>
                <a:spcPts val="0"/>
              </a:spcAft>
              <a:buSzPts val="2600"/>
              <a:buChar char="•"/>
            </a:pPr>
            <a:r>
              <a:rPr lang="en-GB" sz="2600"/>
              <a:t>This is the foundation of </a:t>
            </a:r>
            <a:r>
              <a:rPr lang="en-GB" sz="2600" b="1"/>
              <a:t>empirically supported treatments (ESTs)</a:t>
            </a:r>
            <a:r>
              <a:rPr lang="en-GB" sz="2600"/>
              <a:t>.</a:t>
            </a:r>
            <a:endParaRPr sz="2600"/>
          </a:p>
        </p:txBody>
      </p:sp>
      <p:sp>
        <p:nvSpPr>
          <p:cNvPr id="241" name="Google Shape;241;g247f6425dde_0_95"/>
          <p:cNvSpPr txBox="1">
            <a:spLocks noGrp="1"/>
          </p:cNvSpPr>
          <p:nvPr>
            <p:ph type="body" idx="1"/>
          </p:nvPr>
        </p:nvSpPr>
        <p:spPr>
          <a:xfrm>
            <a:off x="1210725" y="21373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Empirically Supported Treatments</a:t>
            </a:r>
            <a:endParaRPr sz="2500" b="1" i="1"/>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g247f6425dde_0_106"/>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28.2.1 Research-Directed versus Research-Informed </a:t>
            </a:r>
            <a:endParaRPr/>
          </a:p>
          <a:p>
            <a:pPr marL="0" lvl="0" indent="0" algn="ctr" rtl="0">
              <a:lnSpc>
                <a:spcPct val="100000"/>
              </a:lnSpc>
              <a:spcBef>
                <a:spcPts val="0"/>
              </a:spcBef>
              <a:spcAft>
                <a:spcPts val="0"/>
              </a:spcAft>
              <a:buClr>
                <a:schemeClr val="dk1"/>
              </a:buClr>
              <a:buSzPts val="4000"/>
              <a:buFont typeface="Corbel"/>
              <a:buNone/>
            </a:pPr>
            <a:r>
              <a:rPr lang="en-GB"/>
              <a:t>Approaches</a:t>
            </a:r>
            <a:endParaRPr/>
          </a:p>
        </p:txBody>
      </p:sp>
      <p:sp>
        <p:nvSpPr>
          <p:cNvPr id="247" name="Google Shape;247;g247f6425dde_0_106"/>
          <p:cNvSpPr txBox="1"/>
          <p:nvPr/>
        </p:nvSpPr>
        <p:spPr>
          <a:xfrm>
            <a:off x="6069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defTabSz="914400" rtl="0" eaLnBrk="1" fontAlgn="auto" latinLnBrk="0" hangingPunct="1">
              <a:lnSpc>
                <a:spcPct val="100000"/>
              </a:lnSpc>
              <a:spcBef>
                <a:spcPts val="0"/>
              </a:spcBef>
              <a:spcAft>
                <a:spcPts val="0"/>
              </a:spcAft>
              <a:buClr>
                <a:srgbClr val="1186C3"/>
              </a:buClr>
              <a:buSzPts val="2610"/>
              <a:buFont typeface="Arial"/>
              <a:buNone/>
              <a:tabLst/>
              <a:defRPr/>
            </a:pPr>
            <a:r>
              <a:rPr kumimoji="0" lang="en-GB" sz="1800" b="0" i="0" u="none" strike="noStrike" kern="0" cap="none" spc="0" normalizeH="0" baseline="0" noProof="0">
                <a:ln>
                  <a:noFill/>
                </a:ln>
                <a:solidFill>
                  <a:srgbClr val="000000"/>
                </a:solidFill>
                <a:effectLst/>
                <a:uLnTx/>
                <a:uFillTx/>
                <a:latin typeface="Corbel"/>
                <a:ea typeface="Corbel"/>
                <a:cs typeface="Corbel"/>
                <a:sym typeface="Corbel"/>
              </a:rPr>
              <a:t>pp. 552-554</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248" name="Google Shape;248;g247f6425dde_0_106"/>
          <p:cNvSpPr txBox="1">
            <a:spLocks noGrp="1"/>
          </p:cNvSpPr>
          <p:nvPr>
            <p:ph type="body" idx="1"/>
          </p:nvPr>
        </p:nvSpPr>
        <p:spPr>
          <a:xfrm>
            <a:off x="1134525" y="2406725"/>
            <a:ext cx="7704600" cy="38493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Some treatments are more efficacious than others for some conditions and, on the basis of a client’s diagnosis, the therapist should therefore provide a given intervention (Wilson et al., 2009).</a:t>
            </a:r>
            <a:endParaRPr sz="2600"/>
          </a:p>
          <a:p>
            <a:pPr marL="457200" lvl="0" indent="-393700" algn="l" rtl="0">
              <a:spcBef>
                <a:spcPts val="0"/>
              </a:spcBef>
              <a:spcAft>
                <a:spcPts val="0"/>
              </a:spcAft>
              <a:buSzPts val="2600"/>
              <a:buChar char="•"/>
            </a:pPr>
            <a:r>
              <a:rPr lang="en-GB" sz="2600"/>
              <a:t>Clinicians cannot always keep up to date with recent research findings and would benefit from summaries of evidence provided by expert reviews (Chambless &amp; Ollendick, 2001) - </a:t>
            </a:r>
            <a:r>
              <a:rPr lang="en-GB" sz="2600" b="1"/>
              <a:t>NICE guidelines</a:t>
            </a:r>
            <a:r>
              <a:rPr lang="en-GB" sz="2600"/>
              <a:t>.</a:t>
            </a:r>
            <a:endParaRPr sz="2600"/>
          </a:p>
        </p:txBody>
      </p:sp>
      <p:sp>
        <p:nvSpPr>
          <p:cNvPr id="249" name="Google Shape;249;g247f6425dde_0_106"/>
          <p:cNvSpPr txBox="1">
            <a:spLocks noGrp="1"/>
          </p:cNvSpPr>
          <p:nvPr>
            <p:ph type="body" idx="1"/>
          </p:nvPr>
        </p:nvSpPr>
        <p:spPr>
          <a:xfrm>
            <a:off x="1210725" y="21373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Empirically Supported Treatments</a:t>
            </a:r>
            <a:endParaRPr sz="2500" b="1" i="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g247f6425dde_0_122"/>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28.2.1 Research-Directed versus Research-Informed </a:t>
            </a:r>
            <a:endParaRPr/>
          </a:p>
          <a:p>
            <a:pPr marL="0" lvl="0" indent="0" algn="ctr" rtl="0">
              <a:lnSpc>
                <a:spcPct val="100000"/>
              </a:lnSpc>
              <a:spcBef>
                <a:spcPts val="0"/>
              </a:spcBef>
              <a:spcAft>
                <a:spcPts val="0"/>
              </a:spcAft>
              <a:buClr>
                <a:schemeClr val="dk1"/>
              </a:buClr>
              <a:buSzPts val="4000"/>
              <a:buFont typeface="Corbel"/>
              <a:buNone/>
            </a:pPr>
            <a:r>
              <a:rPr lang="en-GB"/>
              <a:t>Approaches</a:t>
            </a:r>
            <a:endParaRPr/>
          </a:p>
        </p:txBody>
      </p:sp>
      <p:sp>
        <p:nvSpPr>
          <p:cNvPr id="263" name="Google Shape;263;g247f6425dde_0_122"/>
          <p:cNvSpPr txBox="1"/>
          <p:nvPr/>
        </p:nvSpPr>
        <p:spPr>
          <a:xfrm>
            <a:off x="6069922" y="1446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52-554</a:t>
            </a:r>
            <a:endParaRPr sz="1400" b="0" i="0" u="none" strike="noStrike" cap="none">
              <a:solidFill>
                <a:srgbClr val="000000"/>
              </a:solidFill>
              <a:latin typeface="Arial"/>
              <a:ea typeface="Arial"/>
              <a:cs typeface="Arial"/>
              <a:sym typeface="Arial"/>
            </a:endParaRPr>
          </a:p>
        </p:txBody>
      </p:sp>
      <p:sp>
        <p:nvSpPr>
          <p:cNvPr id="264" name="Google Shape;264;g247f6425dde_0_122"/>
          <p:cNvSpPr txBox="1">
            <a:spLocks noGrp="1"/>
          </p:cNvSpPr>
          <p:nvPr>
            <p:ph type="body" idx="1"/>
          </p:nvPr>
        </p:nvSpPr>
        <p:spPr>
          <a:xfrm>
            <a:off x="1134525" y="2406725"/>
            <a:ext cx="7704600" cy="40278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‘Practice should be </a:t>
            </a:r>
            <a:r>
              <a:rPr lang="en-GB" sz="2600" b="1"/>
              <a:t>evidence informed</a:t>
            </a:r>
            <a:r>
              <a:rPr lang="en-GB" sz="2600"/>
              <a:t> but not evidence-driven. This is a key distinction. It suggests that the practitioner needs to take evidence into account in making his or her decisions, but evidence does not dictate the decision’ (Bohart, 2005, p. 40).</a:t>
            </a:r>
            <a:endParaRPr sz="2600"/>
          </a:p>
          <a:p>
            <a:pPr marL="457200" lvl="0" indent="-393700" algn="l" rtl="0">
              <a:spcBef>
                <a:spcPts val="0"/>
              </a:spcBef>
              <a:spcAft>
                <a:spcPts val="0"/>
              </a:spcAft>
              <a:buSzPts val="2600"/>
              <a:buChar char="•"/>
            </a:pPr>
            <a:r>
              <a:rPr lang="en-GB" sz="2600"/>
              <a:t>This is completely consistent with the American Psychological Association definition of Evidence-Based Practice in Psychology (EBPP).</a:t>
            </a:r>
            <a:endParaRPr sz="2600"/>
          </a:p>
        </p:txBody>
      </p:sp>
      <p:sp>
        <p:nvSpPr>
          <p:cNvPr id="265" name="Google Shape;265;g247f6425dde_0_122"/>
          <p:cNvSpPr txBox="1">
            <a:spLocks noGrp="1"/>
          </p:cNvSpPr>
          <p:nvPr>
            <p:ph type="body" idx="1"/>
          </p:nvPr>
        </p:nvSpPr>
        <p:spPr>
          <a:xfrm>
            <a:off x="1210725" y="20611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A Research-Informed Approach</a:t>
            </a:r>
            <a:endParaRPr sz="2500" b="1" i="1"/>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50025" y="546925"/>
            <a:ext cx="7822868" cy="540342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g247f6425dde_0_138"/>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Corbel"/>
              <a:buNone/>
            </a:pPr>
            <a:r>
              <a:rPr lang="en-GB"/>
              <a:t>28.2.2 How Do Counselling Psychologists Make Decisions About Their Therapeutic </a:t>
            </a:r>
            <a:endParaRPr/>
          </a:p>
          <a:p>
            <a:pPr marL="0" lvl="0" indent="0" algn="ctr" rtl="0">
              <a:lnSpc>
                <a:spcPct val="100000"/>
              </a:lnSpc>
              <a:spcBef>
                <a:spcPts val="0"/>
              </a:spcBef>
              <a:spcAft>
                <a:spcPts val="0"/>
              </a:spcAft>
              <a:buClr>
                <a:schemeClr val="dk1"/>
              </a:buClr>
              <a:buSzPct val="100000"/>
              <a:buFont typeface="Corbel"/>
              <a:buNone/>
            </a:pPr>
            <a:r>
              <a:rPr lang="en-GB"/>
              <a:t>Work?</a:t>
            </a:r>
            <a:endParaRPr/>
          </a:p>
        </p:txBody>
      </p:sp>
      <p:sp>
        <p:nvSpPr>
          <p:cNvPr id="277" name="Google Shape;277;g247f6425dde_0_138"/>
          <p:cNvSpPr txBox="1"/>
          <p:nvPr/>
        </p:nvSpPr>
        <p:spPr>
          <a:xfrm>
            <a:off x="5460322" y="1750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54-557</a:t>
            </a:r>
            <a:endParaRPr sz="1400" b="0" i="0" u="none" strike="noStrike" cap="none">
              <a:solidFill>
                <a:srgbClr val="000000"/>
              </a:solidFill>
              <a:latin typeface="Arial"/>
              <a:ea typeface="Arial"/>
              <a:cs typeface="Arial"/>
              <a:sym typeface="Arial"/>
            </a:endParaRPr>
          </a:p>
        </p:txBody>
      </p:sp>
      <p:sp>
        <p:nvSpPr>
          <p:cNvPr id="278" name="Google Shape;278;g247f6425dde_0_138"/>
          <p:cNvSpPr txBox="1">
            <a:spLocks noGrp="1"/>
          </p:cNvSpPr>
          <p:nvPr>
            <p:ph type="body" idx="1"/>
          </p:nvPr>
        </p:nvSpPr>
        <p:spPr>
          <a:xfrm>
            <a:off x="1134525" y="2406725"/>
            <a:ext cx="7704600" cy="40278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We come into our therapeutic work with a personal history - our own understanding of the world based on experience.</a:t>
            </a:r>
            <a:endParaRPr sz="2600"/>
          </a:p>
          <a:p>
            <a:pPr marL="457200" lvl="0" indent="-393700" algn="l" rtl="0">
              <a:spcBef>
                <a:spcPts val="0"/>
              </a:spcBef>
              <a:spcAft>
                <a:spcPts val="0"/>
              </a:spcAft>
              <a:buSzPts val="2600"/>
              <a:buChar char="•"/>
            </a:pPr>
            <a:r>
              <a:rPr lang="en-GB" sz="2600"/>
              <a:t>Psychologists need to be particularly mindful of how our power and  privilege, or experiences of discrimination and  marginalisation, may impact on how they perceive themselves and relate to others (Watkins &amp; Shulman, 2008).</a:t>
            </a:r>
            <a:endParaRPr sz="2600"/>
          </a:p>
        </p:txBody>
      </p:sp>
      <p:sp>
        <p:nvSpPr>
          <p:cNvPr id="279" name="Google Shape;279;g247f6425dde_0_138"/>
          <p:cNvSpPr txBox="1">
            <a:spLocks noGrp="1"/>
          </p:cNvSpPr>
          <p:nvPr>
            <p:ph type="body" idx="1"/>
          </p:nvPr>
        </p:nvSpPr>
        <p:spPr>
          <a:xfrm>
            <a:off x="1210725" y="22897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The Therapist and Their Personal History</a:t>
            </a:r>
            <a:endParaRPr sz="2500" b="1" i="1"/>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g247f6425dde_0_150"/>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Corbel"/>
              <a:buNone/>
            </a:pPr>
            <a:r>
              <a:rPr lang="en-GB"/>
              <a:t>28.2.2 How Do Counselling Psychologists Make Decisions About Their Therapeutic </a:t>
            </a:r>
            <a:endParaRPr/>
          </a:p>
          <a:p>
            <a:pPr marL="0" lvl="0" indent="0" algn="ctr" rtl="0">
              <a:lnSpc>
                <a:spcPct val="100000"/>
              </a:lnSpc>
              <a:spcBef>
                <a:spcPts val="0"/>
              </a:spcBef>
              <a:spcAft>
                <a:spcPts val="0"/>
              </a:spcAft>
              <a:buClr>
                <a:schemeClr val="dk1"/>
              </a:buClr>
              <a:buSzPct val="100000"/>
              <a:buFont typeface="Corbel"/>
              <a:buNone/>
            </a:pPr>
            <a:r>
              <a:rPr lang="en-GB"/>
              <a:t>Work?</a:t>
            </a:r>
            <a:endParaRPr/>
          </a:p>
        </p:txBody>
      </p:sp>
      <p:sp>
        <p:nvSpPr>
          <p:cNvPr id="285" name="Google Shape;285;g247f6425dde_0_150"/>
          <p:cNvSpPr txBox="1"/>
          <p:nvPr/>
        </p:nvSpPr>
        <p:spPr>
          <a:xfrm>
            <a:off x="5460322" y="1750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54-557</a:t>
            </a:r>
            <a:endParaRPr sz="1400" b="0" i="0" u="none" strike="noStrike" cap="none">
              <a:solidFill>
                <a:srgbClr val="000000"/>
              </a:solidFill>
              <a:latin typeface="Arial"/>
              <a:ea typeface="Arial"/>
              <a:cs typeface="Arial"/>
              <a:sym typeface="Arial"/>
            </a:endParaRPr>
          </a:p>
        </p:txBody>
      </p:sp>
      <p:sp>
        <p:nvSpPr>
          <p:cNvPr id="286" name="Google Shape;286;g247f6425dde_0_150"/>
          <p:cNvSpPr txBox="1">
            <a:spLocks noGrp="1"/>
          </p:cNvSpPr>
          <p:nvPr>
            <p:ph type="body" idx="1"/>
          </p:nvPr>
        </p:nvSpPr>
        <p:spPr>
          <a:xfrm>
            <a:off x="1134525" y="2254325"/>
            <a:ext cx="7704600" cy="40278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In counselling psychology, we consider ourselves and our personal history as potentially influential on our therapeutic decision-making.</a:t>
            </a:r>
            <a:endParaRPr sz="2600"/>
          </a:p>
          <a:p>
            <a:pPr marL="457200" lvl="0" indent="-393700" algn="l" rtl="0">
              <a:spcBef>
                <a:spcPts val="0"/>
              </a:spcBef>
              <a:spcAft>
                <a:spcPts val="0"/>
              </a:spcAft>
              <a:buSzPts val="2600"/>
              <a:buChar char="•"/>
            </a:pPr>
            <a:r>
              <a:rPr lang="en-GB" sz="2600" b="1"/>
              <a:t>Existential touchstones</a:t>
            </a:r>
            <a:r>
              <a:rPr lang="en-GB" sz="2600"/>
              <a:t> (Mearns &amp; Cooper, 2005) means that we are  aware of the way in which our own prior experiences impact on the way we relate to and understand people.</a:t>
            </a:r>
            <a:endParaRPr sz="2600"/>
          </a:p>
        </p:txBody>
      </p:sp>
      <p:sp>
        <p:nvSpPr>
          <p:cNvPr id="287" name="Google Shape;287;g247f6425dde_0_150"/>
          <p:cNvSpPr txBox="1">
            <a:spLocks noGrp="1"/>
          </p:cNvSpPr>
          <p:nvPr>
            <p:ph type="body" idx="1"/>
          </p:nvPr>
        </p:nvSpPr>
        <p:spPr>
          <a:xfrm>
            <a:off x="1210725" y="22897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The Therapist and Their Personal History</a:t>
            </a:r>
            <a:endParaRPr sz="2500" b="1" i="1"/>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g247f6425dde_0_159"/>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Corbel"/>
              <a:buNone/>
            </a:pPr>
            <a:r>
              <a:rPr lang="en-GB"/>
              <a:t>28.2.2 How Do Counselling Psychologists Make Decisions About Their Therapeutic </a:t>
            </a:r>
            <a:endParaRPr/>
          </a:p>
          <a:p>
            <a:pPr marL="0" lvl="0" indent="0" algn="ctr" rtl="0">
              <a:lnSpc>
                <a:spcPct val="100000"/>
              </a:lnSpc>
              <a:spcBef>
                <a:spcPts val="0"/>
              </a:spcBef>
              <a:spcAft>
                <a:spcPts val="0"/>
              </a:spcAft>
              <a:buClr>
                <a:schemeClr val="dk1"/>
              </a:buClr>
              <a:buSzPct val="100000"/>
              <a:buFont typeface="Corbel"/>
              <a:buNone/>
            </a:pPr>
            <a:r>
              <a:rPr lang="en-GB"/>
              <a:t>Work?</a:t>
            </a:r>
            <a:endParaRPr/>
          </a:p>
        </p:txBody>
      </p:sp>
      <p:sp>
        <p:nvSpPr>
          <p:cNvPr id="293" name="Google Shape;293;g247f6425dde_0_159"/>
          <p:cNvSpPr txBox="1"/>
          <p:nvPr/>
        </p:nvSpPr>
        <p:spPr>
          <a:xfrm>
            <a:off x="5460322" y="1750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54-557</a:t>
            </a:r>
            <a:endParaRPr sz="1400" b="0" i="0" u="none" strike="noStrike" cap="none">
              <a:solidFill>
                <a:srgbClr val="000000"/>
              </a:solidFill>
              <a:latin typeface="Arial"/>
              <a:ea typeface="Arial"/>
              <a:cs typeface="Arial"/>
              <a:sym typeface="Arial"/>
            </a:endParaRPr>
          </a:p>
        </p:txBody>
      </p:sp>
      <p:sp>
        <p:nvSpPr>
          <p:cNvPr id="294" name="Google Shape;294;g247f6425dde_0_159"/>
          <p:cNvSpPr txBox="1">
            <a:spLocks noGrp="1"/>
          </p:cNvSpPr>
          <p:nvPr>
            <p:ph type="body" idx="1"/>
          </p:nvPr>
        </p:nvSpPr>
        <p:spPr>
          <a:xfrm>
            <a:off x="1134525" y="2611050"/>
            <a:ext cx="7704600" cy="35187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A counselling psychologist may have trained in a number of therapeutic approaches.</a:t>
            </a:r>
            <a:endParaRPr sz="2600"/>
          </a:p>
          <a:p>
            <a:pPr marL="457200" lvl="0" indent="-393700" algn="l" rtl="0">
              <a:spcBef>
                <a:spcPts val="0"/>
              </a:spcBef>
              <a:spcAft>
                <a:spcPts val="0"/>
              </a:spcAft>
              <a:buSzPts val="2600"/>
              <a:buChar char="•"/>
            </a:pPr>
            <a:r>
              <a:rPr lang="en-GB" sz="2600"/>
              <a:t>Training will influence the decision they make with a particular client.</a:t>
            </a:r>
            <a:endParaRPr sz="2600"/>
          </a:p>
          <a:p>
            <a:pPr marL="457200" lvl="0" indent="-393700" algn="l" rtl="0">
              <a:spcBef>
                <a:spcPts val="0"/>
              </a:spcBef>
              <a:spcAft>
                <a:spcPts val="0"/>
              </a:spcAft>
              <a:buSzPts val="2600"/>
              <a:buChar char="•"/>
            </a:pPr>
            <a:r>
              <a:rPr lang="en-GB" sz="2600"/>
              <a:t>Where it is judged that something may be useful to a client that we are not competent to offer, this is a matter for discussion and a potential referral.</a:t>
            </a:r>
            <a:endParaRPr sz="2600"/>
          </a:p>
        </p:txBody>
      </p:sp>
      <p:sp>
        <p:nvSpPr>
          <p:cNvPr id="295" name="Google Shape;295;g247f6425dde_0_159"/>
          <p:cNvSpPr txBox="1">
            <a:spLocks noGrp="1"/>
          </p:cNvSpPr>
          <p:nvPr>
            <p:ph type="body" idx="1"/>
          </p:nvPr>
        </p:nvSpPr>
        <p:spPr>
          <a:xfrm>
            <a:off x="1210725" y="2365925"/>
            <a:ext cx="7704600" cy="5742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None/>
            </a:pPr>
            <a:r>
              <a:rPr lang="en-GB" sz="2500" b="1"/>
              <a:t>The Therapist and Their Training</a:t>
            </a:r>
            <a:endParaRPr sz="2500" b="1" i="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g247f6425dde_0_208"/>
          <p:cNvSpPr txBox="1">
            <a:spLocks noGrp="1"/>
          </p:cNvSpPr>
          <p:nvPr>
            <p:ph type="title"/>
          </p:nvPr>
        </p:nvSpPr>
        <p:spPr>
          <a:xfrm>
            <a:off x="982133" y="-2285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28.3 Pluralism, Research, and Counselling Psychology</a:t>
            </a:r>
            <a:endParaRPr/>
          </a:p>
        </p:txBody>
      </p:sp>
      <p:sp>
        <p:nvSpPr>
          <p:cNvPr id="333" name="Google Shape;333;g247f6425dde_0_208"/>
          <p:cNvSpPr txBox="1"/>
          <p:nvPr/>
        </p:nvSpPr>
        <p:spPr>
          <a:xfrm>
            <a:off x="72891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5</a:t>
            </a:r>
            <a:r>
              <a:rPr lang="en-GB" sz="1800">
                <a:solidFill>
                  <a:schemeClr val="dk1"/>
                </a:solidFill>
                <a:latin typeface="Corbel"/>
                <a:ea typeface="Corbel"/>
                <a:cs typeface="Corbel"/>
                <a:sym typeface="Corbel"/>
              </a:rPr>
              <a:t>57-562</a:t>
            </a:r>
            <a:endParaRPr sz="1400" b="0" i="0" u="none" strike="noStrike" cap="none">
              <a:solidFill>
                <a:srgbClr val="000000"/>
              </a:solidFill>
              <a:latin typeface="Arial"/>
              <a:ea typeface="Arial"/>
              <a:cs typeface="Arial"/>
              <a:sym typeface="Arial"/>
            </a:endParaRPr>
          </a:p>
        </p:txBody>
      </p:sp>
      <p:sp>
        <p:nvSpPr>
          <p:cNvPr id="334" name="Google Shape;334;g247f6425dde_0_208"/>
          <p:cNvSpPr txBox="1">
            <a:spLocks noGrp="1"/>
          </p:cNvSpPr>
          <p:nvPr>
            <p:ph type="body" idx="1"/>
          </p:nvPr>
        </p:nvSpPr>
        <p:spPr>
          <a:xfrm>
            <a:off x="1134525" y="1649400"/>
            <a:ext cx="7704600" cy="45462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spcBef>
                <a:spcPts val="0"/>
              </a:spcBef>
              <a:spcAft>
                <a:spcPts val="0"/>
              </a:spcAft>
              <a:buSzPct val="100000"/>
              <a:buChar char="•"/>
            </a:pPr>
            <a:r>
              <a:rPr lang="en-GB" sz="2600"/>
              <a:t>Pluralism argues that any important question has a number of different but possible answers (Rescher, 1993).</a:t>
            </a:r>
            <a:endParaRPr sz="2600"/>
          </a:p>
          <a:p>
            <a:pPr marL="457200" lvl="0" indent="-381317" algn="l" rtl="0">
              <a:spcBef>
                <a:spcPts val="0"/>
              </a:spcBef>
              <a:spcAft>
                <a:spcPts val="0"/>
              </a:spcAft>
              <a:buSzPct val="100000"/>
              <a:buChar char="•"/>
            </a:pPr>
            <a:r>
              <a:rPr lang="en-GB" sz="2600"/>
              <a:t>Every individual has their own understanding of the world, and that this ‘otherness’ should be respected.</a:t>
            </a:r>
            <a:endParaRPr sz="2600"/>
          </a:p>
          <a:p>
            <a:pPr marL="457200" lvl="0" indent="-381317" algn="l" rtl="0">
              <a:spcBef>
                <a:spcPts val="0"/>
              </a:spcBef>
              <a:spcAft>
                <a:spcPts val="0"/>
              </a:spcAft>
              <a:buSzPct val="100000"/>
              <a:buChar char="•"/>
            </a:pPr>
            <a:r>
              <a:rPr lang="en-GB" sz="2600"/>
              <a:t>The same client would potentially benefit from different approaches at different times throughout their life and, therefore, the therapeutic work.</a:t>
            </a:r>
            <a:endParaRPr sz="2600"/>
          </a:p>
          <a:p>
            <a:pPr marL="457200" lvl="0" indent="-381317" algn="l" rtl="0">
              <a:spcBef>
                <a:spcPts val="0"/>
              </a:spcBef>
              <a:spcAft>
                <a:spcPts val="0"/>
              </a:spcAft>
              <a:buSzPct val="100000"/>
              <a:buChar char="•"/>
            </a:pPr>
            <a:r>
              <a:rPr lang="en-GB" sz="2600"/>
              <a:t>Counselling psychologists must: ‘understand the philosophy, theory and practice of more than one evidence-based model of formal psychological therapy’ (HCPC, 2015, p.28).</a:t>
            </a:r>
            <a:endParaRPr sz="2600"/>
          </a:p>
          <a:p>
            <a:pPr marL="457200" lvl="0" indent="-381317" algn="l" rtl="0">
              <a:spcBef>
                <a:spcPts val="0"/>
              </a:spcBef>
              <a:spcAft>
                <a:spcPts val="0"/>
              </a:spcAft>
              <a:buSzPct val="100000"/>
              <a:buChar char="•"/>
            </a:pPr>
            <a:r>
              <a:rPr lang="en-GB" sz="2600"/>
              <a:t>Being responsive and being integrative in our practice is one way to do this.</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2520</Words>
  <Application>Microsoft Office PowerPoint</Application>
  <PresentationFormat>On-screen Show (4:3)</PresentationFormat>
  <Paragraphs>171</Paragraphs>
  <Slides>30</Slides>
  <Notes>30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30</vt:i4>
      </vt:variant>
    </vt:vector>
  </HeadingPairs>
  <TitlesOfParts>
    <vt:vector size="34" baseType="lpstr">
      <vt:lpstr>Corbel</vt:lpstr>
      <vt:lpstr>Arial</vt:lpstr>
      <vt:lpstr>Parallax</vt:lpstr>
      <vt:lpstr>1_Parallax</vt:lpstr>
      <vt:lpstr>Applied Psychology Second Edition</vt:lpstr>
      <vt:lpstr>Learning Outcomes</vt:lpstr>
      <vt:lpstr>PowerPoint Presentation</vt:lpstr>
      <vt:lpstr>Introduction</vt:lpstr>
      <vt:lpstr>2.1 The Economic Cost of Mental Health Problems</vt:lpstr>
      <vt:lpstr>2.2 Who Are Mental Health Professionals?</vt:lpstr>
      <vt:lpstr>2.2 Who Are Mental Health Professionals?</vt:lpstr>
      <vt:lpstr>2.2 Who Are Mental Health Professionals?</vt:lpstr>
      <vt:lpstr>2.3 Providing Mental Health Services</vt:lpstr>
      <vt:lpstr>2.3.1 What Facilities Are  Available?</vt:lpstr>
      <vt:lpstr>2.3.2 How Are Mental Health Services Structured?</vt:lpstr>
      <vt:lpstr>2.3.3 The Recovery  Model</vt:lpstr>
      <vt:lpstr>2.4 The Role of Clinical Psychologists</vt:lpstr>
      <vt:lpstr>2.4.1 Key Capabilities and Competencies</vt:lpstr>
      <vt:lpstr>2.4.1 Key Capabilities and Competencies</vt:lpstr>
      <vt:lpstr>2.4.1 Key Capabilities and Competencies</vt:lpstr>
      <vt:lpstr>2.4.2 The Reflective Practitioner Model</vt:lpstr>
      <vt:lpstr>2.4.3 Regulation and Continuing Professional  Development</vt:lpstr>
      <vt:lpstr>2.5 Clinical Practice  Reviewed</vt:lpstr>
      <vt:lpstr>Applied Psychology Second Edition</vt:lpstr>
      <vt:lpstr>PowerPoint Presentation</vt:lpstr>
      <vt:lpstr>PowerPoint Presentation</vt:lpstr>
      <vt:lpstr>28.2.1 Research-Directed versus Research-Informed  Approaches</vt:lpstr>
      <vt:lpstr>28.2.1 Research-Directed versus Research-Informed  Approaches</vt:lpstr>
      <vt:lpstr>28.2.1 Research-Directed versus Research-Informed  Approaches</vt:lpstr>
      <vt:lpstr>PowerPoint Presentation</vt:lpstr>
      <vt:lpstr>28.2.2 How Do Counselling Psychologists Make Decisions About Their Therapeutic  Work?</vt:lpstr>
      <vt:lpstr>28.2.2 How Do Counselling Psychologists Make Decisions About Their Therapeutic  Work?</vt:lpstr>
      <vt:lpstr>28.2.2 How Do Counselling Psychologists Make Decisions About Their Therapeutic  Work?</vt:lpstr>
      <vt:lpstr>28.3 Pluralism, Research, and Counselling Psychology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3</cp:revision>
  <dcterms:created xsi:type="dcterms:W3CDTF">2023-04-27T19:13:32Z</dcterms:created>
  <dcterms:modified xsi:type="dcterms:W3CDTF">2023-10-13T14:51:42Z</dcterms:modified>
</cp:coreProperties>
</file>