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923" autoAdjust="0"/>
  </p:normalViewPr>
  <p:slideViewPr>
    <p:cSldViewPr snapToGrid="0">
      <p:cViewPr varScale="1">
        <p:scale>
          <a:sx n="42" d="100"/>
          <a:sy n="42" d="100"/>
        </p:scale>
        <p:origin x="48"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E7E9A4-41A3-4C2C-AED3-DDC191E04D91}" type="datetimeFigureOut">
              <a:rPr lang="en-IN" smtClean="0"/>
              <a:t>26-10-2021</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7B9148-FB66-4D1D-923C-EEE0B002D44B}" type="slidenum">
              <a:rPr lang="en-IN" smtClean="0"/>
              <a:t>‹#›</a:t>
            </a:fld>
            <a:endParaRPr lang="en-IN"/>
          </a:p>
        </p:txBody>
      </p:sp>
    </p:spTree>
    <p:extLst>
      <p:ext uri="{BB962C8B-B14F-4D97-AF65-F5344CB8AC3E}">
        <p14:creationId xmlns:p14="http://schemas.microsoft.com/office/powerpoint/2010/main" val="30892885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Communication is identified as the process of transmitting information among people. Effective communication allows better understanding of the thoughts and ideas being shared and eliminates unnecessary chaos in the workplace. This presentation would introduce different modes and models of communication based on the global organisation, Tesco. Different channels of communication, ways of improving the channels and barriers to effective communication would also be introduced. </a:t>
            </a:r>
            <a:endParaRPr lang="en-IN" b="0" dirty="0" smtClean="0">
              <a:effectLst/>
            </a:endParaRPr>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827B9148-FB66-4D1D-923C-EEE0B002D44B}" type="slidenum">
              <a:rPr lang="en-IN" smtClean="0"/>
              <a:t>2</a:t>
            </a:fld>
            <a:endParaRPr lang="en-IN"/>
          </a:p>
        </p:txBody>
      </p:sp>
    </p:spTree>
    <p:extLst>
      <p:ext uri="{BB962C8B-B14F-4D97-AF65-F5344CB8AC3E}">
        <p14:creationId xmlns:p14="http://schemas.microsoft.com/office/powerpoint/2010/main" val="639513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The first model of communication was established in the year 1948 by Claude Shannon which was published in coordination with Warren Weaver. The model was termed as the linear model where simply passing the message from the sender to the receiver through a channel has been established. Next is the interactional model where there are two channels for messages and feedback to flow continuously between the sender and the receiver. Last is the transactional model where participants are referred as communicators and shared meanings are associated with communication. </a:t>
            </a:r>
            <a:endParaRPr lang="en-IN" b="0" dirty="0" smtClean="0">
              <a:effectLst/>
            </a:endParaRPr>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827B9148-FB66-4D1D-923C-EEE0B002D44B}" type="slidenum">
              <a:rPr lang="en-IN" smtClean="0"/>
              <a:t>3</a:t>
            </a:fld>
            <a:endParaRPr lang="en-IN"/>
          </a:p>
        </p:txBody>
      </p:sp>
    </p:spTree>
    <p:extLst>
      <p:ext uri="{BB962C8B-B14F-4D97-AF65-F5344CB8AC3E}">
        <p14:creationId xmlns:p14="http://schemas.microsoft.com/office/powerpoint/2010/main" val="36490600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There are several associated theories regarding communication. Five important theories would be the structural and functional theories, Cognitive and behavioural theories, Interpretive theories, Interactionist theories and Critical theories. There is also another important theory called the Social learning theory where people engage in learning new ideas from observing others. This can be beneficial in boosting the staff of the organisation. </a:t>
            </a:r>
            <a:endParaRPr lang="en-IN" b="0" dirty="0" smtClean="0">
              <a:effectLst/>
            </a:endParaRPr>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827B9148-FB66-4D1D-923C-EEE0B002D44B}" type="slidenum">
              <a:rPr lang="en-IN" smtClean="0"/>
              <a:t>4</a:t>
            </a:fld>
            <a:endParaRPr lang="en-IN"/>
          </a:p>
        </p:txBody>
      </p:sp>
    </p:spTree>
    <p:extLst>
      <p:ext uri="{BB962C8B-B14F-4D97-AF65-F5344CB8AC3E}">
        <p14:creationId xmlns:p14="http://schemas.microsoft.com/office/powerpoint/2010/main" val="16785707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There are three broad kinds of channels in communication, verbal, non-verbal and written. Verbal communication takes place in real-time whereas written communication can be framed over a longer period of time. Verbal-communication can be over face-to-face or over telephonic calls, whereas non-verbal communication can be over video conferences as well. For the written communication, it can be printed on sheets, or hand written or even written on screen. All the channels would be important within Tesco. </a:t>
            </a:r>
            <a:endParaRPr lang="en-IN" b="0" dirty="0" smtClean="0">
              <a:effectLst/>
            </a:endParaRPr>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827B9148-FB66-4D1D-923C-EEE0B002D44B}" type="slidenum">
              <a:rPr lang="en-IN" smtClean="0"/>
              <a:t>5</a:t>
            </a:fld>
            <a:endParaRPr lang="en-IN"/>
          </a:p>
        </p:txBody>
      </p:sp>
    </p:spTree>
    <p:extLst>
      <p:ext uri="{BB962C8B-B14F-4D97-AF65-F5344CB8AC3E}">
        <p14:creationId xmlns:p14="http://schemas.microsoft.com/office/powerpoint/2010/main" val="36763616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Tesco is an international retail business spread across different parts of the globe. Effective communication plays an integral role in managing the success of the business. In order to maintain the effectiveness, different appropriate channels should be utilised. One is the video conferences which would help to connect with international clients and employees. Private message software would remain focused among the employees of Tesco and can be used to share a globalised message for the staff. Newsletters for employees would be like feedback on the level of performances to drive excellence. Regular emails about the work and face-to-face meeting would be beneficial in learning about the regular needs of the people and the problems in the working premises. </a:t>
            </a:r>
            <a:endParaRPr lang="en-IN" b="0" dirty="0" smtClean="0">
              <a:effectLst/>
            </a:endParaRPr>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827B9148-FB66-4D1D-923C-EEE0B002D44B}" type="slidenum">
              <a:rPr lang="en-IN" smtClean="0"/>
              <a:t>6</a:t>
            </a:fld>
            <a:endParaRPr lang="en-IN"/>
          </a:p>
        </p:txBody>
      </p:sp>
    </p:spTree>
    <p:extLst>
      <p:ext uri="{BB962C8B-B14F-4D97-AF65-F5344CB8AC3E}">
        <p14:creationId xmlns:p14="http://schemas.microsoft.com/office/powerpoint/2010/main" val="1558190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Barriers in communication interfere with the effective interpretation of the information being shared among people. There can be several barriers in the workplace which can lead to chaos and misunderstandings which can further impact the overall outcome. One very common kind of barrier witnessed in the workplace is due to language differences. Tesco is an international organisation and people from different parts of the world come to work within the workplace which leads to increased diversity in terms of ethnic diversity and the languages each one practices. Thus, understanding of the information being shared can get difficult. Next, impatient behaviour or inactive listening can cause one to miss out on information that is being shared in the workplace. Information overload can be another barrier as it can interfere with effective understanding of the ideas being shared or can even get the employees confused in implementing work. This can cause ineffective outcomes and thus reduce the overall level of productivity. Tesco should have a structured system of communication where both the management can reach the employees and vice versa according to their needs. This would allow effective flow in communication. </a:t>
            </a:r>
            <a:endParaRPr lang="en-IN" b="0" dirty="0" smtClean="0">
              <a:effectLst/>
            </a:endParaRPr>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827B9148-FB66-4D1D-923C-EEE0B002D44B}" type="slidenum">
              <a:rPr lang="en-IN" smtClean="0"/>
              <a:t>7</a:t>
            </a:fld>
            <a:endParaRPr lang="en-IN"/>
          </a:p>
        </p:txBody>
      </p:sp>
    </p:spTree>
    <p:extLst>
      <p:ext uri="{BB962C8B-B14F-4D97-AF65-F5344CB8AC3E}">
        <p14:creationId xmlns:p14="http://schemas.microsoft.com/office/powerpoint/2010/main" val="22436879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In the workplace of Tesco, communication plays a vital role since it helps to establish a flow in the exchange of the information that is required within the organisation. It helps in understanding the ideas regarding stakeholders and understanding the problems being faced by the people within the organisation. This helps in eliminating any form of unnecessary chaos and misunderstanding on the premises. Effectiveness in communication would help to increase the overall rate of productivity by understanding the strengths and weaknesses of the employees. </a:t>
            </a:r>
            <a:endParaRPr lang="en-IN" b="0" dirty="0" smtClean="0">
              <a:effectLst/>
            </a:endParaRPr>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827B9148-FB66-4D1D-923C-EEE0B002D44B}" type="slidenum">
              <a:rPr lang="en-IN" smtClean="0"/>
              <a:t>8</a:t>
            </a:fld>
            <a:endParaRPr lang="en-IN"/>
          </a:p>
        </p:txBody>
      </p:sp>
    </p:spTree>
    <p:extLst>
      <p:ext uri="{BB962C8B-B14F-4D97-AF65-F5344CB8AC3E}">
        <p14:creationId xmlns:p14="http://schemas.microsoft.com/office/powerpoint/2010/main" val="10868053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smtClean="0">
                <a:solidFill>
                  <a:schemeClr val="tx1"/>
                </a:solidFill>
                <a:effectLst/>
                <a:latin typeface="+mn-lt"/>
                <a:ea typeface="+mn-ea"/>
                <a:cs typeface="+mn-cs"/>
              </a:rPr>
              <a:t>In conclusion, this presentation has highlighted communication as an important factor in dealing with the proceedings of the organisation by exchanging important information. This presentation has introduced different theories and models of communication based on the global organisation, Tesco. Different channels of communication, ways of improving the channels and barriers to effective communication has also been introduced. </a:t>
            </a:r>
            <a:endParaRPr lang="en-IN" b="0" dirty="0" smtClean="0">
              <a:effectLst/>
            </a:endParaRPr>
          </a:p>
          <a:p>
            <a:r>
              <a:rPr lang="en-IN" dirty="0" smtClean="0"/>
              <a:t/>
            </a:r>
            <a:br>
              <a:rPr lang="en-IN" dirty="0" smtClean="0"/>
            </a:br>
            <a:endParaRPr lang="en-IN" dirty="0"/>
          </a:p>
        </p:txBody>
      </p:sp>
      <p:sp>
        <p:nvSpPr>
          <p:cNvPr id="4" name="Slide Number Placeholder 3"/>
          <p:cNvSpPr>
            <a:spLocks noGrp="1"/>
          </p:cNvSpPr>
          <p:nvPr>
            <p:ph type="sldNum" sz="quarter" idx="10"/>
          </p:nvPr>
        </p:nvSpPr>
        <p:spPr/>
        <p:txBody>
          <a:bodyPr/>
          <a:lstStyle/>
          <a:p>
            <a:fld id="{827B9148-FB66-4D1D-923C-EEE0B002D44B}" type="slidenum">
              <a:rPr lang="en-IN" smtClean="0"/>
              <a:t>9</a:t>
            </a:fld>
            <a:endParaRPr lang="en-IN"/>
          </a:p>
        </p:txBody>
      </p:sp>
    </p:spTree>
    <p:extLst>
      <p:ext uri="{BB962C8B-B14F-4D97-AF65-F5344CB8AC3E}">
        <p14:creationId xmlns:p14="http://schemas.microsoft.com/office/powerpoint/2010/main" val="11435118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C9FB3760-1AB4-4D60-AA09-CEBC8194192F}" type="datetimeFigureOut">
              <a:rPr lang="en-IN" smtClean="0"/>
              <a:t>26-10-2021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E2E2A0-F62A-43AB-9BD5-852C7FA07D1E}"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92995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9FB3760-1AB4-4D60-AA09-CEBC8194192F}" type="datetimeFigureOut">
              <a:rPr lang="en-IN" smtClean="0"/>
              <a:t>26-10-2021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E2E2A0-F62A-43AB-9BD5-852C7FA07D1E}" type="slidenum">
              <a:rPr lang="en-IN" smtClean="0"/>
              <a:t>‹#›</a:t>
            </a:fld>
            <a:endParaRPr lang="en-IN"/>
          </a:p>
        </p:txBody>
      </p:sp>
    </p:spTree>
    <p:extLst>
      <p:ext uri="{BB962C8B-B14F-4D97-AF65-F5344CB8AC3E}">
        <p14:creationId xmlns:p14="http://schemas.microsoft.com/office/powerpoint/2010/main" val="1344358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9FB3760-1AB4-4D60-AA09-CEBC8194192F}" type="datetimeFigureOut">
              <a:rPr lang="en-IN" smtClean="0"/>
              <a:t>26-10-2021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E2E2A0-F62A-43AB-9BD5-852C7FA07D1E}" type="slidenum">
              <a:rPr lang="en-IN" smtClean="0"/>
              <a:t>‹#›</a:t>
            </a:fld>
            <a:endParaRPr lang="en-IN"/>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4221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C9FB3760-1AB4-4D60-AA09-CEBC8194192F}" type="datetimeFigureOut">
              <a:rPr lang="en-IN" smtClean="0"/>
              <a:t>26-10-2021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9E2E2A0-F62A-43AB-9BD5-852C7FA07D1E}" type="slidenum">
              <a:rPr lang="en-IN" smtClean="0"/>
              <a:t>‹#›</a:t>
            </a:fld>
            <a:endParaRPr lang="en-IN"/>
          </a:p>
        </p:txBody>
      </p:sp>
    </p:spTree>
    <p:extLst>
      <p:ext uri="{BB962C8B-B14F-4D97-AF65-F5344CB8AC3E}">
        <p14:creationId xmlns:p14="http://schemas.microsoft.com/office/powerpoint/2010/main" val="35845088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C9FB3760-1AB4-4D60-AA09-CEBC8194192F}" type="datetimeFigureOut">
              <a:rPr lang="en-IN" smtClean="0"/>
              <a:t>26-10-2021</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09E2E2A0-F62A-43AB-9BD5-852C7FA07D1E}" type="slidenum">
              <a:rPr lang="en-IN" smtClean="0"/>
              <a:t>‹#›</a:t>
            </a:fld>
            <a:endParaRPr lang="en-IN"/>
          </a:p>
        </p:txBody>
      </p:sp>
    </p:spTree>
    <p:extLst>
      <p:ext uri="{BB962C8B-B14F-4D97-AF65-F5344CB8AC3E}">
        <p14:creationId xmlns:p14="http://schemas.microsoft.com/office/powerpoint/2010/main" val="39279235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C9FB3760-1AB4-4D60-AA09-CEBC8194192F}" type="datetimeFigureOut">
              <a:rPr lang="en-IN" smtClean="0"/>
              <a:t>26-10-2021</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09E2E2A0-F62A-43AB-9BD5-852C7FA07D1E}" type="slidenum">
              <a:rPr lang="en-IN" smtClean="0"/>
              <a:t>‹#›</a:t>
            </a:fld>
            <a:endParaRPr lang="en-IN"/>
          </a:p>
        </p:txBody>
      </p:sp>
    </p:spTree>
    <p:extLst>
      <p:ext uri="{BB962C8B-B14F-4D97-AF65-F5344CB8AC3E}">
        <p14:creationId xmlns:p14="http://schemas.microsoft.com/office/powerpoint/2010/main" val="3964343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9FB3760-1AB4-4D60-AA09-CEBC8194192F}" type="datetimeFigureOut">
              <a:rPr lang="en-IN" smtClean="0"/>
              <a:t>26-10-2021</a:t>
            </a:fld>
            <a:endParaRPr lang="en-IN"/>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IN"/>
          </a:p>
        </p:txBody>
      </p:sp>
      <p:sp>
        <p:nvSpPr>
          <p:cNvPr id="9" name="Slide Number Placeholder 8"/>
          <p:cNvSpPr>
            <a:spLocks noGrp="1"/>
          </p:cNvSpPr>
          <p:nvPr>
            <p:ph type="sldNum" sz="quarter" idx="12"/>
          </p:nvPr>
        </p:nvSpPr>
        <p:spPr/>
        <p:txBody>
          <a:bodyPr/>
          <a:lstStyle/>
          <a:p>
            <a:fld id="{09E2E2A0-F62A-43AB-9BD5-852C7FA07D1E}" type="slidenum">
              <a:rPr lang="en-IN" smtClean="0"/>
              <a:t>‹#›</a:t>
            </a:fld>
            <a:endParaRPr lang="en-IN"/>
          </a:p>
        </p:txBody>
      </p:sp>
    </p:spTree>
    <p:extLst>
      <p:ext uri="{BB962C8B-B14F-4D97-AF65-F5344CB8AC3E}">
        <p14:creationId xmlns:p14="http://schemas.microsoft.com/office/powerpoint/2010/main" val="22236778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9FB3760-1AB4-4D60-AA09-CEBC8194192F}" type="datetimeFigureOut">
              <a:rPr lang="en-IN" smtClean="0"/>
              <a:t>26-10-2021</a:t>
            </a:fld>
            <a:endParaRPr lang="en-IN"/>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IN"/>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9E2E2A0-F62A-43AB-9BD5-852C7FA07D1E}" type="slidenum">
              <a:rPr lang="en-IN" smtClean="0"/>
              <a:t>‹#›</a:t>
            </a:fld>
            <a:endParaRPr lang="en-IN"/>
          </a:p>
        </p:txBody>
      </p:sp>
    </p:spTree>
    <p:extLst>
      <p:ext uri="{BB962C8B-B14F-4D97-AF65-F5344CB8AC3E}">
        <p14:creationId xmlns:p14="http://schemas.microsoft.com/office/powerpoint/2010/main" val="742754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9FB3760-1AB4-4D60-AA09-CEBC8194192F}" type="datetimeFigureOut">
              <a:rPr lang="en-IN" smtClean="0"/>
              <a:t>26-10-2021</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09E2E2A0-F62A-43AB-9BD5-852C7FA07D1E}" type="slidenum">
              <a:rPr lang="en-IN" smtClean="0"/>
              <a:t>‹#›</a:t>
            </a:fld>
            <a:endParaRPr lang="en-IN"/>
          </a:p>
        </p:txBody>
      </p:sp>
    </p:spTree>
    <p:extLst>
      <p:ext uri="{BB962C8B-B14F-4D97-AF65-F5344CB8AC3E}">
        <p14:creationId xmlns:p14="http://schemas.microsoft.com/office/powerpoint/2010/main" val="1717515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9FB3760-1AB4-4D60-AA09-CEBC8194192F}" type="datetimeFigureOut">
              <a:rPr lang="en-IN" smtClean="0"/>
              <a:t>26-10-2021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E2E2A0-F62A-43AB-9BD5-852C7FA07D1E}" type="slidenum">
              <a:rPr lang="en-IN" smtClean="0"/>
              <a:t>‹#›</a:t>
            </a:fld>
            <a:endParaRPr lang="en-IN"/>
          </a:p>
        </p:txBody>
      </p:sp>
    </p:spTree>
    <p:extLst>
      <p:ext uri="{BB962C8B-B14F-4D97-AF65-F5344CB8AC3E}">
        <p14:creationId xmlns:p14="http://schemas.microsoft.com/office/powerpoint/2010/main" val="3925059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C9FB3760-1AB4-4D60-AA09-CEBC8194192F}" type="datetimeFigureOut">
              <a:rPr lang="en-IN" smtClean="0"/>
              <a:t>26-10-2021</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09E2E2A0-F62A-43AB-9BD5-852C7FA07D1E}" type="slidenum">
              <a:rPr lang="en-IN" smtClean="0"/>
              <a:t>‹#›</a:t>
            </a:fld>
            <a:endParaRPr lang="en-IN"/>
          </a:p>
        </p:txBody>
      </p:sp>
    </p:spTree>
    <p:extLst>
      <p:ext uri="{BB962C8B-B14F-4D97-AF65-F5344CB8AC3E}">
        <p14:creationId xmlns:p14="http://schemas.microsoft.com/office/powerpoint/2010/main" val="17592858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l="-1000" r="-1000"/>
          </a:stretch>
        </a:blipFill>
        <a:effectLst/>
      </p:bgPr>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9FB3760-1AB4-4D60-AA09-CEBC8194192F}" type="datetimeFigureOut">
              <a:rPr lang="en-IN" smtClean="0"/>
              <a:t>26-10-2021</a:t>
            </a:fld>
            <a:endParaRPr lang="en-IN"/>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IN"/>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9E2E2A0-F62A-43AB-9BD5-852C7FA07D1E}" type="slidenum">
              <a:rPr lang="en-IN" smtClean="0"/>
              <a:t>‹#›</a:t>
            </a:fld>
            <a:endParaRPr lang="en-IN"/>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742817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pPr algn="ctr"/>
            <a:r>
              <a:rPr lang="en-IN" dirty="0" smtClean="0"/>
              <a:t> </a:t>
            </a:r>
            <a:r>
              <a:rPr lang="en-IN" sz="6000" b="1" dirty="0" smtClean="0">
                <a:solidFill>
                  <a:schemeClr val="tx1"/>
                </a:solidFill>
                <a:latin typeface="Arial Black" panose="020B0A04020102020204" pitchFamily="34" charset="0"/>
              </a:rPr>
              <a:t>Effective Team Working and Communication</a:t>
            </a:r>
            <a:br>
              <a:rPr lang="en-IN" sz="6000" b="1" dirty="0" smtClean="0">
                <a:solidFill>
                  <a:schemeClr val="tx1"/>
                </a:solidFill>
                <a:latin typeface="Arial Black" panose="020B0A04020102020204" pitchFamily="34" charset="0"/>
              </a:rPr>
            </a:br>
            <a:r>
              <a:rPr lang="en-IN" sz="6000" b="1" dirty="0" smtClean="0">
                <a:solidFill>
                  <a:schemeClr val="tx1"/>
                </a:solidFill>
                <a:latin typeface="Arial Black" panose="020B0A04020102020204" pitchFamily="34" charset="0"/>
              </a:rPr>
              <a:t> </a:t>
            </a:r>
            <a:br>
              <a:rPr lang="en-IN" sz="6000" b="1" dirty="0" smtClean="0">
                <a:solidFill>
                  <a:schemeClr val="tx1"/>
                </a:solidFill>
                <a:latin typeface="Arial Black" panose="020B0A04020102020204" pitchFamily="34" charset="0"/>
              </a:rPr>
            </a:br>
            <a:r>
              <a:rPr lang="en-IN" sz="6000" b="1" dirty="0" smtClean="0">
                <a:solidFill>
                  <a:schemeClr val="tx1"/>
                </a:solidFill>
                <a:latin typeface="Arial Black" panose="020B0A04020102020204" pitchFamily="34" charset="0"/>
              </a:rPr>
              <a:t>BMSW400</a:t>
            </a:r>
            <a:endParaRPr lang="en-IN" sz="6000" b="1" dirty="0">
              <a:solidFill>
                <a:schemeClr val="tx1"/>
              </a:solidFill>
              <a:latin typeface="Arial Black" panose="020B0A04020102020204" pitchFamily="34" charset="0"/>
            </a:endParaRPr>
          </a:p>
        </p:txBody>
      </p:sp>
      <p:sp>
        <p:nvSpPr>
          <p:cNvPr id="3" name="Subtitle 2"/>
          <p:cNvSpPr>
            <a:spLocks noGrp="1"/>
          </p:cNvSpPr>
          <p:nvPr>
            <p:ph type="subTitle" idx="1"/>
          </p:nvPr>
        </p:nvSpPr>
        <p:spPr/>
        <p:txBody>
          <a:bodyPr>
            <a:normAutofit fontScale="85000" lnSpcReduction="20000"/>
          </a:bodyPr>
          <a:lstStyle/>
          <a:p>
            <a:pPr algn="ctr"/>
            <a:endParaRPr lang="en-IN" dirty="0" smtClean="0">
              <a:solidFill>
                <a:schemeClr val="tx1"/>
              </a:solidFill>
              <a:latin typeface="Arial Black" panose="020B0A04020102020204" pitchFamily="34" charset="0"/>
            </a:endParaRPr>
          </a:p>
          <a:p>
            <a:pPr algn="ctr"/>
            <a:r>
              <a:rPr lang="en-IN" dirty="0" err="1" smtClean="0">
                <a:solidFill>
                  <a:schemeClr val="tx1"/>
                </a:solidFill>
                <a:latin typeface="Arial Black" panose="020B0A04020102020204" pitchFamily="34" charset="0"/>
              </a:rPr>
              <a:t>Ionel</a:t>
            </a:r>
            <a:r>
              <a:rPr lang="en-IN" dirty="0" smtClean="0">
                <a:solidFill>
                  <a:schemeClr val="tx1"/>
                </a:solidFill>
                <a:latin typeface="Arial Black" panose="020B0A04020102020204" pitchFamily="34" charset="0"/>
              </a:rPr>
              <a:t> </a:t>
            </a:r>
            <a:r>
              <a:rPr lang="en-IN" dirty="0" err="1">
                <a:solidFill>
                  <a:schemeClr val="tx1"/>
                </a:solidFill>
                <a:latin typeface="Arial Black" panose="020B0A04020102020204" pitchFamily="34" charset="0"/>
              </a:rPr>
              <a:t>Catalin</a:t>
            </a:r>
            <a:r>
              <a:rPr lang="en-IN" dirty="0">
                <a:solidFill>
                  <a:schemeClr val="tx1"/>
                </a:solidFill>
                <a:latin typeface="Arial Black" panose="020B0A04020102020204" pitchFamily="34" charset="0"/>
              </a:rPr>
              <a:t> </a:t>
            </a:r>
            <a:r>
              <a:rPr lang="en-IN" dirty="0" err="1">
                <a:solidFill>
                  <a:schemeClr val="tx1"/>
                </a:solidFill>
                <a:latin typeface="Arial Black" panose="020B0A04020102020204" pitchFamily="34" charset="0"/>
              </a:rPr>
              <a:t>Plesa</a:t>
            </a:r>
            <a:r>
              <a:rPr lang="en-IN" dirty="0">
                <a:solidFill>
                  <a:schemeClr val="tx1"/>
                </a:solidFill>
                <a:latin typeface="Arial Black" panose="020B0A04020102020204" pitchFamily="34" charset="0"/>
              </a:rPr>
              <a:t> </a:t>
            </a:r>
            <a:endParaRPr lang="en-IN" dirty="0" smtClean="0">
              <a:solidFill>
                <a:schemeClr val="tx1"/>
              </a:solidFill>
              <a:latin typeface="Arial Black" panose="020B0A04020102020204" pitchFamily="34" charset="0"/>
            </a:endParaRPr>
          </a:p>
          <a:p>
            <a:pPr algn="ctr"/>
            <a:r>
              <a:rPr lang="en-IN" dirty="0" smtClean="0">
                <a:solidFill>
                  <a:schemeClr val="tx1"/>
                </a:solidFill>
                <a:latin typeface="Arial Black" panose="020B0A04020102020204" pitchFamily="34" charset="0"/>
              </a:rPr>
              <a:t>2027582</a:t>
            </a:r>
            <a:endParaRPr lang="en-IN" dirty="0">
              <a:solidFill>
                <a:schemeClr val="tx1"/>
              </a:solidFill>
              <a:latin typeface="Arial Black" panose="020B0A04020102020204" pitchFamily="34" charset="0"/>
            </a:endParaRPr>
          </a:p>
        </p:txBody>
      </p:sp>
    </p:spTree>
    <p:extLst>
      <p:ext uri="{BB962C8B-B14F-4D97-AF65-F5344CB8AC3E}">
        <p14:creationId xmlns:p14="http://schemas.microsoft.com/office/powerpoint/2010/main" val="316097165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b="1" dirty="0">
                <a:solidFill>
                  <a:schemeClr val="tx1"/>
                </a:solidFill>
                <a:latin typeface="Arial Black" panose="020B0A04020102020204" pitchFamily="34" charset="0"/>
              </a:rPr>
              <a:t>Introduction </a:t>
            </a:r>
          </a:p>
        </p:txBody>
      </p:sp>
      <p:sp>
        <p:nvSpPr>
          <p:cNvPr id="3" name="Content Placeholder 2"/>
          <p:cNvSpPr>
            <a:spLocks noGrp="1"/>
          </p:cNvSpPr>
          <p:nvPr>
            <p:ph idx="1"/>
          </p:nvPr>
        </p:nvSpPr>
        <p:spPr>
          <a:xfrm>
            <a:off x="571500" y="1845734"/>
            <a:ext cx="11087100" cy="4052146"/>
          </a:xfrm>
        </p:spPr>
        <p:txBody>
          <a:bodyPr>
            <a:normAutofit/>
          </a:bodyPr>
          <a:lstStyle/>
          <a:p>
            <a:pPr algn="just"/>
            <a:r>
              <a:rPr lang="en-IN" sz="2800" b="1" dirty="0">
                <a:solidFill>
                  <a:schemeClr val="tx1"/>
                </a:solidFill>
              </a:rPr>
              <a:t>The process of effectively sharing information among individuals or groups is termed as communication. </a:t>
            </a:r>
          </a:p>
          <a:p>
            <a:pPr algn="just"/>
            <a:r>
              <a:rPr lang="en-IN" sz="2800" b="1" dirty="0">
                <a:solidFill>
                  <a:schemeClr val="tx1"/>
                </a:solidFill>
              </a:rPr>
              <a:t>Communication can be both verbal as well as non-verbal in nature in gathering and processing information within an organisation. </a:t>
            </a:r>
          </a:p>
          <a:p>
            <a:pPr algn="just"/>
            <a:r>
              <a:rPr lang="en-IN" sz="2800" b="1" dirty="0">
                <a:solidFill>
                  <a:schemeClr val="tx1"/>
                </a:solidFill>
              </a:rPr>
              <a:t>Tesco is a large organisation which needs effective communication in processing and managing large-scale business activities. </a:t>
            </a:r>
          </a:p>
          <a:p>
            <a:pPr algn="just"/>
            <a:r>
              <a:rPr lang="en-IN" sz="2800" b="1" dirty="0">
                <a:solidFill>
                  <a:schemeClr val="tx1"/>
                </a:solidFill>
              </a:rPr>
              <a:t>Effective communication tends to have effective outcomes but there are few barriers which need to be eliminated</a:t>
            </a:r>
            <a:r>
              <a:rPr lang="en-IN" sz="2800" b="1" dirty="0" smtClean="0">
                <a:solidFill>
                  <a:schemeClr val="tx1"/>
                </a:solidFill>
              </a:rPr>
              <a:t>.</a:t>
            </a:r>
            <a:endParaRPr lang="en-IN" sz="2800" b="1" dirty="0">
              <a:solidFill>
                <a:schemeClr val="tx1"/>
              </a:solidFill>
            </a:endParaRPr>
          </a:p>
        </p:txBody>
      </p:sp>
    </p:spTree>
    <p:extLst>
      <p:ext uri="{BB962C8B-B14F-4D97-AF65-F5344CB8AC3E}">
        <p14:creationId xmlns:p14="http://schemas.microsoft.com/office/powerpoint/2010/main" val="1112920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latin typeface="Arial Black" panose="020B0A04020102020204" pitchFamily="34" charset="0"/>
              </a:rPr>
              <a:t>Modes of communication</a:t>
            </a:r>
            <a:endParaRPr lang="en-IN" dirty="0">
              <a:solidFill>
                <a:schemeClr val="tx1"/>
              </a:solidFill>
              <a:latin typeface="Arial Black" panose="020B0A04020102020204" pitchFamily="34" charset="0"/>
            </a:endParaRPr>
          </a:p>
        </p:txBody>
      </p:sp>
      <p:sp>
        <p:nvSpPr>
          <p:cNvPr id="3" name="Content Placeholder 2"/>
          <p:cNvSpPr>
            <a:spLocks noGrp="1"/>
          </p:cNvSpPr>
          <p:nvPr>
            <p:ph idx="1"/>
          </p:nvPr>
        </p:nvSpPr>
        <p:spPr>
          <a:xfrm>
            <a:off x="480060" y="1943100"/>
            <a:ext cx="11155680" cy="4114800"/>
          </a:xfrm>
        </p:spPr>
        <p:txBody>
          <a:bodyPr>
            <a:normAutofit/>
          </a:bodyPr>
          <a:lstStyle/>
          <a:p>
            <a:pPr algn="just"/>
            <a:r>
              <a:rPr lang="en-IN" sz="2400" b="1" dirty="0">
                <a:solidFill>
                  <a:schemeClr val="tx1"/>
                </a:solidFill>
              </a:rPr>
              <a:t>Models of communication are identified as conceptual models, which focuses on explaining the process of human communication. There are three significant types of communication models. </a:t>
            </a:r>
          </a:p>
          <a:p>
            <a:pPr algn="just"/>
            <a:r>
              <a:rPr lang="en-IN" sz="2400" b="1" dirty="0">
                <a:solidFill>
                  <a:schemeClr val="tx1"/>
                </a:solidFill>
              </a:rPr>
              <a:t>1. The linear model which is one way and focuses on simply passing the message from the sender to the receiver. The messages are transmitted through a channel or pathway. </a:t>
            </a:r>
          </a:p>
          <a:p>
            <a:pPr algn="just"/>
            <a:r>
              <a:rPr lang="en-IN" sz="2400" b="1" dirty="0">
                <a:solidFill>
                  <a:schemeClr val="tx1"/>
                </a:solidFill>
              </a:rPr>
              <a:t>2. The interactional model has two channels where messages and feedback flows in a continuous manner between the sender and the receiver. </a:t>
            </a:r>
          </a:p>
          <a:p>
            <a:pPr algn="just"/>
            <a:r>
              <a:rPr lang="en-IN" sz="2400" b="1" dirty="0">
                <a:solidFill>
                  <a:schemeClr val="tx1"/>
                </a:solidFill>
              </a:rPr>
              <a:t>3. The transactional model refers to the participants as communicators and shared meanings are associated with communication rather than just passing messages.</a:t>
            </a:r>
            <a:r>
              <a:rPr lang="en-IN" dirty="0"/>
              <a:t>  </a:t>
            </a:r>
          </a:p>
        </p:txBody>
      </p:sp>
    </p:spTree>
    <p:extLst>
      <p:ext uri="{BB962C8B-B14F-4D97-AF65-F5344CB8AC3E}">
        <p14:creationId xmlns:p14="http://schemas.microsoft.com/office/powerpoint/2010/main" val="3563547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dirty="0">
                <a:solidFill>
                  <a:schemeClr val="tx1"/>
                </a:solidFill>
                <a:latin typeface="Arial Black" panose="020B0A04020102020204" pitchFamily="34" charset="0"/>
              </a:rPr>
              <a:t>Different theories and models of communication </a:t>
            </a:r>
          </a:p>
        </p:txBody>
      </p:sp>
      <p:sp>
        <p:nvSpPr>
          <p:cNvPr id="3" name="Content Placeholder 2"/>
          <p:cNvSpPr>
            <a:spLocks noGrp="1"/>
          </p:cNvSpPr>
          <p:nvPr>
            <p:ph idx="1"/>
          </p:nvPr>
        </p:nvSpPr>
        <p:spPr>
          <a:xfrm>
            <a:off x="457200" y="1988820"/>
            <a:ext cx="11041380" cy="4091940"/>
          </a:xfrm>
        </p:spPr>
        <p:txBody>
          <a:bodyPr>
            <a:normAutofit fontScale="92500"/>
          </a:bodyPr>
          <a:lstStyle/>
          <a:p>
            <a:pPr algn="just"/>
            <a:r>
              <a:rPr lang="en-IN" sz="2200" b="1" dirty="0">
                <a:solidFill>
                  <a:schemeClr val="tx1"/>
                </a:solidFill>
                <a:latin typeface="Arial" panose="020B0604020202020204" pitchFamily="34" charset="0"/>
                <a:cs typeface="Arial" panose="020B0604020202020204" pitchFamily="34" charset="0"/>
              </a:rPr>
              <a:t>Theories of communication models are identified as the description regarding the process of communication and the relationships among the elements of the process. </a:t>
            </a:r>
          </a:p>
          <a:p>
            <a:pPr algn="just"/>
            <a:r>
              <a:rPr lang="en-IN" sz="2200" b="1" dirty="0">
                <a:solidFill>
                  <a:schemeClr val="tx1"/>
                </a:solidFill>
                <a:latin typeface="Arial" panose="020B0604020202020204" pitchFamily="34" charset="0"/>
                <a:cs typeface="Arial" panose="020B0604020202020204" pitchFamily="34" charset="0"/>
              </a:rPr>
              <a:t>The structural and functional theories: established by focusing on the idea that social structures are real and engage in functioning in ways that can be observed objectively. </a:t>
            </a:r>
          </a:p>
          <a:p>
            <a:pPr algn="just"/>
            <a:r>
              <a:rPr lang="en-IN" sz="2200" b="1" dirty="0">
                <a:solidFill>
                  <a:schemeClr val="tx1"/>
                </a:solidFill>
                <a:latin typeface="Arial" panose="020B0604020202020204" pitchFamily="34" charset="0"/>
                <a:cs typeface="Arial" panose="020B0604020202020204" pitchFamily="34" charset="0"/>
              </a:rPr>
              <a:t>Cognitive and behavioural theories: focuses on identifying the psychology of the individuals. </a:t>
            </a:r>
          </a:p>
          <a:p>
            <a:pPr algn="just"/>
            <a:r>
              <a:rPr lang="en-IN" sz="2200" b="1" dirty="0">
                <a:solidFill>
                  <a:schemeClr val="tx1"/>
                </a:solidFill>
                <a:latin typeface="Arial" panose="020B0604020202020204" pitchFamily="34" charset="0"/>
                <a:cs typeface="Arial" panose="020B0604020202020204" pitchFamily="34" charset="0"/>
              </a:rPr>
              <a:t>Interactionist theories: social life is used as initiating interaction. </a:t>
            </a:r>
          </a:p>
          <a:p>
            <a:pPr algn="just"/>
            <a:r>
              <a:rPr lang="en-IN" sz="2200" b="1" dirty="0">
                <a:solidFill>
                  <a:schemeClr val="tx1"/>
                </a:solidFill>
                <a:latin typeface="Arial" panose="020B0604020202020204" pitchFamily="34" charset="0"/>
                <a:cs typeface="Arial" panose="020B0604020202020204" pitchFamily="34" charset="0"/>
              </a:rPr>
              <a:t>Interpretive theories: people uncover different ways of understanding their own experiences. </a:t>
            </a:r>
          </a:p>
          <a:p>
            <a:pPr algn="just"/>
            <a:r>
              <a:rPr lang="en-IN" sz="2200" b="1" dirty="0">
                <a:solidFill>
                  <a:schemeClr val="tx1"/>
                </a:solidFill>
                <a:latin typeface="Arial" panose="020B0604020202020204" pitchFamily="34" charset="0"/>
                <a:cs typeface="Arial" panose="020B0604020202020204" pitchFamily="34" charset="0"/>
              </a:rPr>
              <a:t>Critical theories: works on understanding the conflicts of interests within the society. </a:t>
            </a:r>
          </a:p>
        </p:txBody>
      </p:sp>
    </p:spTree>
    <p:extLst>
      <p:ext uri="{BB962C8B-B14F-4D97-AF65-F5344CB8AC3E}">
        <p14:creationId xmlns:p14="http://schemas.microsoft.com/office/powerpoint/2010/main" val="3505844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latin typeface="Arial Black" panose="020B0A04020102020204" pitchFamily="34" charset="0"/>
              </a:rPr>
              <a:t>Channels of communication</a:t>
            </a:r>
            <a:endParaRPr lang="en-IN" dirty="0">
              <a:solidFill>
                <a:schemeClr val="tx1"/>
              </a:solidFill>
              <a:latin typeface="Arial Black" panose="020B0A04020102020204" pitchFamily="34" charset="0"/>
            </a:endParaRPr>
          </a:p>
        </p:txBody>
      </p:sp>
      <p:sp>
        <p:nvSpPr>
          <p:cNvPr id="3" name="Content Placeholder 2"/>
          <p:cNvSpPr>
            <a:spLocks noGrp="1"/>
          </p:cNvSpPr>
          <p:nvPr>
            <p:ph idx="1"/>
          </p:nvPr>
        </p:nvSpPr>
        <p:spPr>
          <a:xfrm>
            <a:off x="457200" y="2034540"/>
            <a:ext cx="11201400" cy="4023360"/>
          </a:xfrm>
        </p:spPr>
        <p:txBody>
          <a:bodyPr>
            <a:normAutofit/>
          </a:bodyPr>
          <a:lstStyle/>
          <a:p>
            <a:pPr algn="just"/>
            <a:r>
              <a:rPr lang="en-IN" sz="2400" b="1" dirty="0">
                <a:solidFill>
                  <a:schemeClr val="tx1"/>
                </a:solidFill>
              </a:rPr>
              <a:t>Three basic channels of communication are as follows: </a:t>
            </a:r>
          </a:p>
          <a:p>
            <a:pPr algn="just"/>
            <a:r>
              <a:rPr lang="en-IN" sz="2400" b="1" dirty="0">
                <a:solidFill>
                  <a:schemeClr val="tx1"/>
                </a:solidFill>
              </a:rPr>
              <a:t>Verbal: the most common form of communication which involves ;listening and speaking. The sources engage in using words in coding the information and speak to the receiver to decode the meaning or information. </a:t>
            </a:r>
          </a:p>
          <a:p>
            <a:pPr algn="just"/>
            <a:r>
              <a:rPr lang="en-IN" sz="2400" b="1" dirty="0">
                <a:solidFill>
                  <a:schemeClr val="tx1"/>
                </a:solidFill>
              </a:rPr>
              <a:t>Non-verbal: research shows that 55% of the in-person communication occurs through non-verbal communication. It can be in the form of body language, smell of an individual, posture, eye contact and facial expression. </a:t>
            </a:r>
          </a:p>
          <a:p>
            <a:pPr algn="just"/>
            <a:r>
              <a:rPr lang="en-IN" sz="2400" b="1" dirty="0">
                <a:solidFill>
                  <a:schemeClr val="tx1"/>
                </a:solidFill>
              </a:rPr>
              <a:t>Written: these are textual messages which are written in the form of emails, proposals, letters, operating policies or training manuals within organisations. </a:t>
            </a:r>
          </a:p>
        </p:txBody>
      </p:sp>
    </p:spTree>
    <p:extLst>
      <p:ext uri="{BB962C8B-B14F-4D97-AF65-F5344CB8AC3E}">
        <p14:creationId xmlns:p14="http://schemas.microsoft.com/office/powerpoint/2010/main" val="35386054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10698480" cy="1450757"/>
          </a:xfrm>
        </p:spPr>
        <p:txBody>
          <a:bodyPr>
            <a:noAutofit/>
          </a:bodyPr>
          <a:lstStyle/>
          <a:p>
            <a:pPr algn="ctr"/>
            <a:r>
              <a:rPr lang="en-IN" sz="4000" b="1" dirty="0">
                <a:solidFill>
                  <a:schemeClr val="tx1"/>
                </a:solidFill>
                <a:latin typeface="Arial Black" panose="020B0A04020102020204" pitchFamily="34" charset="0"/>
              </a:rPr>
              <a:t>Different channels to communication in improving the process. </a:t>
            </a:r>
            <a:endParaRPr lang="en-IN" sz="4000" dirty="0">
              <a:solidFill>
                <a:schemeClr val="tx1"/>
              </a:solidFill>
              <a:latin typeface="Arial Black" panose="020B0A04020102020204" pitchFamily="34" charset="0"/>
            </a:endParaRPr>
          </a:p>
        </p:txBody>
      </p:sp>
      <p:sp>
        <p:nvSpPr>
          <p:cNvPr id="3" name="Content Placeholder 2"/>
          <p:cNvSpPr>
            <a:spLocks noGrp="1"/>
          </p:cNvSpPr>
          <p:nvPr>
            <p:ph idx="1"/>
          </p:nvPr>
        </p:nvSpPr>
        <p:spPr>
          <a:xfrm>
            <a:off x="594360" y="1845734"/>
            <a:ext cx="10927080" cy="4212166"/>
          </a:xfrm>
        </p:spPr>
        <p:txBody>
          <a:bodyPr>
            <a:normAutofit lnSpcReduction="10000"/>
          </a:bodyPr>
          <a:lstStyle/>
          <a:p>
            <a:pPr algn="just"/>
            <a:r>
              <a:rPr lang="en-IN" b="1" dirty="0">
                <a:solidFill>
                  <a:schemeClr val="tx1"/>
                </a:solidFill>
                <a:latin typeface="Arial" panose="020B0604020202020204" pitchFamily="34" charset="0"/>
                <a:cs typeface="Arial" panose="020B0604020202020204" pitchFamily="34" charset="0"/>
              </a:rPr>
              <a:t>In the premises of Tesco, different communication channels that can be introduced in improving the process are as follows: </a:t>
            </a:r>
          </a:p>
          <a:p>
            <a:pPr algn="just"/>
            <a:r>
              <a:rPr lang="en-IN" b="1" dirty="0">
                <a:solidFill>
                  <a:schemeClr val="tx1"/>
                </a:solidFill>
                <a:latin typeface="Arial" panose="020B0604020202020204" pitchFamily="34" charset="0"/>
                <a:cs typeface="Arial" panose="020B0604020202020204" pitchFamily="34" charset="0"/>
              </a:rPr>
              <a:t>Video conferences: In terms of international functioning, video conferences can be helpful in discussing ideas. </a:t>
            </a:r>
          </a:p>
          <a:p>
            <a:pPr algn="just"/>
            <a:r>
              <a:rPr lang="en-IN" b="1" dirty="0">
                <a:solidFill>
                  <a:schemeClr val="tx1"/>
                </a:solidFill>
                <a:latin typeface="Arial" panose="020B0604020202020204" pitchFamily="34" charset="0"/>
                <a:cs typeface="Arial" panose="020B0604020202020204" pitchFamily="34" charset="0"/>
              </a:rPr>
              <a:t>Private message software: This would keep the messages to be shared only among the staff of Tesco and keep everyone connected.  </a:t>
            </a:r>
          </a:p>
          <a:p>
            <a:pPr algn="just"/>
            <a:r>
              <a:rPr lang="en-IN" b="1" dirty="0">
                <a:solidFill>
                  <a:schemeClr val="tx1"/>
                </a:solidFill>
                <a:latin typeface="Arial" panose="020B0604020202020204" pitchFamily="34" charset="0"/>
                <a:cs typeface="Arial" panose="020B0604020202020204" pitchFamily="34" charset="0"/>
              </a:rPr>
              <a:t>Newsletters for employees: This would act as constructive feedback which would allow the employees to work on their rate of performance.  </a:t>
            </a:r>
          </a:p>
          <a:p>
            <a:pPr algn="just"/>
            <a:r>
              <a:rPr lang="en-IN" b="1" dirty="0">
                <a:solidFill>
                  <a:schemeClr val="tx1"/>
                </a:solidFill>
                <a:latin typeface="Arial" panose="020B0604020202020204" pitchFamily="34" charset="0"/>
                <a:cs typeface="Arial" panose="020B0604020202020204" pitchFamily="34" charset="0"/>
              </a:rPr>
              <a:t>Regular emails: This would help to keep the employees updated about the regular set of tasks. </a:t>
            </a:r>
          </a:p>
          <a:p>
            <a:pPr algn="just"/>
            <a:r>
              <a:rPr lang="en-IN" b="1" dirty="0">
                <a:solidFill>
                  <a:schemeClr val="tx1"/>
                </a:solidFill>
                <a:latin typeface="Arial" panose="020B0604020202020204" pitchFamily="34" charset="0"/>
                <a:cs typeface="Arial" panose="020B0604020202020204" pitchFamily="34" charset="0"/>
              </a:rPr>
              <a:t>Weekly face-to-face meetings: This would help in discussing the targets and identify any problems being faced by the staff.</a:t>
            </a:r>
          </a:p>
          <a:p>
            <a:endParaRPr lang="en-IN" dirty="0"/>
          </a:p>
        </p:txBody>
      </p:sp>
    </p:spTree>
    <p:extLst>
      <p:ext uri="{BB962C8B-B14F-4D97-AF65-F5344CB8AC3E}">
        <p14:creationId xmlns:p14="http://schemas.microsoft.com/office/powerpoint/2010/main" val="1966619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b="1" dirty="0">
                <a:solidFill>
                  <a:schemeClr val="tx1"/>
                </a:solidFill>
                <a:latin typeface="Arial Black" panose="020B0A04020102020204" pitchFamily="34" charset="0"/>
              </a:rPr>
              <a:t>Barriers of communication </a:t>
            </a:r>
          </a:p>
        </p:txBody>
      </p:sp>
      <p:sp>
        <p:nvSpPr>
          <p:cNvPr id="3" name="Content Placeholder 2"/>
          <p:cNvSpPr>
            <a:spLocks noGrp="1"/>
          </p:cNvSpPr>
          <p:nvPr>
            <p:ph idx="1"/>
          </p:nvPr>
        </p:nvSpPr>
        <p:spPr>
          <a:xfrm>
            <a:off x="480060" y="1845734"/>
            <a:ext cx="11224260" cy="4023360"/>
          </a:xfrm>
        </p:spPr>
        <p:txBody>
          <a:bodyPr>
            <a:noAutofit/>
          </a:bodyPr>
          <a:lstStyle/>
          <a:p>
            <a:pPr algn="just"/>
            <a:r>
              <a:rPr lang="en-IN" sz="2400" b="1" dirty="0">
                <a:solidFill>
                  <a:schemeClr val="tx1"/>
                </a:solidFill>
              </a:rPr>
              <a:t>Barriers are identified as the obstacles that interfere with the effectiveness of the communication process. </a:t>
            </a:r>
          </a:p>
          <a:p>
            <a:pPr algn="just"/>
            <a:r>
              <a:rPr lang="en-IN" sz="2400" b="1" dirty="0">
                <a:solidFill>
                  <a:schemeClr val="tx1"/>
                </a:solidFill>
              </a:rPr>
              <a:t>One common barrier in the workplace would be differences in terms of language, especially in an international brand like Tesco. </a:t>
            </a:r>
          </a:p>
          <a:p>
            <a:pPr algn="just"/>
            <a:r>
              <a:rPr lang="en-IN" sz="2400" b="1" dirty="0">
                <a:solidFill>
                  <a:schemeClr val="tx1"/>
                </a:solidFill>
              </a:rPr>
              <a:t>Impatient behaviour and inactive listening would lead to missing out on important messages and information. </a:t>
            </a:r>
          </a:p>
          <a:p>
            <a:pPr algn="just"/>
            <a:r>
              <a:rPr lang="en-IN" sz="2400" b="1" dirty="0">
                <a:solidFill>
                  <a:schemeClr val="tx1"/>
                </a:solidFill>
              </a:rPr>
              <a:t>Information overload can create increased issues in decoding information and messages. </a:t>
            </a:r>
          </a:p>
          <a:p>
            <a:pPr algn="just"/>
            <a:r>
              <a:rPr lang="en-IN" sz="2400" b="1" dirty="0">
                <a:solidFill>
                  <a:schemeClr val="tx1"/>
                </a:solidFill>
              </a:rPr>
              <a:t>Ineffective structure in communication can lead to increased misunderstanding among colleagues. </a:t>
            </a:r>
          </a:p>
        </p:txBody>
      </p:sp>
    </p:spTree>
    <p:extLst>
      <p:ext uri="{BB962C8B-B14F-4D97-AF65-F5344CB8AC3E}">
        <p14:creationId xmlns:p14="http://schemas.microsoft.com/office/powerpoint/2010/main" val="5526420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IN" b="1" dirty="0">
                <a:solidFill>
                  <a:schemeClr val="tx1"/>
                </a:solidFill>
                <a:latin typeface="Arial Black" panose="020B0A04020102020204" pitchFamily="34" charset="0"/>
              </a:rPr>
              <a:t>Impact of effective communication in Business</a:t>
            </a:r>
            <a:r>
              <a:rPr lang="en-IN" b="1" dirty="0">
                <a:latin typeface="Arial Black" panose="020B0A04020102020204" pitchFamily="34" charset="0"/>
              </a:rPr>
              <a:t> </a:t>
            </a:r>
            <a:endParaRPr lang="en-IN" dirty="0">
              <a:latin typeface="Arial Black" panose="020B0A04020102020204" pitchFamily="34" charset="0"/>
            </a:endParaRPr>
          </a:p>
        </p:txBody>
      </p:sp>
      <p:sp>
        <p:nvSpPr>
          <p:cNvPr id="3" name="Content Placeholder 2"/>
          <p:cNvSpPr>
            <a:spLocks noGrp="1"/>
          </p:cNvSpPr>
          <p:nvPr>
            <p:ph idx="1"/>
          </p:nvPr>
        </p:nvSpPr>
        <p:spPr>
          <a:xfrm>
            <a:off x="617220" y="2308860"/>
            <a:ext cx="10927080" cy="3726180"/>
          </a:xfrm>
        </p:spPr>
        <p:txBody>
          <a:bodyPr>
            <a:normAutofit/>
          </a:bodyPr>
          <a:lstStyle/>
          <a:p>
            <a:pPr algn="just"/>
            <a:r>
              <a:rPr lang="en-IN" sz="2400" b="1" dirty="0">
                <a:solidFill>
                  <a:schemeClr val="tx1"/>
                </a:solidFill>
              </a:rPr>
              <a:t>Communication is among the most important activities which aid in exchanging every form of information among different stakeholders within an organisation. </a:t>
            </a:r>
          </a:p>
          <a:p>
            <a:pPr algn="just"/>
            <a:r>
              <a:rPr lang="en-IN" sz="2400" b="1" dirty="0">
                <a:solidFill>
                  <a:schemeClr val="tx1"/>
                </a:solidFill>
              </a:rPr>
              <a:t>It eliminates unnecessary chaos as it encourages people to share problems and meet their solutions. </a:t>
            </a:r>
          </a:p>
          <a:p>
            <a:pPr algn="just"/>
            <a:r>
              <a:rPr lang="en-IN" sz="2400" b="1" dirty="0">
                <a:solidFill>
                  <a:schemeClr val="tx1"/>
                </a:solidFill>
              </a:rPr>
              <a:t>Effective communication allows increased productivity as it helps in understanding the advantages and disadvantages of the people within an organisation. </a:t>
            </a:r>
          </a:p>
          <a:p>
            <a:pPr algn="just"/>
            <a:r>
              <a:rPr lang="en-IN" sz="2400" b="1" dirty="0">
                <a:solidFill>
                  <a:schemeClr val="tx1"/>
                </a:solidFill>
              </a:rPr>
              <a:t>It helps with effective coordination among people with better understanding. </a:t>
            </a:r>
          </a:p>
        </p:txBody>
      </p:sp>
    </p:spTree>
    <p:extLst>
      <p:ext uri="{BB962C8B-B14F-4D97-AF65-F5344CB8AC3E}">
        <p14:creationId xmlns:p14="http://schemas.microsoft.com/office/powerpoint/2010/main" val="8122956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solidFill>
                  <a:schemeClr val="tx1"/>
                </a:solidFill>
                <a:latin typeface="Arial Black" panose="020B0A04020102020204" pitchFamily="34" charset="0"/>
              </a:rPr>
              <a:t>Conclusion</a:t>
            </a:r>
            <a:endParaRPr lang="en-IN" dirty="0">
              <a:solidFill>
                <a:schemeClr val="tx1"/>
              </a:solidFill>
              <a:latin typeface="Arial Black" panose="020B0A04020102020204" pitchFamily="34" charset="0"/>
            </a:endParaRPr>
          </a:p>
        </p:txBody>
      </p:sp>
      <p:sp>
        <p:nvSpPr>
          <p:cNvPr id="3" name="Content Placeholder 2"/>
          <p:cNvSpPr>
            <a:spLocks noGrp="1"/>
          </p:cNvSpPr>
          <p:nvPr>
            <p:ph idx="1"/>
          </p:nvPr>
        </p:nvSpPr>
        <p:spPr>
          <a:xfrm>
            <a:off x="1097280" y="2354580"/>
            <a:ext cx="10058400" cy="3514514"/>
          </a:xfrm>
        </p:spPr>
        <p:txBody>
          <a:bodyPr>
            <a:normAutofit/>
          </a:bodyPr>
          <a:lstStyle/>
          <a:p>
            <a:pPr algn="just"/>
            <a:r>
              <a:rPr lang="en-IN" sz="2400" b="1" dirty="0">
                <a:solidFill>
                  <a:schemeClr val="tx1"/>
                </a:solidFill>
              </a:rPr>
              <a:t>This file has concluded:</a:t>
            </a:r>
          </a:p>
          <a:p>
            <a:pPr algn="just"/>
            <a:r>
              <a:rPr lang="en-IN" sz="2400" b="1" dirty="0">
                <a:solidFill>
                  <a:schemeClr val="tx1"/>
                </a:solidFill>
              </a:rPr>
              <a:t>Communication is an important factor in dealing with the proceedings of the organisation by exchanging important information. </a:t>
            </a:r>
          </a:p>
          <a:p>
            <a:pPr algn="just"/>
            <a:r>
              <a:rPr lang="en-IN" sz="2400" b="1" dirty="0">
                <a:solidFill>
                  <a:schemeClr val="tx1"/>
                </a:solidFill>
              </a:rPr>
              <a:t>Different models, as well as theories, are explored in order to understand the process of communication. </a:t>
            </a:r>
          </a:p>
          <a:p>
            <a:pPr algn="just"/>
            <a:r>
              <a:rPr lang="en-IN" sz="2400" b="1" dirty="0">
                <a:solidFill>
                  <a:schemeClr val="tx1"/>
                </a:solidFill>
              </a:rPr>
              <a:t>Different channels are identified along with identifying the channels that can improve the performance. </a:t>
            </a:r>
          </a:p>
          <a:p>
            <a:pPr algn="just"/>
            <a:r>
              <a:rPr lang="en-IN" sz="2400" b="1" dirty="0">
                <a:solidFill>
                  <a:schemeClr val="tx1"/>
                </a:solidFill>
              </a:rPr>
              <a:t>The effectiveness of communication is explored within the premises of Tesco.</a:t>
            </a:r>
            <a:r>
              <a:rPr lang="en-IN" sz="2400" b="1" dirty="0"/>
              <a:t> </a:t>
            </a:r>
          </a:p>
        </p:txBody>
      </p:sp>
    </p:spTree>
    <p:extLst>
      <p:ext uri="{BB962C8B-B14F-4D97-AF65-F5344CB8AC3E}">
        <p14:creationId xmlns:p14="http://schemas.microsoft.com/office/powerpoint/2010/main" val="20261575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solidFill>
                  <a:schemeClr val="tx1"/>
                </a:solidFill>
                <a:latin typeface="Arial Black" panose="020B0A04020102020204" pitchFamily="34" charset="0"/>
              </a:rPr>
              <a:t>References</a:t>
            </a:r>
            <a:endParaRPr lang="en-IN" b="1" dirty="0">
              <a:solidFill>
                <a:schemeClr val="tx1"/>
              </a:solidFill>
              <a:latin typeface="Arial Black" panose="020B0A04020102020204" pitchFamily="34" charset="0"/>
            </a:endParaRPr>
          </a:p>
        </p:txBody>
      </p:sp>
      <p:sp>
        <p:nvSpPr>
          <p:cNvPr id="3" name="Content Placeholder 2"/>
          <p:cNvSpPr>
            <a:spLocks noGrp="1"/>
          </p:cNvSpPr>
          <p:nvPr>
            <p:ph idx="1"/>
          </p:nvPr>
        </p:nvSpPr>
        <p:spPr>
          <a:xfrm>
            <a:off x="434340" y="2080260"/>
            <a:ext cx="11315700" cy="4069080"/>
          </a:xfrm>
        </p:spPr>
        <p:txBody>
          <a:bodyPr>
            <a:noAutofit/>
          </a:bodyPr>
          <a:lstStyle/>
          <a:p>
            <a:pPr algn="just"/>
            <a:r>
              <a:rPr lang="en-IN" sz="2400" b="1" dirty="0" err="1">
                <a:solidFill>
                  <a:schemeClr val="tx1"/>
                </a:solidFill>
              </a:rPr>
              <a:t>Lasater</a:t>
            </a:r>
            <a:r>
              <a:rPr lang="en-IN" sz="2400" b="1" dirty="0">
                <a:solidFill>
                  <a:schemeClr val="tx1"/>
                </a:solidFill>
              </a:rPr>
              <a:t>, I., 2019. Words that work in business: A practical guide to effective communication in the workplace. </a:t>
            </a:r>
            <a:r>
              <a:rPr lang="en-IN" sz="2400" b="1" dirty="0" err="1">
                <a:solidFill>
                  <a:schemeClr val="tx1"/>
                </a:solidFill>
              </a:rPr>
              <a:t>PuddleDancer</a:t>
            </a:r>
            <a:r>
              <a:rPr lang="en-IN" sz="2400" b="1" dirty="0">
                <a:solidFill>
                  <a:schemeClr val="tx1"/>
                </a:solidFill>
              </a:rPr>
              <a:t> Press.</a:t>
            </a:r>
          </a:p>
          <a:p>
            <a:pPr marL="0" lvl="0" indent="0" algn="just">
              <a:spcAft>
                <a:spcPts val="0"/>
              </a:spcAft>
              <a:buNone/>
            </a:pPr>
            <a:r>
              <a:rPr lang="en-IN" sz="2400" b="1" dirty="0">
                <a:solidFill>
                  <a:schemeClr val="tx1"/>
                </a:solidFill>
                <a:ea typeface="Arial"/>
                <a:cs typeface="Arial"/>
                <a:sym typeface="Arial"/>
              </a:rPr>
              <a:t>Srivastava, P. et al., 2020. Models of communication and control for brain networks: distinctions, convergence, and future outlook. </a:t>
            </a:r>
            <a:r>
              <a:rPr lang="en-IN" sz="2400" b="1" i="1" dirty="0">
                <a:solidFill>
                  <a:schemeClr val="tx1"/>
                </a:solidFill>
                <a:ea typeface="Arial"/>
                <a:cs typeface="Arial"/>
                <a:sym typeface="Arial"/>
              </a:rPr>
              <a:t>Network Neuroscience</a:t>
            </a:r>
            <a:r>
              <a:rPr lang="en-IN" sz="2400" b="1" dirty="0">
                <a:solidFill>
                  <a:schemeClr val="tx1"/>
                </a:solidFill>
                <a:ea typeface="Arial"/>
                <a:cs typeface="Arial"/>
                <a:sym typeface="Arial"/>
              </a:rPr>
              <a:t>, 4(4), pp.1122-59.</a:t>
            </a:r>
          </a:p>
          <a:p>
            <a:pPr marL="0" lvl="0" indent="0" algn="just">
              <a:spcAft>
                <a:spcPts val="0"/>
              </a:spcAft>
              <a:buNone/>
            </a:pPr>
            <a:r>
              <a:rPr lang="en-IN" sz="2400" b="1" dirty="0" err="1">
                <a:solidFill>
                  <a:schemeClr val="tx1"/>
                </a:solidFill>
                <a:ea typeface="Arial"/>
                <a:cs typeface="Arial"/>
                <a:sym typeface="Arial"/>
              </a:rPr>
              <a:t>Suh</a:t>
            </a:r>
            <a:r>
              <a:rPr lang="en-IN" sz="2400" b="1" dirty="0">
                <a:solidFill>
                  <a:schemeClr val="tx1"/>
                </a:solidFill>
                <a:ea typeface="Arial"/>
                <a:cs typeface="Arial"/>
                <a:sym typeface="Arial"/>
              </a:rPr>
              <a:t>, J., Harrington, J. &amp; Goodman, D., 2018. Understanding the link between organizational communication and innovation: An examination of public, </a:t>
            </a:r>
            <a:r>
              <a:rPr lang="en-IN" sz="2400" b="1" dirty="0" err="1">
                <a:solidFill>
                  <a:schemeClr val="tx1"/>
                </a:solidFill>
                <a:ea typeface="Arial"/>
                <a:cs typeface="Arial"/>
                <a:sym typeface="Arial"/>
              </a:rPr>
              <a:t>nonprofit</a:t>
            </a:r>
            <a:r>
              <a:rPr lang="en-IN" sz="2400" b="1" dirty="0">
                <a:solidFill>
                  <a:schemeClr val="tx1"/>
                </a:solidFill>
                <a:ea typeface="Arial"/>
                <a:cs typeface="Arial"/>
                <a:sym typeface="Arial"/>
              </a:rPr>
              <a:t>, and for-profit organizations. </a:t>
            </a:r>
            <a:r>
              <a:rPr lang="en-IN" sz="2400" b="1" i="1" dirty="0">
                <a:solidFill>
                  <a:schemeClr val="tx1"/>
                </a:solidFill>
                <a:ea typeface="Arial"/>
                <a:cs typeface="Arial"/>
                <a:sym typeface="Arial"/>
              </a:rPr>
              <a:t>Public Personnel Management</a:t>
            </a:r>
            <a:r>
              <a:rPr lang="en-IN" sz="2400" b="1" dirty="0">
                <a:solidFill>
                  <a:schemeClr val="tx1"/>
                </a:solidFill>
                <a:ea typeface="Arial"/>
                <a:cs typeface="Arial"/>
                <a:sym typeface="Arial"/>
              </a:rPr>
              <a:t>, 47(2), pp.217-44.</a:t>
            </a:r>
          </a:p>
          <a:p>
            <a:pPr algn="just"/>
            <a:r>
              <a:rPr lang="en-IN" sz="2400" b="1" dirty="0">
                <a:solidFill>
                  <a:schemeClr val="tx1"/>
                </a:solidFill>
              </a:rPr>
              <a:t>Van Ruler, B., 2018. Communication theory: An underrated pillar on which strategic communication rests. International Journal of Strategic Communication, 12(4), pp.367-381</a:t>
            </a:r>
            <a:r>
              <a:rPr lang="en-IN" sz="2400" b="1" dirty="0" smtClean="0">
                <a:solidFill>
                  <a:schemeClr val="tx1"/>
                </a:solidFill>
              </a:rPr>
              <a:t>.</a:t>
            </a:r>
            <a:endParaRPr lang="en-IN" sz="2400" b="1" dirty="0">
              <a:solidFill>
                <a:schemeClr val="tx1"/>
              </a:solidFill>
            </a:endParaRPr>
          </a:p>
        </p:txBody>
      </p:sp>
    </p:spTree>
    <p:extLst>
      <p:ext uri="{BB962C8B-B14F-4D97-AF65-F5344CB8AC3E}">
        <p14:creationId xmlns:p14="http://schemas.microsoft.com/office/powerpoint/2010/main" val="4239392929"/>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42</TotalTime>
  <Words>1133</Words>
  <Application>Microsoft Office PowerPoint</Application>
  <PresentationFormat>Widescreen</PresentationFormat>
  <Paragraphs>79</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Arial Black</vt:lpstr>
      <vt:lpstr>Calibri</vt:lpstr>
      <vt:lpstr>Calibri Light</vt:lpstr>
      <vt:lpstr>Retrospect</vt:lpstr>
      <vt:lpstr> Effective Team Working and Communication   BMSW400</vt:lpstr>
      <vt:lpstr>Introduction </vt:lpstr>
      <vt:lpstr>Modes of communication</vt:lpstr>
      <vt:lpstr>Different theories and models of communication </vt:lpstr>
      <vt:lpstr>Channels of communication</vt:lpstr>
      <vt:lpstr>Different channels to communication in improving the process. </vt:lpstr>
      <vt:lpstr>Barriers of communication </vt:lpstr>
      <vt:lpstr>Impact of effective communication in Business </vt:lpstr>
      <vt:lpstr>Conclusion</vt:lpstr>
      <vt:lpstr>References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Effective Team Working and Communication   BMSW400</dc:title>
  <dc:creator>User10</dc:creator>
  <cp:lastModifiedBy>User10</cp:lastModifiedBy>
  <cp:revision>7</cp:revision>
  <dcterms:created xsi:type="dcterms:W3CDTF">2021-10-26T04:22:39Z</dcterms:created>
  <dcterms:modified xsi:type="dcterms:W3CDTF">2021-10-26T12:01:36Z</dcterms:modified>
</cp:coreProperties>
</file>