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</p:sldIdLst>
  <p:sldSz cx="8999538" cy="273605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B77"/>
    <a:srgbClr val="C589AD"/>
    <a:srgbClr val="73395C"/>
    <a:srgbClr val="D55B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0" autoAdjust="0"/>
    <p:restoredTop sz="94660"/>
  </p:normalViewPr>
  <p:slideViewPr>
    <p:cSldViewPr snapToGrid="0">
      <p:cViewPr>
        <p:scale>
          <a:sx n="50" d="100"/>
          <a:sy n="50" d="100"/>
        </p:scale>
        <p:origin x="1406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966" y="4477761"/>
            <a:ext cx="7649607" cy="9525529"/>
          </a:xfrm>
        </p:spPr>
        <p:txBody>
          <a:bodyPr anchor="b"/>
          <a:lstStyle>
            <a:lvl1pPr algn="ctr">
              <a:defRPr sz="590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4942" y="14370631"/>
            <a:ext cx="6749654" cy="6605801"/>
          </a:xfrm>
        </p:spPr>
        <p:txBody>
          <a:bodyPr/>
          <a:lstStyle>
            <a:lvl1pPr marL="0" indent="0" algn="ctr">
              <a:buNone/>
              <a:defRPr sz="2362"/>
            </a:lvl1pPr>
            <a:lvl2pPr marL="449976" indent="0" algn="ctr">
              <a:buNone/>
              <a:defRPr sz="1968"/>
            </a:lvl2pPr>
            <a:lvl3pPr marL="899952" indent="0" algn="ctr">
              <a:buNone/>
              <a:defRPr sz="1772"/>
            </a:lvl3pPr>
            <a:lvl4pPr marL="1349929" indent="0" algn="ctr">
              <a:buNone/>
              <a:defRPr sz="1575"/>
            </a:lvl4pPr>
            <a:lvl5pPr marL="1799905" indent="0" algn="ctr">
              <a:buNone/>
              <a:defRPr sz="1575"/>
            </a:lvl5pPr>
            <a:lvl6pPr marL="2249881" indent="0" algn="ctr">
              <a:buNone/>
              <a:defRPr sz="1575"/>
            </a:lvl6pPr>
            <a:lvl7pPr marL="2699857" indent="0" algn="ctr">
              <a:buNone/>
              <a:defRPr sz="1575"/>
            </a:lvl7pPr>
            <a:lvl8pPr marL="3149834" indent="0" algn="ctr">
              <a:buNone/>
              <a:defRPr sz="1575"/>
            </a:lvl8pPr>
            <a:lvl9pPr marL="3599810" indent="0" algn="ctr">
              <a:buNone/>
              <a:defRPr sz="1575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17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212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031" y="6821148"/>
            <a:ext cx="7762102" cy="11381232"/>
          </a:xfrm>
        </p:spPr>
        <p:txBody>
          <a:bodyPr anchor="b"/>
          <a:lstStyle>
            <a:lvl1pPr>
              <a:defRPr sz="590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4031" y="18310051"/>
            <a:ext cx="7762102" cy="5985121"/>
          </a:xfrm>
        </p:spPr>
        <p:txBody>
          <a:bodyPr/>
          <a:lstStyle>
            <a:lvl1pPr marL="0" indent="0">
              <a:buNone/>
              <a:defRPr sz="2362">
                <a:solidFill>
                  <a:schemeClr val="tx1"/>
                </a:solidFill>
              </a:defRPr>
            </a:lvl1pPr>
            <a:lvl2pPr marL="449976" indent="0">
              <a:buNone/>
              <a:defRPr sz="1968">
                <a:solidFill>
                  <a:schemeClr val="tx1">
                    <a:tint val="75000"/>
                  </a:schemeClr>
                </a:solidFill>
              </a:defRPr>
            </a:lvl2pPr>
            <a:lvl3pPr marL="899952" indent="0">
              <a:buNone/>
              <a:defRPr sz="1772">
                <a:solidFill>
                  <a:schemeClr val="tx1">
                    <a:tint val="75000"/>
                  </a:schemeClr>
                </a:solidFill>
              </a:defRPr>
            </a:lvl3pPr>
            <a:lvl4pPr marL="1349929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4pPr>
            <a:lvl5pPr marL="1799905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5pPr>
            <a:lvl6pPr marL="2249881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6pPr>
            <a:lvl7pPr marL="2699857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7pPr>
            <a:lvl8pPr marL="3149834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8pPr>
            <a:lvl9pPr marL="3599810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58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718" y="7283483"/>
            <a:ext cx="3824804" cy="1736002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6016" y="7283483"/>
            <a:ext cx="3824804" cy="1736002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4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890" y="1456703"/>
            <a:ext cx="7762102" cy="528844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9891" y="6707140"/>
            <a:ext cx="3807226" cy="3287066"/>
          </a:xfrm>
        </p:spPr>
        <p:txBody>
          <a:bodyPr anchor="b"/>
          <a:lstStyle>
            <a:lvl1pPr marL="0" indent="0">
              <a:buNone/>
              <a:defRPr sz="2362" b="1"/>
            </a:lvl1pPr>
            <a:lvl2pPr marL="449976" indent="0">
              <a:buNone/>
              <a:defRPr sz="1968" b="1"/>
            </a:lvl2pPr>
            <a:lvl3pPr marL="899952" indent="0">
              <a:buNone/>
              <a:defRPr sz="1772" b="1"/>
            </a:lvl3pPr>
            <a:lvl4pPr marL="1349929" indent="0">
              <a:buNone/>
              <a:defRPr sz="1575" b="1"/>
            </a:lvl4pPr>
            <a:lvl5pPr marL="1799905" indent="0">
              <a:buNone/>
              <a:defRPr sz="1575" b="1"/>
            </a:lvl5pPr>
            <a:lvl6pPr marL="2249881" indent="0">
              <a:buNone/>
              <a:defRPr sz="1575" b="1"/>
            </a:lvl6pPr>
            <a:lvl7pPr marL="2699857" indent="0">
              <a:buNone/>
              <a:defRPr sz="1575" b="1"/>
            </a:lvl7pPr>
            <a:lvl8pPr marL="3149834" indent="0">
              <a:buNone/>
              <a:defRPr sz="1575" b="1"/>
            </a:lvl8pPr>
            <a:lvl9pPr marL="3599810" indent="0">
              <a:buNone/>
              <a:defRPr sz="1575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891" y="9994206"/>
            <a:ext cx="3807226" cy="146999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56017" y="6707140"/>
            <a:ext cx="3825976" cy="3287066"/>
          </a:xfrm>
        </p:spPr>
        <p:txBody>
          <a:bodyPr anchor="b"/>
          <a:lstStyle>
            <a:lvl1pPr marL="0" indent="0">
              <a:buNone/>
              <a:defRPr sz="2362" b="1"/>
            </a:lvl1pPr>
            <a:lvl2pPr marL="449976" indent="0">
              <a:buNone/>
              <a:defRPr sz="1968" b="1"/>
            </a:lvl2pPr>
            <a:lvl3pPr marL="899952" indent="0">
              <a:buNone/>
              <a:defRPr sz="1772" b="1"/>
            </a:lvl3pPr>
            <a:lvl4pPr marL="1349929" indent="0">
              <a:buNone/>
              <a:defRPr sz="1575" b="1"/>
            </a:lvl4pPr>
            <a:lvl5pPr marL="1799905" indent="0">
              <a:buNone/>
              <a:defRPr sz="1575" b="1"/>
            </a:lvl5pPr>
            <a:lvl6pPr marL="2249881" indent="0">
              <a:buNone/>
              <a:defRPr sz="1575" b="1"/>
            </a:lvl6pPr>
            <a:lvl7pPr marL="2699857" indent="0">
              <a:buNone/>
              <a:defRPr sz="1575" b="1"/>
            </a:lvl7pPr>
            <a:lvl8pPr marL="3149834" indent="0">
              <a:buNone/>
              <a:defRPr sz="1575" b="1"/>
            </a:lvl8pPr>
            <a:lvl9pPr marL="3599810" indent="0">
              <a:buNone/>
              <a:defRPr sz="1575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56017" y="9994206"/>
            <a:ext cx="3825976" cy="146999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693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839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19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891" y="1824038"/>
            <a:ext cx="2902585" cy="6384131"/>
          </a:xfrm>
        </p:spPr>
        <p:txBody>
          <a:bodyPr anchor="b"/>
          <a:lstStyle>
            <a:lvl1pPr>
              <a:defRPr sz="314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5976" y="3939421"/>
            <a:ext cx="4556016" cy="19443733"/>
          </a:xfrm>
        </p:spPr>
        <p:txBody>
          <a:bodyPr/>
          <a:lstStyle>
            <a:lvl1pPr>
              <a:defRPr sz="3149"/>
            </a:lvl1pPr>
            <a:lvl2pPr>
              <a:defRPr sz="2756"/>
            </a:lvl2pPr>
            <a:lvl3pPr>
              <a:defRPr sz="2362"/>
            </a:lvl3pPr>
            <a:lvl4pPr>
              <a:defRPr sz="1968"/>
            </a:lvl4pPr>
            <a:lvl5pPr>
              <a:defRPr sz="1968"/>
            </a:lvl5pPr>
            <a:lvl6pPr>
              <a:defRPr sz="1968"/>
            </a:lvl6pPr>
            <a:lvl7pPr>
              <a:defRPr sz="1968"/>
            </a:lvl7pPr>
            <a:lvl8pPr>
              <a:defRPr sz="1968"/>
            </a:lvl8pPr>
            <a:lvl9pPr>
              <a:defRPr sz="1968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891" y="8208169"/>
            <a:ext cx="2902585" cy="15206648"/>
          </a:xfrm>
        </p:spPr>
        <p:txBody>
          <a:bodyPr/>
          <a:lstStyle>
            <a:lvl1pPr marL="0" indent="0">
              <a:buNone/>
              <a:defRPr sz="1575"/>
            </a:lvl1pPr>
            <a:lvl2pPr marL="449976" indent="0">
              <a:buNone/>
              <a:defRPr sz="1378"/>
            </a:lvl2pPr>
            <a:lvl3pPr marL="899952" indent="0">
              <a:buNone/>
              <a:defRPr sz="1181"/>
            </a:lvl3pPr>
            <a:lvl4pPr marL="1349929" indent="0">
              <a:buNone/>
              <a:defRPr sz="984"/>
            </a:lvl4pPr>
            <a:lvl5pPr marL="1799905" indent="0">
              <a:buNone/>
              <a:defRPr sz="984"/>
            </a:lvl5pPr>
            <a:lvl6pPr marL="2249881" indent="0">
              <a:buNone/>
              <a:defRPr sz="984"/>
            </a:lvl6pPr>
            <a:lvl7pPr marL="2699857" indent="0">
              <a:buNone/>
              <a:defRPr sz="984"/>
            </a:lvl7pPr>
            <a:lvl8pPr marL="3149834" indent="0">
              <a:buNone/>
              <a:defRPr sz="984"/>
            </a:lvl8pPr>
            <a:lvl9pPr marL="3599810" indent="0">
              <a:buNone/>
              <a:defRPr sz="984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1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891" y="1824038"/>
            <a:ext cx="2902585" cy="6384131"/>
          </a:xfrm>
        </p:spPr>
        <p:txBody>
          <a:bodyPr anchor="b"/>
          <a:lstStyle>
            <a:lvl1pPr>
              <a:defRPr sz="314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25976" y="3939421"/>
            <a:ext cx="4556016" cy="19443733"/>
          </a:xfrm>
        </p:spPr>
        <p:txBody>
          <a:bodyPr anchor="t"/>
          <a:lstStyle>
            <a:lvl1pPr marL="0" indent="0">
              <a:buNone/>
              <a:defRPr sz="3149"/>
            </a:lvl1pPr>
            <a:lvl2pPr marL="449976" indent="0">
              <a:buNone/>
              <a:defRPr sz="2756"/>
            </a:lvl2pPr>
            <a:lvl3pPr marL="899952" indent="0">
              <a:buNone/>
              <a:defRPr sz="2362"/>
            </a:lvl3pPr>
            <a:lvl4pPr marL="1349929" indent="0">
              <a:buNone/>
              <a:defRPr sz="1968"/>
            </a:lvl4pPr>
            <a:lvl5pPr marL="1799905" indent="0">
              <a:buNone/>
              <a:defRPr sz="1968"/>
            </a:lvl5pPr>
            <a:lvl6pPr marL="2249881" indent="0">
              <a:buNone/>
              <a:defRPr sz="1968"/>
            </a:lvl6pPr>
            <a:lvl7pPr marL="2699857" indent="0">
              <a:buNone/>
              <a:defRPr sz="1968"/>
            </a:lvl7pPr>
            <a:lvl8pPr marL="3149834" indent="0">
              <a:buNone/>
              <a:defRPr sz="1968"/>
            </a:lvl8pPr>
            <a:lvl9pPr marL="3599810" indent="0">
              <a:buNone/>
              <a:defRPr sz="1968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891" y="8208169"/>
            <a:ext cx="2902585" cy="15206648"/>
          </a:xfrm>
        </p:spPr>
        <p:txBody>
          <a:bodyPr/>
          <a:lstStyle>
            <a:lvl1pPr marL="0" indent="0">
              <a:buNone/>
              <a:defRPr sz="1575"/>
            </a:lvl1pPr>
            <a:lvl2pPr marL="449976" indent="0">
              <a:buNone/>
              <a:defRPr sz="1378"/>
            </a:lvl2pPr>
            <a:lvl3pPr marL="899952" indent="0">
              <a:buNone/>
              <a:defRPr sz="1181"/>
            </a:lvl3pPr>
            <a:lvl4pPr marL="1349929" indent="0">
              <a:buNone/>
              <a:defRPr sz="984"/>
            </a:lvl4pPr>
            <a:lvl5pPr marL="1799905" indent="0">
              <a:buNone/>
              <a:defRPr sz="984"/>
            </a:lvl5pPr>
            <a:lvl6pPr marL="2249881" indent="0">
              <a:buNone/>
              <a:defRPr sz="984"/>
            </a:lvl6pPr>
            <a:lvl7pPr marL="2699857" indent="0">
              <a:buNone/>
              <a:defRPr sz="984"/>
            </a:lvl7pPr>
            <a:lvl8pPr marL="3149834" indent="0">
              <a:buNone/>
              <a:defRPr sz="984"/>
            </a:lvl8pPr>
            <a:lvl9pPr marL="3599810" indent="0">
              <a:buNone/>
              <a:defRPr sz="984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4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133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295" y="1456697"/>
            <a:ext cx="1940525" cy="231868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8719" y="1456697"/>
            <a:ext cx="5709082" cy="2318681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64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8718" y="1456703"/>
            <a:ext cx="7762102" cy="5288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8718" y="7283483"/>
            <a:ext cx="7762102" cy="173600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8718" y="25359194"/>
            <a:ext cx="2024896" cy="14566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E5CEF-ED4A-4395-820A-009490F7200F}" type="datetimeFigureOut">
              <a:rPr lang="en-GB" smtClean="0"/>
              <a:t>18/09/2021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81097" y="25359194"/>
            <a:ext cx="3037344" cy="14566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55924" y="25359194"/>
            <a:ext cx="2024896" cy="14566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C129E0-7521-4E80-A47E-E59487BC0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47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899952" rtl="0" eaLnBrk="1" latinLnBrk="0" hangingPunct="1">
        <a:lnSpc>
          <a:spcPct val="90000"/>
        </a:lnSpc>
        <a:spcBef>
          <a:spcPct val="0"/>
        </a:spcBef>
        <a:buNone/>
        <a:defRPr sz="433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4988" indent="-224988" algn="l" defTabSz="899952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2756" kern="1200">
          <a:solidFill>
            <a:schemeClr val="tx1"/>
          </a:solidFill>
          <a:latin typeface="+mn-lt"/>
          <a:ea typeface="+mn-ea"/>
          <a:cs typeface="+mn-cs"/>
        </a:defRPr>
      </a:lvl1pPr>
      <a:lvl2pPr marL="674964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2pPr>
      <a:lvl3pPr marL="1124941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3pPr>
      <a:lvl4pPr marL="1574917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4pPr>
      <a:lvl5pPr marL="2024893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5pPr>
      <a:lvl6pPr marL="2474869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6pPr>
      <a:lvl7pPr marL="2924846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7pPr>
      <a:lvl8pPr marL="3374822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8pPr>
      <a:lvl9pPr marL="3824798" indent="-224988" algn="l" defTabSz="899952" rtl="0" eaLnBrk="1" latinLnBrk="0" hangingPunct="1">
        <a:lnSpc>
          <a:spcPct val="90000"/>
        </a:lnSpc>
        <a:spcBef>
          <a:spcPts val="492"/>
        </a:spcBef>
        <a:buFont typeface="Arial" panose="020B0604020202020204" pitchFamily="34" charset="0"/>
        <a:buChar char="•"/>
        <a:defRPr sz="177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1pPr>
      <a:lvl2pPr marL="449976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2pPr>
      <a:lvl3pPr marL="899952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3pPr>
      <a:lvl4pPr marL="1349929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4pPr>
      <a:lvl5pPr marL="1799905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5pPr>
      <a:lvl6pPr marL="2249881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6pPr>
      <a:lvl7pPr marL="2699857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7pPr>
      <a:lvl8pPr marL="3149834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8pPr>
      <a:lvl9pPr marL="3599810" algn="l" defTabSz="899952" rtl="0" eaLnBrk="1" latinLnBrk="0" hangingPunct="1">
        <a:defRPr sz="177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87739" y="501752"/>
            <a:ext cx="8713026" cy="16989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Qualification: CIPD Diploma in Applied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3200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</a:t>
            </a: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the Link between Individual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Organisational Performance –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Job Training Infographic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32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Count: </a:t>
            </a:r>
            <a:r>
              <a:rPr kumimoji="0" lang="en-GB" altLang="en-US" sz="3200" b="1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881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3200" b="1" dirty="0">
              <a:solidFill>
                <a:srgbClr val="58595B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3200" b="1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Duncan Hook			</a:t>
            </a: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1920325		</a:t>
            </a: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CIPD Membership Number: 5665008X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3200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32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signing below, I confirm that the work/evidence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presented is my own, unaided work.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understand the regulations pertaining to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candidate malpractice and the action that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 be taken as a result.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sz="500" dirty="0" smtClean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rgbClr val="58595B"/>
              </a:solidFill>
              <a:effectLst/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lang="en-GB" altLang="en-US" dirty="0">
              <a:solidFill>
                <a:srgbClr val="58595B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079" y="14691360"/>
            <a:ext cx="2819501" cy="88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87739" y="15000954"/>
            <a:ext cx="315644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3200" dirty="0">
                <a:solidFill>
                  <a:srgbClr val="58595B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Signed: 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kumimoji="0" lang="en-GB" altLang="en-US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 smtClean="0">
                <a:ln>
                  <a:noFill/>
                </a:ln>
                <a:solidFill>
                  <a:srgbClr val="58595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Date: 18/09/2021</a:t>
            </a:r>
            <a:endParaRPr kumimoji="0" lang="en-GB" alt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736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val 46"/>
          <p:cNvSpPr/>
          <p:nvPr/>
        </p:nvSpPr>
        <p:spPr>
          <a:xfrm>
            <a:off x="7851262" y="26001685"/>
            <a:ext cx="963908" cy="923330"/>
          </a:xfrm>
          <a:prstGeom prst="ellipse">
            <a:avLst/>
          </a:prstGeom>
          <a:solidFill>
            <a:srgbClr val="008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158449" y="26001685"/>
            <a:ext cx="963908" cy="923330"/>
          </a:xfrm>
          <a:prstGeom prst="ellipse">
            <a:avLst/>
          </a:prstGeom>
          <a:solidFill>
            <a:srgbClr val="008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8999538" cy="43173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7" name="Oval 36"/>
          <p:cNvSpPr/>
          <p:nvPr/>
        </p:nvSpPr>
        <p:spPr>
          <a:xfrm>
            <a:off x="2662175" y="393545"/>
            <a:ext cx="1745563" cy="1586160"/>
          </a:xfrm>
          <a:prstGeom prst="ellipse">
            <a:avLst/>
          </a:prstGeom>
          <a:solidFill>
            <a:srgbClr val="008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3460830" y="393545"/>
            <a:ext cx="5538708" cy="1597233"/>
          </a:xfrm>
          <a:prstGeom prst="rect">
            <a:avLst/>
          </a:prstGeom>
          <a:solidFill>
            <a:srgbClr val="008B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8B77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4375696"/>
            <a:ext cx="8999538" cy="2633008"/>
          </a:xfrm>
          <a:prstGeom prst="rect">
            <a:avLst/>
          </a:prstGeom>
          <a:solidFill>
            <a:srgbClr val="C589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0" name="Picture 6" descr="What does the Council do? - Pembrokeshire County Counci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0" y="0"/>
            <a:ext cx="1118949" cy="207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662176" y="497712"/>
            <a:ext cx="58104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000" b="1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Performance &amp; </a:t>
            </a:r>
          </a:p>
          <a:p>
            <a:pPr algn="r"/>
            <a:r>
              <a:rPr lang="en-GB" sz="4000" b="1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Wellbeing at PCC</a:t>
            </a:r>
          </a:p>
          <a:p>
            <a:endParaRPr lang="en-GB" sz="4000" b="1" dirty="0">
              <a:solidFill>
                <a:schemeClr val="bg1"/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82364" y="2436704"/>
            <a:ext cx="7590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Century Gothic" panose="020B0502020202020204" pitchFamily="34" charset="0"/>
              </a:rPr>
              <a:t>As we launch our new Performance &amp; Wellbeing Plan, please take a few moments to explore </a:t>
            </a:r>
            <a:r>
              <a:rPr lang="en-GB" sz="2400" b="1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WHY</a:t>
            </a:r>
            <a:r>
              <a:rPr lang="en-GB" dirty="0" smtClean="0">
                <a:latin typeface="Century Gothic" panose="020B0502020202020204" pitchFamily="34" charset="0"/>
              </a:rPr>
              <a:t> a regular performance management cycle works, </a:t>
            </a:r>
            <a:r>
              <a:rPr lang="en-GB" sz="2400" b="1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WHAT</a:t>
            </a:r>
            <a:r>
              <a:rPr lang="en-GB" sz="2400" b="1" dirty="0" smtClean="0">
                <a:latin typeface="Century Gothic" panose="020B0502020202020204" pitchFamily="34" charset="0"/>
              </a:rPr>
              <a:t> </a:t>
            </a:r>
            <a:r>
              <a:rPr lang="en-GB" sz="2000" dirty="0" smtClean="0">
                <a:latin typeface="Century Gothic" panose="020B0502020202020204" pitchFamily="34" charset="0"/>
              </a:rPr>
              <a:t>the process involves </a:t>
            </a:r>
            <a:r>
              <a:rPr lang="en-GB" dirty="0" smtClean="0">
                <a:latin typeface="Century Gothic" panose="020B0502020202020204" pitchFamily="34" charset="0"/>
              </a:rPr>
              <a:t>and </a:t>
            </a:r>
            <a:r>
              <a:rPr lang="en-GB" sz="2400" b="1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HOW</a:t>
            </a:r>
            <a:r>
              <a:rPr lang="en-GB" dirty="0" smtClean="0">
                <a:latin typeface="Century Gothic" panose="020B0502020202020204" pitchFamily="34" charset="0"/>
              </a:rPr>
              <a:t> we make this part of daily interaction with our teams.</a:t>
            </a:r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15" name="Right Triangle 14"/>
          <p:cNvSpPr/>
          <p:nvPr/>
        </p:nvSpPr>
        <p:spPr>
          <a:xfrm>
            <a:off x="0" y="3321934"/>
            <a:ext cx="682906" cy="1053762"/>
          </a:xfrm>
          <a:prstGeom prst="rtTriangle">
            <a:avLst/>
          </a:prstGeom>
          <a:solidFill>
            <a:srgbClr val="C589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ight Triangle 17"/>
          <p:cNvSpPr/>
          <p:nvPr/>
        </p:nvSpPr>
        <p:spPr>
          <a:xfrm rot="10800000">
            <a:off x="8316632" y="4317357"/>
            <a:ext cx="682906" cy="10537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ight Triangle 18"/>
          <p:cNvSpPr/>
          <p:nvPr/>
        </p:nvSpPr>
        <p:spPr>
          <a:xfrm>
            <a:off x="0" y="5990130"/>
            <a:ext cx="682906" cy="10537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ight Triangle 23"/>
          <p:cNvSpPr/>
          <p:nvPr/>
        </p:nvSpPr>
        <p:spPr>
          <a:xfrm rot="10800000">
            <a:off x="8316632" y="6979535"/>
            <a:ext cx="682906" cy="1053762"/>
          </a:xfrm>
          <a:prstGeom prst="rtTriangle">
            <a:avLst/>
          </a:prstGeom>
          <a:solidFill>
            <a:srgbClr val="C589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1323938" y="4948724"/>
            <a:ext cx="67071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Benefits of Regular Performance Management</a:t>
            </a:r>
            <a:endParaRPr lang="en-GB" sz="3600" b="1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 rot="3457088">
            <a:off x="872862" y="8656492"/>
            <a:ext cx="37610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73395C"/>
                </a:solidFill>
                <a:latin typeface="Century Gothic" panose="020B0502020202020204" pitchFamily="34" charset="0"/>
              </a:rPr>
              <a:t>Identifying wellbeing concerns</a:t>
            </a:r>
            <a:endParaRPr lang="en-GB" sz="2000" dirty="0">
              <a:solidFill>
                <a:srgbClr val="73395C"/>
              </a:solidFill>
              <a:latin typeface="Century Gothic" panose="020B0502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 rot="3457088">
            <a:off x="1863159" y="9029008"/>
            <a:ext cx="4765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73395C"/>
                </a:solidFill>
                <a:latin typeface="Century Gothic" panose="020B0502020202020204" pitchFamily="34" charset="0"/>
              </a:rPr>
              <a:t>Keeping development goals organisation relevant</a:t>
            </a:r>
            <a:endParaRPr lang="en-GB" sz="2000" dirty="0">
              <a:solidFill>
                <a:srgbClr val="73395C"/>
              </a:solidFill>
              <a:latin typeface="Century Gothic" panose="020B0502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 rot="3457088">
            <a:off x="3312536" y="8411191"/>
            <a:ext cx="3474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73395C"/>
                </a:solidFill>
                <a:latin typeface="Century Gothic" panose="020B0502020202020204" pitchFamily="34" charset="0"/>
              </a:rPr>
              <a:t>Addressing performance issues early</a:t>
            </a:r>
            <a:endParaRPr lang="en-GB" sz="2000" dirty="0">
              <a:solidFill>
                <a:srgbClr val="73395C"/>
              </a:solidFill>
              <a:latin typeface="Century Gothic" panose="020B0502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 rot="3457088">
            <a:off x="4218729" y="8734517"/>
            <a:ext cx="43250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3395C"/>
                </a:solidFill>
                <a:latin typeface="Century Gothic" panose="020B0502020202020204" pitchFamily="34" charset="0"/>
              </a:rPr>
              <a:t>Encouraging open communication</a:t>
            </a:r>
          </a:p>
        </p:txBody>
      </p:sp>
      <p:sp>
        <p:nvSpPr>
          <p:cNvPr id="33" name="TextBox 32"/>
          <p:cNvSpPr txBox="1"/>
          <p:nvPr/>
        </p:nvSpPr>
        <p:spPr>
          <a:xfrm rot="3457088">
            <a:off x="5366788" y="8361308"/>
            <a:ext cx="3474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3395C"/>
                </a:solidFill>
                <a:latin typeface="Century Gothic" panose="020B0502020202020204" pitchFamily="34" charset="0"/>
              </a:rPr>
              <a:t>Improving team knowledge</a:t>
            </a:r>
          </a:p>
        </p:txBody>
      </p:sp>
      <p:sp>
        <p:nvSpPr>
          <p:cNvPr id="34" name="TextBox 33"/>
          <p:cNvSpPr txBox="1"/>
          <p:nvPr/>
        </p:nvSpPr>
        <p:spPr>
          <a:xfrm rot="3457088">
            <a:off x="-89834" y="8668920"/>
            <a:ext cx="3474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73395C"/>
                </a:solidFill>
                <a:latin typeface="Century Gothic" panose="020B0502020202020204" pitchFamily="34" charset="0"/>
              </a:rPr>
              <a:t>Better working relationships</a:t>
            </a:r>
            <a:endParaRPr lang="en-GB" sz="2000" dirty="0">
              <a:solidFill>
                <a:srgbClr val="73395C"/>
              </a:solidFill>
              <a:latin typeface="Century Gothic" panose="020B0502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 rot="3457088">
            <a:off x="6239269" y="8478748"/>
            <a:ext cx="34743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3395C"/>
                </a:solidFill>
                <a:latin typeface="Century Gothic" panose="020B0502020202020204" pitchFamily="34" charset="0"/>
              </a:rPr>
              <a:t>Engaging your team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503768" y="10990727"/>
            <a:ext cx="7992000" cy="9646"/>
          </a:xfrm>
          <a:prstGeom prst="line">
            <a:avLst/>
          </a:prstGeom>
          <a:ln w="19050">
            <a:solidFill>
              <a:srgbClr val="008B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509919" y="11214282"/>
            <a:ext cx="83351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Performance Management </a:t>
            </a:r>
          </a:p>
          <a:p>
            <a:pPr algn="ctr"/>
            <a:r>
              <a:rPr lang="en-GB" sz="3200" b="1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Maintaining the Cycle</a:t>
            </a:r>
            <a:endParaRPr lang="en-GB" sz="3200" b="1" dirty="0"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39" name="Oval 38"/>
          <p:cNvSpPr/>
          <p:nvPr/>
        </p:nvSpPr>
        <p:spPr>
          <a:xfrm>
            <a:off x="2575528" y="14150496"/>
            <a:ext cx="3848475" cy="3576249"/>
          </a:xfrm>
          <a:prstGeom prst="ellipse">
            <a:avLst/>
          </a:prstGeom>
          <a:solidFill>
            <a:srgbClr val="C589A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latin typeface="Century Gothic" panose="020B0502020202020204" pitchFamily="34" charset="0"/>
              </a:rPr>
              <a:t>Performance Management Cycle</a:t>
            </a:r>
          </a:p>
          <a:p>
            <a:pPr algn="ctr"/>
            <a:r>
              <a:rPr lang="en-GB" sz="2000" dirty="0" smtClean="0">
                <a:latin typeface="Century Gothic" panose="020B0502020202020204" pitchFamily="34" charset="0"/>
              </a:rPr>
              <a:t>(1 month for Corporate roles)</a:t>
            </a:r>
            <a:endParaRPr lang="en-GB" sz="2000" dirty="0">
              <a:latin typeface="Century Gothic" panose="020B0502020202020204" pitchFamily="34" charset="0"/>
            </a:endParaRPr>
          </a:p>
        </p:txBody>
      </p:sp>
      <p:cxnSp>
        <p:nvCxnSpPr>
          <p:cNvPr id="43" name="Straight Connector 42"/>
          <p:cNvCxnSpPr/>
          <p:nvPr/>
        </p:nvCxnSpPr>
        <p:spPr>
          <a:xfrm>
            <a:off x="503768" y="12736258"/>
            <a:ext cx="7992000" cy="9646"/>
          </a:xfrm>
          <a:prstGeom prst="line">
            <a:avLst/>
          </a:prstGeom>
          <a:ln w="19050">
            <a:solidFill>
              <a:srgbClr val="008B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6587474" y="18287569"/>
            <a:ext cx="27779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Armstrong, 2009</a:t>
            </a:r>
            <a:endParaRPr lang="en-GB" sz="16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29565" y="26001685"/>
            <a:ext cx="7703651" cy="923330"/>
          </a:xfrm>
          <a:prstGeom prst="rect">
            <a:avLst/>
          </a:prstGeom>
          <a:solidFill>
            <a:srgbClr val="008B77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Want to know more? There's a world of information on the POD!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If you have a specific request you can reach Learning and </a:t>
            </a: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Development </a:t>
            </a:r>
            <a:r>
              <a:rPr lang="en-GB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via learning&amp;dev@pembrokeshire.gov.uk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3611300" y="13887835"/>
            <a:ext cx="1776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2182880"/>
              </a:avLst>
            </a:prstTxWarp>
            <a:spAutoFit/>
          </a:bodyPr>
          <a:lstStyle/>
          <a:p>
            <a:pPr algn="ctr"/>
            <a:r>
              <a:rPr lang="en-US" sz="4000" cap="none" spc="0" dirty="0" smtClean="0">
                <a:ln w="0"/>
                <a:solidFill>
                  <a:srgbClr val="008B77"/>
                </a:solidFill>
                <a:latin typeface="Century Gothic" panose="020B0502020202020204" pitchFamily="34" charset="0"/>
              </a:rPr>
              <a:t>PLAN</a:t>
            </a:r>
            <a:endParaRPr lang="en-US" sz="4000" cap="none" spc="0" dirty="0">
              <a:ln w="0"/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53" name="Rectangle 52"/>
          <p:cNvSpPr/>
          <p:nvPr/>
        </p:nvSpPr>
        <p:spPr>
          <a:xfrm rot="5400000">
            <a:off x="5390499" y="15476955"/>
            <a:ext cx="1776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2182880"/>
              </a:avLst>
            </a:prstTxWarp>
            <a:spAutoFit/>
          </a:bodyPr>
          <a:lstStyle/>
          <a:p>
            <a:pPr algn="ctr"/>
            <a:r>
              <a:rPr lang="en-US" sz="4000" cap="none" spc="0" dirty="0" smtClean="0">
                <a:ln w="0"/>
                <a:solidFill>
                  <a:srgbClr val="008B77"/>
                </a:solidFill>
                <a:latin typeface="Century Gothic" panose="020B0502020202020204" pitchFamily="34" charset="0"/>
              </a:rPr>
              <a:t>ACT</a:t>
            </a:r>
            <a:endParaRPr lang="en-US" sz="4000" cap="none" spc="0" dirty="0">
              <a:ln w="0"/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54" name="Rectangle 53"/>
          <p:cNvSpPr/>
          <p:nvPr/>
        </p:nvSpPr>
        <p:spPr>
          <a:xfrm rot="16200000">
            <a:off x="1782465" y="15492820"/>
            <a:ext cx="1776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2182880"/>
              </a:avLst>
            </a:prstTxWarp>
            <a:spAutoFit/>
          </a:bodyPr>
          <a:lstStyle/>
          <a:p>
            <a:pPr algn="ctr"/>
            <a:r>
              <a:rPr lang="en-US" sz="4000" cap="none" spc="0" dirty="0" smtClean="0">
                <a:ln w="0"/>
                <a:solidFill>
                  <a:srgbClr val="008B77"/>
                </a:solidFill>
                <a:latin typeface="Century Gothic" panose="020B0502020202020204" pitchFamily="34" charset="0"/>
              </a:rPr>
              <a:t>REVIEW</a:t>
            </a:r>
            <a:endParaRPr lang="en-US" sz="4000" cap="none" spc="0" dirty="0">
              <a:ln w="0"/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2926580" y="17296809"/>
            <a:ext cx="3146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578778"/>
              </a:avLst>
            </a:prstTxWarp>
            <a:spAutoFit/>
          </a:bodyPr>
          <a:lstStyle/>
          <a:p>
            <a:pPr algn="ctr"/>
            <a:r>
              <a:rPr lang="en-US" sz="4000" cap="none" spc="0" dirty="0" smtClean="0">
                <a:ln w="0"/>
                <a:solidFill>
                  <a:srgbClr val="008B77"/>
                </a:solidFill>
                <a:latin typeface="Century Gothic" panose="020B0502020202020204" pitchFamily="34" charset="0"/>
              </a:rPr>
              <a:t>MONITOR</a:t>
            </a:r>
            <a:endParaRPr lang="en-US" sz="4000" cap="none" spc="0" dirty="0">
              <a:ln w="0"/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1033" name="Circular Arrow 1032"/>
          <p:cNvSpPr/>
          <p:nvPr/>
        </p:nvSpPr>
        <p:spPr>
          <a:xfrm rot="1268273">
            <a:off x="4523923" y="13793099"/>
            <a:ext cx="2345905" cy="1914760"/>
          </a:xfrm>
          <a:prstGeom prst="circularArrow">
            <a:avLst>
              <a:gd name="adj1" fmla="val 6662"/>
              <a:gd name="adj2" fmla="val 980419"/>
              <a:gd name="adj3" fmla="val 20442869"/>
              <a:gd name="adj4" fmla="val 14224578"/>
              <a:gd name="adj5" fmla="val 125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4" name="Circular Arrow 73"/>
          <p:cNvSpPr/>
          <p:nvPr/>
        </p:nvSpPr>
        <p:spPr>
          <a:xfrm rot="18062806">
            <a:off x="1861292" y="14028503"/>
            <a:ext cx="2345905" cy="1914760"/>
          </a:xfrm>
          <a:prstGeom prst="circularArrow">
            <a:avLst>
              <a:gd name="adj1" fmla="val 6662"/>
              <a:gd name="adj2" fmla="val 1101048"/>
              <a:gd name="adj3" fmla="val 20442869"/>
              <a:gd name="adj4" fmla="val 15653499"/>
              <a:gd name="adj5" fmla="val 125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5" name="Circular Arrow 74"/>
          <p:cNvSpPr/>
          <p:nvPr/>
        </p:nvSpPr>
        <p:spPr>
          <a:xfrm rot="6314184">
            <a:off x="4807416" y="15918815"/>
            <a:ext cx="2345905" cy="1914760"/>
          </a:xfrm>
          <a:prstGeom prst="circularArrow">
            <a:avLst>
              <a:gd name="adj1" fmla="val 6662"/>
              <a:gd name="adj2" fmla="val 980419"/>
              <a:gd name="adj3" fmla="val 20442869"/>
              <a:gd name="adj4" fmla="val 14224578"/>
              <a:gd name="adj5" fmla="val 125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6" name="Circular Arrow 75"/>
          <p:cNvSpPr/>
          <p:nvPr/>
        </p:nvSpPr>
        <p:spPr>
          <a:xfrm rot="11872209">
            <a:off x="2160373" y="16280178"/>
            <a:ext cx="2535525" cy="1967807"/>
          </a:xfrm>
          <a:prstGeom prst="circularArrow">
            <a:avLst>
              <a:gd name="adj1" fmla="val 6662"/>
              <a:gd name="adj2" fmla="val 980419"/>
              <a:gd name="adj3" fmla="val 20442869"/>
              <a:gd name="adj4" fmla="val 16213864"/>
              <a:gd name="adj5" fmla="val 125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34" name="Rounded Rectangle 1033"/>
          <p:cNvSpPr/>
          <p:nvPr/>
        </p:nvSpPr>
        <p:spPr>
          <a:xfrm>
            <a:off x="647941" y="19028780"/>
            <a:ext cx="3555680" cy="307333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PLAN</a:t>
            </a:r>
            <a:endParaRPr lang="en-GB" sz="2400" dirty="0" smtClean="0">
              <a:solidFill>
                <a:srgbClr val="008B77"/>
              </a:solidFill>
              <a:latin typeface="Century Gothic" panose="020B0502020202020204" pitchFamily="34" charset="0"/>
            </a:endParaRPr>
          </a:p>
          <a:p>
            <a:r>
              <a:rPr lang="en-GB" sz="2000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This is where relevant objectives are set between you and the individual. Discuss how you will measure success against these goals.</a:t>
            </a:r>
          </a:p>
          <a:p>
            <a:endParaRPr lang="en-GB" sz="2000" dirty="0" smtClean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dirty="0">
              <a:solidFill>
                <a:srgbClr val="008B77"/>
              </a:solidFill>
              <a:latin typeface="Century Gothic" panose="020B0502020202020204" pitchFamily="34" charset="0"/>
            </a:endParaRPr>
          </a:p>
        </p:txBody>
      </p:sp>
      <p:sp>
        <p:nvSpPr>
          <p:cNvPr id="78" name="Rounded Rectangle 77"/>
          <p:cNvSpPr/>
          <p:nvPr/>
        </p:nvSpPr>
        <p:spPr>
          <a:xfrm>
            <a:off x="4809634" y="19028781"/>
            <a:ext cx="3555680" cy="3073334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ACT</a:t>
            </a:r>
            <a:endParaRPr lang="en-GB" sz="2800" dirty="0">
              <a:solidFill>
                <a:srgbClr val="008B77"/>
              </a:solidFill>
              <a:latin typeface="Century Gothic" panose="020B0502020202020204" pitchFamily="34" charset="0"/>
            </a:endParaRPr>
          </a:p>
          <a:p>
            <a:r>
              <a:rPr lang="en-GB" sz="2000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The individual works through their objectives with agreed activities.. Encourage them to keep notes or a journal of how they feel before and after each activity.</a:t>
            </a:r>
            <a:endParaRPr lang="en-GB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79" name="Rounded Rectangle 78"/>
          <p:cNvSpPr/>
          <p:nvPr/>
        </p:nvSpPr>
        <p:spPr>
          <a:xfrm>
            <a:off x="4748386" y="22397147"/>
            <a:ext cx="3555680" cy="316345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REVIEW</a:t>
            </a:r>
            <a:endParaRPr lang="en-GB" sz="2800" dirty="0">
              <a:solidFill>
                <a:srgbClr val="008B77"/>
              </a:solidFill>
              <a:latin typeface="Century Gothic" panose="020B0502020202020204" pitchFamily="34" charset="0"/>
            </a:endParaRPr>
          </a:p>
          <a:p>
            <a:r>
              <a:rPr lang="en-GB" sz="2000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Take time to talk through what the individual has been working on against their objectives. Try to ask open questions and focus on active listening with the individual.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80" name="Rounded Rectangle 79"/>
          <p:cNvSpPr/>
          <p:nvPr/>
        </p:nvSpPr>
        <p:spPr>
          <a:xfrm>
            <a:off x="701920" y="22397146"/>
            <a:ext cx="3555680" cy="3163451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smtClean="0">
                <a:solidFill>
                  <a:srgbClr val="008B77"/>
                </a:solidFill>
                <a:latin typeface="Century Gothic" panose="020B0502020202020204" pitchFamily="34" charset="0"/>
              </a:rPr>
              <a:t>MONITOR</a:t>
            </a:r>
            <a:endParaRPr lang="en-GB" sz="2800" dirty="0">
              <a:solidFill>
                <a:srgbClr val="008B77"/>
              </a:solidFill>
              <a:latin typeface="Century Gothic" panose="020B0502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F</a:t>
            </a:r>
            <a:r>
              <a:rPr lang="en-GB" sz="2000" dirty="0" smtClean="0">
                <a:solidFill>
                  <a:schemeClr val="bg1"/>
                </a:solidFill>
                <a:latin typeface="Century Gothic" panose="020B0502020202020204" pitchFamily="34" charset="0"/>
              </a:rPr>
              <a:t>eedback will ensure the individual knows how they are doing. Recognise positive and negative and be specific. Remember feedback is a gift!</a:t>
            </a:r>
            <a:endParaRPr lang="en-GB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07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523</TotalTime>
  <Words>329</Words>
  <Application>Microsoft Office PowerPoint</Application>
  <PresentationFormat>Custom</PresentationFormat>
  <Paragraphs>95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Century Gothic</vt:lpstr>
      <vt:lpstr>Franklin Gothic Heavy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Hook, Duncan</dc:creator>
  <cp:lastModifiedBy>Hook, Duncan</cp:lastModifiedBy>
  <cp:revision>20</cp:revision>
  <dcterms:created xsi:type="dcterms:W3CDTF">2021-09-17T10:46:29Z</dcterms:created>
  <dcterms:modified xsi:type="dcterms:W3CDTF">2021-09-18T15:15:42Z</dcterms:modified>
</cp:coreProperties>
</file>