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jpg" ContentType="image/jpeg"/>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1.xml" ContentType="application/vnd.openxmlformats-officedocument.presentationml.comment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64" r:id="rId4"/>
    <p:sldId id="268" r:id="rId5"/>
    <p:sldId id="269" r:id="rId6"/>
    <p:sldId id="259" r:id="rId7"/>
    <p:sldId id="262" r:id="rId8"/>
    <p:sldId id="258" r:id="rId9"/>
    <p:sldId id="263" r:id="rId10"/>
    <p:sldId id="260" r:id="rId11"/>
    <p:sldId id="265" r:id="rId12"/>
    <p:sldId id="270" r:id="rId13"/>
    <p:sldId id="271" r:id="rId14"/>
    <p:sldId id="272" r:id="rId15"/>
    <p:sldId id="26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na wojtasinska" initials="aw" lastIdx="1" clrIdx="0">
    <p:extLst>
      <p:ext uri="{19B8F6BF-5375-455C-9EA6-DF929625EA0E}">
        <p15:presenceInfo xmlns:p15="http://schemas.microsoft.com/office/powerpoint/2012/main" userId="" providerI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53"/>
    <p:restoredTop sz="62606"/>
  </p:normalViewPr>
  <p:slideViewPr>
    <p:cSldViewPr snapToGrid="0" snapToObjects="1">
      <p:cViewPr>
        <p:scale>
          <a:sx n="80" d="100"/>
          <a:sy n="80" d="100"/>
        </p:scale>
        <p:origin x="280" y="-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viewProps" Target="viewProps.xml"/><Relationship Id="rId21" Type="http://schemas.openxmlformats.org/officeDocument/2006/relationships/theme" Target="theme/theme1.xml"/><Relationship Id="rId2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notesMaster" Target="notesMasters/notesMaster1.xml"/><Relationship Id="rId18" Type="http://schemas.openxmlformats.org/officeDocument/2006/relationships/commentAuthors" Target="commentAuthors.xml"/><Relationship Id="rId19" Type="http://schemas.openxmlformats.org/officeDocument/2006/relationships/presProps" Target="pres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02-12T18:09:17.920" idx="1">
    <p:pos x="-891" y="-273"/>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CBEC1E-02F6-294E-9D53-64DF8B9449FB}" type="datetimeFigureOut">
              <a:rPr lang="en-US" smtClean="0"/>
              <a:t>2/12/18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A055D0-9E5B-324C-9629-E7F1827C0322}" type="slidenum">
              <a:rPr lang="en-US" smtClean="0"/>
              <a:t>‹#›</a:t>
            </a:fld>
            <a:endParaRPr lang="en-US"/>
          </a:p>
        </p:txBody>
      </p:sp>
    </p:spTree>
    <p:extLst>
      <p:ext uri="{BB962C8B-B14F-4D97-AF65-F5344CB8AC3E}">
        <p14:creationId xmlns:p14="http://schemas.microsoft.com/office/powerpoint/2010/main" val="19035217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Introduction.</a:t>
            </a:r>
            <a:r>
              <a:rPr lang="en-US" baseline="0" dirty="0" smtClean="0"/>
              <a:t>       </a:t>
            </a:r>
          </a:p>
          <a:p>
            <a:r>
              <a:rPr lang="en-US" baseline="0" dirty="0" smtClean="0"/>
              <a:t>Good Afternoon Everyone. My name is Anna. I am the assessment coordinator and today, dear governors I will talk to you about why every primary school should implement Assessment for Learning in their school. </a:t>
            </a:r>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As you know there are 3 concepts of assessment but we are going to focus on AFL&gt;</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smtClean="0"/>
              <a:t>Not about judging but about evaluating</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p:txBody>
      </p:sp>
      <p:sp>
        <p:nvSpPr>
          <p:cNvPr id="4" name="Slide Number Placeholder 3"/>
          <p:cNvSpPr>
            <a:spLocks noGrp="1"/>
          </p:cNvSpPr>
          <p:nvPr>
            <p:ph type="sldNum" sz="quarter" idx="10"/>
          </p:nvPr>
        </p:nvSpPr>
        <p:spPr/>
        <p:txBody>
          <a:bodyPr/>
          <a:lstStyle/>
          <a:p>
            <a:fld id="{71A055D0-9E5B-324C-9629-E7F1827C0322}" type="slidenum">
              <a:rPr lang="en-US" smtClean="0"/>
              <a:t>1</a:t>
            </a:fld>
            <a:endParaRPr lang="en-US"/>
          </a:p>
        </p:txBody>
      </p:sp>
    </p:spTree>
    <p:extLst>
      <p:ext uri="{BB962C8B-B14F-4D97-AF65-F5344CB8AC3E}">
        <p14:creationId xmlns:p14="http://schemas.microsoft.com/office/powerpoint/2010/main" val="14264149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Talk about the Key Features</a:t>
            </a:r>
            <a:r>
              <a:rPr lang="en-US" baseline="0" dirty="0" smtClean="0"/>
              <a:t> </a:t>
            </a:r>
          </a:p>
          <a:p>
            <a:pPr marL="171450" marR="0" indent="-171450" algn="l" defTabSz="914400" rtl="0" eaLnBrk="1" fontAlgn="auto" latinLnBrk="0" hangingPunct="1">
              <a:lnSpc>
                <a:spcPct val="100000"/>
              </a:lnSpc>
              <a:spcBef>
                <a:spcPts val="0"/>
              </a:spcBef>
              <a:spcAft>
                <a:spcPts val="0"/>
              </a:spcAft>
              <a:buClrTx/>
              <a:buSzTx/>
              <a:buFont typeface="Arial" charset="0"/>
              <a:buChar char="•"/>
              <a:tabLst/>
              <a:defRPr/>
            </a:pPr>
            <a:endParaRPr lang="en-US" dirty="0" smtClean="0"/>
          </a:p>
          <a:p>
            <a:r>
              <a:rPr lang="en-US" baseline="0" dirty="0" smtClean="0"/>
              <a:t>Question. </a:t>
            </a:r>
          </a:p>
          <a:p>
            <a:r>
              <a:rPr lang="en-US" baseline="0" dirty="0" smtClean="0"/>
              <a:t>Does anyone of you know what scaffolding is ?</a:t>
            </a:r>
          </a:p>
          <a:p>
            <a:r>
              <a:rPr lang="en-US" sz="1200" b="1" i="0" kern="1200" dirty="0" smtClean="0">
                <a:solidFill>
                  <a:schemeClr val="tx1"/>
                </a:solidFill>
                <a:effectLst/>
                <a:latin typeface="+mn-lt"/>
                <a:ea typeface="+mn-ea"/>
                <a:cs typeface="+mn-cs"/>
              </a:rPr>
              <a:t>Scaffolding</a:t>
            </a:r>
            <a:r>
              <a:rPr lang="en-US" sz="1200" b="0" i="0" kern="1200" dirty="0" smtClean="0">
                <a:solidFill>
                  <a:schemeClr val="tx1"/>
                </a:solidFill>
                <a:effectLst/>
                <a:latin typeface="+mn-lt"/>
                <a:ea typeface="+mn-ea"/>
                <a:cs typeface="+mn-cs"/>
              </a:rPr>
              <a:t> refers to a variety of instructional techniques used to move students progressively toward stronger understanding and, ultimately, greater independence in the learning process</a:t>
            </a:r>
            <a:endParaRPr lang="en-US" baseline="0" dirty="0" smtClean="0"/>
          </a:p>
        </p:txBody>
      </p:sp>
      <p:sp>
        <p:nvSpPr>
          <p:cNvPr id="4" name="Slide Number Placeholder 3"/>
          <p:cNvSpPr>
            <a:spLocks noGrp="1"/>
          </p:cNvSpPr>
          <p:nvPr>
            <p:ph type="sldNum" sz="quarter" idx="10"/>
          </p:nvPr>
        </p:nvSpPr>
        <p:spPr/>
        <p:txBody>
          <a:bodyPr/>
          <a:lstStyle/>
          <a:p>
            <a:fld id="{71A055D0-9E5B-324C-9629-E7F1827C0322}" type="slidenum">
              <a:rPr lang="en-US" smtClean="0"/>
              <a:t>2</a:t>
            </a:fld>
            <a:endParaRPr lang="en-US"/>
          </a:p>
        </p:txBody>
      </p:sp>
    </p:spTree>
    <p:extLst>
      <p:ext uri="{BB962C8B-B14F-4D97-AF65-F5344CB8AC3E}">
        <p14:creationId xmlns:p14="http://schemas.microsoft.com/office/powerpoint/2010/main" val="14756754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In 2010, Assessment Reform Group created a poster which breaks down their assessment for learning into ten principles that teachers, schools, and tutors may refer to </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WHA</a:t>
            </a:r>
            <a:r>
              <a:rPr lang="en-US" sz="1200" b="0" i="0" kern="1200" baseline="0" dirty="0" smtClean="0">
                <a:solidFill>
                  <a:schemeClr val="tx1"/>
                </a:solidFill>
                <a:effectLst/>
                <a:latin typeface="+mn-lt"/>
                <a:ea typeface="+mn-ea"/>
                <a:cs typeface="+mn-cs"/>
              </a:rPr>
              <a:t>T ASSESSMNET FOR LEARNING SHOULD DO FOR LEARNERS. Explain</a:t>
            </a:r>
            <a:endParaRPr lang="en-US" dirty="0"/>
          </a:p>
        </p:txBody>
      </p:sp>
      <p:sp>
        <p:nvSpPr>
          <p:cNvPr id="4" name="Slide Number Placeholder 3"/>
          <p:cNvSpPr>
            <a:spLocks noGrp="1"/>
          </p:cNvSpPr>
          <p:nvPr>
            <p:ph type="sldNum" sz="quarter" idx="10"/>
          </p:nvPr>
        </p:nvSpPr>
        <p:spPr/>
        <p:txBody>
          <a:bodyPr/>
          <a:lstStyle/>
          <a:p>
            <a:fld id="{71A055D0-9E5B-324C-9629-E7F1827C0322}" type="slidenum">
              <a:rPr lang="en-US" smtClean="0"/>
              <a:t>3</a:t>
            </a:fld>
            <a:endParaRPr lang="en-US"/>
          </a:p>
        </p:txBody>
      </p:sp>
    </p:spTree>
    <p:extLst>
      <p:ext uri="{BB962C8B-B14F-4D97-AF65-F5344CB8AC3E}">
        <p14:creationId xmlns:p14="http://schemas.microsoft.com/office/powerpoint/2010/main" val="4270112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Formative tests</a:t>
            </a:r>
          </a:p>
          <a:p>
            <a:r>
              <a:rPr lang="en-US" dirty="0" smtClean="0"/>
              <a:t>All about encouragement. </a:t>
            </a:r>
          </a:p>
          <a:p>
            <a:r>
              <a:rPr lang="en-US" sz="1200" b="0" i="1" kern="1200" dirty="0" smtClean="0">
                <a:solidFill>
                  <a:schemeClr val="tx1"/>
                </a:solidFill>
                <a:effectLst/>
                <a:latin typeface="+mn-lt"/>
                <a:ea typeface="+mn-ea"/>
                <a:cs typeface="+mn-cs"/>
              </a:rPr>
              <a:t>The formative use of summative tests</a:t>
            </a:r>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Pupils should be engaged in a reflective review of the work they have done to enable them to plan their revision effectively.</a:t>
            </a:r>
          </a:p>
          <a:p>
            <a:r>
              <a:rPr lang="en-US" sz="1200" b="0" i="0" kern="1200" dirty="0" smtClean="0">
                <a:solidFill>
                  <a:schemeClr val="tx1"/>
                </a:solidFill>
                <a:effectLst/>
                <a:latin typeface="+mn-lt"/>
                <a:ea typeface="+mn-ea"/>
                <a:cs typeface="+mn-cs"/>
              </a:rPr>
              <a:t>Pupils should be encouraged to set questions and mark answers to help them, both to understand the assessment process and to focus further efforts for improvement.</a:t>
            </a:r>
          </a:p>
          <a:p>
            <a:r>
              <a:rPr lang="en-US" sz="1200" b="0" i="0" kern="1200" dirty="0" smtClean="0">
                <a:solidFill>
                  <a:schemeClr val="tx1"/>
                </a:solidFill>
                <a:effectLst/>
                <a:latin typeface="+mn-lt"/>
                <a:ea typeface="+mn-ea"/>
                <a:cs typeface="+mn-cs"/>
              </a:rPr>
              <a:t>Pupils should be encouraged through peer and self-assessment to apply criteria to help them understand how their work might be improved.</a:t>
            </a:r>
          </a:p>
          <a:p>
            <a:r>
              <a:rPr lang="en-US" sz="1200" b="0" i="0" kern="1200" dirty="0" smtClean="0">
                <a:solidFill>
                  <a:schemeClr val="tx1"/>
                </a:solidFill>
                <a:effectLst/>
                <a:latin typeface="+mn-lt"/>
                <a:ea typeface="+mn-ea"/>
                <a:cs typeface="+mn-cs"/>
              </a:rPr>
              <a:t>Summative tests should be, and should be seen to be, a positive part of the learning process.</a:t>
            </a:r>
          </a:p>
          <a:p>
            <a:endParaRPr lang="en-US" dirty="0" smtClean="0"/>
          </a:p>
          <a:p>
            <a:endParaRPr lang="en-US" dirty="0" smtClean="0"/>
          </a:p>
          <a:p>
            <a:endParaRPr lang="en-US" dirty="0" smtClean="0"/>
          </a:p>
          <a:p>
            <a:endParaRPr lang="en-US" dirty="0" smtClean="0"/>
          </a:p>
          <a:p>
            <a:r>
              <a:rPr lang="en-US" dirty="0" smtClean="0"/>
              <a:t>Difference of formative and summative</a:t>
            </a:r>
            <a:r>
              <a:rPr lang="en-US" baseline="0" dirty="0" smtClean="0"/>
              <a:t> assessment </a:t>
            </a:r>
          </a:p>
          <a:p>
            <a:r>
              <a:rPr lang="en-US" baseline="0" dirty="0" smtClean="0"/>
              <a:t>Whereas </a:t>
            </a:r>
          </a:p>
          <a:p>
            <a:r>
              <a:rPr lang="en-US" sz="1200" b="0" i="0" kern="1200" dirty="0" smtClean="0">
                <a:solidFill>
                  <a:schemeClr val="tx1"/>
                </a:solidFill>
                <a:effectLst/>
                <a:latin typeface="+mn-lt"/>
                <a:ea typeface="+mn-ea"/>
                <a:cs typeface="+mn-cs"/>
              </a:rPr>
              <a:t>Summative assessment</a:t>
            </a:r>
          </a:p>
          <a:p>
            <a:r>
              <a:rPr lang="en-US" sz="1200" b="0" i="0" kern="1200" dirty="0" smtClean="0">
                <a:solidFill>
                  <a:schemeClr val="tx1"/>
                </a:solidFill>
                <a:effectLst/>
                <a:latin typeface="+mn-lt"/>
                <a:ea typeface="+mn-ea"/>
                <a:cs typeface="+mn-cs"/>
              </a:rPr>
              <a:t>The goal of summative assessment is to </a:t>
            </a:r>
            <a:r>
              <a:rPr lang="en-US" sz="1200" b="0" i="1" kern="1200" dirty="0" smtClean="0">
                <a:solidFill>
                  <a:schemeClr val="tx1"/>
                </a:solidFill>
                <a:effectLst/>
                <a:latin typeface="+mn-lt"/>
                <a:ea typeface="+mn-ea"/>
                <a:cs typeface="+mn-cs"/>
              </a:rPr>
              <a:t>evaluate student learning</a:t>
            </a:r>
            <a:r>
              <a:rPr lang="en-US" sz="1200" b="0" i="0" kern="1200" dirty="0" smtClean="0">
                <a:solidFill>
                  <a:schemeClr val="tx1"/>
                </a:solidFill>
                <a:effectLst/>
                <a:latin typeface="+mn-lt"/>
                <a:ea typeface="+mn-ea"/>
                <a:cs typeface="+mn-cs"/>
              </a:rPr>
              <a:t> at the end of an instructional unit by comparing it against some standard or benchmark.</a:t>
            </a:r>
          </a:p>
          <a:p>
            <a:r>
              <a:rPr lang="en-US" sz="1200" b="0" i="0" kern="1200" dirty="0" smtClean="0">
                <a:solidFill>
                  <a:schemeClr val="tx1"/>
                </a:solidFill>
                <a:effectLst/>
                <a:latin typeface="+mn-lt"/>
                <a:ea typeface="+mn-ea"/>
                <a:cs typeface="+mn-cs"/>
              </a:rPr>
              <a:t>Formative assessments are generally </a:t>
            </a:r>
            <a:r>
              <a:rPr lang="en-US" sz="1200" b="0" i="1" kern="1200" dirty="0" smtClean="0">
                <a:solidFill>
                  <a:schemeClr val="tx1"/>
                </a:solidFill>
                <a:effectLst/>
                <a:latin typeface="+mn-lt"/>
                <a:ea typeface="+mn-ea"/>
                <a:cs typeface="+mn-cs"/>
              </a:rPr>
              <a:t>low stakes</a:t>
            </a:r>
            <a:r>
              <a:rPr lang="en-US" sz="1200" b="0" i="0" kern="1200" dirty="0" smtClean="0">
                <a:solidFill>
                  <a:schemeClr val="tx1"/>
                </a:solidFill>
                <a:effectLst/>
                <a:latin typeface="+mn-lt"/>
                <a:ea typeface="+mn-ea"/>
                <a:cs typeface="+mn-cs"/>
              </a:rPr>
              <a:t>, which means that they have low or no point value. Examples of formative assessments include asking students to:</a:t>
            </a:r>
          </a:p>
          <a:p>
            <a:r>
              <a:rPr lang="en-US" sz="1200" b="0" i="0" kern="1200" dirty="0" smtClean="0">
                <a:solidFill>
                  <a:schemeClr val="tx1"/>
                </a:solidFill>
                <a:effectLst/>
                <a:latin typeface="+mn-lt"/>
                <a:ea typeface="+mn-ea"/>
                <a:cs typeface="+mn-cs"/>
              </a:rPr>
              <a:t>draw a concept map in class to represent their understanding of a topic</a:t>
            </a:r>
          </a:p>
          <a:p>
            <a:r>
              <a:rPr lang="en-US" sz="1200" b="0" i="0" kern="1200" dirty="0" smtClean="0">
                <a:solidFill>
                  <a:schemeClr val="tx1"/>
                </a:solidFill>
                <a:effectLst/>
                <a:latin typeface="+mn-lt"/>
                <a:ea typeface="+mn-ea"/>
                <a:cs typeface="+mn-cs"/>
              </a:rPr>
              <a:t>submit one or two sentences identifying the main point of a lesson</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In other words, </a:t>
            </a:r>
            <a:r>
              <a:rPr lang="en-US" sz="1200" b="1" i="0" kern="1200" dirty="0" smtClean="0">
                <a:solidFill>
                  <a:schemeClr val="tx1"/>
                </a:solidFill>
                <a:effectLst/>
                <a:latin typeface="+mn-lt"/>
                <a:ea typeface="+mn-ea"/>
                <a:cs typeface="+mn-cs"/>
              </a:rPr>
              <a:t>formative assessments</a:t>
            </a:r>
            <a:r>
              <a:rPr lang="en-US" sz="1200" b="0" i="0" kern="1200" dirty="0" smtClean="0">
                <a:solidFill>
                  <a:schemeClr val="tx1"/>
                </a:solidFill>
                <a:effectLst/>
                <a:latin typeface="+mn-lt"/>
                <a:ea typeface="+mn-ea"/>
                <a:cs typeface="+mn-cs"/>
              </a:rPr>
              <a:t> are for learning, while </a:t>
            </a:r>
            <a:r>
              <a:rPr lang="en-US" sz="1200" b="1" i="0" kern="1200" dirty="0" smtClean="0">
                <a:solidFill>
                  <a:schemeClr val="tx1"/>
                </a:solidFill>
                <a:effectLst/>
                <a:latin typeface="+mn-lt"/>
                <a:ea typeface="+mn-ea"/>
                <a:cs typeface="+mn-cs"/>
              </a:rPr>
              <a:t>summative assessments</a:t>
            </a:r>
            <a:r>
              <a:rPr lang="en-US" sz="1200" b="0" i="0" kern="1200" dirty="0" smtClean="0">
                <a:solidFill>
                  <a:schemeClr val="tx1"/>
                </a:solidFill>
                <a:effectLst/>
                <a:latin typeface="+mn-lt"/>
                <a:ea typeface="+mn-ea"/>
                <a:cs typeface="+mn-cs"/>
              </a:rPr>
              <a:t> are of learning</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What is being accessed?</a:t>
            </a:r>
          </a:p>
          <a:p>
            <a:r>
              <a:rPr lang="en-US" sz="1200" b="0" i="0" kern="1200" dirty="0" smtClean="0">
                <a:solidFill>
                  <a:schemeClr val="tx1"/>
                </a:solidFill>
                <a:effectLst/>
                <a:latin typeface="+mn-lt"/>
                <a:ea typeface="+mn-ea"/>
                <a:cs typeface="+mn-cs"/>
              </a:rPr>
              <a:t>Education Consultant Rick </a:t>
            </a:r>
            <a:r>
              <a:rPr lang="en-US" sz="1200" b="0" i="0" kern="1200" dirty="0" err="1" smtClean="0">
                <a:solidFill>
                  <a:schemeClr val="tx1"/>
                </a:solidFill>
                <a:effectLst/>
                <a:latin typeface="+mn-lt"/>
                <a:ea typeface="+mn-ea"/>
                <a:cs typeface="+mn-cs"/>
              </a:rPr>
              <a:t>Stiggins</a:t>
            </a:r>
            <a:r>
              <a:rPr lang="en-US" sz="1200" b="0" i="0" kern="1200" dirty="0" smtClean="0">
                <a:solidFill>
                  <a:schemeClr val="tx1"/>
                </a:solidFill>
                <a:effectLst/>
                <a:latin typeface="+mn-lt"/>
                <a:ea typeface="+mn-ea"/>
                <a:cs typeface="+mn-cs"/>
              </a:rPr>
              <a:t> </a:t>
            </a:r>
          </a:p>
          <a:p>
            <a:endParaRPr lang="en-US" sz="1200" b="0" i="0" kern="1200" dirty="0" smtClean="0">
              <a:solidFill>
                <a:schemeClr val="tx1"/>
              </a:solidFill>
              <a:effectLst/>
              <a:latin typeface="+mn-lt"/>
              <a:ea typeface="+mn-ea"/>
              <a:cs typeface="+mn-cs"/>
            </a:endParaRPr>
          </a:p>
          <a:p>
            <a:r>
              <a:rPr lang="en-US" sz="1200" b="0" i="0" u="none" kern="1200" dirty="0" smtClean="0">
                <a:solidFill>
                  <a:schemeClr val="tx1"/>
                </a:solidFill>
                <a:effectLst/>
                <a:latin typeface="+mn-lt"/>
                <a:ea typeface="+mn-ea"/>
                <a:cs typeface="+mn-cs"/>
              </a:rPr>
              <a:t>Since formative assessments are considered part of the learning, they need not be graded as summative assessments (end-of-unit exams or quarterlies, for example) are. Rather, they serve as practice for students, just like a meaningful homework assignment. They check for understanding along the way and guide teacher decision making about future instruction; they also provide feedback to students so they can improve their performance. Educational consultant Rick </a:t>
            </a:r>
            <a:r>
              <a:rPr lang="en-US" sz="1200" b="0" i="0" u="none" kern="1200" dirty="0" err="1" smtClean="0">
                <a:solidFill>
                  <a:schemeClr val="tx1"/>
                </a:solidFill>
                <a:effectLst/>
                <a:latin typeface="+mn-lt"/>
                <a:ea typeface="+mn-ea"/>
                <a:cs typeface="+mn-cs"/>
              </a:rPr>
              <a:t>Stiggins</a:t>
            </a:r>
            <a:r>
              <a:rPr lang="en-US" sz="1200" b="0" i="0" u="none" kern="1200" dirty="0" smtClean="0">
                <a:solidFill>
                  <a:schemeClr val="tx1"/>
                </a:solidFill>
                <a:effectLst/>
                <a:latin typeface="+mn-lt"/>
                <a:ea typeface="+mn-ea"/>
                <a:cs typeface="+mn-cs"/>
              </a:rPr>
              <a:t> suggests "the student's role is to strive to understand what success looks like and to use each assessment to try to understand how to do better the next time." Formative assessments help us differentiate instruction and thus improve student achievement.</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Compulsory national curriculum subjects at primary school are: KS1</a:t>
            </a:r>
            <a:r>
              <a:rPr lang="en-US" sz="1200" b="0" i="0" kern="1200" baseline="0" dirty="0" smtClean="0">
                <a:solidFill>
                  <a:schemeClr val="tx1"/>
                </a:solidFill>
                <a:effectLst/>
                <a:latin typeface="+mn-lt"/>
                <a:ea typeface="+mn-ea"/>
                <a:cs typeface="+mn-cs"/>
              </a:rPr>
              <a:t> ages 5 to 7. Years 1 and 2</a:t>
            </a:r>
          </a:p>
          <a:p>
            <a:r>
              <a:rPr lang="en-US" sz="1200" b="0" i="0" kern="1200" baseline="0" dirty="0" smtClean="0">
                <a:solidFill>
                  <a:schemeClr val="tx1"/>
                </a:solidFill>
                <a:effectLst/>
                <a:latin typeface="+mn-lt"/>
                <a:ea typeface="+mn-ea"/>
                <a:cs typeface="+mn-cs"/>
              </a:rPr>
              <a:t>KS2 aged 7 to 11. Years 3 to 6</a:t>
            </a:r>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English</a:t>
            </a:r>
          </a:p>
          <a:p>
            <a:r>
              <a:rPr lang="en-US" sz="1200" b="0" i="0" kern="1200" dirty="0" err="1" smtClean="0">
                <a:solidFill>
                  <a:schemeClr val="tx1"/>
                </a:solidFill>
                <a:effectLst/>
                <a:latin typeface="+mn-lt"/>
                <a:ea typeface="+mn-ea"/>
                <a:cs typeface="+mn-cs"/>
              </a:rPr>
              <a:t>maths</a:t>
            </a:r>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science</a:t>
            </a:r>
          </a:p>
          <a:p>
            <a:r>
              <a:rPr lang="en-US" sz="1200" b="0" i="0" kern="1200" dirty="0" smtClean="0">
                <a:solidFill>
                  <a:schemeClr val="tx1"/>
                </a:solidFill>
                <a:effectLst/>
                <a:latin typeface="+mn-lt"/>
                <a:ea typeface="+mn-ea"/>
                <a:cs typeface="+mn-cs"/>
              </a:rPr>
              <a:t>design and technology</a:t>
            </a:r>
          </a:p>
          <a:p>
            <a:r>
              <a:rPr lang="en-US" sz="1200" b="0" i="0" kern="1200" dirty="0" smtClean="0">
                <a:solidFill>
                  <a:schemeClr val="tx1"/>
                </a:solidFill>
                <a:effectLst/>
                <a:latin typeface="+mn-lt"/>
                <a:ea typeface="+mn-ea"/>
                <a:cs typeface="+mn-cs"/>
              </a:rPr>
              <a:t>history</a:t>
            </a:r>
          </a:p>
          <a:p>
            <a:r>
              <a:rPr lang="en-US" sz="1200" b="0" i="0" kern="1200" dirty="0" smtClean="0">
                <a:solidFill>
                  <a:schemeClr val="tx1"/>
                </a:solidFill>
                <a:effectLst/>
                <a:latin typeface="+mn-lt"/>
                <a:ea typeface="+mn-ea"/>
                <a:cs typeface="+mn-cs"/>
              </a:rPr>
              <a:t>geography</a:t>
            </a:r>
          </a:p>
          <a:p>
            <a:r>
              <a:rPr lang="en-US" sz="1200" b="0" i="0" kern="1200" dirty="0" smtClean="0">
                <a:solidFill>
                  <a:schemeClr val="tx1"/>
                </a:solidFill>
                <a:effectLst/>
                <a:latin typeface="+mn-lt"/>
                <a:ea typeface="+mn-ea"/>
                <a:cs typeface="+mn-cs"/>
              </a:rPr>
              <a:t>art and design</a:t>
            </a:r>
          </a:p>
          <a:p>
            <a:r>
              <a:rPr lang="en-US" sz="1200" b="0" i="0" kern="1200" dirty="0" smtClean="0">
                <a:solidFill>
                  <a:schemeClr val="tx1"/>
                </a:solidFill>
                <a:effectLst/>
                <a:latin typeface="+mn-lt"/>
                <a:ea typeface="+mn-ea"/>
                <a:cs typeface="+mn-cs"/>
              </a:rPr>
              <a:t>music</a:t>
            </a:r>
          </a:p>
          <a:p>
            <a:r>
              <a:rPr lang="en-US" sz="1200" b="0" i="0" kern="1200" dirty="0" smtClean="0">
                <a:solidFill>
                  <a:schemeClr val="tx1"/>
                </a:solidFill>
                <a:effectLst/>
                <a:latin typeface="+mn-lt"/>
                <a:ea typeface="+mn-ea"/>
                <a:cs typeface="+mn-cs"/>
              </a:rPr>
              <a:t>physical education (PE), including swimming</a:t>
            </a:r>
          </a:p>
          <a:p>
            <a:r>
              <a:rPr lang="en-US" sz="1200" b="0" i="0" kern="1200" dirty="0" smtClean="0">
                <a:solidFill>
                  <a:schemeClr val="tx1"/>
                </a:solidFill>
                <a:effectLst/>
                <a:latin typeface="+mn-lt"/>
                <a:ea typeface="+mn-ea"/>
                <a:cs typeface="+mn-cs"/>
              </a:rPr>
              <a:t>computing</a:t>
            </a:r>
          </a:p>
          <a:p>
            <a:r>
              <a:rPr lang="en-US" sz="1200" b="0" i="0" kern="1200" dirty="0" smtClean="0">
                <a:solidFill>
                  <a:schemeClr val="tx1"/>
                </a:solidFill>
                <a:effectLst/>
                <a:latin typeface="+mn-lt"/>
                <a:ea typeface="+mn-ea"/>
                <a:cs typeface="+mn-cs"/>
              </a:rPr>
              <a:t>ancient and modern foreign languages (at key stage 2)</a:t>
            </a:r>
          </a:p>
          <a:p>
            <a:endParaRPr lang="en-US" sz="1200" b="0" i="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1A055D0-9E5B-324C-9629-E7F1827C0322}" type="slidenum">
              <a:rPr lang="en-US" smtClean="0"/>
              <a:t>4</a:t>
            </a:fld>
            <a:endParaRPr lang="en-US"/>
          </a:p>
        </p:txBody>
      </p:sp>
    </p:spTree>
    <p:extLst>
      <p:ext uri="{BB962C8B-B14F-4D97-AF65-F5344CB8AC3E}">
        <p14:creationId xmlns:p14="http://schemas.microsoft.com/office/powerpoint/2010/main" val="15578287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https://</a:t>
            </a:r>
            <a:r>
              <a:rPr lang="en-US" dirty="0" err="1" smtClean="0"/>
              <a:t>files.eric.ed.gov</a:t>
            </a:r>
            <a:r>
              <a:rPr lang="en-US" dirty="0" smtClean="0"/>
              <a:t>/</a:t>
            </a:r>
            <a:r>
              <a:rPr lang="en-US" dirty="0" err="1" smtClean="0"/>
              <a:t>fulltext</a:t>
            </a:r>
            <a:r>
              <a:rPr lang="en-US" dirty="0" smtClean="0"/>
              <a:t>/ED567811.pdf</a:t>
            </a:r>
          </a:p>
          <a:p>
            <a:endParaRPr lang="en-US" dirty="0" smtClean="0"/>
          </a:p>
          <a:p>
            <a:r>
              <a:rPr lang="en-US" dirty="0" smtClean="0"/>
              <a:t>Question-John</a:t>
            </a:r>
            <a:r>
              <a:rPr lang="en-US" baseline="0" dirty="0" smtClean="0"/>
              <a:t> </a:t>
            </a:r>
            <a:r>
              <a:rPr lang="en-US" baseline="0" dirty="0" err="1" smtClean="0"/>
              <a:t>hattie</a:t>
            </a:r>
            <a:r>
              <a:rPr lang="en-US" baseline="0" dirty="0" smtClean="0"/>
              <a:t>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In his research, John Hattie talks about the fact that the effects of questioning vary, mainly due to the types of questions asked; yet overall there is still an effect size of 0.46, almost half a standard deviation. Effect size tells us how effective something was and half a standard deviation equates to about 1.5 grade levels. </a:t>
            </a:r>
            <a:endParaRPr lang="en-US" dirty="0" smtClean="0">
              <a:effectLst/>
            </a:endParaRPr>
          </a:p>
          <a:p>
            <a:endParaRPr lang="en-US" dirty="0" smtClean="0"/>
          </a:p>
          <a:p>
            <a:r>
              <a:rPr lang="en-US" dirty="0" smtClean="0"/>
              <a:t>Strategies</a:t>
            </a:r>
            <a:r>
              <a:rPr lang="en-US" baseline="0" dirty="0" smtClean="0"/>
              <a:t> of Questioning</a:t>
            </a:r>
          </a:p>
          <a:p>
            <a:r>
              <a:rPr lang="en-US" sz="1200" b="1" kern="1200" dirty="0" smtClean="0">
                <a:solidFill>
                  <a:schemeClr val="tx1"/>
                </a:solidFill>
                <a:effectLst/>
                <a:latin typeface="+mn-lt"/>
                <a:ea typeface="+mn-ea"/>
                <a:cs typeface="+mn-cs"/>
              </a:rPr>
              <a:t>No Hands Up: </a:t>
            </a:r>
            <a:r>
              <a:rPr lang="en-US" sz="1200" kern="1200" dirty="0" smtClean="0">
                <a:solidFill>
                  <a:schemeClr val="tx1"/>
                </a:solidFill>
                <a:effectLst/>
                <a:latin typeface="+mn-lt"/>
                <a:ea typeface="+mn-ea"/>
                <a:cs typeface="+mn-cs"/>
              </a:rPr>
              <a:t>This strategy takes a variety of forms. The use of craft sticks personalized with individual </a:t>
            </a:r>
            <a:r>
              <a:rPr lang="en-US" sz="1200" kern="1200" dirty="0" err="1" smtClean="0">
                <a:solidFill>
                  <a:schemeClr val="tx1"/>
                </a:solidFill>
                <a:effectLst/>
                <a:latin typeface="+mn-lt"/>
                <a:ea typeface="+mn-ea"/>
                <a:cs typeface="+mn-cs"/>
              </a:rPr>
              <a:t>childrens</a:t>
            </a:r>
            <a:r>
              <a:rPr lang="en-US" sz="1200" kern="1200" dirty="0" smtClean="0">
                <a:solidFill>
                  <a:schemeClr val="tx1"/>
                </a:solidFill>
                <a:effectLst/>
                <a:latin typeface="+mn-lt"/>
                <a:ea typeface="+mn-ea"/>
                <a:cs typeface="+mn-cs"/>
              </a:rPr>
              <a:t> names works as a randomizer. The teacher poses the question, waits (think time), draws a stick, and calls the student name. All children need to be prepared to engage. </a:t>
            </a:r>
          </a:p>
          <a:p>
            <a:r>
              <a:rPr lang="en-US" sz="1200" i="1" kern="1200" dirty="0" err="1" smtClean="0">
                <a:solidFill>
                  <a:schemeClr val="tx1"/>
                </a:solidFill>
                <a:effectLst/>
                <a:latin typeface="+mn-lt"/>
                <a:ea typeface="+mn-ea"/>
                <a:cs typeface="+mn-cs"/>
              </a:rPr>
              <a:t>AnswerGarden</a:t>
            </a:r>
            <a:r>
              <a:rPr lang="en-US" sz="1200" b="1" kern="120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A tool for online brainstorming, educators can use this in real time to see student feedback on questions. It creates word clouds with responses, allowing teachers to look for words used most frequently. </a:t>
            </a:r>
          </a:p>
          <a:p>
            <a:r>
              <a:rPr lang="en-US" sz="1200" i="1" kern="1200" dirty="0" err="1" smtClean="0">
                <a:solidFill>
                  <a:schemeClr val="tx1"/>
                </a:solidFill>
                <a:effectLst/>
                <a:latin typeface="+mn-lt"/>
                <a:ea typeface="+mn-ea"/>
                <a:cs typeface="+mn-cs"/>
              </a:rPr>
              <a:t>Kahoot</a:t>
            </a:r>
            <a:r>
              <a:rPr lang="en-US" sz="1200" i="1" kern="1200" dirty="0" smtClean="0">
                <a:solidFill>
                  <a:schemeClr val="tx1"/>
                </a:solidFill>
                <a:effectLst/>
                <a:latin typeface="+mn-lt"/>
                <a:ea typeface="+mn-ea"/>
                <a:cs typeface="+mn-cs"/>
              </a:rPr>
              <a:t>!</a:t>
            </a:r>
            <a:r>
              <a:rPr lang="en-US" sz="1200" b="1" kern="120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A game-based classroom response system where teachers can create questions and quizzes </a:t>
            </a:r>
          </a:p>
          <a:p>
            <a:endParaRPr lang="en-US" sz="1200" kern="1200" dirty="0" smtClean="0">
              <a:solidFill>
                <a:schemeClr val="tx1"/>
              </a:solidFill>
              <a:effectLst/>
              <a:latin typeface="+mn-lt"/>
              <a:ea typeface="+mn-ea"/>
              <a:cs typeface="+mn-cs"/>
            </a:endParaRPr>
          </a:p>
          <a:p>
            <a:r>
              <a:rPr lang="en-US" sz="1200" b="1" kern="1200" dirty="0" smtClean="0">
                <a:solidFill>
                  <a:schemeClr val="tx1"/>
                </a:solidFill>
                <a:effectLst/>
                <a:latin typeface="+mn-lt"/>
                <a:ea typeface="+mn-ea"/>
                <a:cs typeface="+mn-cs"/>
              </a:rPr>
              <a:t>Effective strategies for day-to-day assessment during the lesson </a:t>
            </a:r>
            <a:endParaRPr lang="en-US" dirty="0" smtClean="0">
              <a:effectLst/>
            </a:endParaRPr>
          </a:p>
          <a:p>
            <a:r>
              <a:rPr lang="en-US" sz="1200" i="1" kern="1200" dirty="0" smtClean="0">
                <a:solidFill>
                  <a:schemeClr val="tx1"/>
                </a:solidFill>
                <a:effectLst/>
                <a:latin typeface="+mn-lt"/>
                <a:ea typeface="+mn-ea"/>
                <a:cs typeface="+mn-cs"/>
              </a:rPr>
              <a:t>Questioning </a:t>
            </a:r>
            <a:endParaRPr lang="en-US" dirty="0" smtClean="0">
              <a:effectLst/>
            </a:endParaRPr>
          </a:p>
          <a:p>
            <a:r>
              <a:rPr lang="en-US" sz="1200" b="0" kern="1200" dirty="0" smtClean="0">
                <a:solidFill>
                  <a:schemeClr val="tx1"/>
                </a:solidFill>
                <a:effectLst/>
                <a:latin typeface="+mn-lt"/>
                <a:ea typeface="+mn-ea"/>
                <a:cs typeface="+mn-cs"/>
              </a:rPr>
              <a:t>Asking questions to assess children’s </a:t>
            </a:r>
            <a:r>
              <a:rPr lang="en-US" sz="1200" b="0" i="1" kern="1200" dirty="0" smtClean="0">
                <a:solidFill>
                  <a:schemeClr val="tx1"/>
                </a:solidFill>
                <a:effectLst/>
                <a:latin typeface="+mn-lt"/>
                <a:ea typeface="+mn-ea"/>
                <a:cs typeface="+mn-cs"/>
              </a:rPr>
              <a:t>starting </a:t>
            </a:r>
            <a:r>
              <a:rPr lang="en-US" sz="1200" b="0" kern="1200" dirty="0" smtClean="0">
                <a:solidFill>
                  <a:schemeClr val="tx1"/>
                </a:solidFill>
                <a:effectLst/>
                <a:latin typeface="+mn-lt"/>
                <a:ea typeface="+mn-ea"/>
                <a:cs typeface="+mn-cs"/>
              </a:rPr>
              <a:t>points, in order to be able to adapt learning and teaching activities appropriately to meet children’s needs. </a:t>
            </a:r>
          </a:p>
          <a:p>
            <a:r>
              <a:rPr lang="en-US" sz="1200" b="0" kern="1200" dirty="0" smtClean="0">
                <a:solidFill>
                  <a:schemeClr val="tx1"/>
                </a:solidFill>
                <a:effectLst/>
                <a:latin typeface="+mn-lt"/>
                <a:ea typeface="+mn-ea"/>
                <a:cs typeface="+mn-cs"/>
              </a:rPr>
              <a:t>Asking a range of questions, from literal to higher-order, to develop understanding: </a:t>
            </a:r>
          </a:p>
          <a:p>
            <a:pPr lvl="1"/>
            <a:r>
              <a:rPr lang="en-US" sz="1200" b="0" kern="1200" dirty="0" smtClean="0">
                <a:solidFill>
                  <a:schemeClr val="tx1"/>
                </a:solidFill>
                <a:effectLst/>
                <a:latin typeface="+mn-lt"/>
                <a:ea typeface="+mn-ea"/>
                <a:cs typeface="+mn-cs"/>
              </a:rPr>
              <a:t>–  application, for example ‘What other examples are there?’ </a:t>
            </a:r>
          </a:p>
          <a:p>
            <a:pPr lvl="1"/>
            <a:r>
              <a:rPr lang="en-US" sz="1200" b="0" kern="1200" dirty="0" smtClean="0">
                <a:solidFill>
                  <a:schemeClr val="tx1"/>
                </a:solidFill>
                <a:effectLst/>
                <a:latin typeface="+mn-lt"/>
                <a:ea typeface="+mn-ea"/>
                <a:cs typeface="+mn-cs"/>
              </a:rPr>
              <a:t>–  analysis, for example ‘What is the evidence for parts or features of </a:t>
            </a:r>
          </a:p>
          <a:p>
            <a:pPr lvl="1"/>
            <a:r>
              <a:rPr lang="en-US" sz="1200" b="0" kern="1200" dirty="0" smtClean="0">
                <a:solidFill>
                  <a:schemeClr val="tx1"/>
                </a:solidFill>
                <a:effectLst/>
                <a:latin typeface="+mn-lt"/>
                <a:ea typeface="+mn-ea"/>
                <a:cs typeface="+mn-cs"/>
              </a:rPr>
              <a:t>...?’ </a:t>
            </a:r>
          </a:p>
          <a:p>
            <a:pPr lvl="1"/>
            <a:r>
              <a:rPr lang="en-US" sz="1200" b="0" kern="1200" dirty="0" smtClean="0">
                <a:solidFill>
                  <a:schemeClr val="tx1"/>
                </a:solidFill>
                <a:effectLst/>
                <a:latin typeface="+mn-lt"/>
                <a:ea typeface="+mn-ea"/>
                <a:cs typeface="+mn-cs"/>
              </a:rPr>
              <a:t>–  synthesis, for example ‘How could we add to, improve, design, </a:t>
            </a:r>
          </a:p>
          <a:p>
            <a:pPr lvl="1"/>
            <a:r>
              <a:rPr lang="en-US" sz="1200" b="0" kern="1200" dirty="0" smtClean="0">
                <a:solidFill>
                  <a:schemeClr val="tx1"/>
                </a:solidFill>
                <a:effectLst/>
                <a:latin typeface="+mn-lt"/>
                <a:ea typeface="+mn-ea"/>
                <a:cs typeface="+mn-cs"/>
              </a:rPr>
              <a:t>solve ...?’ </a:t>
            </a:r>
          </a:p>
          <a:p>
            <a:pPr lvl="1"/>
            <a:r>
              <a:rPr lang="en-US" sz="1200" b="0" kern="1200" dirty="0" smtClean="0">
                <a:solidFill>
                  <a:schemeClr val="tx1"/>
                </a:solidFill>
                <a:effectLst/>
                <a:latin typeface="+mn-lt"/>
                <a:ea typeface="+mn-ea"/>
                <a:cs typeface="+mn-cs"/>
              </a:rPr>
              <a:t>–  evaluation, for example ‘What do you think about ...?’, ‘What are </a:t>
            </a:r>
          </a:p>
          <a:p>
            <a:pPr lvl="1"/>
            <a:r>
              <a:rPr lang="en-US" sz="1200" b="0" kern="1200" dirty="0" smtClean="0">
                <a:solidFill>
                  <a:schemeClr val="tx1"/>
                </a:solidFill>
                <a:effectLst/>
                <a:latin typeface="+mn-lt"/>
                <a:ea typeface="+mn-ea"/>
                <a:cs typeface="+mn-cs"/>
              </a:rPr>
              <a:t>your criteria for assessing ...?’ </a:t>
            </a:r>
          </a:p>
          <a:p>
            <a:r>
              <a:rPr lang="en-US" sz="1200" b="0" kern="1200" dirty="0" smtClean="0">
                <a:solidFill>
                  <a:schemeClr val="tx1"/>
                </a:solidFill>
                <a:effectLst/>
                <a:latin typeface="+mn-lt"/>
                <a:ea typeface="+mn-ea"/>
                <a:cs typeface="+mn-cs"/>
              </a:rPr>
              <a:t>Using thinking time and talk partners to ensure all children are engaged in answering questions. </a:t>
            </a:r>
          </a:p>
          <a:p>
            <a:r>
              <a:rPr lang="en-US" sz="1200" b="0" i="1" kern="1200" dirty="0" smtClean="0">
                <a:solidFill>
                  <a:schemeClr val="tx1"/>
                </a:solidFill>
                <a:effectLst/>
                <a:latin typeface="+mn-lt"/>
                <a:ea typeface="+mn-ea"/>
                <a:cs typeface="+mn-cs"/>
              </a:rPr>
              <a:t>Observing </a:t>
            </a:r>
            <a:endParaRPr lang="en-US" sz="1200" b="0" kern="1200" dirty="0" smtClean="0">
              <a:solidFill>
                <a:schemeClr val="tx1"/>
              </a:solidFill>
              <a:effectLst/>
              <a:latin typeface="+mn-lt"/>
              <a:ea typeface="+mn-ea"/>
              <a:cs typeface="+mn-cs"/>
            </a:endParaRPr>
          </a:p>
          <a:p>
            <a:pPr lvl="1"/>
            <a:r>
              <a:rPr lang="en-US" sz="1200" b="0" kern="1200" dirty="0" smtClean="0">
                <a:solidFill>
                  <a:schemeClr val="tx1"/>
                </a:solidFill>
                <a:effectLst/>
                <a:latin typeface="+mn-lt"/>
                <a:ea typeface="+mn-ea"/>
                <a:cs typeface="+mn-cs"/>
              </a:rPr>
              <a:t>Watching children and listening to their discussions to assess their learning as it is happening. </a:t>
            </a:r>
          </a:p>
          <a:p>
            <a:pPr lvl="1"/>
            <a:r>
              <a:rPr lang="en-US" sz="1200" b="0" kern="1200" dirty="0" smtClean="0">
                <a:solidFill>
                  <a:schemeClr val="tx1"/>
                </a:solidFill>
                <a:effectLst/>
                <a:latin typeface="+mn-lt"/>
                <a:ea typeface="+mn-ea"/>
                <a:cs typeface="+mn-cs"/>
              </a:rPr>
              <a:t>Making planned observations of particular children to support their learning in the lesson. </a:t>
            </a:r>
          </a:p>
          <a:p>
            <a:r>
              <a:rPr lang="en-US" sz="1200" i="1" kern="1200" dirty="0" smtClean="0">
                <a:solidFill>
                  <a:schemeClr val="tx1"/>
                </a:solidFill>
                <a:effectLst/>
                <a:latin typeface="+mn-lt"/>
                <a:ea typeface="+mn-ea"/>
                <a:cs typeface="+mn-cs"/>
              </a:rPr>
              <a:t>Discussing </a:t>
            </a:r>
            <a:endParaRPr lang="en-US" dirty="0" smtClean="0"/>
          </a:p>
          <a:p>
            <a:r>
              <a:rPr lang="en-US" sz="1200" b="0" kern="1200" dirty="0" smtClean="0">
                <a:solidFill>
                  <a:schemeClr val="tx1"/>
                </a:solidFill>
                <a:effectLst/>
                <a:latin typeface="+mn-lt"/>
                <a:ea typeface="+mn-ea"/>
                <a:cs typeface="+mn-cs"/>
              </a:rPr>
              <a:t>Holding brief impromptu discussions with children to follow up any surprises at their responses or </a:t>
            </a:r>
            <a:r>
              <a:rPr lang="en-US" sz="1200" b="0" kern="1200" dirty="0" err="1" smtClean="0">
                <a:solidFill>
                  <a:schemeClr val="tx1"/>
                </a:solidFill>
                <a:effectLst/>
                <a:latin typeface="+mn-lt"/>
                <a:ea typeface="+mn-ea"/>
                <a:cs typeface="+mn-cs"/>
              </a:rPr>
              <a:t>behaviour</a:t>
            </a:r>
            <a:r>
              <a:rPr lang="en-US" sz="1200" b="0" kern="1200" dirty="0" smtClean="0">
                <a:solidFill>
                  <a:schemeClr val="tx1"/>
                </a:solidFill>
                <a:effectLst/>
                <a:latin typeface="+mn-lt"/>
                <a:ea typeface="+mn-ea"/>
                <a:cs typeface="+mn-cs"/>
              </a:rPr>
              <a:t> during the lesson. </a:t>
            </a:r>
          </a:p>
          <a:p>
            <a:r>
              <a:rPr lang="en-US" sz="1200" b="0" kern="1200" dirty="0" smtClean="0">
                <a:solidFill>
                  <a:schemeClr val="tx1"/>
                </a:solidFill>
                <a:effectLst/>
                <a:latin typeface="+mn-lt"/>
                <a:ea typeface="+mn-ea"/>
                <a:cs typeface="+mn-cs"/>
              </a:rPr>
              <a:t>Holding discussions with children to assess understanding, to diagnose the reasons for any misunderstandings or misconceptions and resolve difficulties within the lesson. </a:t>
            </a:r>
          </a:p>
          <a:p>
            <a:r>
              <a:rPr lang="en-US" sz="1200" b="0" kern="1200" dirty="0" smtClean="0">
                <a:solidFill>
                  <a:schemeClr val="tx1"/>
                </a:solidFill>
                <a:effectLst/>
                <a:latin typeface="+mn-lt"/>
                <a:ea typeface="+mn-ea"/>
                <a:cs typeface="+mn-cs"/>
              </a:rPr>
              <a:t>Holding informed discussions to follow up earlier assessment and diagnosis, and to discuss progress, targets and any peer or self- assessments that have been made to inform next steps in learning. </a:t>
            </a:r>
          </a:p>
          <a:p>
            <a:r>
              <a:rPr lang="en-US" sz="1200" b="0" i="1" kern="1200" dirty="0" err="1" smtClean="0">
                <a:solidFill>
                  <a:schemeClr val="tx1"/>
                </a:solidFill>
                <a:effectLst/>
                <a:latin typeface="+mn-lt"/>
                <a:ea typeface="+mn-ea"/>
                <a:cs typeface="+mn-cs"/>
              </a:rPr>
              <a:t>Analysing</a:t>
            </a:r>
            <a:r>
              <a:rPr lang="en-US" sz="1200" b="0" i="1" kern="1200" dirty="0" smtClean="0">
                <a:solidFill>
                  <a:schemeClr val="tx1"/>
                </a:solidFill>
                <a:effectLst/>
                <a:latin typeface="+mn-lt"/>
                <a:ea typeface="+mn-ea"/>
                <a:cs typeface="+mn-cs"/>
              </a:rPr>
              <a:t> </a:t>
            </a:r>
            <a:endParaRPr lang="en-US" sz="1200" b="0" kern="1200" dirty="0" smtClean="0">
              <a:solidFill>
                <a:schemeClr val="tx1"/>
              </a:solidFill>
              <a:effectLst/>
              <a:latin typeface="+mn-lt"/>
              <a:ea typeface="+mn-ea"/>
              <a:cs typeface="+mn-cs"/>
            </a:endParaRPr>
          </a:p>
          <a:p>
            <a:r>
              <a:rPr lang="en-US" sz="1200" b="0" kern="1200" dirty="0" smtClean="0">
                <a:solidFill>
                  <a:schemeClr val="tx1"/>
                </a:solidFill>
                <a:effectLst/>
                <a:latin typeface="+mn-lt"/>
                <a:ea typeface="+mn-ea"/>
                <a:cs typeface="+mn-cs"/>
              </a:rPr>
              <a:t>Marking and assessing written work </a:t>
            </a:r>
            <a:r>
              <a:rPr lang="en-US" sz="1200" b="0" i="1" kern="1200" dirty="0" smtClean="0">
                <a:solidFill>
                  <a:schemeClr val="tx1"/>
                </a:solidFill>
                <a:effectLst/>
                <a:latin typeface="+mn-lt"/>
                <a:ea typeface="+mn-ea"/>
                <a:cs typeface="+mn-cs"/>
              </a:rPr>
              <a:t>with </a:t>
            </a:r>
            <a:r>
              <a:rPr lang="en-US" sz="1200" b="0" kern="1200" dirty="0" smtClean="0">
                <a:solidFill>
                  <a:schemeClr val="tx1"/>
                </a:solidFill>
                <a:effectLst/>
                <a:latin typeface="+mn-lt"/>
                <a:ea typeface="+mn-ea"/>
                <a:cs typeface="+mn-cs"/>
              </a:rPr>
              <a:t>children to identify any common errors or misconceptions, and to guide children on how they can improve and progress. </a:t>
            </a:r>
          </a:p>
          <a:p>
            <a:r>
              <a:rPr lang="en-US" sz="1200" b="0" kern="1200" dirty="0" smtClean="0">
                <a:solidFill>
                  <a:schemeClr val="tx1"/>
                </a:solidFill>
                <a:effectLst/>
                <a:latin typeface="+mn-lt"/>
                <a:ea typeface="+mn-ea"/>
                <a:cs typeface="+mn-cs"/>
              </a:rPr>
              <a:t>Discussing </a:t>
            </a:r>
            <a:r>
              <a:rPr lang="en-US" sz="1200" b="0" i="1" kern="1200" dirty="0" smtClean="0">
                <a:solidFill>
                  <a:schemeClr val="tx1"/>
                </a:solidFill>
                <a:effectLst/>
                <a:latin typeface="+mn-lt"/>
                <a:ea typeface="+mn-ea"/>
                <a:cs typeface="+mn-cs"/>
              </a:rPr>
              <a:t>with </a:t>
            </a:r>
            <a:r>
              <a:rPr lang="en-US" sz="1200" b="0" kern="1200" dirty="0" smtClean="0">
                <a:solidFill>
                  <a:schemeClr val="tx1"/>
                </a:solidFill>
                <a:effectLst/>
                <a:latin typeface="+mn-lt"/>
                <a:ea typeface="+mn-ea"/>
                <a:cs typeface="+mn-cs"/>
              </a:rPr>
              <a:t>the children their responses to the tasks to identify and correct any errors and misconceptions, to assess their achievement against the learning objectives, to monitor their progress and to share with them how they can improve and what they need to do next. </a:t>
            </a:r>
          </a:p>
          <a:p>
            <a:r>
              <a:rPr lang="en-US" sz="1200" b="0" i="1" kern="1200" dirty="0" smtClean="0">
                <a:solidFill>
                  <a:schemeClr val="tx1"/>
                </a:solidFill>
                <a:effectLst/>
                <a:latin typeface="+mn-lt"/>
                <a:ea typeface="+mn-ea"/>
                <a:cs typeface="+mn-cs"/>
              </a:rPr>
              <a:t>Checking children’s understanding </a:t>
            </a:r>
            <a:endParaRPr lang="en-US" sz="1200" b="0" kern="1200" dirty="0" smtClean="0">
              <a:solidFill>
                <a:schemeClr val="tx1"/>
              </a:solidFill>
              <a:effectLst/>
              <a:latin typeface="+mn-lt"/>
              <a:ea typeface="+mn-ea"/>
              <a:cs typeface="+mn-cs"/>
            </a:endParaRPr>
          </a:p>
          <a:p>
            <a:pPr lvl="1"/>
            <a:r>
              <a:rPr lang="en-US" sz="1200" b="0" kern="1200" dirty="0" smtClean="0">
                <a:solidFill>
                  <a:schemeClr val="tx1"/>
                </a:solidFill>
                <a:effectLst/>
                <a:latin typeface="+mn-lt"/>
                <a:ea typeface="+mn-ea"/>
                <a:cs typeface="+mn-cs"/>
              </a:rPr>
              <a:t>Conducting recall tests with planned or spontaneous questions to assess immediately with the children their knowledge and speed of recall, involving, for example, addition or multiplication facts or spellings. </a:t>
            </a:r>
          </a:p>
          <a:p>
            <a:pPr lvl="1"/>
            <a:r>
              <a:rPr lang="en-US" sz="1200" b="0" kern="1200" dirty="0" smtClean="0">
                <a:solidFill>
                  <a:schemeClr val="tx1"/>
                </a:solidFill>
                <a:effectLst/>
                <a:latin typeface="+mn-lt"/>
                <a:ea typeface="+mn-ea"/>
                <a:cs typeface="+mn-cs"/>
              </a:rPr>
              <a:t>Introducing brief review checks that draw upon what has been taught previously for children and teachers to identify what might need revision, and to guide the lesson and future planning. </a:t>
            </a:r>
          </a:p>
          <a:p>
            <a:pPr lvl="1"/>
            <a:r>
              <a:rPr lang="en-US" sz="1200" b="0" i="1" kern="1200" dirty="0" smtClean="0">
                <a:solidFill>
                  <a:schemeClr val="tx1"/>
                </a:solidFill>
                <a:effectLst/>
                <a:latin typeface="+mn-lt"/>
                <a:ea typeface="+mn-ea"/>
                <a:cs typeface="+mn-cs"/>
              </a:rPr>
              <a:t>Engaging children in reviewing progress </a:t>
            </a:r>
            <a:endParaRPr lang="en-US" sz="1200" b="0" kern="1200" dirty="0" smtClean="0">
              <a:solidFill>
                <a:schemeClr val="tx1"/>
              </a:solidFill>
              <a:effectLst/>
              <a:latin typeface="+mn-lt"/>
              <a:ea typeface="+mn-ea"/>
              <a:cs typeface="+mn-cs"/>
            </a:endParaRPr>
          </a:p>
          <a:p>
            <a:pPr lvl="1"/>
            <a:r>
              <a:rPr lang="en-US" sz="1200" b="0" kern="1200" dirty="0" smtClean="0">
                <a:solidFill>
                  <a:schemeClr val="tx1"/>
                </a:solidFill>
                <a:effectLst/>
                <a:latin typeface="+mn-lt"/>
                <a:ea typeface="+mn-ea"/>
                <a:cs typeface="+mn-cs"/>
              </a:rPr>
              <a:t>Developing supported self and peer assessment, in which pairs or small groups of children determine what they know and can do, what they still find challenging and the next steps for them. </a:t>
            </a:r>
          </a:p>
          <a:p>
            <a:pPr lvl="1"/>
            <a:r>
              <a:rPr lang="en-US" sz="1200" b="0" kern="1200" dirty="0" smtClean="0">
                <a:solidFill>
                  <a:schemeClr val="tx1"/>
                </a:solidFill>
                <a:effectLst/>
                <a:latin typeface="+mn-lt"/>
                <a:ea typeface="+mn-ea"/>
                <a:cs typeface="+mn-cs"/>
              </a:rPr>
              <a:t>Developing independent self and peer assessment, in which the children identify their own achievements and progress and think about what they need to do next to improve. </a:t>
            </a:r>
          </a:p>
          <a:p>
            <a:pPr lvl="1"/>
            <a:r>
              <a:rPr lang="en-US" sz="1200" b="0" kern="1200" dirty="0" smtClean="0">
                <a:solidFill>
                  <a:schemeClr val="tx1"/>
                </a:solidFill>
                <a:effectLst/>
                <a:latin typeface="+mn-lt"/>
                <a:ea typeface="+mn-ea"/>
                <a:cs typeface="+mn-cs"/>
              </a:rPr>
              <a:t>Carrying out sustained feedback with individuals or groups of children to identify the progress that has been made and to plan future learning. </a:t>
            </a:r>
          </a:p>
          <a:p>
            <a:endParaRPr lang="en-US" sz="1200" kern="1200" dirty="0" smtClean="0">
              <a:solidFill>
                <a:schemeClr val="tx1"/>
              </a:solidFill>
              <a:effectLst/>
              <a:latin typeface="+mn-lt"/>
              <a:ea typeface="+mn-ea"/>
              <a:cs typeface="+mn-cs"/>
            </a:endParaRPr>
          </a:p>
          <a:p>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NWEA</a:t>
            </a:r>
          </a:p>
          <a:p>
            <a:r>
              <a:rPr lang="en-US" sz="1200" b="0" i="0" kern="1200" dirty="0" smtClean="0">
                <a:solidFill>
                  <a:schemeClr val="tx1"/>
                </a:solidFill>
                <a:effectLst/>
                <a:latin typeface="+mn-lt"/>
                <a:ea typeface="+mn-ea"/>
                <a:cs typeface="+mn-cs"/>
              </a:rPr>
              <a:t>Northwest Evaluation Association</a:t>
            </a:r>
          </a:p>
          <a:p>
            <a:r>
              <a:rPr lang="en-US" sz="1200" b="0" i="0" kern="1200" dirty="0" smtClean="0">
                <a:solidFill>
                  <a:schemeClr val="tx1"/>
                </a:solidFill>
                <a:effectLst/>
                <a:latin typeface="+mn-lt"/>
                <a:ea typeface="+mn-ea"/>
                <a:cs typeface="+mn-cs"/>
              </a:rPr>
              <a:t>NWEA stands for </a:t>
            </a:r>
            <a:r>
              <a:rPr lang="en-US" sz="1200" b="1" i="0" kern="1200" dirty="0" smtClean="0">
                <a:solidFill>
                  <a:schemeClr val="tx1"/>
                </a:solidFill>
                <a:effectLst/>
                <a:latin typeface="+mn-lt"/>
                <a:ea typeface="+mn-ea"/>
                <a:cs typeface="+mn-cs"/>
              </a:rPr>
              <a:t>Northwest Evaluation Association</a:t>
            </a:r>
            <a:r>
              <a:rPr lang="en-US" sz="1200" b="0" i="0" kern="1200" dirty="0" smtClean="0">
                <a:solidFill>
                  <a:schemeClr val="tx1"/>
                </a:solidFill>
                <a:effectLst/>
                <a:latin typeface="+mn-lt"/>
                <a:ea typeface="+mn-ea"/>
                <a:cs typeface="+mn-cs"/>
              </a:rPr>
              <a:t>. NWEA is a non-profit organization that has assessed over 4.5 million students. NWEA has a presence in 49 foreign countries, 50 states, and 3400 districts.</a:t>
            </a:r>
            <a:endParaRPr lang="en-US" sz="1200" kern="1200" dirty="0" smtClean="0">
              <a:solidFill>
                <a:schemeClr val="tx1"/>
              </a:solidFill>
              <a:effectLst/>
              <a:latin typeface="+mn-lt"/>
              <a:ea typeface="+mn-ea"/>
              <a:cs typeface="+mn-cs"/>
            </a:endParaRPr>
          </a:p>
          <a:p>
            <a:endParaRPr lang="en-US" dirty="0" smtClean="0"/>
          </a:p>
        </p:txBody>
      </p:sp>
      <p:sp>
        <p:nvSpPr>
          <p:cNvPr id="4" name="Slide Number Placeholder 3"/>
          <p:cNvSpPr>
            <a:spLocks noGrp="1"/>
          </p:cNvSpPr>
          <p:nvPr>
            <p:ph type="sldNum" sz="quarter" idx="10"/>
          </p:nvPr>
        </p:nvSpPr>
        <p:spPr/>
        <p:txBody>
          <a:bodyPr/>
          <a:lstStyle/>
          <a:p>
            <a:fld id="{71A055D0-9E5B-324C-9629-E7F1827C0322}" type="slidenum">
              <a:rPr lang="en-US" smtClean="0"/>
              <a:t>5</a:t>
            </a:fld>
            <a:endParaRPr lang="en-US"/>
          </a:p>
        </p:txBody>
      </p:sp>
    </p:spTree>
    <p:extLst>
      <p:ext uri="{BB962C8B-B14F-4D97-AF65-F5344CB8AC3E}">
        <p14:creationId xmlns:p14="http://schemas.microsoft.com/office/powerpoint/2010/main" val="18621276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Strengths</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i="1" kern="1200" dirty="0" smtClean="0">
                <a:solidFill>
                  <a:schemeClr val="tx1"/>
                </a:solidFill>
                <a:effectLst/>
                <a:latin typeface="+mn-lt"/>
                <a:ea typeface="+mn-ea"/>
                <a:cs typeface="+mn-cs"/>
              </a:rPr>
              <a:t>Evidence is actually used to adapt the teaching work to meet the needs. </a:t>
            </a:r>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Supporting learning rather than judging.</a:t>
            </a:r>
          </a:p>
          <a:p>
            <a:r>
              <a:rPr lang="en-US" sz="1200" b="0" i="0" kern="1200" dirty="0" smtClean="0">
                <a:solidFill>
                  <a:schemeClr val="tx1"/>
                </a:solidFill>
                <a:effectLst/>
                <a:latin typeface="+mn-lt"/>
                <a:ea typeface="+mn-ea"/>
                <a:cs typeface="+mn-cs"/>
              </a:rPr>
              <a:t>Teachers are heavily influenced by the need to produce summative performance data to assess school effectiveness, set targets and monitor standards</a:t>
            </a:r>
            <a:endParaRPr lang="en-US" sz="1200" b="0" i="0" kern="1200" dirty="0" smtClean="0">
              <a:solidFill>
                <a:schemeClr val="tx1"/>
              </a:solidFill>
              <a:effectLst/>
              <a:latin typeface="+mn-lt"/>
              <a:ea typeface="+mn-ea"/>
              <a:cs typeface="+mn-cs"/>
            </a:endParaRPr>
          </a:p>
          <a:p>
            <a:endParaRPr lang="en-US" dirty="0" smtClean="0"/>
          </a:p>
          <a:p>
            <a:r>
              <a:rPr lang="en-US" dirty="0" smtClean="0"/>
              <a:t>INSIDE THE BLACK BOX</a:t>
            </a:r>
          </a:p>
          <a:p>
            <a:r>
              <a:rPr lang="en-US" dirty="0" smtClean="0"/>
              <a:t>Paul Black and Dylan</a:t>
            </a:r>
            <a:r>
              <a:rPr lang="en-US" baseline="0" dirty="0" smtClean="0"/>
              <a:t> William</a:t>
            </a:r>
            <a:endParaRPr lang="en-US" dirty="0" smtClean="0"/>
          </a:p>
          <a:p>
            <a:r>
              <a:rPr lang="en-US" sz="1200" b="0" i="0" kern="1200" dirty="0" smtClean="0">
                <a:solidFill>
                  <a:schemeClr val="tx1"/>
                </a:solidFill>
                <a:effectLst/>
                <a:latin typeface="+mn-lt"/>
                <a:ea typeface="+mn-ea"/>
                <a:cs typeface="+mn-cs"/>
              </a:rPr>
              <a:t>The publication </a:t>
            </a:r>
            <a:r>
              <a:rPr lang="en-US" sz="1200" b="0" i="1" kern="1200" dirty="0" smtClean="0">
                <a:solidFill>
                  <a:schemeClr val="tx1"/>
                </a:solidFill>
                <a:effectLst/>
                <a:latin typeface="+mn-lt"/>
                <a:ea typeface="+mn-ea"/>
                <a:cs typeface="+mn-cs"/>
              </a:rPr>
              <a:t>Inside the black box: raising standards through classroom assessment</a:t>
            </a:r>
            <a:r>
              <a:rPr lang="en-US" sz="1200" b="0" i="0" kern="1200" dirty="0" smtClean="0">
                <a:solidFill>
                  <a:schemeClr val="tx1"/>
                </a:solidFill>
                <a:effectLst/>
                <a:latin typeface="+mn-lt"/>
                <a:ea typeface="+mn-ea"/>
                <a:cs typeface="+mn-cs"/>
              </a:rPr>
              <a:t> is an influential pamphlet that </a:t>
            </a:r>
            <a:r>
              <a:rPr lang="en-US" sz="1200" b="0" i="0" kern="1200" dirty="0" err="1" smtClean="0">
                <a:solidFill>
                  <a:schemeClr val="tx1"/>
                </a:solidFill>
                <a:effectLst/>
                <a:latin typeface="+mn-lt"/>
                <a:ea typeface="+mn-ea"/>
                <a:cs typeface="+mn-cs"/>
              </a:rPr>
              <a:t>summarises</a:t>
            </a:r>
            <a:r>
              <a:rPr lang="en-US" sz="1200" b="0" i="0" kern="1200" dirty="0" smtClean="0">
                <a:solidFill>
                  <a:schemeClr val="tx1"/>
                </a:solidFill>
                <a:effectLst/>
                <a:latin typeface="+mn-lt"/>
                <a:ea typeface="+mn-ea"/>
                <a:cs typeface="+mn-cs"/>
              </a:rPr>
              <a:t> the main findings arising from 250 assessment articles (covering nine years of international research) which were studied by Paul Black and Dylan </a:t>
            </a:r>
            <a:r>
              <a:rPr lang="en-US" sz="1200" b="0" i="0" kern="1200" dirty="0" err="1" smtClean="0">
                <a:solidFill>
                  <a:schemeClr val="tx1"/>
                </a:solidFill>
                <a:effectLst/>
                <a:latin typeface="+mn-lt"/>
                <a:ea typeface="+mn-ea"/>
                <a:cs typeface="+mn-cs"/>
              </a:rPr>
              <a:t>Wiliam</a:t>
            </a:r>
            <a:r>
              <a:rPr lang="en-US" sz="1200" b="0" i="0" kern="1200" dirty="0" smtClean="0">
                <a:solidFill>
                  <a:schemeClr val="tx1"/>
                </a:solidFill>
                <a:effectLst/>
                <a:latin typeface="+mn-lt"/>
                <a:ea typeface="+mn-ea"/>
                <a:cs typeface="+mn-cs"/>
              </a:rPr>
              <a:t>. The document is well known and widely used, and acts as a touchstone for many professionals in the field of assessment.</a:t>
            </a:r>
            <a:endParaRPr lang="en-US" baseline="0" dirty="0" smtClean="0"/>
          </a:p>
          <a:p>
            <a:endParaRPr lang="en-US" dirty="0" smtClean="0"/>
          </a:p>
          <a:p>
            <a:endParaRPr lang="en-US" dirty="0" smtClean="0"/>
          </a:p>
          <a:p>
            <a:endParaRPr lang="en-US" dirty="0" smtClean="0"/>
          </a:p>
          <a:p>
            <a:r>
              <a:rPr lang="en-US" dirty="0" smtClean="0"/>
              <a:t>AS</a:t>
            </a:r>
            <a:r>
              <a:rPr lang="en-US" baseline="0" dirty="0" smtClean="0"/>
              <a:t> YOU LOT HAVE AN EXPIEREINCE IN EDUCATION. </a:t>
            </a:r>
            <a:r>
              <a:rPr lang="en-US" dirty="0" smtClean="0"/>
              <a:t>CAN</a:t>
            </a:r>
            <a:r>
              <a:rPr lang="en-US" baseline="0" dirty="0" smtClean="0"/>
              <a:t> YOU ADD ANYTHING TO THESE STRENGHTS AND WEAKNESSES?</a:t>
            </a:r>
            <a:endParaRPr lang="en-US" dirty="0" smtClean="0"/>
          </a:p>
        </p:txBody>
      </p:sp>
      <p:sp>
        <p:nvSpPr>
          <p:cNvPr id="4" name="Slide Number Placeholder 3"/>
          <p:cNvSpPr>
            <a:spLocks noGrp="1"/>
          </p:cNvSpPr>
          <p:nvPr>
            <p:ph type="sldNum" sz="quarter" idx="10"/>
          </p:nvPr>
        </p:nvSpPr>
        <p:spPr/>
        <p:txBody>
          <a:bodyPr/>
          <a:lstStyle/>
          <a:p>
            <a:fld id="{71A055D0-9E5B-324C-9629-E7F1827C0322}" type="slidenum">
              <a:rPr lang="en-US" smtClean="0"/>
              <a:t>6</a:t>
            </a:fld>
            <a:endParaRPr lang="en-US"/>
          </a:p>
        </p:txBody>
      </p:sp>
    </p:spTree>
    <p:extLst>
      <p:ext uri="{BB962C8B-B14F-4D97-AF65-F5344CB8AC3E}">
        <p14:creationId xmlns:p14="http://schemas.microsoft.com/office/powerpoint/2010/main" val="4325301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Planning </a:t>
            </a:r>
          </a:p>
          <a:p>
            <a:endParaRPr lang="en-US" dirty="0" smtClean="0"/>
          </a:p>
          <a:p>
            <a:r>
              <a:rPr lang="en-US" sz="1200" kern="1200" dirty="0" smtClean="0">
                <a:solidFill>
                  <a:schemeClr val="tx1"/>
                </a:solidFill>
                <a:effectLst/>
                <a:latin typeface="+mn-lt"/>
                <a:ea typeface="+mn-ea"/>
                <a:cs typeface="+mn-cs"/>
              </a:rPr>
              <a:t>Like everything else, careful planning is required to support the development of the questioning technique and to check learning thoroughly. </a:t>
            </a:r>
          </a:p>
          <a:p>
            <a:r>
              <a:rPr lang="en-US" sz="1200" kern="1200" dirty="0" smtClean="0">
                <a:solidFill>
                  <a:schemeClr val="tx1"/>
                </a:solidFill>
                <a:effectLst/>
                <a:latin typeface="+mn-lt"/>
                <a:ea typeface="+mn-ea"/>
                <a:cs typeface="+mn-cs"/>
              </a:rPr>
              <a:t>Planning</a:t>
            </a:r>
            <a:r>
              <a:rPr lang="en-US" sz="1200" kern="1200" baseline="0" dirty="0" smtClean="0">
                <a:solidFill>
                  <a:schemeClr val="tx1"/>
                </a:solidFill>
                <a:effectLst/>
                <a:latin typeface="+mn-lt"/>
                <a:ea typeface="+mn-ea"/>
                <a:cs typeface="+mn-cs"/>
              </a:rPr>
              <a:t> the timing, knowing how and when it needs to be done</a:t>
            </a:r>
            <a:endParaRPr lang="en-US" dirty="0" smtClean="0"/>
          </a:p>
          <a:p>
            <a:r>
              <a:rPr lang="en-US" sz="1200" kern="1200" dirty="0" smtClean="0">
                <a:solidFill>
                  <a:schemeClr val="tx1"/>
                </a:solidFill>
                <a:effectLst/>
                <a:latin typeface="+mn-lt"/>
                <a:ea typeface="+mn-ea"/>
                <a:cs typeface="+mn-cs"/>
              </a:rPr>
              <a:t>p Teachers need to plan questioning rather than hope that a question pops into their head at an appropriate moment. It might be useful to list appropriate questions on the reverse side of the lesson plan and use them to check learning at appropriate times. Remember, the order in which teachers ask these questions is also important. </a:t>
            </a:r>
            <a:endParaRPr lang="en-US" dirty="0" smtClean="0"/>
          </a:p>
          <a:p>
            <a:r>
              <a:rPr lang="en-US" sz="1200" kern="1200" dirty="0" smtClean="0">
                <a:solidFill>
                  <a:schemeClr val="tx1"/>
                </a:solidFill>
                <a:effectLst/>
                <a:latin typeface="+mn-lt"/>
                <a:ea typeface="+mn-ea"/>
                <a:cs typeface="+mn-cs"/>
              </a:rPr>
              <a:t>p Although teachers may prepare the questions before the session, they may have to change the questions, or use a series of unrehearsed questions, to respond to answers they receive. In other words, teachers need to plan a questioning strategy, but be prepared to develop tactics on the spot. </a:t>
            </a:r>
            <a:endParaRPr lang="en-US" dirty="0" smtClean="0"/>
          </a:p>
          <a:p>
            <a:r>
              <a:rPr lang="en-US" sz="1200" kern="1200" dirty="0" smtClean="0">
                <a:solidFill>
                  <a:schemeClr val="tx1"/>
                </a:solidFill>
                <a:effectLst/>
                <a:latin typeface="+mn-lt"/>
                <a:ea typeface="+mn-ea"/>
                <a:cs typeface="+mn-cs"/>
              </a:rPr>
              <a:t>p It may be useful to pose open questions at the end of one lesson which stimulate curiosity about the next teaching session. </a:t>
            </a:r>
            <a:endParaRPr lang="en-US" dirty="0" smtClean="0"/>
          </a:p>
          <a:p>
            <a:endParaRPr lang="en-US" dirty="0" smtClean="0"/>
          </a:p>
          <a:p>
            <a:r>
              <a:rPr lang="en-US" dirty="0" smtClean="0"/>
              <a:t>ETHOS</a:t>
            </a:r>
          </a:p>
          <a:p>
            <a:endParaRPr lang="en-US" dirty="0" smtClean="0"/>
          </a:p>
          <a:p>
            <a:r>
              <a:rPr lang="en-US" sz="1200" kern="1200" dirty="0" smtClean="0">
                <a:solidFill>
                  <a:schemeClr val="tx1"/>
                </a:solidFill>
                <a:effectLst/>
                <a:latin typeface="+mn-lt"/>
                <a:ea typeface="+mn-ea"/>
                <a:cs typeface="+mn-cs"/>
              </a:rPr>
              <a:t>The teacher and the learning community as a whole must : </a:t>
            </a:r>
            <a:endParaRPr lang="en-US" dirty="0" smtClean="0"/>
          </a:p>
          <a:p>
            <a:r>
              <a:rPr lang="en-US" sz="1200" kern="1200" dirty="0" smtClean="0">
                <a:solidFill>
                  <a:schemeClr val="tx1"/>
                </a:solidFill>
                <a:effectLst/>
                <a:latin typeface="+mn-lt"/>
                <a:ea typeface="+mn-ea"/>
                <a:cs typeface="+mn-cs"/>
              </a:rPr>
              <a:t>p demonstrate that learning is valued and celebrated </a:t>
            </a:r>
            <a:endParaRPr lang="en-US" dirty="0" smtClean="0"/>
          </a:p>
          <a:p>
            <a:r>
              <a:rPr lang="en-US" sz="1200" kern="1200" dirty="0" smtClean="0">
                <a:solidFill>
                  <a:schemeClr val="tx1"/>
                </a:solidFill>
                <a:effectLst/>
                <a:latin typeface="+mn-lt"/>
                <a:ea typeface="+mn-ea"/>
                <a:cs typeface="+mn-cs"/>
              </a:rPr>
              <a:t>p foster trust in all professional relationships </a:t>
            </a:r>
            <a:endParaRPr lang="en-US" dirty="0" smtClean="0"/>
          </a:p>
          <a:p>
            <a:r>
              <a:rPr lang="en-US" sz="1200" kern="1200" dirty="0" smtClean="0">
                <a:solidFill>
                  <a:schemeClr val="tx1"/>
                </a:solidFill>
                <a:effectLst/>
                <a:latin typeface="+mn-lt"/>
                <a:ea typeface="+mn-ea"/>
                <a:cs typeface="+mn-cs"/>
              </a:rPr>
              <a:t>p develop learners to ask for help and to access support accordingly </a:t>
            </a:r>
            <a:endParaRPr lang="en-US" dirty="0" smtClean="0"/>
          </a:p>
          <a:p>
            <a:r>
              <a:rPr lang="en-US" sz="1200" kern="1200" dirty="0" smtClean="0">
                <a:solidFill>
                  <a:schemeClr val="tx1"/>
                </a:solidFill>
                <a:effectLst/>
                <a:latin typeface="+mn-lt"/>
                <a:ea typeface="+mn-ea"/>
                <a:cs typeface="+mn-cs"/>
              </a:rPr>
              <a:t>p use learning to promote self-esteem </a:t>
            </a:r>
            <a:endParaRPr lang="en-US" dirty="0" smtClean="0"/>
          </a:p>
          <a:p>
            <a:r>
              <a:rPr lang="en-US" sz="1200" kern="1200" dirty="0" smtClean="0">
                <a:solidFill>
                  <a:schemeClr val="tx1"/>
                </a:solidFill>
                <a:effectLst/>
                <a:latin typeface="+mn-lt"/>
                <a:ea typeface="+mn-ea"/>
                <a:cs typeface="+mn-cs"/>
              </a:rPr>
              <a:t>p genuinely believe that all learners can learn and improve against their own previous performance, not that of others </a:t>
            </a:r>
            <a:endParaRPr lang="en-US" dirty="0" smtClean="0"/>
          </a:p>
          <a:p>
            <a:r>
              <a:rPr lang="en-US" sz="1200" kern="1200" dirty="0" smtClean="0">
                <a:solidFill>
                  <a:schemeClr val="tx1"/>
                </a:solidFill>
                <a:effectLst/>
                <a:latin typeface="+mn-lt"/>
                <a:ea typeface="+mn-ea"/>
                <a:cs typeface="+mn-cs"/>
              </a:rPr>
              <a:t>p demonstrate the use of value-added data</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p provide teachers with appropriate training and support in </a:t>
            </a:r>
            <a:endParaRPr lang="en-US" dirty="0" smtClean="0"/>
          </a:p>
          <a:p>
            <a:r>
              <a:rPr lang="en-US" sz="1200" kern="1200" dirty="0" smtClean="0">
                <a:solidFill>
                  <a:schemeClr val="tx1"/>
                </a:solidFill>
                <a:effectLst/>
                <a:latin typeface="+mn-lt"/>
                <a:ea typeface="+mn-ea"/>
                <a:cs typeface="+mn-cs"/>
              </a:rPr>
              <a:t>Assessment for Learning </a:t>
            </a:r>
            <a:endParaRPr lang="en-US" dirty="0" smtClean="0"/>
          </a:p>
          <a:p>
            <a:r>
              <a:rPr lang="en-US" sz="1200" kern="1200" dirty="0" smtClean="0">
                <a:solidFill>
                  <a:schemeClr val="tx1"/>
                </a:solidFill>
                <a:effectLst/>
                <a:latin typeface="+mn-lt"/>
                <a:ea typeface="+mn-ea"/>
                <a:cs typeface="+mn-cs"/>
              </a:rPr>
              <a:t>p encourage team involvement in defining any strategies designed to promote change whether it be imposed by external agencies or within an institution. </a:t>
            </a:r>
          </a:p>
          <a:p>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ASK QUESTIONS-</a:t>
            </a:r>
            <a:r>
              <a:rPr lang="en-US" sz="1200" kern="1200" baseline="0" dirty="0" smtClean="0">
                <a:solidFill>
                  <a:schemeClr val="tx1"/>
                </a:solidFill>
                <a:effectLst/>
                <a:latin typeface="+mn-lt"/>
                <a:ea typeface="+mn-ea"/>
                <a:cs typeface="+mn-cs"/>
              </a:rPr>
              <a:t> Dear governors, what else could be done to overcome the weaknesses? </a:t>
            </a:r>
          </a:p>
          <a:p>
            <a:endParaRPr lang="en-US" dirty="0" smtClean="0"/>
          </a:p>
          <a:p>
            <a:endParaRPr lang="en-US" dirty="0"/>
          </a:p>
        </p:txBody>
      </p:sp>
      <p:sp>
        <p:nvSpPr>
          <p:cNvPr id="4" name="Slide Number Placeholder 3"/>
          <p:cNvSpPr>
            <a:spLocks noGrp="1"/>
          </p:cNvSpPr>
          <p:nvPr>
            <p:ph type="sldNum" sz="quarter" idx="10"/>
          </p:nvPr>
        </p:nvSpPr>
        <p:spPr/>
        <p:txBody>
          <a:bodyPr/>
          <a:lstStyle/>
          <a:p>
            <a:fld id="{71A055D0-9E5B-324C-9629-E7F1827C0322}" type="slidenum">
              <a:rPr lang="en-US" smtClean="0"/>
              <a:t>7</a:t>
            </a:fld>
            <a:endParaRPr lang="en-US"/>
          </a:p>
        </p:txBody>
      </p:sp>
    </p:spTree>
    <p:extLst>
      <p:ext uri="{BB962C8B-B14F-4D97-AF65-F5344CB8AC3E}">
        <p14:creationId xmlns:p14="http://schemas.microsoft.com/office/powerpoint/2010/main" val="7366742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r>
              <a:rPr lang="en-US" dirty="0" smtClean="0"/>
              <a:t>John</a:t>
            </a:r>
            <a:r>
              <a:rPr lang="en-US" baseline="0" dirty="0" smtClean="0"/>
              <a:t> Hattie- </a:t>
            </a:r>
            <a:r>
              <a:rPr lang="en-US" dirty="0" smtClean="0"/>
              <a:t>work of educational effectiveness. Visible Learning Meta-Study).</a:t>
            </a:r>
            <a:r>
              <a:rPr lang="en-US" baseline="0" dirty="0" smtClean="0"/>
              <a:t>Times Educational Supplement called it holy grail of teaching. . </a:t>
            </a:r>
            <a:r>
              <a:rPr lang="en-US" baseline="0" dirty="0" err="1" smtClean="0"/>
              <a:t>Hatties</a:t>
            </a:r>
            <a:r>
              <a:rPr lang="en-US" baseline="0" dirty="0" smtClean="0"/>
              <a:t> book gives an evidence based answer to the question ‘what works best for students </a:t>
            </a:r>
            <a:r>
              <a:rPr lang="en-US" baseline="0" dirty="0" err="1" smtClean="0"/>
              <a:t>achivmnets</a:t>
            </a:r>
            <a:r>
              <a:rPr lang="en-US" baseline="0" dirty="0" smtClean="0"/>
              <a:t>’ </a:t>
            </a:r>
            <a:endParaRPr lang="en-US" dirty="0"/>
          </a:p>
        </p:txBody>
      </p:sp>
      <p:sp>
        <p:nvSpPr>
          <p:cNvPr id="4" name="Slide Number Placeholder 3"/>
          <p:cNvSpPr>
            <a:spLocks noGrp="1"/>
          </p:cNvSpPr>
          <p:nvPr>
            <p:ph type="sldNum" sz="quarter" idx="10"/>
          </p:nvPr>
        </p:nvSpPr>
        <p:spPr/>
        <p:txBody>
          <a:bodyPr/>
          <a:lstStyle/>
          <a:p>
            <a:fld id="{71A055D0-9E5B-324C-9629-E7F1827C0322}" type="slidenum">
              <a:rPr lang="en-US" smtClean="0"/>
              <a:t>8</a:t>
            </a:fld>
            <a:endParaRPr lang="en-US"/>
          </a:p>
        </p:txBody>
      </p:sp>
    </p:spTree>
    <p:extLst>
      <p:ext uri="{BB962C8B-B14F-4D97-AF65-F5344CB8AC3E}">
        <p14:creationId xmlns:p14="http://schemas.microsoft.com/office/powerpoint/2010/main" val="9206096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smtClean="0">
                <a:solidFill>
                  <a:schemeClr val="tx1"/>
                </a:solidFill>
                <a:effectLst/>
                <a:latin typeface="+mn-lt"/>
                <a:ea typeface="+mn-ea"/>
                <a:cs typeface="+mn-cs"/>
              </a:rPr>
              <a:t> </a:t>
            </a:r>
          </a:p>
          <a:p>
            <a:r>
              <a:rPr lang="en-US" sz="1200" b="0" i="0" u="none" strike="noStrike" kern="1200" smtClean="0">
                <a:solidFill>
                  <a:schemeClr val="tx1"/>
                </a:solidFill>
                <a:effectLst/>
                <a:latin typeface="+mn-lt"/>
                <a:ea typeface="+mn-ea"/>
                <a:cs typeface="+mn-cs"/>
              </a:rPr>
              <a:t>Assessment is closely linked to teachers’ curriculum planning, since it is only by continually assessing what children have learnt and understood, that we can know what “next steps” should be planned.   </a:t>
            </a:r>
          </a:p>
          <a:p>
            <a:endParaRPr lang="en-US" smtClean="0"/>
          </a:p>
          <a:p>
            <a:r>
              <a:rPr lang="en-US" sz="1200" b="0" i="0" kern="1200" smtClean="0">
                <a:solidFill>
                  <a:schemeClr val="tx1"/>
                </a:solidFill>
                <a:effectLst/>
                <a:latin typeface="+mn-lt"/>
                <a:ea typeface="+mn-ea"/>
                <a:cs typeface="+mn-cs"/>
              </a:rPr>
              <a:t>In mixed ability classes it is essential that teachers “differentiate” in the work given to different ability groups, particularly in the core subjects of Maths, English, ICT and Science.  Children’s progress can then be assessed against the “learning intentions” in the curriculum planning.  Planning and assessment form an ongoing cycle.</a:t>
            </a:r>
            <a:endParaRPr lang="en-US" smtClean="0"/>
          </a:p>
          <a:p>
            <a:endParaRPr lang="en-US" smtClean="0"/>
          </a:p>
          <a:p>
            <a:endParaRPr lang="en-US" dirty="0"/>
          </a:p>
        </p:txBody>
      </p:sp>
      <p:sp>
        <p:nvSpPr>
          <p:cNvPr id="4" name="Slide Number Placeholder 3"/>
          <p:cNvSpPr>
            <a:spLocks noGrp="1"/>
          </p:cNvSpPr>
          <p:nvPr>
            <p:ph type="sldNum" sz="quarter" idx="10"/>
          </p:nvPr>
        </p:nvSpPr>
        <p:spPr/>
        <p:txBody>
          <a:bodyPr/>
          <a:lstStyle/>
          <a:p>
            <a:fld id="{71A055D0-9E5B-324C-9629-E7F1827C0322}" type="slidenum">
              <a:rPr lang="en-US" smtClean="0"/>
              <a:t>9</a:t>
            </a:fld>
            <a:endParaRPr lang="en-US"/>
          </a:p>
        </p:txBody>
      </p:sp>
    </p:spTree>
    <p:extLst>
      <p:ext uri="{BB962C8B-B14F-4D97-AF65-F5344CB8AC3E}">
        <p14:creationId xmlns:p14="http://schemas.microsoft.com/office/powerpoint/2010/main" val="16869519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endParaRPr lang="en-US" dirty="0" smtClean="0"/>
          </a:p>
          <a:p>
            <a:endParaRPr lang="en-US" dirty="0" smtClean="0"/>
          </a:p>
          <a:p>
            <a:r>
              <a:rPr lang="en-US" dirty="0" smtClean="0"/>
              <a:t>What</a:t>
            </a:r>
            <a:r>
              <a:rPr lang="en-US" baseline="0" dirty="0" smtClean="0"/>
              <a:t> needs to be done prior ? </a:t>
            </a:r>
          </a:p>
          <a:p>
            <a:endParaRPr lang="en-US" baseline="0" dirty="0" smtClean="0"/>
          </a:p>
          <a:p>
            <a:r>
              <a:rPr lang="en-US" sz="1200" b="0" i="0" kern="1200" dirty="0" smtClean="0">
                <a:solidFill>
                  <a:schemeClr val="tx1"/>
                </a:solidFill>
                <a:effectLst/>
                <a:latin typeface="+mn-lt"/>
                <a:ea typeface="+mn-ea"/>
                <a:cs typeface="+mn-cs"/>
              </a:rPr>
              <a:t>Putting </a:t>
            </a:r>
            <a:r>
              <a:rPr lang="en-US" sz="1200" b="0" i="0" kern="1200" dirty="0" err="1" smtClean="0">
                <a:solidFill>
                  <a:schemeClr val="tx1"/>
                </a:solidFill>
                <a:effectLst/>
                <a:latin typeface="+mn-lt"/>
                <a:ea typeface="+mn-ea"/>
                <a:cs typeface="+mn-cs"/>
              </a:rPr>
              <a:t>AfL</a:t>
            </a:r>
            <a:r>
              <a:rPr lang="en-US" sz="1200" b="0" i="0" kern="1200" dirty="0" smtClean="0">
                <a:solidFill>
                  <a:schemeClr val="tx1"/>
                </a:solidFill>
                <a:effectLst/>
                <a:latin typeface="+mn-lt"/>
                <a:ea typeface="+mn-ea"/>
                <a:cs typeface="+mn-cs"/>
              </a:rPr>
              <a:t> into practice is not easy. It requires schools to </a:t>
            </a:r>
            <a:r>
              <a:rPr lang="en-US" sz="1200" b="0" i="0" kern="1200" dirty="0" err="1" smtClean="0">
                <a:solidFill>
                  <a:schemeClr val="tx1"/>
                </a:solidFill>
                <a:effectLst/>
                <a:latin typeface="+mn-lt"/>
                <a:ea typeface="+mn-ea"/>
                <a:cs typeface="+mn-cs"/>
              </a:rPr>
              <a:t>prioritise</a:t>
            </a:r>
            <a:r>
              <a:rPr lang="en-US" sz="1200" b="0" i="0" kern="1200" dirty="0" smtClean="0">
                <a:solidFill>
                  <a:schemeClr val="tx1"/>
                </a:solidFill>
                <a:effectLst/>
                <a:latin typeface="+mn-lt"/>
                <a:ea typeface="+mn-ea"/>
                <a:cs typeface="+mn-cs"/>
              </a:rPr>
              <a:t> this approach to assessment and ensure that other initiatives do not clash with its implementation. Schools should stop relying on summative assessments that tell students how they are performing in relation to national curriculum sub-levels, something which demotivates many learners. Pupils don't need to be told every few weeks that they are level 4a, and so on. Instead they need to know whether they are making progress and where they need to improve.</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Conceptualize </a:t>
            </a:r>
          </a:p>
          <a:p>
            <a:r>
              <a:rPr lang="en-US" sz="1200" b="0" i="0" kern="1200" dirty="0" smtClean="0">
                <a:solidFill>
                  <a:schemeClr val="tx1"/>
                </a:solidFill>
                <a:effectLst/>
                <a:latin typeface="+mn-lt"/>
                <a:ea typeface="+mn-ea"/>
                <a:cs typeface="+mn-cs"/>
              </a:rPr>
              <a:t>One</a:t>
            </a:r>
            <a:r>
              <a:rPr lang="en-US" sz="1200" b="0" i="0" kern="1200" baseline="0" dirty="0" smtClean="0">
                <a:solidFill>
                  <a:schemeClr val="tx1"/>
                </a:solidFill>
                <a:effectLst/>
                <a:latin typeface="+mn-lt"/>
                <a:ea typeface="+mn-ea"/>
                <a:cs typeface="+mn-cs"/>
              </a:rPr>
              <a:t> of the reasons why teachers find it hard to incorporate as </a:t>
            </a:r>
            <a:r>
              <a:rPr lang="en-US" sz="1200" b="0" i="0" kern="1200" dirty="0" smtClean="0">
                <a:solidFill>
                  <a:schemeClr val="tx1"/>
                </a:solidFill>
                <a:effectLst/>
                <a:latin typeface="+mn-lt"/>
                <a:ea typeface="+mn-ea"/>
                <a:cs typeface="+mn-cs"/>
              </a:rPr>
              <a:t>They cannot conceptualize </a:t>
            </a:r>
            <a:r>
              <a:rPr lang="en-US" sz="1200" b="0" i="0" kern="1200" dirty="0" err="1" smtClean="0">
                <a:solidFill>
                  <a:schemeClr val="tx1"/>
                </a:solidFill>
                <a:effectLst/>
                <a:latin typeface="+mn-lt"/>
                <a:ea typeface="+mn-ea"/>
                <a:cs typeface="+mn-cs"/>
              </a:rPr>
              <a:t>AfL</a:t>
            </a:r>
            <a:r>
              <a:rPr lang="en-US" sz="1200" b="0" i="0" kern="1200" dirty="0" smtClean="0">
                <a:solidFill>
                  <a:schemeClr val="tx1"/>
                </a:solidFill>
                <a:effectLst/>
                <a:latin typeface="+mn-lt"/>
                <a:ea typeface="+mn-ea"/>
                <a:cs typeface="+mn-cs"/>
              </a:rPr>
              <a:t> fully before they begin to develop it in their classrooms; they are unable to perceive the types of changes they need to make in their day-to-day practice</a:t>
            </a:r>
          </a:p>
          <a:p>
            <a:r>
              <a:rPr lang="en-US" sz="1200" b="0" i="0" kern="1200" dirty="0" smtClean="0">
                <a:solidFill>
                  <a:schemeClr val="tx1"/>
                </a:solidFill>
                <a:effectLst/>
                <a:latin typeface="+mn-lt"/>
                <a:ea typeface="+mn-ea"/>
                <a:cs typeface="+mn-cs"/>
              </a:rPr>
              <a:t>Putting </a:t>
            </a:r>
            <a:r>
              <a:rPr lang="en-US" sz="1200" b="0" i="0" kern="1200" dirty="0" err="1" smtClean="0">
                <a:solidFill>
                  <a:schemeClr val="tx1"/>
                </a:solidFill>
                <a:effectLst/>
                <a:latin typeface="+mn-lt"/>
                <a:ea typeface="+mn-ea"/>
                <a:cs typeface="+mn-cs"/>
              </a:rPr>
              <a:t>AfL</a:t>
            </a:r>
            <a:r>
              <a:rPr lang="en-US" sz="1200" b="0" i="0" kern="1200" dirty="0" smtClean="0">
                <a:solidFill>
                  <a:schemeClr val="tx1"/>
                </a:solidFill>
                <a:effectLst/>
                <a:latin typeface="+mn-lt"/>
                <a:ea typeface="+mn-ea"/>
                <a:cs typeface="+mn-cs"/>
              </a:rPr>
              <a:t> into practice also requires teachers to change the way they work with their students. It is not simply a matter of adding on to existing practice – it requires a reconsideration of practice to enhance the necessary feedback loops involved and help pupils become more active and collaborative in their learning and assessment.</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This makes implementing a new pedagogic approach very difficult. Teachers' beliefs about lesson planning, assessment and evaluation influence their actions and decisions in the classroom. While context and experience strongly influence practice, it's difficult to bring about change in practice; often new pedagogic ideas are confined into the realms of previous ideas.</a:t>
            </a:r>
          </a:p>
          <a:p>
            <a:r>
              <a:rPr lang="en-US" sz="1200" b="0" i="0" kern="1200" dirty="0" smtClean="0">
                <a:solidFill>
                  <a:schemeClr val="tx1"/>
                </a:solidFill>
                <a:effectLst/>
                <a:latin typeface="+mn-lt"/>
                <a:ea typeface="+mn-ea"/>
                <a:cs typeface="+mn-cs"/>
              </a:rPr>
              <a:t>Schools need to reflect on how their multiple uses of assessment affect the motivation and the self-esteem of their learners. The emphasis needs to be placed on helping all pupils develop and sustain a capacity to learn that not only lasts through the years of compulsory schooling but benefits them throughout their lives.</a:t>
            </a:r>
          </a:p>
          <a:p>
            <a:endParaRPr lang="en-US" dirty="0"/>
          </a:p>
        </p:txBody>
      </p:sp>
      <p:sp>
        <p:nvSpPr>
          <p:cNvPr id="4" name="Slide Number Placeholder 3"/>
          <p:cNvSpPr>
            <a:spLocks noGrp="1"/>
          </p:cNvSpPr>
          <p:nvPr>
            <p:ph type="sldNum" sz="quarter" idx="10"/>
          </p:nvPr>
        </p:nvSpPr>
        <p:spPr/>
        <p:txBody>
          <a:bodyPr/>
          <a:lstStyle/>
          <a:p>
            <a:fld id="{71A055D0-9E5B-324C-9629-E7F1827C0322}" type="slidenum">
              <a:rPr lang="en-US" smtClean="0"/>
              <a:t>10</a:t>
            </a:fld>
            <a:endParaRPr lang="en-US"/>
          </a:p>
        </p:txBody>
      </p:sp>
    </p:spTree>
    <p:extLst>
      <p:ext uri="{BB962C8B-B14F-4D97-AF65-F5344CB8AC3E}">
        <p14:creationId xmlns:p14="http://schemas.microsoft.com/office/powerpoint/2010/main" val="8566896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1A055D0-9E5B-324C-9629-E7F1827C0322}" type="slidenum">
              <a:rPr lang="en-US" smtClean="0"/>
              <a:t>11</a:t>
            </a:fld>
            <a:endParaRPr lang="en-US"/>
          </a:p>
        </p:txBody>
      </p:sp>
    </p:spTree>
    <p:extLst>
      <p:ext uri="{BB962C8B-B14F-4D97-AF65-F5344CB8AC3E}">
        <p14:creationId xmlns:p14="http://schemas.microsoft.com/office/powerpoint/2010/main" val="13103553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A055D0-9E5B-324C-9629-E7F1827C0322}" type="slidenum">
              <a:rPr lang="en-US" smtClean="0"/>
              <a:t>13</a:t>
            </a:fld>
            <a:endParaRPr lang="en-US"/>
          </a:p>
        </p:txBody>
      </p:sp>
    </p:spTree>
    <p:extLst>
      <p:ext uri="{BB962C8B-B14F-4D97-AF65-F5344CB8AC3E}">
        <p14:creationId xmlns:p14="http://schemas.microsoft.com/office/powerpoint/2010/main" val="577208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2/12/18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tif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2.tiff"/><Relationship Id="rId4" Type="http://schemas.openxmlformats.org/officeDocument/2006/relationships/comments" Target="../comments/comment1.xml"/><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3.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hyperlink" Target="https://www.youtube.com/watch?v=sOtsFMO1mWI"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moodle.uwtsd.ac.uk/pluginfile.php/139915/mod_resource/content/1/W1_AFL.pdf" TargetMode="External"/><Relationship Id="rId3" Type="http://schemas.openxmlformats.org/officeDocument/2006/relationships/hyperlink" Target="https://www.theguardian.com/teacher-network/teacher-blog/2013/aug/29/assessment-for-learing-effective-classro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A692209D-B607-46C3-8560-07AF7229165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3"/>
          <a:stretch>
            <a:fillRect/>
          </a:stretch>
        </p:blipFill>
        <p:spPr>
          <a:xfrm>
            <a:off x="5404022" y="979537"/>
            <a:ext cx="6066068" cy="5050001"/>
          </a:xfrm>
          <a:prstGeom prst="rect">
            <a:avLst/>
          </a:prstGeom>
        </p:spPr>
      </p:pic>
      <p:sp>
        <p:nvSpPr>
          <p:cNvPr id="11" name="Rectangle 10">
            <a:extLst>
              <a:ext uri="{FF2B5EF4-FFF2-40B4-BE49-F238E27FC236}">
                <a16:creationId xmlns:a16="http://schemas.microsoft.com/office/drawing/2014/main" xmlns="" id="{94874638-CF15-4908-BC4B-4908744D0BA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5">
            <a:extLst>
              <a:ext uri="{FF2B5EF4-FFF2-40B4-BE49-F238E27FC236}">
                <a16:creationId xmlns:a16="http://schemas.microsoft.com/office/drawing/2014/main" xmlns="" id="{5F1B8348-CD6E-4561-A704-C232D9A2676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a:extLst/>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540279" y="967417"/>
            <a:ext cx="3778870" cy="3943250"/>
          </a:xfrm>
        </p:spPr>
        <p:txBody>
          <a:bodyPr>
            <a:normAutofit/>
          </a:bodyPr>
          <a:lstStyle/>
          <a:p>
            <a:r>
              <a:rPr lang="en-US" sz="4000">
                <a:solidFill>
                  <a:srgbClr val="FEFFFF"/>
                </a:solidFill>
              </a:rPr>
              <a:t>Assessment for Learning </a:t>
            </a:r>
          </a:p>
        </p:txBody>
      </p:sp>
      <p:sp>
        <p:nvSpPr>
          <p:cNvPr id="3" name="Subtitle 2"/>
          <p:cNvSpPr>
            <a:spLocks noGrp="1"/>
          </p:cNvSpPr>
          <p:nvPr>
            <p:ph type="subTitle" idx="1"/>
          </p:nvPr>
        </p:nvSpPr>
        <p:spPr>
          <a:xfrm>
            <a:off x="540279" y="5189400"/>
            <a:ext cx="3778870" cy="544260"/>
          </a:xfrm>
        </p:spPr>
        <p:txBody>
          <a:bodyPr anchor="ctr">
            <a:normAutofit/>
          </a:bodyPr>
          <a:lstStyle/>
          <a:p>
            <a:pPr>
              <a:lnSpc>
                <a:spcPct val="90000"/>
              </a:lnSpc>
            </a:pPr>
            <a:r>
              <a:rPr lang="en-US" sz="1400" dirty="0">
                <a:solidFill>
                  <a:srgbClr val="FEFFFF"/>
                </a:solidFill>
              </a:rPr>
              <a:t>A Great method of successful teaching and learning at </a:t>
            </a:r>
            <a:r>
              <a:rPr lang="en-US" sz="1400" dirty="0" smtClean="0">
                <a:solidFill>
                  <a:srgbClr val="FEFFFF"/>
                </a:solidFill>
              </a:rPr>
              <a:t>KS1 and KS2</a:t>
            </a:r>
            <a:endParaRPr lang="en-US" sz="1400" dirty="0">
              <a:solidFill>
                <a:srgbClr val="FEFFFF"/>
              </a:solidFill>
            </a:endParaRPr>
          </a:p>
        </p:txBody>
      </p:sp>
    </p:spTree>
    <p:extLst>
      <p:ext uri="{BB962C8B-B14F-4D97-AF65-F5344CB8AC3E}">
        <p14:creationId xmlns:p14="http://schemas.microsoft.com/office/powerpoint/2010/main" val="4239900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Assessment for Learning</a:t>
            </a:r>
            <a:endParaRPr lang="en-US" dirty="0"/>
          </a:p>
        </p:txBody>
      </p:sp>
      <p:sp>
        <p:nvSpPr>
          <p:cNvPr id="3" name="Content Placeholder 2"/>
          <p:cNvSpPr>
            <a:spLocks noGrp="1"/>
          </p:cNvSpPr>
          <p:nvPr>
            <p:ph idx="1"/>
          </p:nvPr>
        </p:nvSpPr>
        <p:spPr>
          <a:xfrm>
            <a:off x="1612669" y="1905000"/>
            <a:ext cx="9758940" cy="4312920"/>
          </a:xfrm>
        </p:spPr>
        <p:txBody>
          <a:bodyPr>
            <a:normAutofit fontScale="85000" lnSpcReduction="20000"/>
          </a:bodyPr>
          <a:lstStyle/>
          <a:p>
            <a:r>
              <a:rPr lang="en-US" dirty="0" smtClean="0"/>
              <a:t>Process of interpreting evidence by teachers and learners to determine where the children are in their learning, where they need to go and how to get there in the best way (</a:t>
            </a:r>
            <a:r>
              <a:rPr lang="en-US" dirty="0" err="1" smtClean="0"/>
              <a:t>Bayford</a:t>
            </a:r>
            <a:r>
              <a:rPr lang="en-US" dirty="0" smtClean="0"/>
              <a:t>, 2016).</a:t>
            </a:r>
          </a:p>
          <a:p>
            <a:r>
              <a:rPr lang="en-US" dirty="0" smtClean="0"/>
              <a:t>Continuous collection of evidence </a:t>
            </a:r>
          </a:p>
          <a:p>
            <a:r>
              <a:rPr lang="en-US" dirty="0" smtClean="0"/>
              <a:t>Boyles and Charles (2014, in Lewis, 2018) claim that AFL has been closely associated with Bruner and Vygotsky’s ideas of scaffolding where teacher plays a key role in extending learner’s understanding.</a:t>
            </a:r>
          </a:p>
          <a:p>
            <a:r>
              <a:rPr lang="en-US" dirty="0"/>
              <a:t>Referred to as Formative Assessment </a:t>
            </a:r>
          </a:p>
          <a:p>
            <a:r>
              <a:rPr lang="en-US" dirty="0" smtClean="0"/>
              <a:t>Classroom based formative assessment is a great way of understanding children’s thinking and scaffolding their learning.</a:t>
            </a:r>
          </a:p>
          <a:p>
            <a:r>
              <a:rPr lang="en-US" dirty="0" smtClean="0"/>
              <a:t>Such way of assessment allows children to understand their learning a lot better and know where and how to improve.</a:t>
            </a:r>
          </a:p>
          <a:p>
            <a:r>
              <a:rPr lang="en-US" dirty="0" smtClean="0"/>
              <a:t>Much more clear, even for children at primary school age</a:t>
            </a:r>
          </a:p>
          <a:p>
            <a:r>
              <a:rPr lang="en-US" dirty="0" smtClean="0"/>
              <a:t>Learning and teaching that is far more engaging</a:t>
            </a:r>
          </a:p>
          <a:p>
            <a:r>
              <a:rPr lang="en-US" dirty="0" smtClean="0"/>
              <a:t>Assessment that develops children’s learning not just measure it </a:t>
            </a:r>
            <a:endParaRPr lang="en-US" dirty="0"/>
          </a:p>
          <a:p>
            <a:r>
              <a:rPr lang="en-US" dirty="0" smtClean="0"/>
              <a:t>Active involvement in children’s learning</a:t>
            </a:r>
          </a:p>
          <a:p>
            <a:pPr marL="0" indent="0">
              <a:buNone/>
            </a:pPr>
            <a:r>
              <a:rPr lang="en-US" dirty="0" smtClean="0"/>
              <a:t>Lewis, 2016</a:t>
            </a:r>
          </a:p>
        </p:txBody>
      </p:sp>
    </p:spTree>
    <p:extLst>
      <p:ext uri="{BB962C8B-B14F-4D97-AF65-F5344CB8AC3E}">
        <p14:creationId xmlns:p14="http://schemas.microsoft.com/office/powerpoint/2010/main" val="1440097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133003" y="-299258"/>
            <a:ext cx="12468203" cy="6775959"/>
          </a:xfrm>
          <a:prstGeom prst="rect">
            <a:avLst/>
          </a:prstGeom>
        </p:spPr>
      </p:pic>
      <p:sp>
        <p:nvSpPr>
          <p:cNvPr id="5" name="TextBox 4"/>
          <p:cNvSpPr txBox="1"/>
          <p:nvPr/>
        </p:nvSpPr>
        <p:spPr>
          <a:xfrm>
            <a:off x="1828799" y="6476701"/>
            <a:ext cx="5868785" cy="369332"/>
          </a:xfrm>
          <a:prstGeom prst="rect">
            <a:avLst/>
          </a:prstGeom>
          <a:noFill/>
        </p:spPr>
        <p:txBody>
          <a:bodyPr wrap="square" rtlCol="0">
            <a:spAutoFit/>
          </a:bodyPr>
          <a:lstStyle/>
          <a:p>
            <a:r>
              <a:rPr lang="en-US" dirty="0" smtClean="0"/>
              <a:t>Assessment Reform Group, 2010, in </a:t>
            </a:r>
            <a:r>
              <a:rPr lang="en-US" dirty="0" err="1" smtClean="0"/>
              <a:t>Bayford</a:t>
            </a:r>
            <a:r>
              <a:rPr lang="en-US" dirty="0" smtClean="0"/>
              <a:t>, 2016.</a:t>
            </a:r>
            <a:endParaRPr lang="en-US" dirty="0"/>
          </a:p>
        </p:txBody>
      </p:sp>
    </p:spTree>
    <p:extLst>
      <p:ext uri="{BB962C8B-B14F-4D97-AF65-F5344CB8AC3E}">
        <p14:creationId xmlns:p14="http://schemas.microsoft.com/office/powerpoint/2010/main" val="12272908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Formative Assessment </a:t>
            </a:r>
            <a:endParaRPr lang="en-US" dirty="0"/>
          </a:p>
        </p:txBody>
      </p:sp>
      <p:sp>
        <p:nvSpPr>
          <p:cNvPr id="3" name="Content Placeholder 2"/>
          <p:cNvSpPr>
            <a:spLocks noGrp="1"/>
          </p:cNvSpPr>
          <p:nvPr>
            <p:ph idx="1"/>
          </p:nvPr>
        </p:nvSpPr>
        <p:spPr/>
        <p:txBody>
          <a:bodyPr>
            <a:normAutofit fontScale="62500" lnSpcReduction="20000"/>
          </a:bodyPr>
          <a:lstStyle/>
          <a:p>
            <a:r>
              <a:rPr lang="en-US" dirty="0" smtClean="0"/>
              <a:t>Monitor children’s learning</a:t>
            </a:r>
          </a:p>
          <a:p>
            <a:r>
              <a:rPr lang="en-US" dirty="0" smtClean="0"/>
              <a:t>Provide ongoing feedback- teachers can improve their teaching and children can improve their learning</a:t>
            </a:r>
          </a:p>
          <a:p>
            <a:r>
              <a:rPr lang="en-US" dirty="0" smtClean="0"/>
              <a:t>Formal and informal assessment </a:t>
            </a:r>
          </a:p>
          <a:p>
            <a:r>
              <a:rPr lang="en-US" dirty="0" smtClean="0"/>
              <a:t>Constructive feedback</a:t>
            </a:r>
          </a:p>
          <a:p>
            <a:r>
              <a:rPr lang="en-US" dirty="0" smtClean="0"/>
              <a:t>Allows children to determine strengths and weaknesses of their learning, know how and where they can improve </a:t>
            </a:r>
            <a:endParaRPr lang="en-US" dirty="0"/>
          </a:p>
          <a:p>
            <a:r>
              <a:rPr lang="en-US" dirty="0" smtClean="0"/>
              <a:t>Allows teachers to determine in what area the children are struggling and how they can help/guide them</a:t>
            </a:r>
            <a:endParaRPr lang="en-US" dirty="0"/>
          </a:p>
          <a:p>
            <a:pPr marL="0" indent="0">
              <a:buNone/>
            </a:pPr>
            <a:r>
              <a:rPr lang="en-US" dirty="0"/>
              <a:t>(</a:t>
            </a:r>
            <a:r>
              <a:rPr lang="en-US" dirty="0" smtClean="0"/>
              <a:t>Carnegie Mellon University, 2016)</a:t>
            </a:r>
          </a:p>
          <a:p>
            <a:pPr marL="0" indent="0">
              <a:buNone/>
            </a:pPr>
            <a:endParaRPr lang="en-US" dirty="0"/>
          </a:p>
          <a:p>
            <a:pPr marL="0" indent="0">
              <a:buNone/>
            </a:pPr>
            <a:r>
              <a:rPr lang="en-US" dirty="0" smtClean="0"/>
              <a:t>What is being assessed?</a:t>
            </a:r>
          </a:p>
          <a:p>
            <a:r>
              <a:rPr lang="en-US" dirty="0" smtClean="0"/>
              <a:t>Skills</a:t>
            </a:r>
          </a:p>
          <a:p>
            <a:r>
              <a:rPr lang="en-US" dirty="0" smtClean="0"/>
              <a:t>Attitudes and values </a:t>
            </a:r>
          </a:p>
          <a:p>
            <a:r>
              <a:rPr lang="en-US" dirty="0" smtClean="0"/>
              <a:t>Behavior </a:t>
            </a:r>
          </a:p>
          <a:p>
            <a:r>
              <a:rPr lang="en-US" dirty="0" smtClean="0"/>
              <a:t>Knowledge and understanding </a:t>
            </a:r>
          </a:p>
          <a:p>
            <a:pPr marL="0" indent="0">
              <a:buNone/>
            </a:pPr>
            <a:r>
              <a:rPr lang="en-US" dirty="0" smtClean="0"/>
              <a:t>(Boyles and Charles, 2014 in Lewis, 2018)</a:t>
            </a:r>
            <a:endParaRPr lang="en-US" dirty="0"/>
          </a:p>
        </p:txBody>
      </p:sp>
    </p:spTree>
    <p:extLst>
      <p:ext uri="{BB962C8B-B14F-4D97-AF65-F5344CB8AC3E}">
        <p14:creationId xmlns:p14="http://schemas.microsoft.com/office/powerpoint/2010/main" val="799743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alpha val="48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Good formative assessment practices </a:t>
            </a:r>
            <a:endParaRPr lang="en-US" dirty="0"/>
          </a:p>
        </p:txBody>
      </p:sp>
      <p:sp>
        <p:nvSpPr>
          <p:cNvPr id="3" name="Content Placeholder 2"/>
          <p:cNvSpPr>
            <a:spLocks noGrp="1"/>
          </p:cNvSpPr>
          <p:nvPr>
            <p:ph idx="1"/>
          </p:nvPr>
        </p:nvSpPr>
        <p:spPr>
          <a:xfrm>
            <a:off x="2025748" y="1264555"/>
            <a:ext cx="9478864" cy="4006222"/>
          </a:xfrm>
        </p:spPr>
        <p:txBody>
          <a:bodyPr>
            <a:noAutofit/>
          </a:bodyPr>
          <a:lstStyle/>
          <a:p>
            <a:pPr marL="0" indent="0">
              <a:buNone/>
            </a:pPr>
            <a:r>
              <a:rPr lang="en-US" sz="1400" dirty="0" smtClean="0"/>
              <a:t>Clarke (2015 in Lewis, 2018)</a:t>
            </a:r>
          </a:p>
          <a:p>
            <a:r>
              <a:rPr lang="en-US" sz="1400" dirty="0" smtClean="0"/>
              <a:t>Talk-partners</a:t>
            </a:r>
          </a:p>
          <a:p>
            <a:r>
              <a:rPr lang="en-US" sz="1400" dirty="0" smtClean="0"/>
              <a:t>Success criteria</a:t>
            </a:r>
          </a:p>
          <a:p>
            <a:r>
              <a:rPr lang="en-US" sz="1400" dirty="0" smtClean="0"/>
              <a:t>Self-evaluation</a:t>
            </a:r>
          </a:p>
          <a:p>
            <a:r>
              <a:rPr lang="en-US" sz="1400" dirty="0" smtClean="0"/>
              <a:t>Effective feedback</a:t>
            </a:r>
          </a:p>
          <a:p>
            <a:r>
              <a:rPr lang="en-US" sz="1400" dirty="0" smtClean="0"/>
              <a:t>Peer-evaluation</a:t>
            </a:r>
          </a:p>
          <a:p>
            <a:r>
              <a:rPr lang="en-US" sz="1400" dirty="0" smtClean="0"/>
              <a:t>Asking worthwhile questions</a:t>
            </a:r>
          </a:p>
          <a:p>
            <a:endParaRPr lang="en-US" sz="1400" dirty="0"/>
          </a:p>
          <a:p>
            <a:r>
              <a:rPr lang="en-US" sz="1400" dirty="0" smtClean="0"/>
              <a:t>Discussion</a:t>
            </a:r>
          </a:p>
          <a:p>
            <a:r>
              <a:rPr lang="en-US" sz="1400" dirty="0" smtClean="0"/>
              <a:t>Observation</a:t>
            </a:r>
          </a:p>
          <a:p>
            <a:r>
              <a:rPr lang="en-US" sz="1400" dirty="0" smtClean="0"/>
              <a:t>Questioning </a:t>
            </a:r>
          </a:p>
          <a:p>
            <a:r>
              <a:rPr lang="en-US" sz="1400" dirty="0" smtClean="0"/>
              <a:t>Clarifying learning</a:t>
            </a:r>
          </a:p>
          <a:p>
            <a:r>
              <a:rPr lang="en-US" sz="1400" dirty="0" smtClean="0"/>
              <a:t>Providing feedback</a:t>
            </a:r>
          </a:p>
          <a:p>
            <a:r>
              <a:rPr lang="en-US" sz="1400" dirty="0" smtClean="0"/>
              <a:t>Electing evidence</a:t>
            </a:r>
          </a:p>
          <a:p>
            <a:r>
              <a:rPr lang="en-US" sz="1400" dirty="0" smtClean="0"/>
              <a:t>Activating learners </a:t>
            </a:r>
          </a:p>
          <a:p>
            <a:pPr marL="0" indent="0">
              <a:buNone/>
            </a:pPr>
            <a:r>
              <a:rPr lang="en-US" sz="1400" dirty="0" smtClean="0"/>
              <a:t>NWEA, 2016</a:t>
            </a:r>
            <a:endParaRPr lang="en-US" sz="1400" dirty="0"/>
          </a:p>
        </p:txBody>
      </p:sp>
    </p:spTree>
    <p:extLst>
      <p:ext uri="{BB962C8B-B14F-4D97-AF65-F5344CB8AC3E}">
        <p14:creationId xmlns:p14="http://schemas.microsoft.com/office/powerpoint/2010/main" val="14162904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150" y="0"/>
            <a:ext cx="8911687" cy="1280890"/>
          </a:xfrm>
        </p:spPr>
        <p:txBody>
          <a:bodyPr/>
          <a:lstStyle/>
          <a:p>
            <a:r>
              <a:rPr lang="en-US" dirty="0" smtClean="0"/>
              <a:t>Strengths and Weaknesses of AFL </a:t>
            </a:r>
            <a:endParaRPr lang="en-US" dirty="0"/>
          </a:p>
        </p:txBody>
      </p:sp>
      <p:sp>
        <p:nvSpPr>
          <p:cNvPr id="3" name="Content Placeholder 2"/>
          <p:cNvSpPr>
            <a:spLocks noGrp="1"/>
          </p:cNvSpPr>
          <p:nvPr>
            <p:ph idx="1"/>
          </p:nvPr>
        </p:nvSpPr>
        <p:spPr>
          <a:xfrm>
            <a:off x="869156" y="1280889"/>
            <a:ext cx="4251484" cy="4288637"/>
          </a:xfrm>
        </p:spPr>
        <p:txBody>
          <a:bodyPr>
            <a:normAutofit fontScale="70000" lnSpcReduction="20000"/>
          </a:bodyPr>
          <a:lstStyle/>
          <a:p>
            <a:r>
              <a:rPr lang="en-US" dirty="0" smtClean="0"/>
              <a:t>It can be difficult for teachers to remember what has been measured/observed during informal assessment </a:t>
            </a:r>
          </a:p>
          <a:p>
            <a:pPr marL="285750" indent="-285750">
              <a:buFont typeface="Arial" charset="0"/>
              <a:buChar char="•"/>
            </a:pPr>
            <a:r>
              <a:rPr lang="en-US" dirty="0"/>
              <a:t>Time consuming-planning, training, </a:t>
            </a:r>
            <a:r>
              <a:rPr lang="en-US" dirty="0" smtClean="0"/>
              <a:t>explaining, marking</a:t>
            </a:r>
          </a:p>
          <a:p>
            <a:pPr marL="285750" indent="-285750">
              <a:buFont typeface="Arial" charset="0"/>
              <a:buChar char="•"/>
            </a:pPr>
            <a:r>
              <a:rPr lang="en-US" dirty="0" smtClean="0"/>
              <a:t>Fear of change</a:t>
            </a:r>
            <a:endParaRPr lang="en-US" dirty="0"/>
          </a:p>
          <a:p>
            <a:pPr marL="285750" indent="-285750">
              <a:buFont typeface="Arial" charset="0"/>
              <a:buChar char="•"/>
            </a:pPr>
            <a:r>
              <a:rPr lang="en-US" dirty="0"/>
              <a:t>Can be difficult to create a learning </a:t>
            </a:r>
            <a:r>
              <a:rPr lang="en-US" dirty="0" smtClean="0"/>
              <a:t>ethos</a:t>
            </a:r>
          </a:p>
          <a:p>
            <a:pPr marL="285750" indent="-285750">
              <a:buFont typeface="Arial" charset="0"/>
              <a:buChar char="•"/>
            </a:pPr>
            <a:r>
              <a:rPr lang="en-US" dirty="0" smtClean="0"/>
              <a:t>Teachers might be confused of getting the feedback right</a:t>
            </a:r>
          </a:p>
          <a:p>
            <a:pPr marL="285750" indent="-285750">
              <a:buFont typeface="Arial" charset="0"/>
              <a:buChar char="•"/>
            </a:pPr>
            <a:r>
              <a:rPr lang="en-US" dirty="0" smtClean="0"/>
              <a:t>Misunderstanding </a:t>
            </a:r>
            <a:endParaRPr lang="en-US" dirty="0"/>
          </a:p>
          <a:p>
            <a:pPr marL="0" indent="0">
              <a:buNone/>
            </a:pPr>
            <a:r>
              <a:rPr lang="en-US" dirty="0" smtClean="0"/>
              <a:t>Jones, 2005</a:t>
            </a:r>
          </a:p>
          <a:p>
            <a:r>
              <a:rPr lang="en-US" dirty="0" smtClean="0"/>
              <a:t>Often seems unclear how to achieve the goal. Especially among younger children. (Sadler, 1989 in </a:t>
            </a:r>
            <a:r>
              <a:rPr lang="en-US" dirty="0" err="1" smtClean="0"/>
              <a:t>Chappuis</a:t>
            </a:r>
            <a:r>
              <a:rPr lang="en-US" dirty="0" smtClean="0"/>
              <a:t> and </a:t>
            </a:r>
            <a:r>
              <a:rPr lang="en-US" dirty="0" err="1" smtClean="0"/>
              <a:t>Stiggins</a:t>
            </a:r>
            <a:r>
              <a:rPr lang="en-US" dirty="0" smtClean="0"/>
              <a:t>, 2002, p.42)</a:t>
            </a:r>
          </a:p>
          <a:p>
            <a:r>
              <a:rPr lang="en-US" dirty="0" smtClean="0"/>
              <a:t>Many schools find it difficult to implement. (Harrison, 2013). </a:t>
            </a:r>
            <a:endParaRPr lang="en-US" dirty="0"/>
          </a:p>
          <a:p>
            <a:r>
              <a:rPr lang="en-US" dirty="0" smtClean="0"/>
              <a:t>Room for improvement. Inside the Black Box</a:t>
            </a:r>
          </a:p>
        </p:txBody>
      </p:sp>
      <p:sp>
        <p:nvSpPr>
          <p:cNvPr id="7" name="TextBox 6"/>
          <p:cNvSpPr txBox="1"/>
          <p:nvPr/>
        </p:nvSpPr>
        <p:spPr>
          <a:xfrm>
            <a:off x="5486359" y="480585"/>
            <a:ext cx="6705641" cy="7017306"/>
          </a:xfrm>
          <a:prstGeom prst="rect">
            <a:avLst/>
          </a:prstGeom>
          <a:noFill/>
        </p:spPr>
        <p:txBody>
          <a:bodyPr wrap="square" rtlCol="0">
            <a:spAutoFit/>
          </a:bodyPr>
          <a:lstStyle/>
          <a:p>
            <a:r>
              <a:rPr lang="en-US" dirty="0" smtClean="0"/>
              <a:t>Ongoing process- children’s progress is being monitored o daily basis </a:t>
            </a:r>
          </a:p>
          <a:p>
            <a:endParaRPr lang="en-US" dirty="0" smtClean="0"/>
          </a:p>
          <a:p>
            <a:r>
              <a:rPr lang="en-US" dirty="0"/>
              <a:t>Improves classroom </a:t>
            </a:r>
            <a:r>
              <a:rPr lang="en-US" dirty="0" smtClean="0"/>
              <a:t>practice.</a:t>
            </a:r>
          </a:p>
          <a:p>
            <a:r>
              <a:rPr lang="en-US" dirty="0" smtClean="0"/>
              <a:t>Black and William (1998 in </a:t>
            </a:r>
            <a:r>
              <a:rPr lang="en-US" dirty="0" err="1" smtClean="0"/>
              <a:t>Chappuis</a:t>
            </a:r>
            <a:r>
              <a:rPr lang="en-US" dirty="0" smtClean="0"/>
              <a:t> and </a:t>
            </a:r>
            <a:r>
              <a:rPr lang="en-US" dirty="0" err="1" smtClean="0"/>
              <a:t>Stiggins</a:t>
            </a:r>
            <a:r>
              <a:rPr lang="en-US" dirty="0" smtClean="0"/>
              <a:t>, 2002, p.42. ) immediate and descriptive evidence improves learning and motivation of learners. </a:t>
            </a:r>
          </a:p>
          <a:p>
            <a:endParaRPr lang="en-US" dirty="0"/>
          </a:p>
          <a:p>
            <a:r>
              <a:rPr lang="en-US" dirty="0"/>
              <a:t>More </a:t>
            </a:r>
            <a:r>
              <a:rPr lang="en-US" dirty="0" smtClean="0"/>
              <a:t>relaxed.</a:t>
            </a:r>
          </a:p>
          <a:p>
            <a:endParaRPr lang="en-US" dirty="0" smtClean="0"/>
          </a:p>
          <a:p>
            <a:r>
              <a:rPr lang="en-US" dirty="0" smtClean="0"/>
              <a:t>Raising standards through classroom assessment. (Inside the Black Box, Black and William,2001,p.1.) Supporting assessment for leaning. </a:t>
            </a:r>
          </a:p>
          <a:p>
            <a:endParaRPr lang="en-US" dirty="0" smtClean="0"/>
          </a:p>
          <a:p>
            <a:r>
              <a:rPr lang="en-US" dirty="0" smtClean="0"/>
              <a:t>Classroom assessment that involves children in the whole process</a:t>
            </a:r>
          </a:p>
          <a:p>
            <a:endParaRPr lang="en-US" dirty="0"/>
          </a:p>
          <a:p>
            <a:r>
              <a:rPr lang="en-US" dirty="0" smtClean="0"/>
              <a:t>Good at supporting low attaining learners</a:t>
            </a:r>
          </a:p>
          <a:p>
            <a:endParaRPr lang="en-US" dirty="0"/>
          </a:p>
          <a:p>
            <a:r>
              <a:rPr lang="en-US" dirty="0" smtClean="0"/>
              <a:t>Children are clear of what they need to learn and how to do it </a:t>
            </a:r>
          </a:p>
          <a:p>
            <a:endParaRPr lang="en-US" dirty="0" smtClean="0"/>
          </a:p>
          <a:p>
            <a:r>
              <a:rPr lang="en-US" dirty="0" smtClean="0"/>
              <a:t>Strategies of AFL are fun for children so they engage more</a:t>
            </a:r>
          </a:p>
          <a:p>
            <a:r>
              <a:rPr lang="en-US" dirty="0" err="1" smtClean="0"/>
              <a:t>Chappuis</a:t>
            </a:r>
            <a:r>
              <a:rPr lang="en-US" dirty="0" smtClean="0"/>
              <a:t> and </a:t>
            </a:r>
            <a:r>
              <a:rPr lang="en-US" dirty="0" err="1" smtClean="0"/>
              <a:t>Stiggins</a:t>
            </a:r>
            <a:r>
              <a:rPr lang="en-US" dirty="0" smtClean="0"/>
              <a:t> (2002, p.40-43.)</a:t>
            </a:r>
            <a:endParaRPr lang="en-US" dirty="0"/>
          </a:p>
          <a:p>
            <a:endParaRPr lang="en-US" dirty="0"/>
          </a:p>
        </p:txBody>
      </p:sp>
    </p:spTree>
    <p:extLst>
      <p:ext uri="{BB962C8B-B14F-4D97-AF65-F5344CB8AC3E}">
        <p14:creationId xmlns:p14="http://schemas.microsoft.com/office/powerpoint/2010/main" val="339270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to overcome weaknesses</a:t>
            </a:r>
            <a:endParaRPr lang="en-US" dirty="0"/>
          </a:p>
        </p:txBody>
      </p:sp>
      <p:sp>
        <p:nvSpPr>
          <p:cNvPr id="3" name="Content Placeholder 2"/>
          <p:cNvSpPr>
            <a:spLocks noGrp="1"/>
          </p:cNvSpPr>
          <p:nvPr>
            <p:ph idx="1"/>
          </p:nvPr>
        </p:nvSpPr>
        <p:spPr>
          <a:xfrm>
            <a:off x="2490737" y="1905000"/>
            <a:ext cx="8915400" cy="3777622"/>
          </a:xfrm>
        </p:spPr>
        <p:txBody>
          <a:bodyPr>
            <a:normAutofit lnSpcReduction="10000"/>
          </a:bodyPr>
          <a:lstStyle/>
          <a:p>
            <a:r>
              <a:rPr lang="en-US" dirty="0" smtClean="0"/>
              <a:t>Careful planning</a:t>
            </a:r>
          </a:p>
          <a:p>
            <a:r>
              <a:rPr lang="en-US" dirty="0" smtClean="0"/>
              <a:t>Create welcomed learning ethos </a:t>
            </a:r>
          </a:p>
          <a:p>
            <a:r>
              <a:rPr lang="en-US" dirty="0" smtClean="0"/>
              <a:t>Talk about the aims and objectives to children clearly, ask questions to make sure that all learners understand </a:t>
            </a:r>
          </a:p>
          <a:p>
            <a:r>
              <a:rPr lang="en-US" dirty="0" smtClean="0"/>
              <a:t>Ask children questions at the end of the lesson to see whether they have understood</a:t>
            </a:r>
          </a:p>
          <a:p>
            <a:r>
              <a:rPr lang="en-US" dirty="0" smtClean="0"/>
              <a:t>If not, what have they not understood. Explain again</a:t>
            </a:r>
          </a:p>
          <a:p>
            <a:r>
              <a:rPr lang="en-US" dirty="0" smtClean="0"/>
              <a:t>Ask children if they have any questions  </a:t>
            </a:r>
          </a:p>
          <a:p>
            <a:r>
              <a:rPr lang="en-US" dirty="0" smtClean="0"/>
              <a:t>Make notes throughout the formal and informal assessment to make sure every detail is being noted and no important information is missing. </a:t>
            </a:r>
          </a:p>
          <a:p>
            <a:r>
              <a:rPr lang="en-US" dirty="0" smtClean="0"/>
              <a:t>Relax</a:t>
            </a:r>
            <a:endParaRPr lang="en-US" dirty="0"/>
          </a:p>
        </p:txBody>
      </p:sp>
    </p:spTree>
    <p:extLst>
      <p:ext uri="{BB962C8B-B14F-4D97-AF65-F5344CB8AC3E}">
        <p14:creationId xmlns:p14="http://schemas.microsoft.com/office/powerpoint/2010/main" val="12072142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1529" y="149410"/>
            <a:ext cx="8911687" cy="1280890"/>
          </a:xfrm>
        </p:spPr>
        <p:txBody>
          <a:bodyPr/>
          <a:lstStyle/>
          <a:p>
            <a:r>
              <a:rPr lang="en-US" dirty="0" smtClean="0"/>
              <a:t>Benefits for Learners and Teachers</a:t>
            </a:r>
            <a:endParaRPr lang="en-US" dirty="0"/>
          </a:p>
        </p:txBody>
      </p:sp>
      <p:sp>
        <p:nvSpPr>
          <p:cNvPr id="3" name="Content Placeholder 2"/>
          <p:cNvSpPr>
            <a:spLocks noGrp="1"/>
          </p:cNvSpPr>
          <p:nvPr>
            <p:ph idx="1"/>
          </p:nvPr>
        </p:nvSpPr>
        <p:spPr>
          <a:xfrm>
            <a:off x="511030" y="1579418"/>
            <a:ext cx="6455036" cy="3777622"/>
          </a:xfrm>
        </p:spPr>
        <p:txBody>
          <a:bodyPr>
            <a:normAutofit fontScale="92500"/>
          </a:bodyPr>
          <a:lstStyle/>
          <a:p>
            <a:pPr marR="0" lvl="0" defTabSz="914400" eaLnBrk="1" fontAlgn="auto" latinLnBrk="0" hangingPunct="1">
              <a:lnSpc>
                <a:spcPct val="100000"/>
              </a:lnSpc>
              <a:spcBef>
                <a:spcPts val="0"/>
              </a:spcBef>
              <a:spcAft>
                <a:spcPts val="0"/>
              </a:spcAft>
              <a:buClrTx/>
              <a:buSzTx/>
              <a:buFont typeface="Arial" charset="0"/>
              <a:buChar char="•"/>
              <a:tabLst/>
              <a:defRPr/>
            </a:pPr>
            <a:r>
              <a:rPr lang="en-US" dirty="0" err="1" smtClean="0"/>
              <a:t>Bayford</a:t>
            </a:r>
            <a:r>
              <a:rPr lang="en-US" dirty="0" smtClean="0"/>
              <a:t>, 2016 and the principles of AFL</a:t>
            </a:r>
          </a:p>
          <a:p>
            <a:pPr marR="0" lvl="0" defTabSz="914400" eaLnBrk="1" fontAlgn="auto" latinLnBrk="0" hangingPunct="1">
              <a:lnSpc>
                <a:spcPct val="100000"/>
              </a:lnSpc>
              <a:spcBef>
                <a:spcPts val="0"/>
              </a:spcBef>
              <a:spcAft>
                <a:spcPts val="0"/>
              </a:spcAft>
              <a:buClrTx/>
              <a:buSzTx/>
              <a:buFont typeface="Arial" charset="0"/>
              <a:buChar char="•"/>
              <a:tabLst/>
              <a:defRPr/>
            </a:pPr>
            <a:r>
              <a:rPr lang="en-US" dirty="0" smtClean="0"/>
              <a:t>Hattie (2011 in Cambridge Assessment) talks about how learners can understand the meaning of excellence</a:t>
            </a:r>
          </a:p>
          <a:p>
            <a:pPr marR="0" lvl="0" defTabSz="914400" eaLnBrk="1" fontAlgn="auto" latinLnBrk="0" hangingPunct="1">
              <a:lnSpc>
                <a:spcPct val="100000"/>
              </a:lnSpc>
              <a:spcBef>
                <a:spcPts val="0"/>
              </a:spcBef>
              <a:spcAft>
                <a:spcPts val="0"/>
              </a:spcAft>
              <a:buClrTx/>
              <a:buSzTx/>
              <a:buFont typeface="Arial" charset="0"/>
              <a:buChar char="•"/>
              <a:tabLst/>
              <a:defRPr/>
            </a:pPr>
            <a:r>
              <a:rPr lang="en-US" dirty="0" smtClean="0"/>
              <a:t>Improves learning </a:t>
            </a:r>
          </a:p>
          <a:p>
            <a:pPr marR="0" lvl="0" defTabSz="914400" eaLnBrk="1" fontAlgn="auto" latinLnBrk="0" hangingPunct="1">
              <a:lnSpc>
                <a:spcPct val="100000"/>
              </a:lnSpc>
              <a:spcBef>
                <a:spcPts val="0"/>
              </a:spcBef>
              <a:spcAft>
                <a:spcPts val="0"/>
              </a:spcAft>
              <a:buClrTx/>
              <a:buSzTx/>
              <a:buFont typeface="Arial" charset="0"/>
              <a:buChar char="•"/>
              <a:tabLst/>
              <a:defRPr/>
            </a:pPr>
            <a:r>
              <a:rPr lang="en-US" dirty="0" smtClean="0"/>
              <a:t>Increases motivation</a:t>
            </a:r>
          </a:p>
          <a:p>
            <a:pPr marR="0" lvl="0" defTabSz="914400" eaLnBrk="1" fontAlgn="auto" latinLnBrk="0" hangingPunct="1">
              <a:lnSpc>
                <a:spcPct val="100000"/>
              </a:lnSpc>
              <a:spcBef>
                <a:spcPts val="0"/>
              </a:spcBef>
              <a:spcAft>
                <a:spcPts val="0"/>
              </a:spcAft>
              <a:buClrTx/>
              <a:buSzTx/>
              <a:buFont typeface="Arial" charset="0"/>
              <a:buChar char="•"/>
              <a:tabLst/>
              <a:defRPr/>
            </a:pPr>
            <a:r>
              <a:rPr lang="en-US" dirty="0" smtClean="0"/>
              <a:t>Increases confidence- children are not scared to make mistake</a:t>
            </a:r>
          </a:p>
          <a:p>
            <a:pPr marR="0" lvl="0" defTabSz="914400" eaLnBrk="1" fontAlgn="auto" latinLnBrk="0" hangingPunct="1">
              <a:lnSpc>
                <a:spcPct val="100000"/>
              </a:lnSpc>
              <a:spcBef>
                <a:spcPts val="0"/>
              </a:spcBef>
              <a:spcAft>
                <a:spcPts val="0"/>
              </a:spcAft>
              <a:buClrTx/>
              <a:buSzTx/>
              <a:buFont typeface="Arial" charset="0"/>
              <a:buChar char="•"/>
              <a:tabLst/>
              <a:defRPr/>
            </a:pPr>
            <a:r>
              <a:rPr lang="en-US" dirty="0" smtClean="0"/>
              <a:t>Children active in their learning</a:t>
            </a:r>
          </a:p>
          <a:p>
            <a:pPr marR="0" lvl="0" defTabSz="914400" eaLnBrk="1" fontAlgn="auto" latinLnBrk="0" hangingPunct="1">
              <a:lnSpc>
                <a:spcPct val="100000"/>
              </a:lnSpc>
              <a:spcBef>
                <a:spcPts val="0"/>
              </a:spcBef>
              <a:spcAft>
                <a:spcPts val="0"/>
              </a:spcAft>
              <a:buClrTx/>
              <a:buSzTx/>
              <a:buFont typeface="Arial" charset="0"/>
              <a:buChar char="•"/>
              <a:tabLst/>
              <a:defRPr/>
            </a:pPr>
            <a:r>
              <a:rPr lang="en-US" dirty="0" smtClean="0"/>
              <a:t>Continuous process of teacher-learner working together as a team </a:t>
            </a:r>
          </a:p>
          <a:p>
            <a:pPr marR="0" lvl="0" defTabSz="914400" eaLnBrk="1" fontAlgn="auto" latinLnBrk="0" hangingPunct="1">
              <a:lnSpc>
                <a:spcPct val="100000"/>
              </a:lnSpc>
              <a:spcBef>
                <a:spcPts val="0"/>
              </a:spcBef>
              <a:spcAft>
                <a:spcPts val="0"/>
              </a:spcAft>
              <a:buClrTx/>
              <a:buSzTx/>
              <a:buFont typeface="Arial" charset="0"/>
              <a:buChar char="•"/>
              <a:tabLst/>
              <a:defRPr/>
            </a:pPr>
            <a:r>
              <a:rPr lang="en-US" dirty="0" smtClean="0"/>
              <a:t>Children are assessed in many different ways</a:t>
            </a:r>
          </a:p>
          <a:p>
            <a:pPr marR="0" lvl="0" defTabSz="914400" eaLnBrk="1" fontAlgn="auto" latinLnBrk="0" hangingPunct="1">
              <a:lnSpc>
                <a:spcPct val="100000"/>
              </a:lnSpc>
              <a:spcBef>
                <a:spcPts val="0"/>
              </a:spcBef>
              <a:spcAft>
                <a:spcPts val="0"/>
              </a:spcAft>
              <a:buClrTx/>
              <a:buSzTx/>
              <a:buFont typeface="Arial" charset="0"/>
              <a:buChar char="•"/>
              <a:tabLst/>
              <a:defRPr/>
            </a:pPr>
            <a:r>
              <a:rPr lang="en-US" dirty="0" smtClean="0"/>
              <a:t>Improves learning outcomes</a:t>
            </a:r>
          </a:p>
          <a:p>
            <a:pPr marR="0" lvl="0" defTabSz="914400" eaLnBrk="1" fontAlgn="auto" latinLnBrk="0" hangingPunct="1">
              <a:lnSpc>
                <a:spcPct val="100000"/>
              </a:lnSpc>
              <a:spcBef>
                <a:spcPts val="0"/>
              </a:spcBef>
              <a:spcAft>
                <a:spcPts val="0"/>
              </a:spcAft>
              <a:buClrTx/>
              <a:buSzTx/>
              <a:buFont typeface="Arial" charset="0"/>
              <a:buChar char="•"/>
              <a:tabLst/>
              <a:defRPr/>
            </a:pPr>
            <a:endParaRPr lang="en-US" dirty="0"/>
          </a:p>
          <a:p>
            <a:pPr marL="0" marR="0" lvl="0" indent="0" defTabSz="914400" eaLnBrk="1" fontAlgn="auto" latinLnBrk="0" hangingPunct="1">
              <a:lnSpc>
                <a:spcPct val="100000"/>
              </a:lnSpc>
              <a:spcBef>
                <a:spcPts val="0"/>
              </a:spcBef>
              <a:spcAft>
                <a:spcPts val="0"/>
              </a:spcAft>
              <a:buClrTx/>
              <a:buSzTx/>
              <a:buNone/>
              <a:tabLst/>
              <a:defRPr/>
            </a:pPr>
            <a:r>
              <a:rPr lang="en-US" dirty="0" smtClean="0"/>
              <a:t>Cambridge International Education (</a:t>
            </a:r>
            <a:r>
              <a:rPr lang="en-US" dirty="0" err="1" smtClean="0"/>
              <a:t>n.d</a:t>
            </a:r>
            <a:r>
              <a:rPr lang="en-US" dirty="0" smtClean="0"/>
              <a:t>)</a:t>
            </a:r>
          </a:p>
          <a:p>
            <a:pPr marR="0" lvl="0" defTabSz="914400" eaLnBrk="1" fontAlgn="auto" latinLnBrk="0" hangingPunct="1">
              <a:lnSpc>
                <a:spcPct val="100000"/>
              </a:lnSpc>
              <a:spcBef>
                <a:spcPts val="0"/>
              </a:spcBef>
              <a:spcAft>
                <a:spcPts val="0"/>
              </a:spcAft>
              <a:buClrTx/>
              <a:buSzTx/>
              <a:buFont typeface="Arial" charset="0"/>
              <a:buChar char="•"/>
              <a:tabLst/>
              <a:defRPr/>
            </a:pPr>
            <a:endParaRPr lang="en-US" dirty="0" smtClean="0"/>
          </a:p>
          <a:p>
            <a:pPr marR="0" lvl="0" defTabSz="914400" eaLnBrk="1" fontAlgn="auto" latinLnBrk="0" hangingPunct="1">
              <a:lnSpc>
                <a:spcPct val="100000"/>
              </a:lnSpc>
              <a:spcBef>
                <a:spcPts val="0"/>
              </a:spcBef>
              <a:spcAft>
                <a:spcPts val="0"/>
              </a:spcAft>
              <a:buClrTx/>
              <a:buSzTx/>
              <a:buFont typeface="Arial" charset="0"/>
              <a:buChar char="•"/>
              <a:tabLst/>
              <a:defRPr/>
            </a:pPr>
            <a:endParaRPr lang="en-US" dirty="0"/>
          </a:p>
        </p:txBody>
      </p:sp>
      <p:sp>
        <p:nvSpPr>
          <p:cNvPr id="5" name="TextBox 4"/>
          <p:cNvSpPr txBox="1"/>
          <p:nvPr/>
        </p:nvSpPr>
        <p:spPr>
          <a:xfrm>
            <a:off x="6772102" y="948690"/>
            <a:ext cx="5419898" cy="5909310"/>
          </a:xfrm>
          <a:prstGeom prst="rect">
            <a:avLst/>
          </a:prstGeom>
          <a:noFill/>
        </p:spPr>
        <p:txBody>
          <a:bodyPr wrap="square" rtlCol="0">
            <a:spAutoFit/>
          </a:bodyPr>
          <a:lstStyle/>
          <a:p>
            <a:pPr marL="285750" indent="-285750">
              <a:buFont typeface="Arial" charset="0"/>
              <a:buChar char="•"/>
            </a:pPr>
            <a:r>
              <a:rPr lang="en-US" dirty="0" smtClean="0"/>
              <a:t>Increases confidence </a:t>
            </a:r>
          </a:p>
          <a:p>
            <a:pPr marL="285750" indent="-285750">
              <a:buFont typeface="Arial" charset="0"/>
              <a:buChar char="•"/>
            </a:pPr>
            <a:r>
              <a:rPr lang="en-US" dirty="0" smtClean="0"/>
              <a:t>Natural part of what teachers do</a:t>
            </a:r>
          </a:p>
          <a:p>
            <a:pPr marL="285750" indent="-285750">
              <a:buFont typeface="Arial" charset="0"/>
              <a:buChar char="•"/>
            </a:pPr>
            <a:r>
              <a:rPr lang="en-US" dirty="0" smtClean="0"/>
              <a:t>AFL can be adapted, depending on what age and ability children are- can be used as much or as little as the teacher wants</a:t>
            </a:r>
          </a:p>
          <a:p>
            <a:pPr marL="285750" indent="-285750">
              <a:buFont typeface="Arial" charset="0"/>
              <a:buChar char="•"/>
            </a:pPr>
            <a:r>
              <a:rPr lang="en-US" dirty="0" smtClean="0"/>
              <a:t>Makes the environment in the classroom and the school more relaxed and welcomed </a:t>
            </a:r>
          </a:p>
          <a:p>
            <a:pPr marL="285750" indent="-285750">
              <a:buFont typeface="Arial" charset="0"/>
              <a:buChar char="•"/>
            </a:pPr>
            <a:r>
              <a:rPr lang="en-US" dirty="0" smtClean="0"/>
              <a:t>Black and William (2001, in Cambridge International Education, </a:t>
            </a:r>
            <a:r>
              <a:rPr lang="en-US" dirty="0" err="1" smtClean="0"/>
              <a:t>n.d.</a:t>
            </a:r>
            <a:r>
              <a:rPr lang="en-US" dirty="0" smtClean="0"/>
              <a:t>) have argued that if teachers use AFL in their everyday teaching, children will learn at double the rate. </a:t>
            </a:r>
          </a:p>
          <a:p>
            <a:pPr marL="285750" indent="-285750">
              <a:buFont typeface="Arial" charset="0"/>
              <a:buChar char="•"/>
            </a:pPr>
            <a:r>
              <a:rPr lang="en-US" dirty="0" smtClean="0"/>
              <a:t>John </a:t>
            </a:r>
            <a:r>
              <a:rPr lang="en-US" dirty="0"/>
              <a:t>H</a:t>
            </a:r>
            <a:r>
              <a:rPr lang="en-US" dirty="0" smtClean="0"/>
              <a:t>attie (2011 in Cambridge International Education, </a:t>
            </a:r>
            <a:r>
              <a:rPr lang="en-US" dirty="0" err="1" smtClean="0"/>
              <a:t>n.d.</a:t>
            </a:r>
            <a:r>
              <a:rPr lang="en-US" dirty="0" smtClean="0"/>
              <a:t>)  ‘ranked feedback strategies 10</a:t>
            </a:r>
            <a:r>
              <a:rPr lang="en-US" baseline="30000" dirty="0" smtClean="0"/>
              <a:t>th</a:t>
            </a:r>
            <a:r>
              <a:rPr lang="en-US" dirty="0" smtClean="0"/>
              <a:t> out of 150 factors that bring about significant improvements in learning outcomes’ </a:t>
            </a:r>
          </a:p>
          <a:p>
            <a:pPr marL="285750" indent="-285750">
              <a:buFont typeface="Arial" charset="0"/>
              <a:buChar char="•"/>
            </a:pPr>
            <a:r>
              <a:rPr lang="en-US" dirty="0" smtClean="0"/>
              <a:t>Hattie research shows that formative assessment brings big differences to the achievements of the learner. </a:t>
            </a:r>
          </a:p>
        </p:txBody>
      </p:sp>
    </p:spTree>
    <p:extLst>
      <p:ext uri="{BB962C8B-B14F-4D97-AF65-F5344CB8AC3E}">
        <p14:creationId xmlns:p14="http://schemas.microsoft.com/office/powerpoint/2010/main" val="16465421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to implement AFL to the curriculum</a:t>
            </a:r>
            <a:endParaRPr lang="en-US" dirty="0"/>
          </a:p>
        </p:txBody>
      </p:sp>
      <p:sp>
        <p:nvSpPr>
          <p:cNvPr id="3" name="Content Placeholder 2"/>
          <p:cNvSpPr>
            <a:spLocks noGrp="1"/>
          </p:cNvSpPr>
          <p:nvPr>
            <p:ph idx="1"/>
          </p:nvPr>
        </p:nvSpPr>
        <p:spPr>
          <a:xfrm>
            <a:off x="2166425" y="2067950"/>
            <a:ext cx="9608233" cy="4318781"/>
          </a:xfrm>
        </p:spPr>
        <p:txBody>
          <a:bodyPr>
            <a:normAutofit fontScale="70000" lnSpcReduction="20000"/>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Performing these strategies in every part of the primary school curriculum</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Gershon (2017) </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defTabSz="914400">
              <a:spcBef>
                <a:spcPts val="0"/>
              </a:spcBef>
              <a:buClrTx/>
            </a:pPr>
            <a:r>
              <a:rPr lang="en-US" dirty="0" smtClean="0"/>
              <a:t>Peer-marking</a:t>
            </a:r>
          </a:p>
          <a:p>
            <a:pPr defTabSz="914400">
              <a:spcBef>
                <a:spcPts val="0"/>
              </a:spcBef>
              <a:buClrTx/>
            </a:pPr>
            <a:r>
              <a:rPr lang="en-US" dirty="0" smtClean="0"/>
              <a:t>Children ask and write questions</a:t>
            </a:r>
          </a:p>
          <a:p>
            <a:pPr defTabSz="914400">
              <a:spcBef>
                <a:spcPts val="0"/>
              </a:spcBef>
              <a:buClrTx/>
            </a:pPr>
            <a:r>
              <a:rPr lang="en-US" dirty="0" smtClean="0"/>
              <a:t>Showing examples of work</a:t>
            </a:r>
          </a:p>
          <a:p>
            <a:pPr defTabSz="914400">
              <a:spcBef>
                <a:spcPts val="0"/>
              </a:spcBef>
              <a:buClrTx/>
            </a:pPr>
            <a:r>
              <a:rPr lang="en-US" dirty="0" smtClean="0"/>
              <a:t>Making aims and objectives clear </a:t>
            </a:r>
          </a:p>
          <a:p>
            <a:pPr defTabSz="914400">
              <a:spcBef>
                <a:spcPts val="0"/>
              </a:spcBef>
              <a:buClrTx/>
            </a:pPr>
            <a:r>
              <a:rPr lang="en-US" dirty="0" smtClean="0"/>
              <a:t>Comment-only marking</a:t>
            </a:r>
          </a:p>
          <a:p>
            <a:pPr defTabSz="914400">
              <a:spcBef>
                <a:spcPts val="0"/>
              </a:spcBef>
              <a:buClrTx/>
            </a:pPr>
            <a:r>
              <a:rPr lang="en-US" dirty="0" smtClean="0"/>
              <a:t>Setting targets at the beginning of the session so that children know what they are working towards</a:t>
            </a:r>
          </a:p>
          <a:p>
            <a:pPr defTabSz="914400">
              <a:spcBef>
                <a:spcPts val="0"/>
              </a:spcBef>
              <a:buClrTx/>
            </a:pPr>
            <a:r>
              <a:rPr lang="en-US" dirty="0" smtClean="0"/>
              <a:t>Children's- marking (Years 3,4,5 and 6)</a:t>
            </a:r>
          </a:p>
          <a:p>
            <a:pPr defTabSz="914400">
              <a:spcBef>
                <a:spcPts val="0"/>
              </a:spcBef>
              <a:buClrTx/>
            </a:pPr>
            <a:r>
              <a:rPr lang="en-US" dirty="0" smtClean="0"/>
              <a:t>Wait- time</a:t>
            </a:r>
          </a:p>
          <a:p>
            <a:pPr defTabSz="914400">
              <a:spcBef>
                <a:spcPts val="0"/>
              </a:spcBef>
              <a:buClrTx/>
            </a:pPr>
            <a:r>
              <a:rPr lang="en-US" dirty="0" smtClean="0"/>
              <a:t>2 stars and a wish</a:t>
            </a:r>
          </a:p>
          <a:p>
            <a:pPr defTabSz="914400">
              <a:spcBef>
                <a:spcPts val="0"/>
              </a:spcBef>
              <a:buClrTx/>
            </a:pPr>
            <a:r>
              <a:rPr lang="en-US" dirty="0" smtClean="0"/>
              <a:t>Open questions</a:t>
            </a:r>
          </a:p>
          <a:p>
            <a:pPr defTabSz="914400">
              <a:spcBef>
                <a:spcPts val="0"/>
              </a:spcBef>
              <a:buClrTx/>
            </a:pPr>
            <a:r>
              <a:rPr lang="en-US" dirty="0" smtClean="0"/>
              <a:t>Bouncing ideas</a:t>
            </a:r>
          </a:p>
          <a:p>
            <a:pPr defTabSz="914400">
              <a:spcBef>
                <a:spcPts val="0"/>
              </a:spcBef>
              <a:buClrTx/>
            </a:pPr>
            <a:r>
              <a:rPr lang="en-US" dirty="0" smtClean="0"/>
              <a:t>Articulate then answer</a:t>
            </a:r>
          </a:p>
          <a:p>
            <a:pPr defTabSz="914400">
              <a:spcBef>
                <a:spcPts val="0"/>
              </a:spcBef>
              <a:buClrTx/>
            </a:pPr>
            <a:r>
              <a:rPr lang="en-US" dirty="0" smtClean="0"/>
              <a:t>Post-it </a:t>
            </a:r>
          </a:p>
          <a:p>
            <a:pPr defTabSz="914400">
              <a:spcBef>
                <a:spcPts val="0"/>
              </a:spcBef>
              <a:buClrTx/>
            </a:pPr>
            <a:r>
              <a:rPr lang="en-US" dirty="0" smtClean="0"/>
              <a:t>Graphic Organizers</a:t>
            </a:r>
          </a:p>
          <a:p>
            <a:pPr defTabSz="914400">
              <a:spcBef>
                <a:spcPts val="0"/>
              </a:spcBef>
              <a:buClrTx/>
            </a:pPr>
            <a:r>
              <a:rPr lang="en-US" dirty="0" smtClean="0"/>
              <a:t>Hands-down</a:t>
            </a:r>
          </a:p>
          <a:p>
            <a:pPr defTabSz="914400">
              <a:spcBef>
                <a:spcPts val="0"/>
              </a:spcBef>
              <a:buClrTx/>
            </a:pPr>
            <a:r>
              <a:rPr lang="en-US" dirty="0" smtClean="0"/>
              <a:t>‘Might’ questions</a:t>
            </a:r>
          </a:p>
          <a:p>
            <a:pPr defTabSz="914400">
              <a:spcBef>
                <a:spcPts val="0"/>
              </a:spcBef>
              <a:buClrTx/>
            </a:pPr>
            <a:r>
              <a:rPr lang="en-US" dirty="0" smtClean="0"/>
              <a:t>Faces to show how children feel about the topic </a:t>
            </a:r>
          </a:p>
          <a:p>
            <a:pPr defTabSz="914400">
              <a:spcBef>
                <a:spcPts val="0"/>
              </a:spcBef>
              <a:buClrTx/>
            </a:pPr>
            <a:r>
              <a:rPr lang="en-US" dirty="0" smtClean="0"/>
              <a:t>Traffic lights</a:t>
            </a:r>
          </a:p>
          <a:p>
            <a:pPr defTabSz="914400">
              <a:spcBef>
                <a:spcPts val="0"/>
              </a:spcBef>
              <a:buClrTx/>
            </a:pPr>
            <a:r>
              <a:rPr lang="en-US" dirty="0" smtClean="0"/>
              <a:t>Teacher’s review</a:t>
            </a:r>
          </a:p>
          <a:p>
            <a:pPr defTabSz="914400">
              <a:spcBef>
                <a:spcPts val="0"/>
              </a:spcBef>
              <a:buClrTx/>
            </a:pPr>
            <a:r>
              <a:rPr lang="en-US" dirty="0" smtClean="0"/>
              <a:t>Thumbs</a:t>
            </a:r>
          </a:p>
          <a:p>
            <a:pPr defTabSz="914400">
              <a:spcBef>
                <a:spcPts val="0"/>
              </a:spcBef>
              <a:buClrTx/>
            </a:pPr>
            <a:r>
              <a:rPr lang="en-US" dirty="0" smtClean="0"/>
              <a:t>Tell your neighbor</a:t>
            </a:r>
          </a:p>
          <a:p>
            <a:pPr defTabSz="914400">
              <a:spcBef>
                <a:spcPts val="0"/>
              </a:spcBef>
              <a:buClrTx/>
            </a:pPr>
            <a:endParaRPr lang="en-US" dirty="0" smtClean="0"/>
          </a:p>
          <a:p>
            <a:pPr defTabSz="914400">
              <a:spcBef>
                <a:spcPts val="0"/>
              </a:spcBef>
              <a:buClrTx/>
            </a:pPr>
            <a:endParaRPr lang="en-US" dirty="0" smtClean="0"/>
          </a:p>
          <a:p>
            <a:pPr defTabSz="914400">
              <a:spcBef>
                <a:spcPts val="0"/>
              </a:spcBef>
              <a:buClrTx/>
            </a:pPr>
            <a:endParaRPr lang="en-US" dirty="0" smtClean="0"/>
          </a:p>
          <a:p>
            <a:pPr defTabSz="914400">
              <a:spcBef>
                <a:spcPts val="0"/>
              </a:spcBef>
              <a:buClrTx/>
            </a:pPr>
            <a:endParaRPr lang="en-US" dirty="0" smtClean="0"/>
          </a:p>
          <a:p>
            <a:pPr defTabSz="914400">
              <a:spcBef>
                <a:spcPts val="0"/>
              </a:spcBef>
              <a:buClrTx/>
            </a:pPr>
            <a:endParaRPr lang="en-US" dirty="0" smtClean="0"/>
          </a:p>
          <a:p>
            <a:pPr defTabSz="914400">
              <a:spcBef>
                <a:spcPts val="0"/>
              </a:spcBef>
              <a:buClrTx/>
            </a:pPr>
            <a:endParaRPr lang="en-US"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268041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9793" y="474481"/>
            <a:ext cx="8911687" cy="1280890"/>
          </a:xfrm>
        </p:spPr>
        <p:txBody>
          <a:bodyPr/>
          <a:lstStyle/>
          <a:p>
            <a:r>
              <a:rPr lang="en-US" dirty="0" smtClean="0"/>
              <a:t>Prior work</a:t>
            </a:r>
            <a:endParaRPr lang="en-US" dirty="0"/>
          </a:p>
        </p:txBody>
      </p:sp>
      <p:sp>
        <p:nvSpPr>
          <p:cNvPr id="3" name="Content Placeholder 2"/>
          <p:cNvSpPr>
            <a:spLocks noGrp="1"/>
          </p:cNvSpPr>
          <p:nvPr>
            <p:ph idx="1"/>
          </p:nvPr>
        </p:nvSpPr>
        <p:spPr>
          <a:xfrm>
            <a:off x="2684688" y="1900843"/>
            <a:ext cx="9792190" cy="4200697"/>
          </a:xfrm>
        </p:spPr>
        <p:txBody>
          <a:bodyPr>
            <a:normAutofit/>
          </a:bodyPr>
          <a:lstStyle/>
          <a:p>
            <a:pPr>
              <a:buFont typeface="Arial" charset="0"/>
              <a:buChar char="•"/>
            </a:pPr>
            <a:r>
              <a:rPr lang="en-US" dirty="0" smtClean="0"/>
              <a:t>Training </a:t>
            </a:r>
            <a:endParaRPr lang="en-US" dirty="0"/>
          </a:p>
          <a:p>
            <a:pPr>
              <a:buFont typeface="Arial" charset="0"/>
              <a:buChar char="•"/>
            </a:pPr>
            <a:r>
              <a:rPr lang="en-US" dirty="0"/>
              <a:t>Conceptualize </a:t>
            </a:r>
          </a:p>
          <a:p>
            <a:pPr>
              <a:buFont typeface="Arial" charset="0"/>
              <a:buChar char="•"/>
            </a:pPr>
            <a:r>
              <a:rPr lang="en-US" dirty="0"/>
              <a:t>Prioritize </a:t>
            </a:r>
          </a:p>
          <a:p>
            <a:pPr marL="0" indent="0">
              <a:buNone/>
            </a:pPr>
            <a:r>
              <a:rPr lang="en-US" dirty="0"/>
              <a:t>Harrison (2013).</a:t>
            </a:r>
          </a:p>
          <a:p>
            <a:pPr marL="0" indent="0">
              <a:buNone/>
            </a:pPr>
            <a:endParaRPr lang="en-US" dirty="0"/>
          </a:p>
        </p:txBody>
      </p:sp>
    </p:spTree>
    <p:extLst>
      <p:ext uri="{BB962C8B-B14F-4D97-AF65-F5344CB8AC3E}">
        <p14:creationId xmlns:p14="http://schemas.microsoft.com/office/powerpoint/2010/main" val="1531472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3F4C104D-5F30-4811-9376-566B26E4719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0815E34B-5D02-4E01-A936-E8E1C0AB6F1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1">
            <a:extLst>
              <a:ext uri="{FF2B5EF4-FFF2-40B4-BE49-F238E27FC236}">
                <a16:creationId xmlns:a16="http://schemas.microsoft.com/office/drawing/2014/main" xmlns="" id="{7DE3414B-B032-4710-A468-D3285E38C5F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33740" y="640080"/>
            <a:ext cx="6525183" cy="5252773"/>
          </a:xfrm>
          <a:prstGeom prst="rect">
            <a:avLst/>
          </a:prstGeom>
        </p:spPr>
      </p:pic>
      <p:sp>
        <p:nvSpPr>
          <p:cNvPr id="3" name="Content Placeholder 2"/>
          <p:cNvSpPr>
            <a:spLocks noGrp="1"/>
          </p:cNvSpPr>
          <p:nvPr>
            <p:ph idx="1"/>
          </p:nvPr>
        </p:nvSpPr>
        <p:spPr>
          <a:xfrm>
            <a:off x="649225" y="2133600"/>
            <a:ext cx="3650278" cy="3759253"/>
          </a:xfrm>
        </p:spPr>
        <p:txBody>
          <a:bodyPr>
            <a:normAutofit/>
          </a:bodyPr>
          <a:lstStyle/>
          <a:p>
            <a:pPr marL="0" indent="0">
              <a:buNone/>
            </a:pPr>
            <a:r>
              <a:rPr lang="en-US" b="1" dirty="0"/>
              <a:t>Ridgeway Primary </a:t>
            </a:r>
            <a:r>
              <a:rPr lang="en-US" b="1" dirty="0" smtClean="0"/>
              <a:t>School</a:t>
            </a:r>
            <a:endParaRPr lang="en-US" b="1" dirty="0"/>
          </a:p>
          <a:p>
            <a:pPr marL="0" indent="0">
              <a:buNone/>
            </a:pPr>
            <a:endParaRPr lang="en-US" dirty="0"/>
          </a:p>
          <a:p>
            <a:pPr marL="0" indent="0">
              <a:buNone/>
            </a:pPr>
            <a:endParaRPr lang="en-US" dirty="0"/>
          </a:p>
          <a:p>
            <a:pPr marL="0" indent="0">
              <a:buNone/>
            </a:pPr>
            <a:r>
              <a:rPr lang="en-US" dirty="0"/>
              <a:t>Year 6 Childs Comment Report </a:t>
            </a:r>
          </a:p>
          <a:p>
            <a:pPr marL="0" indent="0">
              <a:buNone/>
            </a:pPr>
            <a:endParaRPr lang="en-US" dirty="0"/>
          </a:p>
          <a:p>
            <a:pPr marL="0" indent="0">
              <a:buNone/>
            </a:pPr>
            <a:endParaRPr lang="en-US" dirty="0"/>
          </a:p>
        </p:txBody>
      </p:sp>
      <p:sp>
        <p:nvSpPr>
          <p:cNvPr id="5" name="TextBox 4"/>
          <p:cNvSpPr txBox="1"/>
          <p:nvPr/>
        </p:nvSpPr>
        <p:spPr>
          <a:xfrm>
            <a:off x="7946968" y="6003720"/>
            <a:ext cx="3733714" cy="369332"/>
          </a:xfrm>
          <a:prstGeom prst="rect">
            <a:avLst/>
          </a:prstGeom>
          <a:noFill/>
        </p:spPr>
        <p:txBody>
          <a:bodyPr wrap="none" rtlCol="0">
            <a:spAutoFit/>
          </a:bodyPr>
          <a:lstStyle/>
          <a:p>
            <a:r>
              <a:rPr lang="en-US" smtClean="0"/>
              <a:t>(Ridgeway </a:t>
            </a:r>
            <a:r>
              <a:rPr lang="en-US" dirty="0" smtClean="0"/>
              <a:t>Primary School, </a:t>
            </a:r>
            <a:r>
              <a:rPr lang="en-US" dirty="0" err="1" smtClean="0"/>
              <a:t>n.d.</a:t>
            </a:r>
            <a:r>
              <a:rPr lang="en-US" dirty="0" smtClean="0"/>
              <a:t>)</a:t>
            </a:r>
            <a:endParaRPr lang="en-US" dirty="0"/>
          </a:p>
        </p:txBody>
      </p:sp>
    </p:spTree>
    <p:extLst>
      <p:ext uri="{BB962C8B-B14F-4D97-AF65-F5344CB8AC3E}">
        <p14:creationId xmlns:p14="http://schemas.microsoft.com/office/powerpoint/2010/main" val="2747341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3F4C104D-5F30-4811-9376-566B26E4719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xmlns="" id="{0815E34B-5D02-4E01-A936-E8E1C0AB6F1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1">
            <a:extLst>
              <a:ext uri="{FF2B5EF4-FFF2-40B4-BE49-F238E27FC236}">
                <a16:creationId xmlns:a16="http://schemas.microsoft.com/office/drawing/2014/main" xmlns="" id="{7DE3414B-B032-4710-A468-D3285E38C5F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94247" y="640080"/>
            <a:ext cx="5804169" cy="5252773"/>
          </a:xfrm>
          <a:prstGeom prst="rect">
            <a:avLst/>
          </a:prstGeom>
        </p:spPr>
      </p:pic>
      <p:sp>
        <p:nvSpPr>
          <p:cNvPr id="3" name="Content Placeholder 2"/>
          <p:cNvSpPr>
            <a:spLocks noGrp="1"/>
          </p:cNvSpPr>
          <p:nvPr>
            <p:ph idx="1"/>
          </p:nvPr>
        </p:nvSpPr>
        <p:spPr>
          <a:xfrm>
            <a:off x="649225" y="2133600"/>
            <a:ext cx="3650278" cy="3759253"/>
          </a:xfrm>
        </p:spPr>
        <p:txBody>
          <a:bodyPr>
            <a:normAutofit/>
          </a:bodyPr>
          <a:lstStyle/>
          <a:p>
            <a:pPr marL="0" indent="0">
              <a:buNone/>
            </a:pPr>
            <a:r>
              <a:rPr lang="en-US" b="1" dirty="0"/>
              <a:t>Ridgeway Primary </a:t>
            </a:r>
            <a:r>
              <a:rPr lang="en-US" b="1" dirty="0" smtClean="0"/>
              <a:t>School</a:t>
            </a:r>
          </a:p>
          <a:p>
            <a:pPr marL="0" indent="0">
              <a:buNone/>
            </a:pPr>
            <a:r>
              <a:rPr lang="en-US" dirty="0" smtClean="0"/>
              <a:t>Year </a:t>
            </a:r>
            <a:r>
              <a:rPr lang="en-US" dirty="0"/>
              <a:t>1 Childs Comment Report</a:t>
            </a:r>
          </a:p>
          <a:p>
            <a:pPr marL="0" indent="0">
              <a:buNone/>
            </a:pPr>
            <a:endParaRPr lang="en-US" dirty="0"/>
          </a:p>
        </p:txBody>
      </p:sp>
      <p:sp>
        <p:nvSpPr>
          <p:cNvPr id="2" name="TextBox 1"/>
          <p:cNvSpPr txBox="1"/>
          <p:nvPr/>
        </p:nvSpPr>
        <p:spPr>
          <a:xfrm>
            <a:off x="8395855" y="6129695"/>
            <a:ext cx="3733714" cy="369332"/>
          </a:xfrm>
          <a:prstGeom prst="rect">
            <a:avLst/>
          </a:prstGeom>
          <a:noFill/>
        </p:spPr>
        <p:txBody>
          <a:bodyPr wrap="none" rtlCol="0">
            <a:spAutoFit/>
          </a:bodyPr>
          <a:lstStyle/>
          <a:p>
            <a:r>
              <a:rPr lang="en-US" dirty="0" smtClean="0"/>
              <a:t>(Ridgeway Primary School, </a:t>
            </a:r>
            <a:r>
              <a:rPr lang="en-US" dirty="0" err="1" smtClean="0"/>
              <a:t>n.d.</a:t>
            </a:r>
            <a:r>
              <a:rPr lang="en-US" dirty="0" smtClean="0"/>
              <a:t>)</a:t>
            </a:r>
            <a:endParaRPr lang="en-US" dirty="0"/>
          </a:p>
        </p:txBody>
      </p:sp>
    </p:spTree>
    <p:extLst>
      <p:ext uri="{BB962C8B-B14F-4D97-AF65-F5344CB8AC3E}">
        <p14:creationId xmlns:p14="http://schemas.microsoft.com/office/powerpoint/2010/main" val="25077234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 practice</a:t>
            </a:r>
            <a:r>
              <a:rPr lang="mr-IN" dirty="0" smtClean="0"/>
              <a:t>…</a:t>
            </a:r>
            <a:endParaRPr lang="en-US" dirty="0"/>
          </a:p>
        </p:txBody>
      </p:sp>
      <p:sp>
        <p:nvSpPr>
          <p:cNvPr id="3" name="Content Placeholder 2"/>
          <p:cNvSpPr>
            <a:spLocks noGrp="1"/>
          </p:cNvSpPr>
          <p:nvPr>
            <p:ph idx="1"/>
          </p:nvPr>
        </p:nvSpPr>
        <p:spPr/>
        <p:txBody>
          <a:bodyPr/>
          <a:lstStyle/>
          <a:p>
            <a:r>
              <a:rPr lang="en-US" dirty="0">
                <a:hlinkClick r:id="rId3"/>
              </a:rPr>
              <a:t>https://</a:t>
            </a:r>
            <a:r>
              <a:rPr lang="en-US" dirty="0" smtClean="0">
                <a:hlinkClick r:id="rId3"/>
              </a:rPr>
              <a:t>www.youtube.com/watch?v=sOtsFMO1mWI</a:t>
            </a:r>
            <a:endParaRPr lang="en-US" dirty="0" smtClean="0"/>
          </a:p>
          <a:p>
            <a:endParaRPr lang="en-US" dirty="0"/>
          </a:p>
        </p:txBody>
      </p:sp>
    </p:spTree>
    <p:extLst>
      <p:ext uri="{BB962C8B-B14F-4D97-AF65-F5344CB8AC3E}">
        <p14:creationId xmlns:p14="http://schemas.microsoft.com/office/powerpoint/2010/main" val="13648891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94186" y="2628756"/>
            <a:ext cx="8911687" cy="1280890"/>
          </a:xfrm>
        </p:spPr>
        <p:txBody>
          <a:bodyPr/>
          <a:lstStyle/>
          <a:p>
            <a:r>
              <a:rPr lang="en-US" dirty="0" smtClean="0"/>
              <a:t>QUESTIONS</a:t>
            </a:r>
            <a:endParaRPr lang="en-US" dirty="0"/>
          </a:p>
        </p:txBody>
      </p:sp>
    </p:spTree>
    <p:extLst>
      <p:ext uri="{BB962C8B-B14F-4D97-AF65-F5344CB8AC3E}">
        <p14:creationId xmlns:p14="http://schemas.microsoft.com/office/powerpoint/2010/main" val="13314709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 </a:t>
            </a:r>
            <a:endParaRPr lang="en-US" dirty="0"/>
          </a:p>
        </p:txBody>
      </p:sp>
      <p:sp>
        <p:nvSpPr>
          <p:cNvPr id="3" name="Content Placeholder 2"/>
          <p:cNvSpPr>
            <a:spLocks noGrp="1"/>
          </p:cNvSpPr>
          <p:nvPr>
            <p:ph idx="1"/>
          </p:nvPr>
        </p:nvSpPr>
        <p:spPr>
          <a:xfrm>
            <a:off x="1362365" y="1544013"/>
            <a:ext cx="10031412" cy="4812453"/>
          </a:xfrm>
        </p:spPr>
        <p:txBody>
          <a:bodyPr>
            <a:normAutofit fontScale="62500" lnSpcReduction="20000"/>
          </a:bodyPr>
          <a:lstStyle/>
          <a:p>
            <a:r>
              <a:rPr lang="en-US" dirty="0" err="1"/>
              <a:t>Bayford</a:t>
            </a:r>
            <a:r>
              <a:rPr lang="en-US" dirty="0"/>
              <a:t>, D. (2016). </a:t>
            </a:r>
            <a:r>
              <a:rPr lang="en-US" i="1" dirty="0"/>
              <a:t>Assessment for Learning | The Empty Space</a:t>
            </a:r>
            <a:r>
              <a:rPr lang="en-US" dirty="0"/>
              <a:t>. [online] </a:t>
            </a:r>
            <a:r>
              <a:rPr lang="en-US" dirty="0" err="1"/>
              <a:t>Blogs.brighton.ac.uk</a:t>
            </a:r>
            <a:r>
              <a:rPr lang="en-US" dirty="0"/>
              <a:t>. Available at: http://</a:t>
            </a:r>
            <a:r>
              <a:rPr lang="en-US" dirty="0" err="1"/>
              <a:t>blogs.brighton.ac.uk</a:t>
            </a:r>
            <a:r>
              <a:rPr lang="en-US" dirty="0"/>
              <a:t>/</a:t>
            </a:r>
            <a:r>
              <a:rPr lang="en-US" dirty="0" err="1"/>
              <a:t>danielbayford</a:t>
            </a:r>
            <a:r>
              <a:rPr lang="en-US" dirty="0"/>
              <a:t>/2016/12/11/assessment-for-learning-2/ [Accessed 12 Feb. 2018</a:t>
            </a:r>
            <a:r>
              <a:rPr lang="en-US" dirty="0" smtClean="0"/>
              <a:t>].</a:t>
            </a:r>
          </a:p>
          <a:p>
            <a:r>
              <a:rPr lang="en-US" dirty="0"/>
              <a:t>Black, </a:t>
            </a:r>
            <a:r>
              <a:rPr lang="en-US" dirty="0" err="1"/>
              <a:t>P.,William</a:t>
            </a:r>
            <a:r>
              <a:rPr lang="en-US" dirty="0"/>
              <a:t>, D.(2001) </a:t>
            </a:r>
            <a:r>
              <a:rPr lang="en-US" i="1" dirty="0"/>
              <a:t>Inside the Black Box</a:t>
            </a:r>
            <a:r>
              <a:rPr lang="en-US" i="1" dirty="0" smtClean="0"/>
              <a:t>.</a:t>
            </a:r>
            <a:endParaRPr lang="en-US" dirty="0" smtClean="0"/>
          </a:p>
          <a:p>
            <a:r>
              <a:rPr lang="en-US" dirty="0" smtClean="0"/>
              <a:t>Cambridge International </a:t>
            </a:r>
            <a:r>
              <a:rPr lang="en-US" dirty="0" err="1" smtClean="0"/>
              <a:t>Education.org.uk</a:t>
            </a:r>
            <a:r>
              <a:rPr lang="en-US" dirty="0"/>
              <a:t>. (</a:t>
            </a:r>
            <a:r>
              <a:rPr lang="en-US" dirty="0" err="1"/>
              <a:t>n.d.</a:t>
            </a:r>
            <a:r>
              <a:rPr lang="en-US" dirty="0"/>
              <a:t>). </a:t>
            </a:r>
            <a:r>
              <a:rPr lang="en-US" i="1" dirty="0"/>
              <a:t>Getting started with Assessment for Learning</a:t>
            </a:r>
            <a:r>
              <a:rPr lang="en-US" dirty="0"/>
              <a:t>. [online] Available at: https://</a:t>
            </a:r>
            <a:r>
              <a:rPr lang="en-US" dirty="0" err="1"/>
              <a:t>cambridge-community.org.uk</a:t>
            </a:r>
            <a:r>
              <a:rPr lang="en-US" dirty="0"/>
              <a:t>/professional-development/</a:t>
            </a:r>
            <a:r>
              <a:rPr lang="en-US" dirty="0" err="1"/>
              <a:t>gswafl</a:t>
            </a:r>
            <a:r>
              <a:rPr lang="en-US" dirty="0"/>
              <a:t>/</a:t>
            </a:r>
            <a:r>
              <a:rPr lang="en-US" dirty="0" err="1"/>
              <a:t>index.html</a:t>
            </a:r>
            <a:r>
              <a:rPr lang="en-US" dirty="0"/>
              <a:t> [Accessed 14 Feb. 2018</a:t>
            </a:r>
            <a:r>
              <a:rPr lang="en-US" dirty="0" smtClean="0"/>
              <a:t>].</a:t>
            </a:r>
          </a:p>
          <a:p>
            <a:r>
              <a:rPr lang="en-US" dirty="0"/>
              <a:t>Carnegie Mellon University. (2016). </a:t>
            </a:r>
            <a:r>
              <a:rPr lang="en-US" i="1" dirty="0"/>
              <a:t>Formative vs Summative Assessment - </a:t>
            </a:r>
            <a:r>
              <a:rPr lang="en-US" i="1" dirty="0" err="1"/>
              <a:t>Eberly</a:t>
            </a:r>
            <a:r>
              <a:rPr lang="en-US" i="1" dirty="0"/>
              <a:t> Center - Carnegie Mellon University</a:t>
            </a:r>
            <a:r>
              <a:rPr lang="en-US" dirty="0"/>
              <a:t>. [online] </a:t>
            </a:r>
            <a:r>
              <a:rPr lang="en-US" dirty="0" err="1"/>
              <a:t>Cmu.edu</a:t>
            </a:r>
            <a:r>
              <a:rPr lang="en-US" dirty="0"/>
              <a:t>. Available at: https://</a:t>
            </a:r>
            <a:r>
              <a:rPr lang="en-US" dirty="0" err="1"/>
              <a:t>www.cmu.edu</a:t>
            </a:r>
            <a:r>
              <a:rPr lang="en-US" dirty="0"/>
              <a:t>/teaching/assessment/basics/formative-</a:t>
            </a:r>
            <a:r>
              <a:rPr lang="en-US" dirty="0" err="1"/>
              <a:t>summative.html</a:t>
            </a:r>
            <a:r>
              <a:rPr lang="en-US" dirty="0"/>
              <a:t> [Accessed 14 Feb. 2018</a:t>
            </a:r>
            <a:r>
              <a:rPr lang="en-US" dirty="0" smtClean="0"/>
              <a:t>].</a:t>
            </a:r>
          </a:p>
          <a:p>
            <a:r>
              <a:rPr lang="en-US" dirty="0" err="1"/>
              <a:t>Chappuis</a:t>
            </a:r>
            <a:r>
              <a:rPr lang="en-US" dirty="0"/>
              <a:t>, S. and </a:t>
            </a:r>
            <a:r>
              <a:rPr lang="en-US" dirty="0" err="1"/>
              <a:t>Stiggins</a:t>
            </a:r>
            <a:r>
              <a:rPr lang="en-US" dirty="0"/>
              <a:t>, R. (2002). Classroom Assessment for Learning. </a:t>
            </a:r>
            <a:r>
              <a:rPr lang="en-US" i="1" dirty="0"/>
              <a:t>ASCD</a:t>
            </a:r>
            <a:r>
              <a:rPr lang="en-US" dirty="0"/>
              <a:t>, 60(1), pp.40-43</a:t>
            </a:r>
            <a:r>
              <a:rPr lang="en-US" dirty="0" smtClean="0"/>
              <a:t>.</a:t>
            </a:r>
          </a:p>
          <a:p>
            <a:r>
              <a:rPr lang="en-US" dirty="0"/>
              <a:t>Gershon, M. (2017). </a:t>
            </a:r>
            <a:r>
              <a:rPr lang="en-US" i="1" dirty="0"/>
              <a:t>Assessment For Learning Toolkit</a:t>
            </a:r>
            <a:r>
              <a:rPr lang="en-US" dirty="0"/>
              <a:t>. [online] TES Resources. Available at: https://</a:t>
            </a:r>
            <a:r>
              <a:rPr lang="en-US" dirty="0" err="1"/>
              <a:t>www.tes.com</a:t>
            </a:r>
            <a:r>
              <a:rPr lang="en-US" dirty="0"/>
              <a:t>/teaching-resource/assessment-for-learning-toolkit-6020165 [Accessed 14 Feb. 2018</a:t>
            </a:r>
            <a:r>
              <a:rPr lang="en-US" dirty="0" smtClean="0"/>
              <a:t>].</a:t>
            </a:r>
          </a:p>
          <a:p>
            <a:r>
              <a:rPr lang="en-US" dirty="0" smtClean="0"/>
              <a:t>Harrison</a:t>
            </a:r>
            <a:r>
              <a:rPr lang="en-US" dirty="0"/>
              <a:t>, C. (2013). </a:t>
            </a:r>
            <a:r>
              <a:rPr lang="en-US" i="1" dirty="0"/>
              <a:t>Assessment for learning: are you using it effectively in your classroom?</a:t>
            </a:r>
            <a:r>
              <a:rPr lang="en-US" dirty="0"/>
              <a:t>. [online] the Guardian. Available at: https://</a:t>
            </a:r>
            <a:r>
              <a:rPr lang="en-US" dirty="0" err="1"/>
              <a:t>www.theguardian.com</a:t>
            </a:r>
            <a:r>
              <a:rPr lang="en-US" dirty="0"/>
              <a:t>/teacher-network/teacher-blog/2013/</a:t>
            </a:r>
            <a:r>
              <a:rPr lang="en-US" dirty="0" err="1"/>
              <a:t>aug</a:t>
            </a:r>
            <a:r>
              <a:rPr lang="en-US" dirty="0"/>
              <a:t>/29/assessment-for-</a:t>
            </a:r>
            <a:r>
              <a:rPr lang="en-US" dirty="0" err="1"/>
              <a:t>learing</a:t>
            </a:r>
            <a:r>
              <a:rPr lang="en-US" dirty="0"/>
              <a:t>-effective-classroom [Accessed 14 Feb. 2018</a:t>
            </a:r>
            <a:r>
              <a:rPr lang="en-US" dirty="0" smtClean="0"/>
              <a:t>].</a:t>
            </a:r>
          </a:p>
          <a:p>
            <a:r>
              <a:rPr lang="en-US" dirty="0"/>
              <a:t>Jones, C. (2005). </a:t>
            </a:r>
            <a:r>
              <a:rPr lang="en-US" i="1" dirty="0"/>
              <a:t>Assessment for Learning</a:t>
            </a:r>
            <a:r>
              <a:rPr lang="en-US" dirty="0"/>
              <a:t>. [online] </a:t>
            </a:r>
            <a:r>
              <a:rPr lang="en-US" dirty="0" err="1"/>
              <a:t>Dera.ioe.ac.uk</a:t>
            </a:r>
            <a:r>
              <a:rPr lang="en-US" dirty="0"/>
              <a:t>. Available at: http://</a:t>
            </a:r>
            <a:r>
              <a:rPr lang="en-US" dirty="0" err="1"/>
              <a:t>dera.ioe.ac.uk</a:t>
            </a:r>
            <a:r>
              <a:rPr lang="en-US" dirty="0"/>
              <a:t>/7800/1/</a:t>
            </a:r>
            <a:r>
              <a:rPr lang="en-US" dirty="0" err="1"/>
              <a:t>AssessmentforLearning.pdf</a:t>
            </a:r>
            <a:r>
              <a:rPr lang="en-US" dirty="0"/>
              <a:t> [Accessed 14 Feb. 2018].</a:t>
            </a:r>
          </a:p>
          <a:p>
            <a:r>
              <a:rPr lang="en-US" dirty="0"/>
              <a:t/>
            </a:r>
            <a:br>
              <a:rPr lang="en-US" dirty="0"/>
            </a:br>
            <a:r>
              <a:rPr lang="en-US" dirty="0"/>
              <a:t>Lewis., (2018) Assessment for Learning. [online] </a:t>
            </a:r>
            <a:r>
              <a:rPr lang="en-US" dirty="0">
                <a:hlinkClick r:id="rId2"/>
              </a:rPr>
              <a:t>https://moodle.uwtsd.ac.uk/pluginfile.php/139915/mod_resource/content/1/W1_AFL.pdf</a:t>
            </a:r>
            <a:r>
              <a:rPr lang="en-US" dirty="0"/>
              <a:t> [Accessed 11 Feb.2018</a:t>
            </a:r>
            <a:r>
              <a:rPr lang="en-US" dirty="0" smtClean="0"/>
              <a:t>].</a:t>
            </a:r>
          </a:p>
          <a:p>
            <a:r>
              <a:rPr lang="en-US" dirty="0" err="1" smtClean="0"/>
              <a:t>NWEA.gov</a:t>
            </a:r>
            <a:r>
              <a:rPr lang="en-US" dirty="0"/>
              <a:t>. (2016). </a:t>
            </a:r>
            <a:r>
              <a:rPr lang="en-US" i="1" dirty="0"/>
              <a:t>4 Formative Assessment Practices that Make a </a:t>
            </a:r>
            <a:r>
              <a:rPr lang="en-US" i="1" dirty="0" smtClean="0"/>
              <a:t>Difference </a:t>
            </a:r>
            <a:r>
              <a:rPr lang="en-US" i="1" dirty="0"/>
              <a:t>in Classrooms</a:t>
            </a:r>
            <a:r>
              <a:rPr lang="en-US" dirty="0"/>
              <a:t>. [online] Available at: https://</a:t>
            </a:r>
            <a:r>
              <a:rPr lang="en-US" dirty="0" err="1"/>
              <a:t>files.eric.ed.gov</a:t>
            </a:r>
            <a:r>
              <a:rPr lang="en-US" dirty="0"/>
              <a:t>/</a:t>
            </a:r>
            <a:r>
              <a:rPr lang="en-US" dirty="0" err="1"/>
              <a:t>fulltext</a:t>
            </a:r>
            <a:r>
              <a:rPr lang="en-US" dirty="0"/>
              <a:t>/ED567811.pdf [Accessed 14 Feb. 2018</a:t>
            </a:r>
            <a:r>
              <a:rPr lang="en-US" dirty="0" smtClean="0"/>
              <a:t>].</a:t>
            </a:r>
          </a:p>
          <a:p>
            <a:r>
              <a:rPr lang="en-US" dirty="0" err="1" smtClean="0"/>
              <a:t>Ridgewayprimaryschool.org.uk</a:t>
            </a:r>
            <a:r>
              <a:rPr lang="en-US" dirty="0"/>
              <a:t>. (</a:t>
            </a:r>
            <a:r>
              <a:rPr lang="en-US" dirty="0" err="1"/>
              <a:t>n.d.</a:t>
            </a:r>
            <a:r>
              <a:rPr lang="en-US" dirty="0"/>
              <a:t>). </a:t>
            </a:r>
            <a:r>
              <a:rPr lang="en-US" i="1" dirty="0"/>
              <a:t>Assessment for Learning : Ridgeway Primary School</a:t>
            </a:r>
            <a:r>
              <a:rPr lang="en-US" dirty="0"/>
              <a:t>. [online] Available at: http://</a:t>
            </a:r>
            <a:r>
              <a:rPr lang="en-US" dirty="0" err="1"/>
              <a:t>www.ridgewayprimaryschool.org.uk</a:t>
            </a:r>
            <a:r>
              <a:rPr lang="en-US" dirty="0"/>
              <a:t>/</a:t>
            </a:r>
            <a:r>
              <a:rPr lang="en-US" dirty="0" err="1"/>
              <a:t>about_our_school</a:t>
            </a:r>
            <a:r>
              <a:rPr lang="en-US" dirty="0"/>
              <a:t>/</a:t>
            </a:r>
            <a:r>
              <a:rPr lang="en-US" dirty="0" err="1"/>
              <a:t>contexts_for_learning</a:t>
            </a:r>
            <a:r>
              <a:rPr lang="en-US" dirty="0"/>
              <a:t>/</a:t>
            </a:r>
            <a:r>
              <a:rPr lang="en-US" dirty="0" err="1"/>
              <a:t>assessment_for_learning</a:t>
            </a:r>
            <a:r>
              <a:rPr lang="en-US" dirty="0"/>
              <a:t> [Accessed 14 Feb. 2018].</a:t>
            </a:r>
            <a:endParaRPr lang="en-US" dirty="0" smtClean="0">
              <a:hlinkClick r:id="rId3"/>
            </a:endParaRPr>
          </a:p>
          <a:p>
            <a:endParaRPr lang="en-US" dirty="0"/>
          </a:p>
          <a:p>
            <a:endParaRPr lang="en-US" dirty="0"/>
          </a:p>
          <a:p>
            <a:endParaRPr lang="en-US" dirty="0"/>
          </a:p>
        </p:txBody>
      </p:sp>
    </p:spTree>
    <p:extLst>
      <p:ext uri="{BB962C8B-B14F-4D97-AF65-F5344CB8AC3E}">
        <p14:creationId xmlns:p14="http://schemas.microsoft.com/office/powerpoint/2010/main" val="186179551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5734</TotalTime>
  <Words>2098</Words>
  <Application>Microsoft Macintosh PowerPoint</Application>
  <PresentationFormat>Widescreen</PresentationFormat>
  <Paragraphs>328</Paragraphs>
  <Slides>15</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Calibri</vt:lpstr>
      <vt:lpstr>Century Gothic</vt:lpstr>
      <vt:lpstr>Mangal</vt:lpstr>
      <vt:lpstr>Wingdings 3</vt:lpstr>
      <vt:lpstr>Arial</vt:lpstr>
      <vt:lpstr>Wisp</vt:lpstr>
      <vt:lpstr>Assessment for Learning </vt:lpstr>
      <vt:lpstr>What is Assessment for Learning</vt:lpstr>
      <vt:lpstr>PowerPoint Presentation</vt:lpstr>
      <vt:lpstr>Formative Assessment </vt:lpstr>
      <vt:lpstr>Good formative assessment practices </vt:lpstr>
      <vt:lpstr>Strengths and Weaknesses of AFL </vt:lpstr>
      <vt:lpstr>How to overcome weaknesses</vt:lpstr>
      <vt:lpstr>Benefits for Learners and Teachers</vt:lpstr>
      <vt:lpstr>How to implement AFL to the curriculum</vt:lpstr>
      <vt:lpstr>Prior work</vt:lpstr>
      <vt:lpstr>PowerPoint Presentation</vt:lpstr>
      <vt:lpstr>PowerPoint Presentation</vt:lpstr>
      <vt:lpstr>In practice…</vt:lpstr>
      <vt:lpstr>QUESTIONS</vt:lpstr>
      <vt:lpstr>References </vt:lpstr>
    </vt:vector>
  </TitlesOfParts>
  <Company/>
  <LinksUpToDate>false</LinksUpToDate>
  <SharedDoc>false</SharedDoc>
  <HyperlinksChanged>false</HyperlinksChanged>
  <AppVersion>15.0031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for Learning </dc:title>
  <dc:creator>anna wojtasinska</dc:creator>
  <cp:lastModifiedBy>anna wojtasinska</cp:lastModifiedBy>
  <cp:revision>42</cp:revision>
  <dcterms:created xsi:type="dcterms:W3CDTF">2018-02-12T13:40:07Z</dcterms:created>
  <dcterms:modified xsi:type="dcterms:W3CDTF">2018-02-16T13:15:02Z</dcterms:modified>
</cp:coreProperties>
</file>